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iff" ContentType="image/tif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6.jpg" ContentType="image/jpg"/>
  <Override PartName="/ppt/notesSlides/notesSlide8.xml" ContentType="application/vnd.openxmlformats-officedocument.presentationml.notesSlide+xml"/>
  <Override PartName="/ppt/media/image27.jpg" ContentType="image/jpg"/>
  <Override PartName="/ppt/media/image28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33.jpg" ContentType="image/jp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70"/>
  </p:notesMasterIdLst>
  <p:handoutMasterIdLst>
    <p:handoutMasterId r:id="rId71"/>
  </p:handoutMasterIdLst>
  <p:sldIdLst>
    <p:sldId id="256" r:id="rId2"/>
    <p:sldId id="262" r:id="rId3"/>
    <p:sldId id="577" r:id="rId4"/>
    <p:sldId id="266" r:id="rId5"/>
    <p:sldId id="449" r:id="rId6"/>
    <p:sldId id="452" r:id="rId7"/>
    <p:sldId id="455" r:id="rId8"/>
    <p:sldId id="456" r:id="rId9"/>
    <p:sldId id="563" r:id="rId10"/>
    <p:sldId id="576" r:id="rId11"/>
    <p:sldId id="543" r:id="rId12"/>
    <p:sldId id="542" r:id="rId13"/>
    <p:sldId id="466" r:id="rId14"/>
    <p:sldId id="467" r:id="rId15"/>
    <p:sldId id="580" r:id="rId16"/>
    <p:sldId id="565" r:id="rId17"/>
    <p:sldId id="564" r:id="rId18"/>
    <p:sldId id="545" r:id="rId19"/>
    <p:sldId id="460" r:id="rId20"/>
    <p:sldId id="546" r:id="rId21"/>
    <p:sldId id="549" r:id="rId22"/>
    <p:sldId id="550" r:id="rId23"/>
    <p:sldId id="551" r:id="rId24"/>
    <p:sldId id="554" r:id="rId25"/>
    <p:sldId id="555" r:id="rId26"/>
    <p:sldId id="557" r:id="rId27"/>
    <p:sldId id="561" r:id="rId28"/>
    <p:sldId id="281" r:id="rId29"/>
    <p:sldId id="283" r:id="rId30"/>
    <p:sldId id="285" r:id="rId31"/>
    <p:sldId id="578" r:id="rId32"/>
    <p:sldId id="469" r:id="rId33"/>
    <p:sldId id="470" r:id="rId34"/>
    <p:sldId id="471" r:id="rId35"/>
    <p:sldId id="472" r:id="rId36"/>
    <p:sldId id="473" r:id="rId37"/>
    <p:sldId id="474" r:id="rId38"/>
    <p:sldId id="566" r:id="rId39"/>
    <p:sldId id="476" r:id="rId40"/>
    <p:sldId id="477" r:id="rId41"/>
    <p:sldId id="478" r:id="rId42"/>
    <p:sldId id="479" r:id="rId43"/>
    <p:sldId id="480" r:id="rId44"/>
    <p:sldId id="481" r:id="rId45"/>
    <p:sldId id="482" r:id="rId46"/>
    <p:sldId id="579" r:id="rId47"/>
    <p:sldId id="484" r:id="rId48"/>
    <p:sldId id="567" r:id="rId49"/>
    <p:sldId id="485" r:id="rId50"/>
    <p:sldId id="486" r:id="rId51"/>
    <p:sldId id="487" r:id="rId52"/>
    <p:sldId id="488" r:id="rId53"/>
    <p:sldId id="292" r:id="rId54"/>
    <p:sldId id="293" r:id="rId55"/>
    <p:sldId id="294" r:id="rId56"/>
    <p:sldId id="568" r:id="rId57"/>
    <p:sldId id="495" r:id="rId58"/>
    <p:sldId id="302" r:id="rId59"/>
    <p:sldId id="303" r:id="rId60"/>
    <p:sldId id="584" r:id="rId61"/>
    <p:sldId id="569" r:id="rId62"/>
    <p:sldId id="570" r:id="rId63"/>
    <p:sldId id="571" r:id="rId64"/>
    <p:sldId id="574" r:id="rId65"/>
    <p:sldId id="581" r:id="rId66"/>
    <p:sldId id="582" r:id="rId67"/>
    <p:sldId id="583" r:id="rId68"/>
    <p:sldId id="540" r:id="rId69"/>
  </p:sldIdLst>
  <p:sldSz cx="12192000" cy="6858000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/>
    <p:restoredTop sz="76063"/>
  </p:normalViewPr>
  <p:slideViewPr>
    <p:cSldViewPr>
      <p:cViewPr>
        <p:scale>
          <a:sx n="92" d="100"/>
          <a:sy n="92" d="100"/>
        </p:scale>
        <p:origin x="1208" y="52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7" d="100"/>
        <a:sy n="177" d="100"/>
      </p:scale>
      <p:origin x="0" y="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G5\Google%20Drive\Complement%20fp.cazein\Francoise\1erDecembre\DonneesDepistageVIHSida_2003_2015_%20pour%20diap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Arvieux/Documents/Boulot/COREVIH/Rapport%20d'activite&#769;/Documents%20de%20travail%20rapport%202015%20(publie&#769;%20en%202016)/RA%20BRETAGNE%202015_1005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985986921126"/>
          <c:y val="0.0612497018751972"/>
          <c:w val="0.813188136798313"/>
          <c:h val="0.751184158968951"/>
        </c:manualLayout>
      </c:layout>
      <c:lineChart>
        <c:grouping val="standard"/>
        <c:varyColors val="0"/>
        <c:ser>
          <c:idx val="1"/>
          <c:order val="0"/>
          <c:marker>
            <c:symbol val="none"/>
          </c:marker>
          <c:dPt>
            <c:idx val="12"/>
            <c:bubble3D val="0"/>
            <c:spPr>
              <a:ln>
                <a:prstDash val="sysDash"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526559957782474"/>
                  <c:y val="0.114187895811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500244128506606"/>
                  <c:y val="0.0831896639281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0556755993454523"/>
                  <c:y val="0.067725447874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609726481558226"/>
                  <c:y val="-0.0914947100684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236842105263158"/>
                  <c:y val="-0.116838487972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VIH!$B$7:$N$7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393.9426381923804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320.0335960069789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plus>
            <c:minus>
              <c:numRef>
                <c:f>VIH!$B$8:$N$8</c:f>
                <c:numCache>
                  <c:formatCode>General</c:formatCode>
                  <c:ptCount val="13"/>
                  <c:pt idx="0">
                    <c:v>451.1244410912404</c:v>
                  </c:pt>
                  <c:pt idx="1">
                    <c:v>393.9426381923813</c:v>
                  </c:pt>
                  <c:pt idx="2">
                    <c:v>321.7618083128083</c:v>
                  </c:pt>
                  <c:pt idx="3">
                    <c:v>344.5344988406802</c:v>
                  </c:pt>
                  <c:pt idx="4">
                    <c:v>320.0335960069789</c:v>
                  </c:pt>
                  <c:pt idx="5">
                    <c:v>214.9016818188957</c:v>
                  </c:pt>
                  <c:pt idx="6">
                    <c:v>232.2767582154211</c:v>
                  </c:pt>
                  <c:pt idx="7">
                    <c:v>237.5538314111573</c:v>
                  </c:pt>
                  <c:pt idx="8">
                    <c:v>190.9150263768688</c:v>
                  </c:pt>
                  <c:pt idx="9">
                    <c:v>168.5377259871093</c:v>
                  </c:pt>
                  <c:pt idx="10">
                    <c:v>292.9427049769884</c:v>
                  </c:pt>
                  <c:pt idx="11">
                    <c:v>317.4580654274951</c:v>
                  </c:pt>
                  <c:pt idx="12">
                    <c:v>386.7295688147296</c:v>
                  </c:pt>
                </c:numCache>
              </c:numRef>
            </c:minus>
          </c:errBars>
          <c:cat>
            <c:numRef>
              <c:f>VIH!$B$2:$N$2</c:f>
              <c:numCache>
                <c:formatCode>General</c:formatCode>
                <c:ptCount val="13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  <c:pt idx="8">
                  <c:v>2011.0</c:v>
                </c:pt>
                <c:pt idx="9">
                  <c:v>2012.0</c:v>
                </c:pt>
                <c:pt idx="10">
                  <c:v>2013.0</c:v>
                </c:pt>
                <c:pt idx="11">
                  <c:v>2014.0</c:v>
                </c:pt>
                <c:pt idx="12">
                  <c:v>2015.0</c:v>
                </c:pt>
              </c:numCache>
            </c:numRef>
          </c:cat>
          <c:val>
            <c:numRef>
              <c:f>VIH!$B$3:$N$3</c:f>
              <c:numCache>
                <c:formatCode>#,##0</c:formatCode>
                <c:ptCount val="13"/>
                <c:pt idx="0">
                  <c:v>7742.58022038535</c:v>
                </c:pt>
                <c:pt idx="1">
                  <c:v>7937.973514822334</c:v>
                </c:pt>
                <c:pt idx="2">
                  <c:v>7644.351748502</c:v>
                </c:pt>
                <c:pt idx="3">
                  <c:v>7188.979391143997</c:v>
                </c:pt>
                <c:pt idx="4">
                  <c:v>6626.35760660125</c:v>
                </c:pt>
                <c:pt idx="5">
                  <c:v>6390.261602187723</c:v>
                </c:pt>
                <c:pt idx="6">
                  <c:v>6372.6743925</c:v>
                </c:pt>
                <c:pt idx="7">
                  <c:v>6336.419742787376</c:v>
                </c:pt>
                <c:pt idx="8">
                  <c:v>6175.920597235989</c:v>
                </c:pt>
                <c:pt idx="9">
                  <c:v>6259.28750445042</c:v>
                </c:pt>
                <c:pt idx="10">
                  <c:v>6249.748357913585</c:v>
                </c:pt>
                <c:pt idx="11">
                  <c:v>6097.27226626377</c:v>
                </c:pt>
                <c:pt idx="12">
                  <c:v>5925.16106326232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6977024"/>
        <c:axId val="-2126972992"/>
      </c:lineChart>
      <c:catAx>
        <c:axId val="-212697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Année de diagnostic</a:t>
                </a:r>
              </a:p>
            </c:rich>
          </c:tx>
          <c:layout>
            <c:manualLayout>
              <c:xMode val="edge"/>
              <c:yMode val="edge"/>
              <c:x val="0.425840002122976"/>
              <c:y val="0.92669510809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fr-FR"/>
          </a:p>
        </c:txPr>
        <c:crossAx val="-2126972992"/>
        <c:crosses val="autoZero"/>
        <c:auto val="1"/>
        <c:lblAlgn val="ctr"/>
        <c:lblOffset val="100"/>
        <c:tickLblSkip val="1"/>
        <c:noMultiLvlLbl val="0"/>
      </c:catAx>
      <c:valAx>
        <c:axId val="-2126972992"/>
        <c:scaling>
          <c:orientation val="minMax"/>
          <c:max val="8500.0"/>
          <c:min val="5000.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  <a:alpha val="2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/>
                  <a:t>Découvertes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séropositivité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310215763950353"/>
              <c:y val="0.17184110481581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-2126977024"/>
        <c:crosses val="autoZero"/>
        <c:crossBetween val="between"/>
        <c:majorUnit val="5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 la file </a:t>
            </a:r>
            <a:r>
              <a:rPr lang="fr-FR" dirty="0" smtClean="0"/>
              <a:t>active (3 288 personnes) </a:t>
            </a:r>
            <a:r>
              <a:rPr lang="fr-FR" dirty="0"/>
              <a:t>en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Feuil1!$B$7:$K$7</c:f>
              <c:strCache>
                <c:ptCount val="10"/>
                <c:pt idx="0">
                  <c:v>Rennes</c:v>
                </c:pt>
                <c:pt idx="1">
                  <c:v>St Brieuc</c:v>
                </c:pt>
                <c:pt idx="2">
                  <c:v>Quimper</c:v>
                </c:pt>
                <c:pt idx="3">
                  <c:v>Vannes</c:v>
                </c:pt>
                <c:pt idx="4">
                  <c:v>Lorient</c:v>
                </c:pt>
                <c:pt idx="5">
                  <c:v>Brest Mal Inf</c:v>
                </c:pt>
                <c:pt idx="6">
                  <c:v>Brest Med Int</c:v>
                </c:pt>
                <c:pt idx="7">
                  <c:v>St Malo</c:v>
                </c:pt>
                <c:pt idx="8">
                  <c:v>Pontivy</c:v>
                </c:pt>
                <c:pt idx="9">
                  <c:v>Morlaix</c:v>
                </c:pt>
              </c:strCache>
            </c:strRef>
          </c:cat>
          <c:val>
            <c:numRef>
              <c:f>Feuil1!$B$9:$K$9</c:f>
              <c:numCache>
                <c:formatCode>General</c:formatCode>
                <c:ptCount val="10"/>
                <c:pt idx="0">
                  <c:v>1295.0</c:v>
                </c:pt>
                <c:pt idx="1">
                  <c:v>404.0</c:v>
                </c:pt>
                <c:pt idx="2">
                  <c:v>385.0</c:v>
                </c:pt>
                <c:pt idx="3">
                  <c:v>354.0</c:v>
                </c:pt>
                <c:pt idx="4">
                  <c:v>259.0</c:v>
                </c:pt>
                <c:pt idx="5">
                  <c:v>244.0</c:v>
                </c:pt>
                <c:pt idx="6">
                  <c:v>218.0</c:v>
                </c:pt>
                <c:pt idx="7">
                  <c:v>65.0</c:v>
                </c:pt>
                <c:pt idx="8">
                  <c:v>32.0</c:v>
                </c:pt>
                <c:pt idx="9">
                  <c:v>32.0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Feuil1!$A$104:$A$113</c:f>
              <c:strCache>
                <c:ptCount val="10"/>
                <c:pt idx="0">
                  <c:v>Hétérosexuel</c:v>
                </c:pt>
                <c:pt idx="1">
                  <c:v>Homo/bisexuel</c:v>
                </c:pt>
                <c:pt idx="2">
                  <c:v>IVDU</c:v>
                </c:pt>
                <c:pt idx="3">
                  <c:v>Inconnu</c:v>
                </c:pt>
                <c:pt idx="4">
                  <c:v>Transfusé</c:v>
                </c:pt>
                <c:pt idx="5">
                  <c:v>Autre</c:v>
                </c:pt>
                <c:pt idx="6">
                  <c:v>Materno-fœtale</c:v>
                </c:pt>
                <c:pt idx="7">
                  <c:v>Hémophile</c:v>
                </c:pt>
                <c:pt idx="8">
                  <c:v>Non renseigné</c:v>
                </c:pt>
                <c:pt idx="9">
                  <c:v>AES</c:v>
                </c:pt>
              </c:strCache>
            </c:strRef>
          </c:cat>
          <c:val>
            <c:numRef>
              <c:f>Feuil1!$D$104:$D$113</c:f>
              <c:numCache>
                <c:formatCode>General</c:formatCode>
                <c:ptCount val="10"/>
                <c:pt idx="0">
                  <c:v>622.0</c:v>
                </c:pt>
                <c:pt idx="1">
                  <c:v>1273.0</c:v>
                </c:pt>
                <c:pt idx="2">
                  <c:v>199.0</c:v>
                </c:pt>
                <c:pt idx="3">
                  <c:v>89.0</c:v>
                </c:pt>
                <c:pt idx="4">
                  <c:v>34.0</c:v>
                </c:pt>
                <c:pt idx="5">
                  <c:v>19.0</c:v>
                </c:pt>
                <c:pt idx="6">
                  <c:v>12.0</c:v>
                </c:pt>
                <c:pt idx="7">
                  <c:v>22.0</c:v>
                </c:pt>
                <c:pt idx="8">
                  <c:v>2.0</c:v>
                </c:pt>
                <c:pt idx="9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33198889466"/>
          <c:y val="0.115601582051811"/>
          <c:w val="0.476912333487297"/>
          <c:h val="0.76879683589637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8"/>
              <c:layout>
                <c:manualLayout>
                  <c:x val="0.000322725136946192"/>
                  <c:y val="-0.0390421491306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177374124726532"/>
                  <c:y val="0.01414577146575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58818177555689"/>
                      <c:h val="0.06944071438702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Feuil1!$A$104:$A$113</c:f>
              <c:strCache>
                <c:ptCount val="10"/>
                <c:pt idx="0">
                  <c:v>Hétérosexuel</c:v>
                </c:pt>
                <c:pt idx="1">
                  <c:v>Homo/bisexuel</c:v>
                </c:pt>
                <c:pt idx="2">
                  <c:v>UDI</c:v>
                </c:pt>
                <c:pt idx="3">
                  <c:v>Inconnu</c:v>
                </c:pt>
                <c:pt idx="4">
                  <c:v>Transfusé</c:v>
                </c:pt>
                <c:pt idx="5">
                  <c:v>Autre</c:v>
                </c:pt>
                <c:pt idx="6">
                  <c:v>Materno-fœtale</c:v>
                </c:pt>
                <c:pt idx="7">
                  <c:v>Hémophile</c:v>
                </c:pt>
                <c:pt idx="8">
                  <c:v>Non renseigné</c:v>
                </c:pt>
                <c:pt idx="9">
                  <c:v>AES</c:v>
                </c:pt>
              </c:strCache>
            </c:strRef>
          </c:cat>
          <c:val>
            <c:numRef>
              <c:f>Feuil1!$B$104:$B$113</c:f>
              <c:numCache>
                <c:formatCode>General</c:formatCode>
                <c:ptCount val="10"/>
                <c:pt idx="0">
                  <c:v>892.0</c:v>
                </c:pt>
                <c:pt idx="1">
                  <c:v>3.0</c:v>
                </c:pt>
                <c:pt idx="2">
                  <c:v>88.0</c:v>
                </c:pt>
                <c:pt idx="3">
                  <c:v>36.0</c:v>
                </c:pt>
                <c:pt idx="4">
                  <c:v>29.0</c:v>
                </c:pt>
                <c:pt idx="5">
                  <c:v>20.0</c:v>
                </c:pt>
                <c:pt idx="6">
                  <c:v>17.0</c:v>
                </c:pt>
                <c:pt idx="7">
                  <c:v>0.0</c:v>
                </c:pt>
                <c:pt idx="8">
                  <c:v>2.0</c:v>
                </c:pt>
                <c:pt idx="9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184985171604"/>
          <c:y val="0.0706394939406372"/>
          <c:w val="0.330301501851732"/>
          <c:h val="0.81551518021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Charge virale chez les </a:t>
            </a:r>
            <a:r>
              <a:rPr lang="fr-FR" sz="1400" dirty="0" smtClean="0"/>
              <a:t>3213 personnes </a:t>
            </a:r>
            <a:r>
              <a:rPr lang="fr-FR" sz="1400" dirty="0"/>
              <a:t>traitées depuis plus de 6 mois</a:t>
            </a:r>
          </a:p>
        </c:rich>
      </c:tx>
      <c:layout>
        <c:manualLayout>
          <c:xMode val="edge"/>
          <c:yMode val="edge"/>
          <c:x val="0.195395669291339"/>
          <c:y val="0.0462962962962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0.0"/>
                  <c:y val="-0.01395815106445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8302315592365E-17"/>
                  <c:y val="0.004884584252100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Feuil1!$A$145:$A$151</c:f>
              <c:strCache>
                <c:ptCount val="7"/>
                <c:pt idx="0">
                  <c:v>≤ 50</c:v>
                </c:pt>
                <c:pt idx="1">
                  <c:v>51-400</c:v>
                </c:pt>
                <c:pt idx="2">
                  <c:v>400-1000</c:v>
                </c:pt>
                <c:pt idx="3">
                  <c:v>1K-10K</c:v>
                </c:pt>
                <c:pt idx="4">
                  <c:v>10-30K</c:v>
                </c:pt>
                <c:pt idx="5">
                  <c:v>&gt;30K</c:v>
                </c:pt>
                <c:pt idx="6">
                  <c:v>NR</c:v>
                </c:pt>
              </c:strCache>
            </c:strRef>
          </c:cat>
          <c:val>
            <c:numRef>
              <c:f>Feuil1!$B$145:$B$151</c:f>
              <c:numCache>
                <c:formatCode>General</c:formatCode>
                <c:ptCount val="7"/>
                <c:pt idx="0">
                  <c:v>2971.0</c:v>
                </c:pt>
                <c:pt idx="1">
                  <c:v>129.0</c:v>
                </c:pt>
                <c:pt idx="2">
                  <c:v>25.0</c:v>
                </c:pt>
                <c:pt idx="3">
                  <c:v>29.0</c:v>
                </c:pt>
                <c:pt idx="4">
                  <c:v>17.0</c:v>
                </c:pt>
                <c:pt idx="5">
                  <c:v>33.0</c:v>
                </c:pt>
                <c:pt idx="6">
                  <c:v>9.0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2126783488"/>
        <c:axId val="-2126780736"/>
      </c:barChart>
      <c:catAx>
        <c:axId val="-21267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26780736"/>
        <c:crosses val="autoZero"/>
        <c:auto val="1"/>
        <c:lblAlgn val="ctr"/>
        <c:lblOffset val="100"/>
        <c:noMultiLvlLbl val="0"/>
      </c:catAx>
      <c:valAx>
        <c:axId val="-2126780736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267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9138710239328"/>
          <c:y val="0.0962859377776855"/>
          <c:w val="0.903869048843681"/>
          <c:h val="0.716280787825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1.0</c:v>
                </c:pt>
                <c:pt idx="2">
                  <c:v>1.1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</c:v>
                </c:pt>
                <c:pt idx="1">
                  <c:v>1.8</c:v>
                </c:pt>
                <c:pt idx="2">
                  <c:v>2.3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6540304"/>
        <c:axId val="-2126537552"/>
        <c:axId val="0"/>
      </c:bar3DChart>
      <c:catAx>
        <c:axId val="-212654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2126537552"/>
        <c:crosses val="autoZero"/>
        <c:auto val="1"/>
        <c:lblAlgn val="ctr"/>
        <c:lblOffset val="100"/>
        <c:noMultiLvlLbl val="0"/>
      </c:catAx>
      <c:valAx>
        <c:axId val="-2126537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21265403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7BC5-3FED-3D43-9CE5-3518D42EBF38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25A1-BC7A-B048-887C-F126BB22A8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19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5DB5-0BE4-784B-A38C-7CD4D5FB585A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76A-CDC8-6C49-85E7-B429A788B0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2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7D6101-BA13-4BCF-BBA0-88721D7D45F8}" type="slidenum">
              <a:rPr lang="fr-FR" altLang="fr-FR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47</a:t>
            </a:fld>
            <a:endParaRPr lang="fr-FR" altLang="fr-FR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D669B-C22C-B548-B991-44C281F91A28}" type="slidenum">
              <a:rPr lang="fr-FR">
                <a:solidFill>
                  <a:prstClr val="black"/>
                </a:solidFill>
              </a:rPr>
              <a:pPr/>
              <a:t>57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02412-BE43-854D-8F8A-99266CDF321B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70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NPT : nombre de personnes à traiter pour éviter une infection.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D10A-A3DB-4ECB-BA70-244CC10FE5E3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498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fr-FR" sz="1200" dirty="0" smtClean="0"/>
              <a:t>Peuvent bénéficier gratuitement des autotests de détection de l’infection à VIH: – les populations fortement exposées au risque de transmission du VIH et pour lesquelles des prises de risque à répétition sont identifiées. Pour ces personnes, l’autotest VIH peut servir pour réaliser un «dépistage intermédiaire» entre deux dépistages par sérologie ou par TROD; – les personnes qui ne veulent pas entrer dans le système actuel de dépistage ou qui sont réticentes à effectuer un dépistage; – les personnes pour lesquelles l’accès aux services de soins est rendu particulièrement difficile du fait de leur situation de précarité administrative, socio-économique ou d’isolement géographique.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fr-FR" sz="1100" dirty="0" smtClean="0">
                <a:latin typeface="Arial" charset="0"/>
                <a:cs typeface="Arial" charset="0"/>
              </a:rPr>
              <a:t/>
            </a:r>
            <a:br>
              <a:rPr lang="fr-FR" sz="1100" dirty="0" smtClean="0">
                <a:latin typeface="Arial" charset="0"/>
                <a:cs typeface="Arial" charset="0"/>
              </a:rPr>
            </a:br>
            <a:endParaRPr lang="fr-FR" sz="11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fr-FR" sz="1200" u="sng" dirty="0" smtClean="0"/>
              <a:t>Les autotests de détection de l’infection par le VIH peuvent être délivrés par les personnels salariés ou bénévoles </a:t>
            </a:r>
            <a:r>
              <a:rPr lang="fr-FR" sz="1200" dirty="0" smtClean="0"/>
              <a:t>suivants exerçant ou intervenant dans les établissements, organismes et centres mentionnés à l’article L. 3121-2-2 du code de la santé publique: – les personnels médicaux; – les personnels non médicaux ayant suivi une formation préalable à l’utilisation des tests rapides d’orientation diagnostique (TROD) de l’infection par les VIH 1 et 2, dispensée et validée dans les conditions fixées à l’annexe IV de l’arrêté du 1er août 2016 fixant les conditions de réalisation des TROD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76A-CDC8-6C49-85E7-B429A788B04A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5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 Narrow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EBC1E51-DF4B-4139-A94A-4438360107BA}" type="slidenum">
              <a:rPr lang="fr-FR" sz="1200" b="0" smtClean="0">
                <a:solidFill>
                  <a:srgbClr val="000000"/>
                </a:solidFill>
              </a:rPr>
              <a:pPr/>
              <a:t>17</a:t>
            </a:fld>
            <a:endParaRPr lang="fr-FR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7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9BD0-9404-1745-B473-A173F11FDEA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59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17BDC-D1CC-3B46-9AC9-F3D9D5F51C51}" type="slidenum">
              <a:rPr lang="fr-FR" smtClean="0">
                <a:latin typeface="Times New Roman" pitchFamily="-83" charset="0"/>
                <a:ea typeface="ＭＳ Ｐゴシック" pitchFamily="-83" charset="-128"/>
                <a:cs typeface="ＭＳ Ｐゴシック" pitchFamily="-8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FR" smtClean="0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4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8712" y="168275"/>
            <a:ext cx="2662296" cy="62357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6179" y="168275"/>
            <a:ext cx="7811911" cy="6235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5178" y="959558"/>
            <a:ext cx="11656823" cy="319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8018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8018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379200" y="6377957"/>
            <a:ext cx="711200" cy="2154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70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8018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8018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379200" y="6377957"/>
            <a:ext cx="711200" cy="2154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14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9548" y="2167467"/>
            <a:ext cx="5277565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100"/>
            </a:lvl1pPr>
            <a:lvl2pPr>
              <a:spcBef>
                <a:spcPts val="462"/>
              </a:spcBef>
              <a:buClr>
                <a:srgbClr val="DC5A20"/>
              </a:buClr>
              <a:defRPr sz="1800"/>
            </a:lvl2pPr>
            <a:lvl3pPr>
              <a:spcBef>
                <a:spcPts val="462"/>
              </a:spcBef>
              <a:buClr>
                <a:srgbClr val="DC5A20"/>
              </a:buClr>
              <a:defRPr sz="1600"/>
            </a:lvl3pPr>
            <a:lvl4pPr>
              <a:buClr>
                <a:srgbClr val="DC5A20"/>
              </a:buClr>
              <a:defRPr sz="1600"/>
            </a:lvl4pPr>
            <a:lvl5pPr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249550" y="1270001"/>
            <a:ext cx="527756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249550" y="5588000"/>
            <a:ext cx="527756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1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49551" y="120469"/>
            <a:ext cx="10028052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538"/>
              </a:lnSpc>
              <a:defRPr sz="23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05963" y="242294"/>
            <a:ext cx="508000" cy="381000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6777410" y="2167467"/>
            <a:ext cx="5277565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2100"/>
            </a:lvl1pPr>
            <a:lvl2pPr>
              <a:spcBef>
                <a:spcPts val="462"/>
              </a:spcBef>
              <a:buClr>
                <a:srgbClr val="DC5A20"/>
              </a:buClr>
              <a:defRPr sz="1800"/>
            </a:lvl2pPr>
            <a:lvl3pPr>
              <a:spcBef>
                <a:spcPts val="462"/>
              </a:spcBef>
              <a:buClr>
                <a:srgbClr val="DC5A20"/>
              </a:buClr>
              <a:defRPr sz="1600"/>
            </a:lvl3pPr>
            <a:lvl4pPr>
              <a:buClr>
                <a:srgbClr val="DC5A20"/>
              </a:buClr>
              <a:defRPr sz="1600"/>
            </a:lvl4pPr>
            <a:lvl5pPr>
              <a:buClr>
                <a:srgbClr val="DC5A20"/>
              </a:buCl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6777411" y="1270001"/>
            <a:ext cx="5277567" cy="635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6777411" y="5588000"/>
            <a:ext cx="5277567" cy="53181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21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7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32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5"/>
          <p:cNvGraphicFramePr>
            <a:graphicFrameLocks noGrp="1"/>
          </p:cNvGraphicFramePr>
          <p:nvPr/>
        </p:nvGraphicFramePr>
        <p:xfrm>
          <a:off x="920751" y="1280161"/>
          <a:ext cx="10191749" cy="5036822"/>
        </p:xfrm>
        <a:graphic>
          <a:graphicData uri="http://schemas.openxmlformats.org/drawingml/2006/table">
            <a:tbl>
              <a:tblPr/>
              <a:tblGrid>
                <a:gridCol w="2548467"/>
                <a:gridCol w="2548467"/>
                <a:gridCol w="2546349"/>
                <a:gridCol w="2548467"/>
              </a:tblGrid>
              <a:tr h="6000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Dates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Thèmes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Horaires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Lieux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1513"/>
                    </a:solidFill>
                  </a:tcPr>
                </a:tc>
              </a:tr>
              <a:tr h="967740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 juillet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Réunion Plénière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14h-18h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Quimper</a:t>
                      </a:r>
                    </a:p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Maison des associations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144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24 septembre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Education thérapeutique du Patient 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utur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  </a:t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Hôpital Sud</a:t>
                      </a:r>
                    </a:p>
                  </a:txBody>
                  <a:tcPr marL="108377" marR="108377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85874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Octobre-Novembre</a:t>
                      </a:r>
                    </a:p>
                  </a:txBody>
                  <a:tcPr marL="11289" marR="11289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 Inter-Corevih</a:t>
                      </a:r>
                    </a:p>
                  </a:txBody>
                  <a:tcPr marL="11289" marR="11289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Journée</a:t>
                      </a:r>
                    </a:p>
                  </a:txBody>
                  <a:tcPr marL="11289" marR="11289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À Déterminer</a:t>
                      </a:r>
                    </a:p>
                  </a:txBody>
                  <a:tcPr marL="11289" marR="11289" marT="9526" marB="95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68706">
                <a:tc>
                  <a:txBody>
                    <a:bodyPr/>
                    <a:lstStyle/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17 novembre</a:t>
                      </a:r>
                    </a:p>
                  </a:txBody>
                  <a:tcPr marL="45157" marR="45157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B1513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Plénière</a:t>
                      </a:r>
                    </a:p>
                  </a:txBody>
                  <a:tcPr marL="45157" marR="45157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14h30-17h30</a:t>
                      </a:r>
                    </a:p>
                  </a:txBody>
                  <a:tcPr marL="45157" marR="45157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Rennes</a:t>
                      </a:r>
                      <a:b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ARS</a:t>
                      </a:r>
                    </a:p>
                  </a:txBody>
                  <a:tcPr marL="45157" marR="45157" marT="38099" marB="380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100" smtClean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7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2" y="3429000"/>
            <a:ext cx="9696812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75522" y="4869160"/>
            <a:ext cx="9696812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774686" y="2798506"/>
            <a:ext cx="9697650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04666"/>
            <a:ext cx="1440158" cy="60956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412778"/>
            <a:ext cx="1008112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9403" y="1340768"/>
            <a:ext cx="9217024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6902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38" y="2276873"/>
            <a:ext cx="1006686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781" y="404666"/>
            <a:ext cx="5298409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04666"/>
            <a:ext cx="144015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2323830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endParaRPr lang="fr-FR" sz="1800" dirty="0">
              <a:solidFill>
                <a:srgbClr val="4D4D4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896263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endParaRPr lang="fr-FR" sz="1800" dirty="0">
              <a:solidFill>
                <a:srgbClr val="4D4D4F"/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11282876" y="6448546"/>
            <a:ext cx="189722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 defTabSz="914400"/>
            <a:fld id="{19A54D9F-65F7-4BCB-82BD-1E3BBE6FBFA8}" type="slidenum">
              <a:rPr lang="fr-FR" sz="750" b="1" smtClean="0">
                <a:solidFill>
                  <a:srgbClr val="4D4D4F"/>
                </a:solidFill>
              </a:rPr>
              <a:pPr algn="r" defTabSz="914400"/>
              <a:t>‹#›</a:t>
            </a:fld>
            <a:endParaRPr lang="fr-FR" sz="750" b="1" dirty="0">
              <a:solidFill>
                <a:srgbClr val="4D4D4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/>
          </p:nvPr>
        </p:nvGraphicFramePr>
        <p:xfrm>
          <a:off x="2063552" y="1844824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03112" y="1422402"/>
            <a:ext cx="5228637" cy="4981575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12371" y="1422402"/>
            <a:ext cx="5228636" cy="4981575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68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68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75" y="273052"/>
            <a:ext cx="6814725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31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7"/>
            <a:ext cx="12192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9B1513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600">
              <a:latin typeface="Arial" pitchFamily="34" charset="0"/>
              <a:ea typeface="+mn-ea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2" y="0"/>
            <a:ext cx="530577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600">
              <a:latin typeface="Arial" pitchFamily="34" charset="0"/>
              <a:ea typeface="+mn-ea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2" y="0"/>
            <a:ext cx="530577" cy="6858000"/>
          </a:xfrm>
          <a:prstGeom prst="rect">
            <a:avLst/>
          </a:prstGeom>
          <a:solidFill>
            <a:srgbClr val="9B151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sz="1600">
              <a:latin typeface="Arial" pitchFamily="34" charset="0"/>
              <a:ea typeface="+mn-ea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2244479" y="3808205"/>
            <a:ext cx="4931158" cy="338554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chemeClr val="bg1"/>
                </a:solidFill>
              </a:rPr>
              <a:t>Formation VIH Conseil départemental</a:t>
            </a:r>
            <a:r>
              <a:rPr lang="mr-IN" sz="1600" b="1" dirty="0" smtClean="0">
                <a:solidFill>
                  <a:schemeClr val="bg1"/>
                </a:solidFill>
              </a:rPr>
              <a:t>–</a:t>
            </a:r>
            <a:r>
              <a:rPr lang="fr-FR" sz="1600" b="1" dirty="0" smtClean="0">
                <a:solidFill>
                  <a:schemeClr val="bg1"/>
                </a:solidFill>
              </a:rPr>
              <a:t> Mai 2017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184648" name="Text Box 8"/>
          <p:cNvSpPr txBox="1">
            <a:spLocks noChangeArrowheads="1"/>
          </p:cNvSpPr>
          <p:nvPr/>
        </p:nvSpPr>
        <p:spPr bwMode="auto">
          <a:xfrm>
            <a:off x="1" y="6583365"/>
            <a:ext cx="498593" cy="2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DDAC1CF-1CCA-1846-84AE-E94644D0730E}" type="slidenum">
              <a:rPr lang="fr-FR" sz="1067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fr-FR" sz="1067">
              <a:solidFill>
                <a:schemeClr val="bg1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86180" y="168277"/>
            <a:ext cx="10385777" cy="7985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112" y="1422402"/>
            <a:ext cx="10637896" cy="4981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3" name="Picture 13" descr="LogoCoreVIH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104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  <p:sldLayoutId id="2147483929" r:id="rId14"/>
    <p:sldLayoutId id="2147483787" r:id="rId15"/>
    <p:sldLayoutId id="2147483821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44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  <a:ea typeface="ＭＳ Ｐゴシック" charset="0"/>
        </a:defRPr>
      </a:lvl5pPr>
      <a:lvl6pPr marL="406405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</a:defRPr>
      </a:lvl6pPr>
      <a:lvl7pPr marL="81281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</a:defRPr>
      </a:lvl7pPr>
      <a:lvl8pPr marL="1219215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</a:defRPr>
      </a:lvl8pPr>
      <a:lvl9pPr marL="162562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" charset="0"/>
        </a:defRPr>
      </a:lvl9pPr>
    </p:titleStyle>
    <p:bodyStyle>
      <a:lvl1pPr marL="304804" indent="-304804" algn="l" rtl="0" eaLnBrk="1" fontAlgn="base" hangingPunct="1">
        <a:spcBef>
          <a:spcPct val="20000"/>
        </a:spcBef>
        <a:spcAft>
          <a:spcPct val="0"/>
        </a:spcAft>
        <a:buChar char="•"/>
        <a:defRPr sz="2489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0408" indent="-254003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ＭＳ Ｐゴシック" charset="0"/>
        </a:defRPr>
      </a:lvl2pPr>
      <a:lvl3pPr marL="1016013" indent="-203203" algn="l" rtl="0" eaLnBrk="1" fontAlgn="base" hangingPunct="1">
        <a:spcBef>
          <a:spcPct val="20000"/>
        </a:spcBef>
        <a:spcAft>
          <a:spcPct val="0"/>
        </a:spcAft>
        <a:buChar char="•"/>
        <a:defRPr sz="1778">
          <a:solidFill>
            <a:schemeClr val="tx1"/>
          </a:solidFill>
          <a:latin typeface="+mn-lt"/>
          <a:ea typeface="ＭＳ Ｐゴシック" charset="0"/>
        </a:defRPr>
      </a:lvl3pPr>
      <a:lvl4pPr marL="1422418" indent="-20320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828823" indent="-20320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35228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1" fontAlgn="base" hangingPunct="1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package" Target="../embeddings/Document_Microsoft_Word2.docx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927100" y="2361665"/>
            <a:ext cx="8686800" cy="2076453"/>
          </a:xfrm>
        </p:spPr>
        <p:txBody>
          <a:bodyPr/>
          <a:lstStyle/>
          <a:p>
            <a:r>
              <a:rPr lang="fr-FR" sz="4400" b="1" spc="-45" dirty="0">
                <a:latin typeface="Calibri"/>
                <a:cs typeface="Calibri"/>
              </a:rPr>
              <a:t>Actualité sur le VIH, la prévention et les modalités de </a:t>
            </a:r>
            <a:r>
              <a:rPr lang="fr-FR" sz="4400" b="1" spc="-45" dirty="0" smtClean="0">
                <a:latin typeface="Calibri"/>
                <a:cs typeface="Calibri"/>
              </a:rPr>
              <a:t>dépistage</a:t>
            </a:r>
            <a:endParaRPr lang="fr-FR" sz="4000" dirty="0"/>
          </a:p>
        </p:txBody>
      </p:sp>
      <p:sp>
        <p:nvSpPr>
          <p:cNvPr id="2" name="object 2"/>
          <p:cNvSpPr txBox="1">
            <a:spLocks noGrp="1"/>
          </p:cNvSpPr>
          <p:nvPr>
            <p:ph type="subTitle" idx="1"/>
          </p:nvPr>
        </p:nvSpPr>
        <p:spPr>
          <a:xfrm>
            <a:off x="914400" y="4173360"/>
            <a:ext cx="8534400" cy="865365"/>
          </a:xfrm>
          <a:prstGeom prst="rect">
            <a:avLst/>
          </a:prstGeom>
        </p:spPr>
        <p:txBody>
          <a:bodyPr vert="horz" wrap="square" lIns="0" tIns="49123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fr-FR" sz="2400" dirty="0" smtClean="0">
                <a:latin typeface="Calibri"/>
                <a:cs typeface="Calibri"/>
              </a:rPr>
              <a:t>29 mai 2017 </a:t>
            </a:r>
            <a:r>
              <a:rPr lang="mr-IN" sz="2400" dirty="0" smtClean="0">
                <a:latin typeface="Calibri"/>
                <a:cs typeface="Calibri"/>
              </a:rPr>
              <a:t>–</a:t>
            </a:r>
            <a:r>
              <a:rPr lang="fr-FR" sz="2400" dirty="0" smtClean="0">
                <a:latin typeface="Calibri"/>
                <a:cs typeface="Calibri"/>
              </a:rPr>
              <a:t> Conseil départemental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4400" y="6477000"/>
            <a:ext cx="7124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Dr Cédric Arvieux </a:t>
            </a:r>
            <a:r>
              <a:rPr lang="mr-IN" sz="1100" i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 CHU de Rennes </a:t>
            </a:r>
            <a:r>
              <a:rPr lang="mr-IN" sz="1100" i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 COREVIH Bretagne </a:t>
            </a:r>
            <a:r>
              <a:rPr lang="mr-IN" sz="1100" i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 Société française de Lutte contre le Sida (SFLS)</a:t>
            </a:r>
            <a:endParaRPr lang="fr-FR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743200"/>
            <a:ext cx="805023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587" y="0"/>
            <a:ext cx="3479413" cy="20248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11" y="4426732"/>
            <a:ext cx="1524000" cy="1098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r 67"/>
          <p:cNvGrpSpPr/>
          <p:nvPr/>
        </p:nvGrpSpPr>
        <p:grpSpPr>
          <a:xfrm>
            <a:off x="1447800" y="1371600"/>
            <a:ext cx="9435466" cy="5012711"/>
            <a:chOff x="1111250" y="1736725"/>
            <a:chExt cx="7862888" cy="4177259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555750" y="5529263"/>
              <a:ext cx="74183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ea typeface="MS PGothic" charset="-128"/>
                  <a:cs typeface="Arial Bold" charset="0"/>
                </a:rPr>
                <a:t>Total: 36.7 million</a:t>
              </a:r>
              <a:r>
                <a:rPr lang="en-US" altLang="en-US" sz="2400">
                  <a:ea typeface="MS PGothic" charset="-128"/>
                  <a:cs typeface="Arial Bold" charset="0"/>
                </a:rPr>
                <a:t> </a:t>
              </a:r>
              <a:r>
                <a:rPr lang="en-US" altLang="en-US" sz="2160">
                  <a:solidFill>
                    <a:srgbClr val="4D4D4D"/>
                  </a:solidFill>
                  <a:ea typeface="MS PGothic" charset="-128"/>
                  <a:cs typeface="Arial Bold" charset="0"/>
                </a:rPr>
                <a:t>[34.0 million – 39.8 million]</a:t>
              </a:r>
              <a:endParaRPr lang="en-US" altLang="en-US" sz="2400">
                <a:solidFill>
                  <a:srgbClr val="7F7F7F"/>
                </a:solidFill>
                <a:ea typeface="MS PGothic" charset="-128"/>
                <a:cs typeface="Arial Bold" charset="0"/>
              </a:endParaRPr>
            </a:p>
          </p:txBody>
        </p:sp>
        <p:sp>
          <p:nvSpPr>
            <p:cNvPr id="70" name="Freeform 3"/>
            <p:cNvSpPr>
              <a:spLocks/>
            </p:cNvSpPr>
            <p:nvPr/>
          </p:nvSpPr>
          <p:spPr bwMode="auto">
            <a:xfrm>
              <a:off x="1111250" y="1736725"/>
              <a:ext cx="7840663" cy="3587750"/>
            </a:xfrm>
            <a:custGeom>
              <a:avLst/>
              <a:gdLst>
                <a:gd name="T0" fmla="*/ 2147483647 w 4939"/>
                <a:gd name="T1" fmla="*/ 2147483647 h 2260"/>
                <a:gd name="T2" fmla="*/ 2147483647 w 4939"/>
                <a:gd name="T3" fmla="*/ 2147483647 h 2260"/>
                <a:gd name="T4" fmla="*/ 2147483647 w 4939"/>
                <a:gd name="T5" fmla="*/ 2147483647 h 2260"/>
                <a:gd name="T6" fmla="*/ 2147483647 w 4939"/>
                <a:gd name="T7" fmla="*/ 2147483647 h 2260"/>
                <a:gd name="T8" fmla="*/ 2147483647 w 4939"/>
                <a:gd name="T9" fmla="*/ 2147483647 h 2260"/>
                <a:gd name="T10" fmla="*/ 2147483647 w 4939"/>
                <a:gd name="T11" fmla="*/ 2147483647 h 2260"/>
                <a:gd name="T12" fmla="*/ 2147483647 w 4939"/>
                <a:gd name="T13" fmla="*/ 2147483647 h 2260"/>
                <a:gd name="T14" fmla="*/ 2147483647 w 4939"/>
                <a:gd name="T15" fmla="*/ 2147483647 h 2260"/>
                <a:gd name="T16" fmla="*/ 2147483647 w 4939"/>
                <a:gd name="T17" fmla="*/ 2147483647 h 2260"/>
                <a:gd name="T18" fmla="*/ 2147483647 w 4939"/>
                <a:gd name="T19" fmla="*/ 2147483647 h 2260"/>
                <a:gd name="T20" fmla="*/ 0 w 4939"/>
                <a:gd name="T21" fmla="*/ 2147483647 h 2260"/>
                <a:gd name="T22" fmla="*/ 2147483647 w 4939"/>
                <a:gd name="T23" fmla="*/ 2147483647 h 2260"/>
                <a:gd name="T24" fmla="*/ 2147483647 w 4939"/>
                <a:gd name="T25" fmla="*/ 2147483647 h 2260"/>
                <a:gd name="T26" fmla="*/ 2147483647 w 4939"/>
                <a:gd name="T27" fmla="*/ 2147483647 h 2260"/>
                <a:gd name="T28" fmla="*/ 2147483647 w 4939"/>
                <a:gd name="T29" fmla="*/ 2147483647 h 2260"/>
                <a:gd name="T30" fmla="*/ 2147483647 w 4939"/>
                <a:gd name="T31" fmla="*/ 2147483647 h 2260"/>
                <a:gd name="T32" fmla="*/ 2147483647 w 4939"/>
                <a:gd name="T33" fmla="*/ 2147483647 h 2260"/>
                <a:gd name="T34" fmla="*/ 2147483647 w 4939"/>
                <a:gd name="T35" fmla="*/ 2147483647 h 2260"/>
                <a:gd name="T36" fmla="*/ 2147483647 w 4939"/>
                <a:gd name="T37" fmla="*/ 2147483647 h 2260"/>
                <a:gd name="T38" fmla="*/ 2147483647 w 4939"/>
                <a:gd name="T39" fmla="*/ 2147483647 h 2260"/>
                <a:gd name="T40" fmla="*/ 2147483647 w 4939"/>
                <a:gd name="T41" fmla="*/ 2147483647 h 2260"/>
                <a:gd name="T42" fmla="*/ 2147483647 w 4939"/>
                <a:gd name="T43" fmla="*/ 0 h 2260"/>
                <a:gd name="T44" fmla="*/ 2147483647 w 4939"/>
                <a:gd name="T45" fmla="*/ 2147483647 h 2260"/>
                <a:gd name="T46" fmla="*/ 2147483647 w 4939"/>
                <a:gd name="T47" fmla="*/ 2147483647 h 2260"/>
                <a:gd name="T48" fmla="*/ 2147483647 w 4939"/>
                <a:gd name="T49" fmla="*/ 2147483647 h 2260"/>
                <a:gd name="T50" fmla="*/ 2147483647 w 4939"/>
                <a:gd name="T51" fmla="*/ 2147483647 h 2260"/>
                <a:gd name="T52" fmla="*/ 2147483647 w 4939"/>
                <a:gd name="T53" fmla="*/ 2147483647 h 2260"/>
                <a:gd name="T54" fmla="*/ 2147483647 w 4939"/>
                <a:gd name="T55" fmla="*/ 2147483647 h 2260"/>
                <a:gd name="T56" fmla="*/ 2147483647 w 4939"/>
                <a:gd name="T57" fmla="*/ 2147483647 h 2260"/>
                <a:gd name="T58" fmla="*/ 2147483647 w 4939"/>
                <a:gd name="T59" fmla="*/ 2147483647 h 2260"/>
                <a:gd name="T60" fmla="*/ 2147483647 w 4939"/>
                <a:gd name="T61" fmla="*/ 2147483647 h 2260"/>
                <a:gd name="T62" fmla="*/ 2147483647 w 4939"/>
                <a:gd name="T63" fmla="*/ 2147483647 h 2260"/>
                <a:gd name="T64" fmla="*/ 2147483647 w 4939"/>
                <a:gd name="T65" fmla="*/ 2147483647 h 2260"/>
                <a:gd name="T66" fmla="*/ 2147483647 w 4939"/>
                <a:gd name="T67" fmla="*/ 2147483647 h 2260"/>
                <a:gd name="T68" fmla="*/ 2147483647 w 4939"/>
                <a:gd name="T69" fmla="*/ 2147483647 h 2260"/>
                <a:gd name="T70" fmla="*/ 2147483647 w 4939"/>
                <a:gd name="T71" fmla="*/ 2147483647 h 2260"/>
                <a:gd name="T72" fmla="*/ 2147483647 w 4939"/>
                <a:gd name="T73" fmla="*/ 2147483647 h 2260"/>
                <a:gd name="T74" fmla="*/ 2147483647 w 4939"/>
                <a:gd name="T75" fmla="*/ 2147483647 h 2260"/>
                <a:gd name="T76" fmla="*/ 2147483647 w 4939"/>
                <a:gd name="T77" fmla="*/ 2147483647 h 2260"/>
                <a:gd name="T78" fmla="*/ 2147483647 w 4939"/>
                <a:gd name="T79" fmla="*/ 2147483647 h 2260"/>
                <a:gd name="T80" fmla="*/ 2147483647 w 4939"/>
                <a:gd name="T81" fmla="*/ 2147483647 h 2260"/>
                <a:gd name="T82" fmla="*/ 2147483647 w 4939"/>
                <a:gd name="T83" fmla="*/ 2147483647 h 2260"/>
                <a:gd name="T84" fmla="*/ 2147483647 w 4939"/>
                <a:gd name="T85" fmla="*/ 2147483647 h 22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39"/>
                <a:gd name="T130" fmla="*/ 0 h 2260"/>
                <a:gd name="T131" fmla="*/ 4939 w 4939"/>
                <a:gd name="T132" fmla="*/ 2260 h 22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39" h="2260">
                  <a:moveTo>
                    <a:pt x="1441" y="2260"/>
                  </a:moveTo>
                  <a:lnTo>
                    <a:pt x="1351" y="2237"/>
                  </a:lnTo>
                  <a:lnTo>
                    <a:pt x="1264" y="2213"/>
                  </a:lnTo>
                  <a:lnTo>
                    <a:pt x="1181" y="2186"/>
                  </a:lnTo>
                  <a:lnTo>
                    <a:pt x="1100" y="2160"/>
                  </a:lnTo>
                  <a:lnTo>
                    <a:pt x="1020" y="2133"/>
                  </a:lnTo>
                  <a:lnTo>
                    <a:pt x="946" y="2105"/>
                  </a:lnTo>
                  <a:lnTo>
                    <a:pt x="874" y="2075"/>
                  </a:lnTo>
                  <a:lnTo>
                    <a:pt x="803" y="2045"/>
                  </a:lnTo>
                  <a:lnTo>
                    <a:pt x="736" y="2015"/>
                  </a:lnTo>
                  <a:lnTo>
                    <a:pt x="673" y="1983"/>
                  </a:lnTo>
                  <a:lnTo>
                    <a:pt x="612" y="1951"/>
                  </a:lnTo>
                  <a:lnTo>
                    <a:pt x="554" y="1917"/>
                  </a:lnTo>
                  <a:lnTo>
                    <a:pt x="499" y="1884"/>
                  </a:lnTo>
                  <a:lnTo>
                    <a:pt x="446" y="1850"/>
                  </a:lnTo>
                  <a:lnTo>
                    <a:pt x="397" y="1815"/>
                  </a:lnTo>
                  <a:lnTo>
                    <a:pt x="351" y="1780"/>
                  </a:lnTo>
                  <a:lnTo>
                    <a:pt x="307" y="1744"/>
                  </a:lnTo>
                  <a:lnTo>
                    <a:pt x="266" y="1709"/>
                  </a:lnTo>
                  <a:lnTo>
                    <a:pt x="229" y="1672"/>
                  </a:lnTo>
                  <a:lnTo>
                    <a:pt x="194" y="1635"/>
                  </a:lnTo>
                  <a:lnTo>
                    <a:pt x="162" y="1596"/>
                  </a:lnTo>
                  <a:lnTo>
                    <a:pt x="134" y="1559"/>
                  </a:lnTo>
                  <a:lnTo>
                    <a:pt x="107" y="1520"/>
                  </a:lnTo>
                  <a:lnTo>
                    <a:pt x="84" y="1481"/>
                  </a:lnTo>
                  <a:lnTo>
                    <a:pt x="63" y="1442"/>
                  </a:lnTo>
                  <a:lnTo>
                    <a:pt x="46" y="1401"/>
                  </a:lnTo>
                  <a:lnTo>
                    <a:pt x="31" y="1363"/>
                  </a:lnTo>
                  <a:lnTo>
                    <a:pt x="19" y="1322"/>
                  </a:lnTo>
                  <a:lnTo>
                    <a:pt x="10" y="1283"/>
                  </a:lnTo>
                  <a:lnTo>
                    <a:pt x="3" y="1242"/>
                  </a:lnTo>
                  <a:lnTo>
                    <a:pt x="0" y="1202"/>
                  </a:lnTo>
                  <a:lnTo>
                    <a:pt x="0" y="1161"/>
                  </a:lnTo>
                  <a:lnTo>
                    <a:pt x="1" y="1120"/>
                  </a:lnTo>
                  <a:lnTo>
                    <a:pt x="7" y="1082"/>
                  </a:lnTo>
                  <a:lnTo>
                    <a:pt x="16" y="1041"/>
                  </a:lnTo>
                  <a:lnTo>
                    <a:pt x="26" y="1000"/>
                  </a:lnTo>
                  <a:lnTo>
                    <a:pt x="40" y="960"/>
                  </a:lnTo>
                  <a:lnTo>
                    <a:pt x="56" y="919"/>
                  </a:lnTo>
                  <a:lnTo>
                    <a:pt x="76" y="878"/>
                  </a:lnTo>
                  <a:lnTo>
                    <a:pt x="99" y="839"/>
                  </a:lnTo>
                  <a:lnTo>
                    <a:pt x="123" y="799"/>
                  </a:lnTo>
                  <a:lnTo>
                    <a:pt x="152" y="760"/>
                  </a:lnTo>
                  <a:lnTo>
                    <a:pt x="182" y="719"/>
                  </a:lnTo>
                  <a:lnTo>
                    <a:pt x="215" y="680"/>
                  </a:lnTo>
                  <a:lnTo>
                    <a:pt x="252" y="641"/>
                  </a:lnTo>
                  <a:lnTo>
                    <a:pt x="291" y="603"/>
                  </a:lnTo>
                  <a:lnTo>
                    <a:pt x="333" y="566"/>
                  </a:lnTo>
                  <a:lnTo>
                    <a:pt x="378" y="527"/>
                  </a:lnTo>
                  <a:lnTo>
                    <a:pt x="425" y="490"/>
                  </a:lnTo>
                  <a:lnTo>
                    <a:pt x="476" y="452"/>
                  </a:lnTo>
                  <a:lnTo>
                    <a:pt x="529" y="417"/>
                  </a:lnTo>
                  <a:lnTo>
                    <a:pt x="586" y="380"/>
                  </a:lnTo>
                  <a:lnTo>
                    <a:pt x="644" y="345"/>
                  </a:lnTo>
                  <a:lnTo>
                    <a:pt x="706" y="311"/>
                  </a:lnTo>
                  <a:lnTo>
                    <a:pt x="770" y="276"/>
                  </a:lnTo>
                  <a:lnTo>
                    <a:pt x="839" y="242"/>
                  </a:lnTo>
                  <a:lnTo>
                    <a:pt x="907" y="210"/>
                  </a:lnTo>
                  <a:lnTo>
                    <a:pt x="980" y="177"/>
                  </a:lnTo>
                  <a:lnTo>
                    <a:pt x="1056" y="147"/>
                  </a:lnTo>
                  <a:lnTo>
                    <a:pt x="1135" y="115"/>
                  </a:lnTo>
                  <a:lnTo>
                    <a:pt x="1216" y="85"/>
                  </a:lnTo>
                  <a:lnTo>
                    <a:pt x="1299" y="57"/>
                  </a:lnTo>
                  <a:lnTo>
                    <a:pt x="1388" y="28"/>
                  </a:lnTo>
                  <a:lnTo>
                    <a:pt x="1476" y="0"/>
                  </a:lnTo>
                  <a:lnTo>
                    <a:pt x="3463" y="0"/>
                  </a:lnTo>
                  <a:lnTo>
                    <a:pt x="3551" y="28"/>
                  </a:lnTo>
                  <a:lnTo>
                    <a:pt x="3640" y="57"/>
                  </a:lnTo>
                  <a:lnTo>
                    <a:pt x="3723" y="85"/>
                  </a:lnTo>
                  <a:lnTo>
                    <a:pt x="3804" y="115"/>
                  </a:lnTo>
                  <a:lnTo>
                    <a:pt x="3883" y="147"/>
                  </a:lnTo>
                  <a:lnTo>
                    <a:pt x="3957" y="177"/>
                  </a:lnTo>
                  <a:lnTo>
                    <a:pt x="4032" y="210"/>
                  </a:lnTo>
                  <a:lnTo>
                    <a:pt x="4100" y="242"/>
                  </a:lnTo>
                  <a:lnTo>
                    <a:pt x="4169" y="276"/>
                  </a:lnTo>
                  <a:lnTo>
                    <a:pt x="4233" y="311"/>
                  </a:lnTo>
                  <a:lnTo>
                    <a:pt x="4295" y="345"/>
                  </a:lnTo>
                  <a:lnTo>
                    <a:pt x="4353" y="380"/>
                  </a:lnTo>
                  <a:lnTo>
                    <a:pt x="4410" y="417"/>
                  </a:lnTo>
                  <a:lnTo>
                    <a:pt x="4463" y="452"/>
                  </a:lnTo>
                  <a:lnTo>
                    <a:pt x="4514" y="490"/>
                  </a:lnTo>
                  <a:lnTo>
                    <a:pt x="4561" y="527"/>
                  </a:lnTo>
                  <a:lnTo>
                    <a:pt x="4606" y="566"/>
                  </a:lnTo>
                  <a:lnTo>
                    <a:pt x="4648" y="603"/>
                  </a:lnTo>
                  <a:lnTo>
                    <a:pt x="4687" y="641"/>
                  </a:lnTo>
                  <a:lnTo>
                    <a:pt x="4724" y="680"/>
                  </a:lnTo>
                  <a:lnTo>
                    <a:pt x="4757" y="719"/>
                  </a:lnTo>
                  <a:lnTo>
                    <a:pt x="4787" y="760"/>
                  </a:lnTo>
                  <a:lnTo>
                    <a:pt x="4816" y="799"/>
                  </a:lnTo>
                  <a:lnTo>
                    <a:pt x="4840" y="839"/>
                  </a:lnTo>
                  <a:lnTo>
                    <a:pt x="4863" y="878"/>
                  </a:lnTo>
                  <a:lnTo>
                    <a:pt x="4883" y="919"/>
                  </a:lnTo>
                  <a:lnTo>
                    <a:pt x="4899" y="960"/>
                  </a:lnTo>
                  <a:lnTo>
                    <a:pt x="4913" y="1000"/>
                  </a:lnTo>
                  <a:lnTo>
                    <a:pt x="4923" y="1041"/>
                  </a:lnTo>
                  <a:lnTo>
                    <a:pt x="4932" y="1082"/>
                  </a:lnTo>
                  <a:lnTo>
                    <a:pt x="4938" y="1120"/>
                  </a:lnTo>
                  <a:lnTo>
                    <a:pt x="4939" y="1161"/>
                  </a:lnTo>
                  <a:lnTo>
                    <a:pt x="4939" y="1202"/>
                  </a:lnTo>
                  <a:lnTo>
                    <a:pt x="4936" y="1242"/>
                  </a:lnTo>
                  <a:lnTo>
                    <a:pt x="4929" y="1283"/>
                  </a:lnTo>
                  <a:lnTo>
                    <a:pt x="4920" y="1322"/>
                  </a:lnTo>
                  <a:lnTo>
                    <a:pt x="4908" y="1363"/>
                  </a:lnTo>
                  <a:lnTo>
                    <a:pt x="4893" y="1401"/>
                  </a:lnTo>
                  <a:lnTo>
                    <a:pt x="4876" y="1442"/>
                  </a:lnTo>
                  <a:lnTo>
                    <a:pt x="4855" y="1481"/>
                  </a:lnTo>
                  <a:lnTo>
                    <a:pt x="4832" y="1520"/>
                  </a:lnTo>
                  <a:lnTo>
                    <a:pt x="4805" y="1559"/>
                  </a:lnTo>
                  <a:lnTo>
                    <a:pt x="4777" y="1596"/>
                  </a:lnTo>
                  <a:lnTo>
                    <a:pt x="4745" y="1635"/>
                  </a:lnTo>
                  <a:lnTo>
                    <a:pt x="4710" y="1672"/>
                  </a:lnTo>
                  <a:lnTo>
                    <a:pt x="4671" y="1709"/>
                  </a:lnTo>
                  <a:lnTo>
                    <a:pt x="4630" y="1744"/>
                  </a:lnTo>
                  <a:lnTo>
                    <a:pt x="4588" y="1780"/>
                  </a:lnTo>
                  <a:lnTo>
                    <a:pt x="4540" y="1815"/>
                  </a:lnTo>
                  <a:lnTo>
                    <a:pt x="4493" y="1850"/>
                  </a:lnTo>
                  <a:lnTo>
                    <a:pt x="4440" y="1884"/>
                  </a:lnTo>
                  <a:lnTo>
                    <a:pt x="4385" y="1917"/>
                  </a:lnTo>
                  <a:lnTo>
                    <a:pt x="4327" y="1951"/>
                  </a:lnTo>
                  <a:lnTo>
                    <a:pt x="4265" y="1983"/>
                  </a:lnTo>
                  <a:lnTo>
                    <a:pt x="4201" y="2015"/>
                  </a:lnTo>
                  <a:lnTo>
                    <a:pt x="4136" y="2045"/>
                  </a:lnTo>
                  <a:lnTo>
                    <a:pt x="4065" y="2075"/>
                  </a:lnTo>
                  <a:lnTo>
                    <a:pt x="3993" y="2105"/>
                  </a:lnTo>
                  <a:lnTo>
                    <a:pt x="3917" y="2133"/>
                  </a:lnTo>
                  <a:lnTo>
                    <a:pt x="3839" y="2160"/>
                  </a:lnTo>
                  <a:lnTo>
                    <a:pt x="3758" y="2186"/>
                  </a:lnTo>
                  <a:lnTo>
                    <a:pt x="3673" y="2213"/>
                  </a:lnTo>
                  <a:lnTo>
                    <a:pt x="3587" y="2237"/>
                  </a:lnTo>
                  <a:lnTo>
                    <a:pt x="3496" y="2260"/>
                  </a:lnTo>
                  <a:lnTo>
                    <a:pt x="1441" y="2260"/>
                  </a:ln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1" name="Freeform 4"/>
            <p:cNvSpPr>
              <a:spLocks/>
            </p:cNvSpPr>
            <p:nvPr/>
          </p:nvSpPr>
          <p:spPr bwMode="auto">
            <a:xfrm>
              <a:off x="1111250" y="1736725"/>
              <a:ext cx="7840663" cy="3587750"/>
            </a:xfrm>
            <a:custGeom>
              <a:avLst/>
              <a:gdLst>
                <a:gd name="T0" fmla="*/ 2147483647 w 4939"/>
                <a:gd name="T1" fmla="*/ 2147483647 h 2260"/>
                <a:gd name="T2" fmla="*/ 2147483647 w 4939"/>
                <a:gd name="T3" fmla="*/ 2147483647 h 2260"/>
                <a:gd name="T4" fmla="*/ 2147483647 w 4939"/>
                <a:gd name="T5" fmla="*/ 2147483647 h 2260"/>
                <a:gd name="T6" fmla="*/ 2147483647 w 4939"/>
                <a:gd name="T7" fmla="*/ 2147483647 h 2260"/>
                <a:gd name="T8" fmla="*/ 2147483647 w 4939"/>
                <a:gd name="T9" fmla="*/ 2147483647 h 2260"/>
                <a:gd name="T10" fmla="*/ 2147483647 w 4939"/>
                <a:gd name="T11" fmla="*/ 2147483647 h 2260"/>
                <a:gd name="T12" fmla="*/ 2147483647 w 4939"/>
                <a:gd name="T13" fmla="*/ 2147483647 h 2260"/>
                <a:gd name="T14" fmla="*/ 2147483647 w 4939"/>
                <a:gd name="T15" fmla="*/ 2147483647 h 2260"/>
                <a:gd name="T16" fmla="*/ 2147483647 w 4939"/>
                <a:gd name="T17" fmla="*/ 2147483647 h 2260"/>
                <a:gd name="T18" fmla="*/ 2147483647 w 4939"/>
                <a:gd name="T19" fmla="*/ 2147483647 h 2260"/>
                <a:gd name="T20" fmla="*/ 0 w 4939"/>
                <a:gd name="T21" fmla="*/ 2147483647 h 2260"/>
                <a:gd name="T22" fmla="*/ 2147483647 w 4939"/>
                <a:gd name="T23" fmla="*/ 2147483647 h 2260"/>
                <a:gd name="T24" fmla="*/ 2147483647 w 4939"/>
                <a:gd name="T25" fmla="*/ 2147483647 h 2260"/>
                <a:gd name="T26" fmla="*/ 2147483647 w 4939"/>
                <a:gd name="T27" fmla="*/ 2147483647 h 2260"/>
                <a:gd name="T28" fmla="*/ 2147483647 w 4939"/>
                <a:gd name="T29" fmla="*/ 2147483647 h 2260"/>
                <a:gd name="T30" fmla="*/ 2147483647 w 4939"/>
                <a:gd name="T31" fmla="*/ 2147483647 h 2260"/>
                <a:gd name="T32" fmla="*/ 2147483647 w 4939"/>
                <a:gd name="T33" fmla="*/ 2147483647 h 2260"/>
                <a:gd name="T34" fmla="*/ 2147483647 w 4939"/>
                <a:gd name="T35" fmla="*/ 2147483647 h 2260"/>
                <a:gd name="T36" fmla="*/ 2147483647 w 4939"/>
                <a:gd name="T37" fmla="*/ 2147483647 h 2260"/>
                <a:gd name="T38" fmla="*/ 2147483647 w 4939"/>
                <a:gd name="T39" fmla="*/ 2147483647 h 2260"/>
                <a:gd name="T40" fmla="*/ 2147483647 w 4939"/>
                <a:gd name="T41" fmla="*/ 2147483647 h 2260"/>
                <a:gd name="T42" fmla="*/ 2147483647 w 4939"/>
                <a:gd name="T43" fmla="*/ 0 h 2260"/>
                <a:gd name="T44" fmla="*/ 2147483647 w 4939"/>
                <a:gd name="T45" fmla="*/ 2147483647 h 2260"/>
                <a:gd name="T46" fmla="*/ 2147483647 w 4939"/>
                <a:gd name="T47" fmla="*/ 2147483647 h 2260"/>
                <a:gd name="T48" fmla="*/ 2147483647 w 4939"/>
                <a:gd name="T49" fmla="*/ 2147483647 h 2260"/>
                <a:gd name="T50" fmla="*/ 2147483647 w 4939"/>
                <a:gd name="T51" fmla="*/ 2147483647 h 2260"/>
                <a:gd name="T52" fmla="*/ 2147483647 w 4939"/>
                <a:gd name="T53" fmla="*/ 2147483647 h 2260"/>
                <a:gd name="T54" fmla="*/ 2147483647 w 4939"/>
                <a:gd name="T55" fmla="*/ 2147483647 h 2260"/>
                <a:gd name="T56" fmla="*/ 2147483647 w 4939"/>
                <a:gd name="T57" fmla="*/ 2147483647 h 2260"/>
                <a:gd name="T58" fmla="*/ 2147483647 w 4939"/>
                <a:gd name="T59" fmla="*/ 2147483647 h 2260"/>
                <a:gd name="T60" fmla="*/ 2147483647 w 4939"/>
                <a:gd name="T61" fmla="*/ 2147483647 h 2260"/>
                <a:gd name="T62" fmla="*/ 2147483647 w 4939"/>
                <a:gd name="T63" fmla="*/ 2147483647 h 2260"/>
                <a:gd name="T64" fmla="*/ 2147483647 w 4939"/>
                <a:gd name="T65" fmla="*/ 2147483647 h 2260"/>
                <a:gd name="T66" fmla="*/ 2147483647 w 4939"/>
                <a:gd name="T67" fmla="*/ 2147483647 h 2260"/>
                <a:gd name="T68" fmla="*/ 2147483647 w 4939"/>
                <a:gd name="T69" fmla="*/ 2147483647 h 2260"/>
                <a:gd name="T70" fmla="*/ 2147483647 w 4939"/>
                <a:gd name="T71" fmla="*/ 2147483647 h 2260"/>
                <a:gd name="T72" fmla="*/ 2147483647 w 4939"/>
                <a:gd name="T73" fmla="*/ 2147483647 h 2260"/>
                <a:gd name="T74" fmla="*/ 2147483647 w 4939"/>
                <a:gd name="T75" fmla="*/ 2147483647 h 2260"/>
                <a:gd name="T76" fmla="*/ 2147483647 w 4939"/>
                <a:gd name="T77" fmla="*/ 2147483647 h 2260"/>
                <a:gd name="T78" fmla="*/ 2147483647 w 4939"/>
                <a:gd name="T79" fmla="*/ 2147483647 h 2260"/>
                <a:gd name="T80" fmla="*/ 2147483647 w 4939"/>
                <a:gd name="T81" fmla="*/ 2147483647 h 2260"/>
                <a:gd name="T82" fmla="*/ 2147483647 w 4939"/>
                <a:gd name="T83" fmla="*/ 2147483647 h 2260"/>
                <a:gd name="T84" fmla="*/ 2147483647 w 4939"/>
                <a:gd name="T85" fmla="*/ 2147483647 h 22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39"/>
                <a:gd name="T130" fmla="*/ 0 h 2260"/>
                <a:gd name="T131" fmla="*/ 4939 w 4939"/>
                <a:gd name="T132" fmla="*/ 2260 h 22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39" h="2260">
                  <a:moveTo>
                    <a:pt x="1441" y="2260"/>
                  </a:moveTo>
                  <a:lnTo>
                    <a:pt x="1351" y="2237"/>
                  </a:lnTo>
                  <a:lnTo>
                    <a:pt x="1264" y="2213"/>
                  </a:lnTo>
                  <a:lnTo>
                    <a:pt x="1181" y="2186"/>
                  </a:lnTo>
                  <a:lnTo>
                    <a:pt x="1100" y="2160"/>
                  </a:lnTo>
                  <a:lnTo>
                    <a:pt x="1020" y="2133"/>
                  </a:lnTo>
                  <a:lnTo>
                    <a:pt x="946" y="2105"/>
                  </a:lnTo>
                  <a:lnTo>
                    <a:pt x="874" y="2075"/>
                  </a:lnTo>
                  <a:lnTo>
                    <a:pt x="803" y="2045"/>
                  </a:lnTo>
                  <a:lnTo>
                    <a:pt x="736" y="2015"/>
                  </a:lnTo>
                  <a:lnTo>
                    <a:pt x="673" y="1983"/>
                  </a:lnTo>
                  <a:lnTo>
                    <a:pt x="612" y="1951"/>
                  </a:lnTo>
                  <a:lnTo>
                    <a:pt x="554" y="1917"/>
                  </a:lnTo>
                  <a:lnTo>
                    <a:pt x="499" y="1884"/>
                  </a:lnTo>
                  <a:lnTo>
                    <a:pt x="446" y="1850"/>
                  </a:lnTo>
                  <a:lnTo>
                    <a:pt x="397" y="1815"/>
                  </a:lnTo>
                  <a:lnTo>
                    <a:pt x="351" y="1780"/>
                  </a:lnTo>
                  <a:lnTo>
                    <a:pt x="307" y="1744"/>
                  </a:lnTo>
                  <a:lnTo>
                    <a:pt x="266" y="1709"/>
                  </a:lnTo>
                  <a:lnTo>
                    <a:pt x="229" y="1672"/>
                  </a:lnTo>
                  <a:lnTo>
                    <a:pt x="194" y="1635"/>
                  </a:lnTo>
                  <a:lnTo>
                    <a:pt x="162" y="1596"/>
                  </a:lnTo>
                  <a:lnTo>
                    <a:pt x="134" y="1559"/>
                  </a:lnTo>
                  <a:lnTo>
                    <a:pt x="107" y="1520"/>
                  </a:lnTo>
                  <a:lnTo>
                    <a:pt x="84" y="1481"/>
                  </a:lnTo>
                  <a:lnTo>
                    <a:pt x="63" y="1442"/>
                  </a:lnTo>
                  <a:lnTo>
                    <a:pt x="46" y="1401"/>
                  </a:lnTo>
                  <a:lnTo>
                    <a:pt x="31" y="1363"/>
                  </a:lnTo>
                  <a:lnTo>
                    <a:pt x="19" y="1322"/>
                  </a:lnTo>
                  <a:lnTo>
                    <a:pt x="10" y="1283"/>
                  </a:lnTo>
                  <a:lnTo>
                    <a:pt x="3" y="1242"/>
                  </a:lnTo>
                  <a:lnTo>
                    <a:pt x="0" y="1202"/>
                  </a:lnTo>
                  <a:lnTo>
                    <a:pt x="0" y="1161"/>
                  </a:lnTo>
                  <a:lnTo>
                    <a:pt x="1" y="1120"/>
                  </a:lnTo>
                  <a:lnTo>
                    <a:pt x="7" y="1082"/>
                  </a:lnTo>
                  <a:lnTo>
                    <a:pt x="16" y="1041"/>
                  </a:lnTo>
                  <a:lnTo>
                    <a:pt x="26" y="1000"/>
                  </a:lnTo>
                  <a:lnTo>
                    <a:pt x="40" y="960"/>
                  </a:lnTo>
                  <a:lnTo>
                    <a:pt x="56" y="919"/>
                  </a:lnTo>
                  <a:lnTo>
                    <a:pt x="76" y="878"/>
                  </a:lnTo>
                  <a:lnTo>
                    <a:pt x="99" y="839"/>
                  </a:lnTo>
                  <a:lnTo>
                    <a:pt x="123" y="799"/>
                  </a:lnTo>
                  <a:lnTo>
                    <a:pt x="152" y="760"/>
                  </a:lnTo>
                  <a:lnTo>
                    <a:pt x="182" y="719"/>
                  </a:lnTo>
                  <a:lnTo>
                    <a:pt x="215" y="680"/>
                  </a:lnTo>
                  <a:lnTo>
                    <a:pt x="252" y="641"/>
                  </a:lnTo>
                  <a:lnTo>
                    <a:pt x="291" y="603"/>
                  </a:lnTo>
                  <a:lnTo>
                    <a:pt x="333" y="566"/>
                  </a:lnTo>
                  <a:lnTo>
                    <a:pt x="378" y="527"/>
                  </a:lnTo>
                  <a:lnTo>
                    <a:pt x="425" y="490"/>
                  </a:lnTo>
                  <a:lnTo>
                    <a:pt x="476" y="452"/>
                  </a:lnTo>
                  <a:lnTo>
                    <a:pt x="529" y="417"/>
                  </a:lnTo>
                  <a:lnTo>
                    <a:pt x="586" y="380"/>
                  </a:lnTo>
                  <a:lnTo>
                    <a:pt x="644" y="345"/>
                  </a:lnTo>
                  <a:lnTo>
                    <a:pt x="706" y="311"/>
                  </a:lnTo>
                  <a:lnTo>
                    <a:pt x="770" y="276"/>
                  </a:lnTo>
                  <a:lnTo>
                    <a:pt x="839" y="242"/>
                  </a:lnTo>
                  <a:lnTo>
                    <a:pt x="907" y="210"/>
                  </a:lnTo>
                  <a:lnTo>
                    <a:pt x="980" y="177"/>
                  </a:lnTo>
                  <a:lnTo>
                    <a:pt x="1056" y="147"/>
                  </a:lnTo>
                  <a:lnTo>
                    <a:pt x="1135" y="115"/>
                  </a:lnTo>
                  <a:lnTo>
                    <a:pt x="1216" y="85"/>
                  </a:lnTo>
                  <a:lnTo>
                    <a:pt x="1299" y="57"/>
                  </a:lnTo>
                  <a:lnTo>
                    <a:pt x="1388" y="28"/>
                  </a:lnTo>
                  <a:lnTo>
                    <a:pt x="1476" y="0"/>
                  </a:lnTo>
                  <a:lnTo>
                    <a:pt x="3463" y="0"/>
                  </a:lnTo>
                  <a:lnTo>
                    <a:pt x="3551" y="28"/>
                  </a:lnTo>
                  <a:lnTo>
                    <a:pt x="3640" y="57"/>
                  </a:lnTo>
                  <a:lnTo>
                    <a:pt x="3723" y="85"/>
                  </a:lnTo>
                  <a:lnTo>
                    <a:pt x="3804" y="115"/>
                  </a:lnTo>
                  <a:lnTo>
                    <a:pt x="3883" y="147"/>
                  </a:lnTo>
                  <a:lnTo>
                    <a:pt x="3957" y="177"/>
                  </a:lnTo>
                  <a:lnTo>
                    <a:pt x="4032" y="210"/>
                  </a:lnTo>
                  <a:lnTo>
                    <a:pt x="4100" y="242"/>
                  </a:lnTo>
                  <a:lnTo>
                    <a:pt x="4169" y="276"/>
                  </a:lnTo>
                  <a:lnTo>
                    <a:pt x="4233" y="311"/>
                  </a:lnTo>
                  <a:lnTo>
                    <a:pt x="4295" y="345"/>
                  </a:lnTo>
                  <a:lnTo>
                    <a:pt x="4353" y="380"/>
                  </a:lnTo>
                  <a:lnTo>
                    <a:pt x="4410" y="417"/>
                  </a:lnTo>
                  <a:lnTo>
                    <a:pt x="4463" y="452"/>
                  </a:lnTo>
                  <a:lnTo>
                    <a:pt x="4514" y="490"/>
                  </a:lnTo>
                  <a:lnTo>
                    <a:pt x="4561" y="527"/>
                  </a:lnTo>
                  <a:lnTo>
                    <a:pt x="4606" y="566"/>
                  </a:lnTo>
                  <a:lnTo>
                    <a:pt x="4648" y="603"/>
                  </a:lnTo>
                  <a:lnTo>
                    <a:pt x="4687" y="641"/>
                  </a:lnTo>
                  <a:lnTo>
                    <a:pt x="4724" y="680"/>
                  </a:lnTo>
                  <a:lnTo>
                    <a:pt x="4757" y="719"/>
                  </a:lnTo>
                  <a:lnTo>
                    <a:pt x="4787" y="760"/>
                  </a:lnTo>
                  <a:lnTo>
                    <a:pt x="4816" y="799"/>
                  </a:lnTo>
                  <a:lnTo>
                    <a:pt x="4840" y="839"/>
                  </a:lnTo>
                  <a:lnTo>
                    <a:pt x="4863" y="878"/>
                  </a:lnTo>
                  <a:lnTo>
                    <a:pt x="4883" y="919"/>
                  </a:lnTo>
                  <a:lnTo>
                    <a:pt x="4899" y="960"/>
                  </a:lnTo>
                  <a:lnTo>
                    <a:pt x="4913" y="1000"/>
                  </a:lnTo>
                  <a:lnTo>
                    <a:pt x="4923" y="1041"/>
                  </a:lnTo>
                  <a:lnTo>
                    <a:pt x="4932" y="1082"/>
                  </a:lnTo>
                  <a:lnTo>
                    <a:pt x="4938" y="1120"/>
                  </a:lnTo>
                  <a:lnTo>
                    <a:pt x="4939" y="1161"/>
                  </a:lnTo>
                  <a:lnTo>
                    <a:pt x="4939" y="1202"/>
                  </a:lnTo>
                  <a:lnTo>
                    <a:pt x="4936" y="1242"/>
                  </a:lnTo>
                  <a:lnTo>
                    <a:pt x="4929" y="1283"/>
                  </a:lnTo>
                  <a:lnTo>
                    <a:pt x="4920" y="1322"/>
                  </a:lnTo>
                  <a:lnTo>
                    <a:pt x="4908" y="1363"/>
                  </a:lnTo>
                  <a:lnTo>
                    <a:pt x="4893" y="1401"/>
                  </a:lnTo>
                  <a:lnTo>
                    <a:pt x="4876" y="1442"/>
                  </a:lnTo>
                  <a:lnTo>
                    <a:pt x="4855" y="1481"/>
                  </a:lnTo>
                  <a:lnTo>
                    <a:pt x="4832" y="1520"/>
                  </a:lnTo>
                  <a:lnTo>
                    <a:pt x="4805" y="1559"/>
                  </a:lnTo>
                  <a:lnTo>
                    <a:pt x="4777" y="1596"/>
                  </a:lnTo>
                  <a:lnTo>
                    <a:pt x="4745" y="1635"/>
                  </a:lnTo>
                  <a:lnTo>
                    <a:pt x="4710" y="1672"/>
                  </a:lnTo>
                  <a:lnTo>
                    <a:pt x="4671" y="1709"/>
                  </a:lnTo>
                  <a:lnTo>
                    <a:pt x="4630" y="1744"/>
                  </a:lnTo>
                  <a:lnTo>
                    <a:pt x="4588" y="1780"/>
                  </a:lnTo>
                  <a:lnTo>
                    <a:pt x="4540" y="1815"/>
                  </a:lnTo>
                  <a:lnTo>
                    <a:pt x="4493" y="1850"/>
                  </a:lnTo>
                  <a:lnTo>
                    <a:pt x="4440" y="1884"/>
                  </a:lnTo>
                  <a:lnTo>
                    <a:pt x="4385" y="1917"/>
                  </a:lnTo>
                  <a:lnTo>
                    <a:pt x="4327" y="1951"/>
                  </a:lnTo>
                  <a:lnTo>
                    <a:pt x="4265" y="1983"/>
                  </a:lnTo>
                  <a:lnTo>
                    <a:pt x="4201" y="2015"/>
                  </a:lnTo>
                  <a:lnTo>
                    <a:pt x="4136" y="2045"/>
                  </a:lnTo>
                  <a:lnTo>
                    <a:pt x="4065" y="2075"/>
                  </a:lnTo>
                  <a:lnTo>
                    <a:pt x="3993" y="2105"/>
                  </a:lnTo>
                  <a:lnTo>
                    <a:pt x="3917" y="2133"/>
                  </a:lnTo>
                  <a:lnTo>
                    <a:pt x="3839" y="2160"/>
                  </a:lnTo>
                  <a:lnTo>
                    <a:pt x="3758" y="2186"/>
                  </a:lnTo>
                  <a:lnTo>
                    <a:pt x="3673" y="2213"/>
                  </a:lnTo>
                  <a:lnTo>
                    <a:pt x="3587" y="2237"/>
                  </a:lnTo>
                  <a:lnTo>
                    <a:pt x="3496" y="2260"/>
                  </a:lnTo>
                  <a:lnTo>
                    <a:pt x="1441" y="2260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2849563" y="1871663"/>
              <a:ext cx="5527675" cy="3455987"/>
            </a:xfrm>
            <a:custGeom>
              <a:avLst/>
              <a:gdLst>
                <a:gd name="T0" fmla="*/ 2147483647 w 3482"/>
                <a:gd name="T1" fmla="*/ 2147483647 h 2177"/>
                <a:gd name="T2" fmla="*/ 2147483647 w 3482"/>
                <a:gd name="T3" fmla="*/ 2147483647 h 2177"/>
                <a:gd name="T4" fmla="*/ 2147483647 w 3482"/>
                <a:gd name="T5" fmla="*/ 2147483647 h 2177"/>
                <a:gd name="T6" fmla="*/ 2147483647 w 3482"/>
                <a:gd name="T7" fmla="*/ 2147483647 h 2177"/>
                <a:gd name="T8" fmla="*/ 2147483647 w 3482"/>
                <a:gd name="T9" fmla="*/ 2147483647 h 2177"/>
                <a:gd name="T10" fmla="*/ 2147483647 w 3482"/>
                <a:gd name="T11" fmla="*/ 2147483647 h 2177"/>
                <a:gd name="T12" fmla="*/ 2147483647 w 3482"/>
                <a:gd name="T13" fmla="*/ 2147483647 h 2177"/>
                <a:gd name="T14" fmla="*/ 2147483647 w 3482"/>
                <a:gd name="T15" fmla="*/ 2147483647 h 2177"/>
                <a:gd name="T16" fmla="*/ 2147483647 w 3482"/>
                <a:gd name="T17" fmla="*/ 2147483647 h 2177"/>
                <a:gd name="T18" fmla="*/ 2147483647 w 3482"/>
                <a:gd name="T19" fmla="*/ 2147483647 h 2177"/>
                <a:gd name="T20" fmla="*/ 2147483647 w 3482"/>
                <a:gd name="T21" fmla="*/ 2147483647 h 2177"/>
                <a:gd name="T22" fmla="*/ 2147483647 w 3482"/>
                <a:gd name="T23" fmla="*/ 2147483647 h 2177"/>
                <a:gd name="T24" fmla="*/ 2147483647 w 3482"/>
                <a:gd name="T25" fmla="*/ 2147483647 h 2177"/>
                <a:gd name="T26" fmla="*/ 2147483647 w 3482"/>
                <a:gd name="T27" fmla="*/ 2147483647 h 2177"/>
                <a:gd name="T28" fmla="*/ 2147483647 w 3482"/>
                <a:gd name="T29" fmla="*/ 2147483647 h 2177"/>
                <a:gd name="T30" fmla="*/ 2147483647 w 3482"/>
                <a:gd name="T31" fmla="*/ 2147483647 h 2177"/>
                <a:gd name="T32" fmla="*/ 2147483647 w 3482"/>
                <a:gd name="T33" fmla="*/ 2147483647 h 2177"/>
                <a:gd name="T34" fmla="*/ 2147483647 w 3482"/>
                <a:gd name="T35" fmla="*/ 2147483647 h 2177"/>
                <a:gd name="T36" fmla="*/ 2147483647 w 3482"/>
                <a:gd name="T37" fmla="*/ 2147483647 h 2177"/>
                <a:gd name="T38" fmla="*/ 2147483647 w 3482"/>
                <a:gd name="T39" fmla="*/ 2147483647 h 2177"/>
                <a:gd name="T40" fmla="*/ 2147483647 w 3482"/>
                <a:gd name="T41" fmla="*/ 2147483647 h 2177"/>
                <a:gd name="T42" fmla="*/ 2147483647 w 3482"/>
                <a:gd name="T43" fmla="*/ 2147483647 h 2177"/>
                <a:gd name="T44" fmla="*/ 2147483647 w 3482"/>
                <a:gd name="T45" fmla="*/ 2147483647 h 2177"/>
                <a:gd name="T46" fmla="*/ 2147483647 w 3482"/>
                <a:gd name="T47" fmla="*/ 2147483647 h 2177"/>
                <a:gd name="T48" fmla="*/ 2147483647 w 3482"/>
                <a:gd name="T49" fmla="*/ 2147483647 h 2177"/>
                <a:gd name="T50" fmla="*/ 2147483647 w 3482"/>
                <a:gd name="T51" fmla="*/ 2147483647 h 2177"/>
                <a:gd name="T52" fmla="*/ 2147483647 w 3482"/>
                <a:gd name="T53" fmla="*/ 2147483647 h 2177"/>
                <a:gd name="T54" fmla="*/ 2147483647 w 3482"/>
                <a:gd name="T55" fmla="*/ 2147483647 h 2177"/>
                <a:gd name="T56" fmla="*/ 2147483647 w 3482"/>
                <a:gd name="T57" fmla="*/ 2147483647 h 2177"/>
                <a:gd name="T58" fmla="*/ 2147483647 w 3482"/>
                <a:gd name="T59" fmla="*/ 2147483647 h 2177"/>
                <a:gd name="T60" fmla="*/ 2147483647 w 3482"/>
                <a:gd name="T61" fmla="*/ 2147483647 h 2177"/>
                <a:gd name="T62" fmla="*/ 2147483647 w 3482"/>
                <a:gd name="T63" fmla="*/ 2147483647 h 2177"/>
                <a:gd name="T64" fmla="*/ 2147483647 w 3482"/>
                <a:gd name="T65" fmla="*/ 2147483647 h 2177"/>
                <a:gd name="T66" fmla="*/ 2147483647 w 3482"/>
                <a:gd name="T67" fmla="*/ 2147483647 h 2177"/>
                <a:gd name="T68" fmla="*/ 2147483647 w 3482"/>
                <a:gd name="T69" fmla="*/ 2147483647 h 2177"/>
                <a:gd name="T70" fmla="*/ 2147483647 w 3482"/>
                <a:gd name="T71" fmla="*/ 2147483647 h 2177"/>
                <a:gd name="T72" fmla="*/ 2147483647 w 3482"/>
                <a:gd name="T73" fmla="*/ 2147483647 h 2177"/>
                <a:gd name="T74" fmla="*/ 2147483647 w 3482"/>
                <a:gd name="T75" fmla="*/ 2147483647 h 2177"/>
                <a:gd name="T76" fmla="*/ 2147483647 w 3482"/>
                <a:gd name="T77" fmla="*/ 2147483647 h 2177"/>
                <a:gd name="T78" fmla="*/ 2147483647 w 3482"/>
                <a:gd name="T79" fmla="*/ 2147483647 h 2177"/>
                <a:gd name="T80" fmla="*/ 2147483647 w 3482"/>
                <a:gd name="T81" fmla="*/ 2147483647 h 2177"/>
                <a:gd name="T82" fmla="*/ 2147483647 w 3482"/>
                <a:gd name="T83" fmla="*/ 2147483647 h 2177"/>
                <a:gd name="T84" fmla="*/ 2147483647 w 3482"/>
                <a:gd name="T85" fmla="*/ 2147483647 h 2177"/>
                <a:gd name="T86" fmla="*/ 2147483647 w 3482"/>
                <a:gd name="T87" fmla="*/ 2147483647 h 2177"/>
                <a:gd name="T88" fmla="*/ 2147483647 w 3482"/>
                <a:gd name="T89" fmla="*/ 2147483647 h 2177"/>
                <a:gd name="T90" fmla="*/ 2147483647 w 3482"/>
                <a:gd name="T91" fmla="*/ 2147483647 h 2177"/>
                <a:gd name="T92" fmla="*/ 2147483647 w 3482"/>
                <a:gd name="T93" fmla="*/ 2147483647 h 2177"/>
                <a:gd name="T94" fmla="*/ 2147483647 w 3482"/>
                <a:gd name="T95" fmla="*/ 2147483647 h 2177"/>
                <a:gd name="T96" fmla="*/ 2147483647 w 3482"/>
                <a:gd name="T97" fmla="*/ 2147483647 h 2177"/>
                <a:gd name="T98" fmla="*/ 2147483647 w 3482"/>
                <a:gd name="T99" fmla="*/ 2147483647 h 2177"/>
                <a:gd name="T100" fmla="*/ 2147483647 w 3482"/>
                <a:gd name="T101" fmla="*/ 2147483647 h 2177"/>
                <a:gd name="T102" fmla="*/ 2147483647 w 3482"/>
                <a:gd name="T103" fmla="*/ 2147483647 h 2177"/>
                <a:gd name="T104" fmla="*/ 2147483647 w 3482"/>
                <a:gd name="T105" fmla="*/ 2147483647 h 2177"/>
                <a:gd name="T106" fmla="*/ 2147483647 w 3482"/>
                <a:gd name="T107" fmla="*/ 2147483647 h 2177"/>
                <a:gd name="T108" fmla="*/ 2147483647 w 3482"/>
                <a:gd name="T109" fmla="*/ 2147483647 h 2177"/>
                <a:gd name="T110" fmla="*/ 2147483647 w 3482"/>
                <a:gd name="T111" fmla="*/ 2147483647 h 2177"/>
                <a:gd name="T112" fmla="*/ 2147483647 w 3482"/>
                <a:gd name="T113" fmla="*/ 2147483647 h 2177"/>
                <a:gd name="T114" fmla="*/ 2147483647 w 3482"/>
                <a:gd name="T115" fmla="*/ 2147483647 h 2177"/>
                <a:gd name="T116" fmla="*/ 2147483647 w 3482"/>
                <a:gd name="T117" fmla="*/ 2147483647 h 2177"/>
                <a:gd name="T118" fmla="*/ 2147483647 w 3482"/>
                <a:gd name="T119" fmla="*/ 2147483647 h 2177"/>
                <a:gd name="T120" fmla="*/ 2147483647 w 3482"/>
                <a:gd name="T121" fmla="*/ 2147483647 h 2177"/>
                <a:gd name="T122" fmla="*/ 2147483647 w 3482"/>
                <a:gd name="T123" fmla="*/ 2147483647 h 2177"/>
                <a:gd name="T124" fmla="*/ 2147483647 w 3482"/>
                <a:gd name="T125" fmla="*/ 2147483647 h 21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82"/>
                <a:gd name="T190" fmla="*/ 0 h 2177"/>
                <a:gd name="T191" fmla="*/ 3482 w 3482"/>
                <a:gd name="T192" fmla="*/ 2177 h 21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82" h="2177">
                  <a:moveTo>
                    <a:pt x="2645" y="2108"/>
                  </a:moveTo>
                  <a:lnTo>
                    <a:pt x="2635" y="2106"/>
                  </a:lnTo>
                  <a:lnTo>
                    <a:pt x="2628" y="2105"/>
                  </a:lnTo>
                  <a:lnTo>
                    <a:pt x="2622" y="2105"/>
                  </a:lnTo>
                  <a:lnTo>
                    <a:pt x="2619" y="2106"/>
                  </a:lnTo>
                  <a:lnTo>
                    <a:pt x="2617" y="2108"/>
                  </a:lnTo>
                  <a:lnTo>
                    <a:pt x="2612" y="2110"/>
                  </a:lnTo>
                  <a:lnTo>
                    <a:pt x="2605" y="2112"/>
                  </a:lnTo>
                  <a:lnTo>
                    <a:pt x="2594" y="2112"/>
                  </a:lnTo>
                  <a:lnTo>
                    <a:pt x="2590" y="2108"/>
                  </a:lnTo>
                  <a:lnTo>
                    <a:pt x="2587" y="2101"/>
                  </a:lnTo>
                  <a:lnTo>
                    <a:pt x="2582" y="2096"/>
                  </a:lnTo>
                  <a:lnTo>
                    <a:pt x="2578" y="2089"/>
                  </a:lnTo>
                  <a:lnTo>
                    <a:pt x="2575" y="2082"/>
                  </a:lnTo>
                  <a:lnTo>
                    <a:pt x="2571" y="2075"/>
                  </a:lnTo>
                  <a:lnTo>
                    <a:pt x="2569" y="2069"/>
                  </a:lnTo>
                  <a:lnTo>
                    <a:pt x="2567" y="2066"/>
                  </a:lnTo>
                  <a:lnTo>
                    <a:pt x="2578" y="2062"/>
                  </a:lnTo>
                  <a:lnTo>
                    <a:pt x="2587" y="2057"/>
                  </a:lnTo>
                  <a:lnTo>
                    <a:pt x="2598" y="2052"/>
                  </a:lnTo>
                  <a:lnTo>
                    <a:pt x="2608" y="2044"/>
                  </a:lnTo>
                  <a:lnTo>
                    <a:pt x="2617" y="2037"/>
                  </a:lnTo>
                  <a:lnTo>
                    <a:pt x="2628" y="2029"/>
                  </a:lnTo>
                  <a:lnTo>
                    <a:pt x="2636" y="2020"/>
                  </a:lnTo>
                  <a:lnTo>
                    <a:pt x="2647" y="2011"/>
                  </a:lnTo>
                  <a:lnTo>
                    <a:pt x="2652" y="2011"/>
                  </a:lnTo>
                  <a:lnTo>
                    <a:pt x="2658" y="2011"/>
                  </a:lnTo>
                  <a:lnTo>
                    <a:pt x="2663" y="2013"/>
                  </a:lnTo>
                  <a:lnTo>
                    <a:pt x="2668" y="2014"/>
                  </a:lnTo>
                  <a:lnTo>
                    <a:pt x="2672" y="2016"/>
                  </a:lnTo>
                  <a:lnTo>
                    <a:pt x="2677" y="2018"/>
                  </a:lnTo>
                  <a:lnTo>
                    <a:pt x="2682" y="2018"/>
                  </a:lnTo>
                  <a:lnTo>
                    <a:pt x="2689" y="2018"/>
                  </a:lnTo>
                  <a:lnTo>
                    <a:pt x="2700" y="2009"/>
                  </a:lnTo>
                  <a:lnTo>
                    <a:pt x="2712" y="2000"/>
                  </a:lnTo>
                  <a:lnTo>
                    <a:pt x="2725" y="1993"/>
                  </a:lnTo>
                  <a:lnTo>
                    <a:pt x="2737" y="1986"/>
                  </a:lnTo>
                  <a:lnTo>
                    <a:pt x="2749" y="1979"/>
                  </a:lnTo>
                  <a:lnTo>
                    <a:pt x="2764" y="1972"/>
                  </a:lnTo>
                  <a:lnTo>
                    <a:pt x="2774" y="1963"/>
                  </a:lnTo>
                  <a:lnTo>
                    <a:pt x="2785" y="1954"/>
                  </a:lnTo>
                  <a:lnTo>
                    <a:pt x="2788" y="1954"/>
                  </a:lnTo>
                  <a:lnTo>
                    <a:pt x="2794" y="1956"/>
                  </a:lnTo>
                  <a:lnTo>
                    <a:pt x="2797" y="1960"/>
                  </a:lnTo>
                  <a:lnTo>
                    <a:pt x="2802" y="1963"/>
                  </a:lnTo>
                  <a:lnTo>
                    <a:pt x="2808" y="1967"/>
                  </a:lnTo>
                  <a:lnTo>
                    <a:pt x="2811" y="1970"/>
                  </a:lnTo>
                  <a:lnTo>
                    <a:pt x="2817" y="1972"/>
                  </a:lnTo>
                  <a:lnTo>
                    <a:pt x="2820" y="1972"/>
                  </a:lnTo>
                  <a:lnTo>
                    <a:pt x="2824" y="1965"/>
                  </a:lnTo>
                  <a:lnTo>
                    <a:pt x="2825" y="1960"/>
                  </a:lnTo>
                  <a:lnTo>
                    <a:pt x="2825" y="1954"/>
                  </a:lnTo>
                  <a:lnTo>
                    <a:pt x="2825" y="1949"/>
                  </a:lnTo>
                  <a:lnTo>
                    <a:pt x="2824" y="1944"/>
                  </a:lnTo>
                  <a:lnTo>
                    <a:pt x="2822" y="1938"/>
                  </a:lnTo>
                  <a:lnTo>
                    <a:pt x="2817" y="1933"/>
                  </a:lnTo>
                  <a:lnTo>
                    <a:pt x="2811" y="1926"/>
                  </a:lnTo>
                  <a:lnTo>
                    <a:pt x="2758" y="1926"/>
                  </a:lnTo>
                  <a:lnTo>
                    <a:pt x="2741" y="1907"/>
                  </a:lnTo>
                  <a:lnTo>
                    <a:pt x="2739" y="1908"/>
                  </a:lnTo>
                  <a:lnTo>
                    <a:pt x="2735" y="1908"/>
                  </a:lnTo>
                  <a:lnTo>
                    <a:pt x="2732" y="1910"/>
                  </a:lnTo>
                  <a:lnTo>
                    <a:pt x="2728" y="1912"/>
                  </a:lnTo>
                  <a:lnTo>
                    <a:pt x="2725" y="1914"/>
                  </a:lnTo>
                  <a:lnTo>
                    <a:pt x="2721" y="1915"/>
                  </a:lnTo>
                  <a:lnTo>
                    <a:pt x="2719" y="1915"/>
                  </a:lnTo>
                  <a:lnTo>
                    <a:pt x="2716" y="1917"/>
                  </a:lnTo>
                  <a:lnTo>
                    <a:pt x="2698" y="1898"/>
                  </a:lnTo>
                  <a:lnTo>
                    <a:pt x="2686" y="1898"/>
                  </a:lnTo>
                  <a:lnTo>
                    <a:pt x="2672" y="1898"/>
                  </a:lnTo>
                  <a:lnTo>
                    <a:pt x="2659" y="1898"/>
                  </a:lnTo>
                  <a:lnTo>
                    <a:pt x="2647" y="1894"/>
                  </a:lnTo>
                  <a:lnTo>
                    <a:pt x="2635" y="1891"/>
                  </a:lnTo>
                  <a:lnTo>
                    <a:pt x="2624" y="1887"/>
                  </a:lnTo>
                  <a:lnTo>
                    <a:pt x="2613" y="1880"/>
                  </a:lnTo>
                  <a:lnTo>
                    <a:pt x="2603" y="1870"/>
                  </a:lnTo>
                  <a:lnTo>
                    <a:pt x="2585" y="1875"/>
                  </a:lnTo>
                  <a:lnTo>
                    <a:pt x="2566" y="1878"/>
                  </a:lnTo>
                  <a:lnTo>
                    <a:pt x="2543" y="1880"/>
                  </a:lnTo>
                  <a:lnTo>
                    <a:pt x="2520" y="1880"/>
                  </a:lnTo>
                  <a:lnTo>
                    <a:pt x="2497" y="1880"/>
                  </a:lnTo>
                  <a:lnTo>
                    <a:pt x="2476" y="1880"/>
                  </a:lnTo>
                  <a:lnTo>
                    <a:pt x="2456" y="1884"/>
                  </a:lnTo>
                  <a:lnTo>
                    <a:pt x="2439" y="1889"/>
                  </a:lnTo>
                  <a:lnTo>
                    <a:pt x="2433" y="1889"/>
                  </a:lnTo>
                  <a:lnTo>
                    <a:pt x="2428" y="1885"/>
                  </a:lnTo>
                  <a:lnTo>
                    <a:pt x="2421" y="1884"/>
                  </a:lnTo>
                  <a:lnTo>
                    <a:pt x="2414" y="1880"/>
                  </a:lnTo>
                  <a:lnTo>
                    <a:pt x="2407" y="1877"/>
                  </a:lnTo>
                  <a:lnTo>
                    <a:pt x="2400" y="1873"/>
                  </a:lnTo>
                  <a:lnTo>
                    <a:pt x="2393" y="1871"/>
                  </a:lnTo>
                  <a:lnTo>
                    <a:pt x="2386" y="1870"/>
                  </a:lnTo>
                  <a:lnTo>
                    <a:pt x="2368" y="1889"/>
                  </a:lnTo>
                  <a:lnTo>
                    <a:pt x="2318" y="1889"/>
                  </a:lnTo>
                  <a:lnTo>
                    <a:pt x="2265" y="1887"/>
                  </a:lnTo>
                  <a:lnTo>
                    <a:pt x="2213" y="1887"/>
                  </a:lnTo>
                  <a:lnTo>
                    <a:pt x="2160" y="1887"/>
                  </a:lnTo>
                  <a:lnTo>
                    <a:pt x="2133" y="1889"/>
                  </a:lnTo>
                  <a:lnTo>
                    <a:pt x="2107" y="1892"/>
                  </a:lnTo>
                  <a:lnTo>
                    <a:pt x="2082" y="1896"/>
                  </a:lnTo>
                  <a:lnTo>
                    <a:pt x="2055" y="1901"/>
                  </a:lnTo>
                  <a:lnTo>
                    <a:pt x="2031" y="1907"/>
                  </a:lnTo>
                  <a:lnTo>
                    <a:pt x="2006" y="1915"/>
                  </a:lnTo>
                  <a:lnTo>
                    <a:pt x="1981" y="1924"/>
                  </a:lnTo>
                  <a:lnTo>
                    <a:pt x="1958" y="1935"/>
                  </a:lnTo>
                  <a:lnTo>
                    <a:pt x="1956" y="1926"/>
                  </a:lnTo>
                  <a:lnTo>
                    <a:pt x="1953" y="1921"/>
                  </a:lnTo>
                  <a:lnTo>
                    <a:pt x="1951" y="1919"/>
                  </a:lnTo>
                  <a:lnTo>
                    <a:pt x="1949" y="1917"/>
                  </a:lnTo>
                  <a:lnTo>
                    <a:pt x="1946" y="1915"/>
                  </a:lnTo>
                  <a:lnTo>
                    <a:pt x="1942" y="1912"/>
                  </a:lnTo>
                  <a:lnTo>
                    <a:pt x="1939" y="1907"/>
                  </a:lnTo>
                  <a:lnTo>
                    <a:pt x="1932" y="1898"/>
                  </a:lnTo>
                  <a:lnTo>
                    <a:pt x="1921" y="1898"/>
                  </a:lnTo>
                  <a:lnTo>
                    <a:pt x="1911" y="1898"/>
                  </a:lnTo>
                  <a:lnTo>
                    <a:pt x="1898" y="1900"/>
                  </a:lnTo>
                  <a:lnTo>
                    <a:pt x="1886" y="1900"/>
                  </a:lnTo>
                  <a:lnTo>
                    <a:pt x="1873" y="1901"/>
                  </a:lnTo>
                  <a:lnTo>
                    <a:pt x="1863" y="1901"/>
                  </a:lnTo>
                  <a:lnTo>
                    <a:pt x="1854" y="1905"/>
                  </a:lnTo>
                  <a:lnTo>
                    <a:pt x="1845" y="1907"/>
                  </a:lnTo>
                  <a:lnTo>
                    <a:pt x="1845" y="1903"/>
                  </a:lnTo>
                  <a:lnTo>
                    <a:pt x="1843" y="1901"/>
                  </a:lnTo>
                  <a:lnTo>
                    <a:pt x="1843" y="1898"/>
                  </a:lnTo>
                  <a:lnTo>
                    <a:pt x="1842" y="1894"/>
                  </a:lnTo>
                  <a:lnTo>
                    <a:pt x="1840" y="1891"/>
                  </a:lnTo>
                  <a:lnTo>
                    <a:pt x="1838" y="1887"/>
                  </a:lnTo>
                  <a:lnTo>
                    <a:pt x="1836" y="1884"/>
                  </a:lnTo>
                  <a:lnTo>
                    <a:pt x="1836" y="1880"/>
                  </a:lnTo>
                  <a:lnTo>
                    <a:pt x="1785" y="1880"/>
                  </a:lnTo>
                  <a:lnTo>
                    <a:pt x="1767" y="1898"/>
                  </a:lnTo>
                  <a:lnTo>
                    <a:pt x="1741" y="1900"/>
                  </a:lnTo>
                  <a:lnTo>
                    <a:pt x="1713" y="1900"/>
                  </a:lnTo>
                  <a:lnTo>
                    <a:pt x="1684" y="1903"/>
                  </a:lnTo>
                  <a:lnTo>
                    <a:pt x="1654" y="1907"/>
                  </a:lnTo>
                  <a:lnTo>
                    <a:pt x="1626" y="1912"/>
                  </a:lnTo>
                  <a:lnTo>
                    <a:pt x="1600" y="1917"/>
                  </a:lnTo>
                  <a:lnTo>
                    <a:pt x="1573" y="1926"/>
                  </a:lnTo>
                  <a:lnTo>
                    <a:pt x="1548" y="1935"/>
                  </a:lnTo>
                  <a:lnTo>
                    <a:pt x="1540" y="1931"/>
                  </a:lnTo>
                  <a:lnTo>
                    <a:pt x="1527" y="1926"/>
                  </a:lnTo>
                  <a:lnTo>
                    <a:pt x="1515" y="1924"/>
                  </a:lnTo>
                  <a:lnTo>
                    <a:pt x="1503" y="1923"/>
                  </a:lnTo>
                  <a:lnTo>
                    <a:pt x="1476" y="1921"/>
                  </a:lnTo>
                  <a:lnTo>
                    <a:pt x="1448" y="1921"/>
                  </a:lnTo>
                  <a:lnTo>
                    <a:pt x="1420" y="1921"/>
                  </a:lnTo>
                  <a:lnTo>
                    <a:pt x="1391" y="1924"/>
                  </a:lnTo>
                  <a:lnTo>
                    <a:pt x="1365" y="1926"/>
                  </a:lnTo>
                  <a:lnTo>
                    <a:pt x="1340" y="1926"/>
                  </a:lnTo>
                  <a:lnTo>
                    <a:pt x="1322" y="1945"/>
                  </a:lnTo>
                  <a:lnTo>
                    <a:pt x="1308" y="1938"/>
                  </a:lnTo>
                  <a:lnTo>
                    <a:pt x="1294" y="1935"/>
                  </a:lnTo>
                  <a:lnTo>
                    <a:pt x="1280" y="1935"/>
                  </a:lnTo>
                  <a:lnTo>
                    <a:pt x="1266" y="1935"/>
                  </a:lnTo>
                  <a:lnTo>
                    <a:pt x="1252" y="1937"/>
                  </a:lnTo>
                  <a:lnTo>
                    <a:pt x="1238" y="1940"/>
                  </a:lnTo>
                  <a:lnTo>
                    <a:pt x="1225" y="1944"/>
                  </a:lnTo>
                  <a:lnTo>
                    <a:pt x="1211" y="1949"/>
                  </a:lnTo>
                  <a:lnTo>
                    <a:pt x="1185" y="1960"/>
                  </a:lnTo>
                  <a:lnTo>
                    <a:pt x="1158" y="1970"/>
                  </a:lnTo>
                  <a:lnTo>
                    <a:pt x="1144" y="1976"/>
                  </a:lnTo>
                  <a:lnTo>
                    <a:pt x="1132" y="1979"/>
                  </a:lnTo>
                  <a:lnTo>
                    <a:pt x="1118" y="1981"/>
                  </a:lnTo>
                  <a:lnTo>
                    <a:pt x="1105" y="1983"/>
                  </a:lnTo>
                  <a:lnTo>
                    <a:pt x="1088" y="1997"/>
                  </a:lnTo>
                  <a:lnTo>
                    <a:pt x="1070" y="2009"/>
                  </a:lnTo>
                  <a:lnTo>
                    <a:pt x="1050" y="2020"/>
                  </a:lnTo>
                  <a:lnTo>
                    <a:pt x="1031" y="2029"/>
                  </a:lnTo>
                  <a:lnTo>
                    <a:pt x="1012" y="2037"/>
                  </a:lnTo>
                  <a:lnTo>
                    <a:pt x="992" y="2046"/>
                  </a:lnTo>
                  <a:lnTo>
                    <a:pt x="974" y="2059"/>
                  </a:lnTo>
                  <a:lnTo>
                    <a:pt x="957" y="2075"/>
                  </a:lnTo>
                  <a:lnTo>
                    <a:pt x="941" y="2067"/>
                  </a:lnTo>
                  <a:lnTo>
                    <a:pt x="921" y="2060"/>
                  </a:lnTo>
                  <a:lnTo>
                    <a:pt x="902" y="2055"/>
                  </a:lnTo>
                  <a:lnTo>
                    <a:pt x="883" y="2050"/>
                  </a:lnTo>
                  <a:lnTo>
                    <a:pt x="861" y="2044"/>
                  </a:lnTo>
                  <a:lnTo>
                    <a:pt x="840" y="2041"/>
                  </a:lnTo>
                  <a:lnTo>
                    <a:pt x="821" y="2039"/>
                  </a:lnTo>
                  <a:lnTo>
                    <a:pt x="801" y="2037"/>
                  </a:lnTo>
                  <a:lnTo>
                    <a:pt x="784" y="2018"/>
                  </a:lnTo>
                  <a:lnTo>
                    <a:pt x="784" y="2016"/>
                  </a:lnTo>
                  <a:lnTo>
                    <a:pt x="784" y="2013"/>
                  </a:lnTo>
                  <a:lnTo>
                    <a:pt x="786" y="2009"/>
                  </a:lnTo>
                  <a:lnTo>
                    <a:pt x="787" y="2006"/>
                  </a:lnTo>
                  <a:lnTo>
                    <a:pt x="789" y="2002"/>
                  </a:lnTo>
                  <a:lnTo>
                    <a:pt x="791" y="1999"/>
                  </a:lnTo>
                  <a:lnTo>
                    <a:pt x="791" y="1995"/>
                  </a:lnTo>
                  <a:lnTo>
                    <a:pt x="791" y="1991"/>
                  </a:lnTo>
                  <a:lnTo>
                    <a:pt x="786" y="1984"/>
                  </a:lnTo>
                  <a:lnTo>
                    <a:pt x="778" y="1976"/>
                  </a:lnTo>
                  <a:lnTo>
                    <a:pt x="771" y="1968"/>
                  </a:lnTo>
                  <a:lnTo>
                    <a:pt x="764" y="1961"/>
                  </a:lnTo>
                  <a:lnTo>
                    <a:pt x="757" y="1954"/>
                  </a:lnTo>
                  <a:lnTo>
                    <a:pt x="748" y="1949"/>
                  </a:lnTo>
                  <a:lnTo>
                    <a:pt x="740" y="1945"/>
                  </a:lnTo>
                  <a:lnTo>
                    <a:pt x="731" y="1945"/>
                  </a:lnTo>
                  <a:lnTo>
                    <a:pt x="729" y="1937"/>
                  </a:lnTo>
                  <a:lnTo>
                    <a:pt x="727" y="1930"/>
                  </a:lnTo>
                  <a:lnTo>
                    <a:pt x="722" y="1921"/>
                  </a:lnTo>
                  <a:lnTo>
                    <a:pt x="717" y="1914"/>
                  </a:lnTo>
                  <a:lnTo>
                    <a:pt x="711" y="1907"/>
                  </a:lnTo>
                  <a:lnTo>
                    <a:pt x="704" y="1900"/>
                  </a:lnTo>
                  <a:lnTo>
                    <a:pt x="699" y="1894"/>
                  </a:lnTo>
                  <a:lnTo>
                    <a:pt x="695" y="1889"/>
                  </a:lnTo>
                  <a:lnTo>
                    <a:pt x="699" y="1885"/>
                  </a:lnTo>
                  <a:lnTo>
                    <a:pt x="703" y="1880"/>
                  </a:lnTo>
                  <a:lnTo>
                    <a:pt x="706" y="1875"/>
                  </a:lnTo>
                  <a:lnTo>
                    <a:pt x="710" y="1870"/>
                  </a:lnTo>
                  <a:lnTo>
                    <a:pt x="713" y="1864"/>
                  </a:lnTo>
                  <a:lnTo>
                    <a:pt x="715" y="1861"/>
                  </a:lnTo>
                  <a:lnTo>
                    <a:pt x="718" y="1855"/>
                  </a:lnTo>
                  <a:lnTo>
                    <a:pt x="722" y="1852"/>
                  </a:lnTo>
                  <a:lnTo>
                    <a:pt x="725" y="1852"/>
                  </a:lnTo>
                  <a:lnTo>
                    <a:pt x="729" y="1854"/>
                  </a:lnTo>
                  <a:lnTo>
                    <a:pt x="733" y="1854"/>
                  </a:lnTo>
                  <a:lnTo>
                    <a:pt x="734" y="1855"/>
                  </a:lnTo>
                  <a:lnTo>
                    <a:pt x="738" y="1857"/>
                  </a:lnTo>
                  <a:lnTo>
                    <a:pt x="741" y="1859"/>
                  </a:lnTo>
                  <a:lnTo>
                    <a:pt x="745" y="1861"/>
                  </a:lnTo>
                  <a:lnTo>
                    <a:pt x="748" y="1861"/>
                  </a:lnTo>
                  <a:lnTo>
                    <a:pt x="731" y="1841"/>
                  </a:lnTo>
                  <a:lnTo>
                    <a:pt x="713" y="1841"/>
                  </a:lnTo>
                  <a:lnTo>
                    <a:pt x="710" y="1845"/>
                  </a:lnTo>
                  <a:lnTo>
                    <a:pt x="703" y="1850"/>
                  </a:lnTo>
                  <a:lnTo>
                    <a:pt x="695" y="1857"/>
                  </a:lnTo>
                  <a:lnTo>
                    <a:pt x="687" y="1866"/>
                  </a:lnTo>
                  <a:lnTo>
                    <a:pt x="680" y="1877"/>
                  </a:lnTo>
                  <a:lnTo>
                    <a:pt x="672" y="1885"/>
                  </a:lnTo>
                  <a:lnTo>
                    <a:pt x="665" y="1894"/>
                  </a:lnTo>
                  <a:lnTo>
                    <a:pt x="662" y="1898"/>
                  </a:lnTo>
                  <a:lnTo>
                    <a:pt x="667" y="1905"/>
                  </a:lnTo>
                  <a:lnTo>
                    <a:pt x="671" y="1912"/>
                  </a:lnTo>
                  <a:lnTo>
                    <a:pt x="674" y="1919"/>
                  </a:lnTo>
                  <a:lnTo>
                    <a:pt x="678" y="1926"/>
                  </a:lnTo>
                  <a:lnTo>
                    <a:pt x="681" y="1933"/>
                  </a:lnTo>
                  <a:lnTo>
                    <a:pt x="685" y="1940"/>
                  </a:lnTo>
                  <a:lnTo>
                    <a:pt x="690" y="1947"/>
                  </a:lnTo>
                  <a:lnTo>
                    <a:pt x="695" y="1954"/>
                  </a:lnTo>
                  <a:lnTo>
                    <a:pt x="685" y="1963"/>
                  </a:lnTo>
                  <a:lnTo>
                    <a:pt x="674" y="1970"/>
                  </a:lnTo>
                  <a:lnTo>
                    <a:pt x="660" y="1976"/>
                  </a:lnTo>
                  <a:lnTo>
                    <a:pt x="646" y="1979"/>
                  </a:lnTo>
                  <a:lnTo>
                    <a:pt x="632" y="1981"/>
                  </a:lnTo>
                  <a:lnTo>
                    <a:pt x="618" y="1981"/>
                  </a:lnTo>
                  <a:lnTo>
                    <a:pt x="605" y="1983"/>
                  </a:lnTo>
                  <a:lnTo>
                    <a:pt x="591" y="1983"/>
                  </a:lnTo>
                  <a:lnTo>
                    <a:pt x="574" y="1963"/>
                  </a:lnTo>
                  <a:lnTo>
                    <a:pt x="567" y="1963"/>
                  </a:lnTo>
                  <a:lnTo>
                    <a:pt x="558" y="1965"/>
                  </a:lnTo>
                  <a:lnTo>
                    <a:pt x="547" y="1967"/>
                  </a:lnTo>
                  <a:lnTo>
                    <a:pt x="535" y="1968"/>
                  </a:lnTo>
                  <a:lnTo>
                    <a:pt x="524" y="1972"/>
                  </a:lnTo>
                  <a:lnTo>
                    <a:pt x="514" y="1976"/>
                  </a:lnTo>
                  <a:lnTo>
                    <a:pt x="503" y="1979"/>
                  </a:lnTo>
                  <a:lnTo>
                    <a:pt x="496" y="1983"/>
                  </a:lnTo>
                  <a:lnTo>
                    <a:pt x="478" y="1963"/>
                  </a:lnTo>
                  <a:lnTo>
                    <a:pt x="475" y="1963"/>
                  </a:lnTo>
                  <a:lnTo>
                    <a:pt x="469" y="1965"/>
                  </a:lnTo>
                  <a:lnTo>
                    <a:pt x="466" y="1967"/>
                  </a:lnTo>
                  <a:lnTo>
                    <a:pt x="461" y="1968"/>
                  </a:lnTo>
                  <a:lnTo>
                    <a:pt x="455" y="1970"/>
                  </a:lnTo>
                  <a:lnTo>
                    <a:pt x="452" y="1970"/>
                  </a:lnTo>
                  <a:lnTo>
                    <a:pt x="446" y="1972"/>
                  </a:lnTo>
                  <a:lnTo>
                    <a:pt x="443" y="1972"/>
                  </a:lnTo>
                  <a:lnTo>
                    <a:pt x="439" y="1968"/>
                  </a:lnTo>
                  <a:lnTo>
                    <a:pt x="436" y="1965"/>
                  </a:lnTo>
                  <a:lnTo>
                    <a:pt x="431" y="1960"/>
                  </a:lnTo>
                  <a:lnTo>
                    <a:pt x="425" y="1956"/>
                  </a:lnTo>
                  <a:lnTo>
                    <a:pt x="418" y="1953"/>
                  </a:lnTo>
                  <a:lnTo>
                    <a:pt x="413" y="1951"/>
                  </a:lnTo>
                  <a:lnTo>
                    <a:pt x="406" y="1951"/>
                  </a:lnTo>
                  <a:lnTo>
                    <a:pt x="401" y="1954"/>
                  </a:lnTo>
                  <a:lnTo>
                    <a:pt x="452" y="2011"/>
                  </a:lnTo>
                  <a:lnTo>
                    <a:pt x="441" y="2011"/>
                  </a:lnTo>
                  <a:lnTo>
                    <a:pt x="431" y="2011"/>
                  </a:lnTo>
                  <a:lnTo>
                    <a:pt x="420" y="2007"/>
                  </a:lnTo>
                  <a:lnTo>
                    <a:pt x="409" y="2002"/>
                  </a:lnTo>
                  <a:lnTo>
                    <a:pt x="397" y="1997"/>
                  </a:lnTo>
                  <a:lnTo>
                    <a:pt x="386" y="1991"/>
                  </a:lnTo>
                  <a:lnTo>
                    <a:pt x="376" y="1986"/>
                  </a:lnTo>
                  <a:lnTo>
                    <a:pt x="365" y="1983"/>
                  </a:lnTo>
                  <a:lnTo>
                    <a:pt x="355" y="1984"/>
                  </a:lnTo>
                  <a:lnTo>
                    <a:pt x="344" y="1986"/>
                  </a:lnTo>
                  <a:lnTo>
                    <a:pt x="333" y="1984"/>
                  </a:lnTo>
                  <a:lnTo>
                    <a:pt x="325" y="1983"/>
                  </a:lnTo>
                  <a:lnTo>
                    <a:pt x="316" y="1979"/>
                  </a:lnTo>
                  <a:lnTo>
                    <a:pt x="310" y="1976"/>
                  </a:lnTo>
                  <a:lnTo>
                    <a:pt x="305" y="1970"/>
                  </a:lnTo>
                  <a:lnTo>
                    <a:pt x="303" y="1963"/>
                  </a:lnTo>
                  <a:lnTo>
                    <a:pt x="298" y="1963"/>
                  </a:lnTo>
                  <a:lnTo>
                    <a:pt x="286" y="1965"/>
                  </a:lnTo>
                  <a:lnTo>
                    <a:pt x="272" y="1965"/>
                  </a:lnTo>
                  <a:lnTo>
                    <a:pt x="256" y="1967"/>
                  </a:lnTo>
                  <a:lnTo>
                    <a:pt x="238" y="1967"/>
                  </a:lnTo>
                  <a:lnTo>
                    <a:pt x="222" y="1967"/>
                  </a:lnTo>
                  <a:lnTo>
                    <a:pt x="208" y="1965"/>
                  </a:lnTo>
                  <a:lnTo>
                    <a:pt x="199" y="1963"/>
                  </a:lnTo>
                  <a:lnTo>
                    <a:pt x="199" y="1967"/>
                  </a:lnTo>
                  <a:lnTo>
                    <a:pt x="201" y="1972"/>
                  </a:lnTo>
                  <a:lnTo>
                    <a:pt x="203" y="1977"/>
                  </a:lnTo>
                  <a:lnTo>
                    <a:pt x="204" y="1981"/>
                  </a:lnTo>
                  <a:lnTo>
                    <a:pt x="206" y="1986"/>
                  </a:lnTo>
                  <a:lnTo>
                    <a:pt x="206" y="1991"/>
                  </a:lnTo>
                  <a:lnTo>
                    <a:pt x="208" y="1997"/>
                  </a:lnTo>
                  <a:lnTo>
                    <a:pt x="208" y="2000"/>
                  </a:lnTo>
                  <a:lnTo>
                    <a:pt x="197" y="2000"/>
                  </a:lnTo>
                  <a:lnTo>
                    <a:pt x="187" y="2000"/>
                  </a:lnTo>
                  <a:lnTo>
                    <a:pt x="176" y="1999"/>
                  </a:lnTo>
                  <a:lnTo>
                    <a:pt x="166" y="1999"/>
                  </a:lnTo>
                  <a:lnTo>
                    <a:pt x="155" y="1999"/>
                  </a:lnTo>
                  <a:lnTo>
                    <a:pt x="146" y="1997"/>
                  </a:lnTo>
                  <a:lnTo>
                    <a:pt x="137" y="1993"/>
                  </a:lnTo>
                  <a:lnTo>
                    <a:pt x="130" y="1991"/>
                  </a:lnTo>
                  <a:lnTo>
                    <a:pt x="123" y="1993"/>
                  </a:lnTo>
                  <a:lnTo>
                    <a:pt x="114" y="1997"/>
                  </a:lnTo>
                  <a:lnTo>
                    <a:pt x="107" y="1999"/>
                  </a:lnTo>
                  <a:lnTo>
                    <a:pt x="99" y="1999"/>
                  </a:lnTo>
                  <a:lnTo>
                    <a:pt x="91" y="1999"/>
                  </a:lnTo>
                  <a:lnTo>
                    <a:pt x="83" y="2000"/>
                  </a:lnTo>
                  <a:lnTo>
                    <a:pt x="76" y="2000"/>
                  </a:lnTo>
                  <a:lnTo>
                    <a:pt x="68" y="2000"/>
                  </a:lnTo>
                  <a:lnTo>
                    <a:pt x="68" y="2007"/>
                  </a:lnTo>
                  <a:lnTo>
                    <a:pt x="67" y="2013"/>
                  </a:lnTo>
                  <a:lnTo>
                    <a:pt x="65" y="2018"/>
                  </a:lnTo>
                  <a:lnTo>
                    <a:pt x="63" y="2021"/>
                  </a:lnTo>
                  <a:lnTo>
                    <a:pt x="61" y="2027"/>
                  </a:lnTo>
                  <a:lnTo>
                    <a:pt x="58" y="2030"/>
                  </a:lnTo>
                  <a:lnTo>
                    <a:pt x="54" y="2034"/>
                  </a:lnTo>
                  <a:lnTo>
                    <a:pt x="51" y="2037"/>
                  </a:lnTo>
                  <a:lnTo>
                    <a:pt x="44" y="2034"/>
                  </a:lnTo>
                  <a:lnTo>
                    <a:pt x="38" y="2032"/>
                  </a:lnTo>
                  <a:lnTo>
                    <a:pt x="31" y="2030"/>
                  </a:lnTo>
                  <a:lnTo>
                    <a:pt x="24" y="2030"/>
                  </a:lnTo>
                  <a:lnTo>
                    <a:pt x="19" y="2030"/>
                  </a:lnTo>
                  <a:lnTo>
                    <a:pt x="12" y="2032"/>
                  </a:lnTo>
                  <a:lnTo>
                    <a:pt x="5" y="2034"/>
                  </a:lnTo>
                  <a:lnTo>
                    <a:pt x="0" y="2037"/>
                  </a:lnTo>
                  <a:lnTo>
                    <a:pt x="5" y="2041"/>
                  </a:lnTo>
                  <a:lnTo>
                    <a:pt x="10" y="2041"/>
                  </a:lnTo>
                  <a:lnTo>
                    <a:pt x="15" y="2041"/>
                  </a:lnTo>
                  <a:lnTo>
                    <a:pt x="23" y="2041"/>
                  </a:lnTo>
                  <a:lnTo>
                    <a:pt x="28" y="2041"/>
                  </a:lnTo>
                  <a:lnTo>
                    <a:pt x="35" y="2039"/>
                  </a:lnTo>
                  <a:lnTo>
                    <a:pt x="42" y="2037"/>
                  </a:lnTo>
                  <a:lnTo>
                    <a:pt x="51" y="2037"/>
                  </a:lnTo>
                  <a:lnTo>
                    <a:pt x="63" y="2046"/>
                  </a:lnTo>
                  <a:lnTo>
                    <a:pt x="77" y="2053"/>
                  </a:lnTo>
                  <a:lnTo>
                    <a:pt x="91" y="2059"/>
                  </a:lnTo>
                  <a:lnTo>
                    <a:pt x="109" y="2062"/>
                  </a:lnTo>
                  <a:lnTo>
                    <a:pt x="125" y="2067"/>
                  </a:lnTo>
                  <a:lnTo>
                    <a:pt x="141" y="2073"/>
                  </a:lnTo>
                  <a:lnTo>
                    <a:pt x="155" y="2078"/>
                  </a:lnTo>
                  <a:lnTo>
                    <a:pt x="167" y="2087"/>
                  </a:lnTo>
                  <a:lnTo>
                    <a:pt x="174" y="2087"/>
                  </a:lnTo>
                  <a:lnTo>
                    <a:pt x="182" y="2089"/>
                  </a:lnTo>
                  <a:lnTo>
                    <a:pt x="189" y="2092"/>
                  </a:lnTo>
                  <a:lnTo>
                    <a:pt x="197" y="2097"/>
                  </a:lnTo>
                  <a:lnTo>
                    <a:pt x="204" y="2103"/>
                  </a:lnTo>
                  <a:lnTo>
                    <a:pt x="213" y="2108"/>
                  </a:lnTo>
                  <a:lnTo>
                    <a:pt x="220" y="2113"/>
                  </a:lnTo>
                  <a:lnTo>
                    <a:pt x="227" y="2113"/>
                  </a:lnTo>
                  <a:lnTo>
                    <a:pt x="234" y="2120"/>
                  </a:lnTo>
                  <a:lnTo>
                    <a:pt x="238" y="2122"/>
                  </a:lnTo>
                  <a:lnTo>
                    <a:pt x="243" y="2124"/>
                  </a:lnTo>
                  <a:lnTo>
                    <a:pt x="250" y="2126"/>
                  </a:lnTo>
                  <a:lnTo>
                    <a:pt x="256" y="2129"/>
                  </a:lnTo>
                  <a:lnTo>
                    <a:pt x="263" y="2133"/>
                  </a:lnTo>
                  <a:lnTo>
                    <a:pt x="268" y="2136"/>
                  </a:lnTo>
                  <a:lnTo>
                    <a:pt x="273" y="2138"/>
                  </a:lnTo>
                  <a:lnTo>
                    <a:pt x="277" y="2138"/>
                  </a:lnTo>
                  <a:lnTo>
                    <a:pt x="272" y="2142"/>
                  </a:lnTo>
                  <a:lnTo>
                    <a:pt x="266" y="2143"/>
                  </a:lnTo>
                  <a:lnTo>
                    <a:pt x="261" y="2145"/>
                  </a:lnTo>
                  <a:lnTo>
                    <a:pt x="256" y="2145"/>
                  </a:lnTo>
                  <a:lnTo>
                    <a:pt x="250" y="2143"/>
                  </a:lnTo>
                  <a:lnTo>
                    <a:pt x="245" y="2140"/>
                  </a:lnTo>
                  <a:lnTo>
                    <a:pt x="240" y="2136"/>
                  </a:lnTo>
                  <a:lnTo>
                    <a:pt x="234" y="2129"/>
                  </a:lnTo>
                  <a:lnTo>
                    <a:pt x="227" y="2129"/>
                  </a:lnTo>
                  <a:lnTo>
                    <a:pt x="224" y="2128"/>
                  </a:lnTo>
                  <a:lnTo>
                    <a:pt x="219" y="2126"/>
                  </a:lnTo>
                  <a:lnTo>
                    <a:pt x="215" y="2122"/>
                  </a:lnTo>
                  <a:lnTo>
                    <a:pt x="212" y="2120"/>
                  </a:lnTo>
                  <a:lnTo>
                    <a:pt x="208" y="2119"/>
                  </a:lnTo>
                  <a:lnTo>
                    <a:pt x="203" y="2117"/>
                  </a:lnTo>
                  <a:lnTo>
                    <a:pt x="197" y="2117"/>
                  </a:lnTo>
                  <a:lnTo>
                    <a:pt x="192" y="2113"/>
                  </a:lnTo>
                  <a:lnTo>
                    <a:pt x="187" y="2112"/>
                  </a:lnTo>
                  <a:lnTo>
                    <a:pt x="180" y="2112"/>
                  </a:lnTo>
                  <a:lnTo>
                    <a:pt x="173" y="2110"/>
                  </a:lnTo>
                  <a:lnTo>
                    <a:pt x="164" y="2110"/>
                  </a:lnTo>
                  <a:lnTo>
                    <a:pt x="157" y="2112"/>
                  </a:lnTo>
                  <a:lnTo>
                    <a:pt x="151" y="2112"/>
                  </a:lnTo>
                  <a:lnTo>
                    <a:pt x="148" y="2112"/>
                  </a:lnTo>
                  <a:lnTo>
                    <a:pt x="144" y="2110"/>
                  </a:lnTo>
                  <a:lnTo>
                    <a:pt x="141" y="2108"/>
                  </a:lnTo>
                  <a:lnTo>
                    <a:pt x="136" y="2106"/>
                  </a:lnTo>
                  <a:lnTo>
                    <a:pt x="132" y="2103"/>
                  </a:lnTo>
                  <a:lnTo>
                    <a:pt x="127" y="2099"/>
                  </a:lnTo>
                  <a:lnTo>
                    <a:pt x="121" y="2097"/>
                  </a:lnTo>
                  <a:lnTo>
                    <a:pt x="116" y="2096"/>
                  </a:lnTo>
                  <a:lnTo>
                    <a:pt x="109" y="2094"/>
                  </a:lnTo>
                  <a:lnTo>
                    <a:pt x="107" y="2108"/>
                  </a:lnTo>
                  <a:lnTo>
                    <a:pt x="143" y="2119"/>
                  </a:lnTo>
                  <a:lnTo>
                    <a:pt x="176" y="2129"/>
                  </a:lnTo>
                  <a:lnTo>
                    <a:pt x="208" y="2138"/>
                  </a:lnTo>
                  <a:lnTo>
                    <a:pt x="238" y="2145"/>
                  </a:lnTo>
                  <a:lnTo>
                    <a:pt x="266" y="2154"/>
                  </a:lnTo>
                  <a:lnTo>
                    <a:pt x="295" y="2161"/>
                  </a:lnTo>
                  <a:lnTo>
                    <a:pt x="321" y="2168"/>
                  </a:lnTo>
                  <a:lnTo>
                    <a:pt x="348" y="2175"/>
                  </a:lnTo>
                  <a:lnTo>
                    <a:pt x="2405" y="2177"/>
                  </a:lnTo>
                  <a:lnTo>
                    <a:pt x="2442" y="2166"/>
                  </a:lnTo>
                  <a:lnTo>
                    <a:pt x="2474" y="2158"/>
                  </a:lnTo>
                  <a:lnTo>
                    <a:pt x="2504" y="2149"/>
                  </a:lnTo>
                  <a:lnTo>
                    <a:pt x="2532" y="2142"/>
                  </a:lnTo>
                  <a:lnTo>
                    <a:pt x="2559" y="2135"/>
                  </a:lnTo>
                  <a:lnTo>
                    <a:pt x="2585" y="2126"/>
                  </a:lnTo>
                  <a:lnTo>
                    <a:pt x="2613" y="2119"/>
                  </a:lnTo>
                  <a:lnTo>
                    <a:pt x="2645" y="2108"/>
                  </a:lnTo>
                  <a:close/>
                  <a:moveTo>
                    <a:pt x="1958" y="921"/>
                  </a:moveTo>
                  <a:lnTo>
                    <a:pt x="1956" y="936"/>
                  </a:lnTo>
                  <a:lnTo>
                    <a:pt x="1951" y="954"/>
                  </a:lnTo>
                  <a:lnTo>
                    <a:pt x="1944" y="972"/>
                  </a:lnTo>
                  <a:lnTo>
                    <a:pt x="1935" y="989"/>
                  </a:lnTo>
                  <a:lnTo>
                    <a:pt x="1923" y="1007"/>
                  </a:lnTo>
                  <a:lnTo>
                    <a:pt x="1911" y="1019"/>
                  </a:lnTo>
                  <a:lnTo>
                    <a:pt x="1903" y="1025"/>
                  </a:lnTo>
                  <a:lnTo>
                    <a:pt x="1896" y="1028"/>
                  </a:lnTo>
                  <a:lnTo>
                    <a:pt x="1888" y="1032"/>
                  </a:lnTo>
                  <a:lnTo>
                    <a:pt x="1880" y="1032"/>
                  </a:lnTo>
                  <a:lnTo>
                    <a:pt x="1879" y="1039"/>
                  </a:lnTo>
                  <a:lnTo>
                    <a:pt x="1877" y="1046"/>
                  </a:lnTo>
                  <a:lnTo>
                    <a:pt x="1873" y="1053"/>
                  </a:lnTo>
                  <a:lnTo>
                    <a:pt x="1870" y="1060"/>
                  </a:lnTo>
                  <a:lnTo>
                    <a:pt x="1859" y="1073"/>
                  </a:lnTo>
                  <a:lnTo>
                    <a:pt x="1847" y="1085"/>
                  </a:lnTo>
                  <a:lnTo>
                    <a:pt x="1835" y="1097"/>
                  </a:lnTo>
                  <a:lnTo>
                    <a:pt x="1820" y="1108"/>
                  </a:lnTo>
                  <a:lnTo>
                    <a:pt x="1810" y="1117"/>
                  </a:lnTo>
                  <a:lnTo>
                    <a:pt x="1801" y="1126"/>
                  </a:lnTo>
                  <a:lnTo>
                    <a:pt x="1801" y="1163"/>
                  </a:lnTo>
                  <a:lnTo>
                    <a:pt x="1819" y="1180"/>
                  </a:lnTo>
                  <a:lnTo>
                    <a:pt x="1819" y="1191"/>
                  </a:lnTo>
                  <a:lnTo>
                    <a:pt x="1817" y="1198"/>
                  </a:lnTo>
                  <a:lnTo>
                    <a:pt x="1817" y="1205"/>
                  </a:lnTo>
                  <a:lnTo>
                    <a:pt x="1815" y="1212"/>
                  </a:lnTo>
                  <a:lnTo>
                    <a:pt x="1815" y="1217"/>
                  </a:lnTo>
                  <a:lnTo>
                    <a:pt x="1815" y="1224"/>
                  </a:lnTo>
                  <a:lnTo>
                    <a:pt x="1817" y="1230"/>
                  </a:lnTo>
                  <a:lnTo>
                    <a:pt x="1819" y="1237"/>
                  </a:lnTo>
                  <a:lnTo>
                    <a:pt x="1815" y="1240"/>
                  </a:lnTo>
                  <a:lnTo>
                    <a:pt x="1813" y="1246"/>
                  </a:lnTo>
                  <a:lnTo>
                    <a:pt x="1812" y="1249"/>
                  </a:lnTo>
                  <a:lnTo>
                    <a:pt x="1810" y="1255"/>
                  </a:lnTo>
                  <a:lnTo>
                    <a:pt x="1808" y="1260"/>
                  </a:lnTo>
                  <a:lnTo>
                    <a:pt x="1806" y="1265"/>
                  </a:lnTo>
                  <a:lnTo>
                    <a:pt x="1805" y="1270"/>
                  </a:lnTo>
                  <a:lnTo>
                    <a:pt x="1801" y="1274"/>
                  </a:lnTo>
                  <a:lnTo>
                    <a:pt x="1792" y="1283"/>
                  </a:lnTo>
                  <a:lnTo>
                    <a:pt x="1776" y="1283"/>
                  </a:lnTo>
                  <a:lnTo>
                    <a:pt x="1767" y="1292"/>
                  </a:lnTo>
                  <a:lnTo>
                    <a:pt x="1764" y="1297"/>
                  </a:lnTo>
                  <a:lnTo>
                    <a:pt x="1762" y="1302"/>
                  </a:lnTo>
                  <a:lnTo>
                    <a:pt x="1762" y="1308"/>
                  </a:lnTo>
                  <a:lnTo>
                    <a:pt x="1760" y="1313"/>
                  </a:lnTo>
                  <a:lnTo>
                    <a:pt x="1759" y="1318"/>
                  </a:lnTo>
                  <a:lnTo>
                    <a:pt x="1755" y="1322"/>
                  </a:lnTo>
                  <a:lnTo>
                    <a:pt x="1748" y="1322"/>
                  </a:lnTo>
                  <a:lnTo>
                    <a:pt x="1741" y="1320"/>
                  </a:lnTo>
                  <a:lnTo>
                    <a:pt x="1741" y="1327"/>
                  </a:lnTo>
                  <a:lnTo>
                    <a:pt x="1741" y="1332"/>
                  </a:lnTo>
                  <a:lnTo>
                    <a:pt x="1743" y="1338"/>
                  </a:lnTo>
                  <a:lnTo>
                    <a:pt x="1744" y="1343"/>
                  </a:lnTo>
                  <a:lnTo>
                    <a:pt x="1746" y="1348"/>
                  </a:lnTo>
                  <a:lnTo>
                    <a:pt x="1748" y="1355"/>
                  </a:lnTo>
                  <a:lnTo>
                    <a:pt x="1748" y="1361"/>
                  </a:lnTo>
                  <a:lnTo>
                    <a:pt x="1750" y="1368"/>
                  </a:lnTo>
                  <a:lnTo>
                    <a:pt x="1746" y="1371"/>
                  </a:lnTo>
                  <a:lnTo>
                    <a:pt x="1743" y="1373"/>
                  </a:lnTo>
                  <a:lnTo>
                    <a:pt x="1739" y="1376"/>
                  </a:lnTo>
                  <a:lnTo>
                    <a:pt x="1734" y="1380"/>
                  </a:lnTo>
                  <a:lnTo>
                    <a:pt x="1730" y="1382"/>
                  </a:lnTo>
                  <a:lnTo>
                    <a:pt x="1725" y="1384"/>
                  </a:lnTo>
                  <a:lnTo>
                    <a:pt x="1720" y="1385"/>
                  </a:lnTo>
                  <a:lnTo>
                    <a:pt x="1714" y="1385"/>
                  </a:lnTo>
                  <a:lnTo>
                    <a:pt x="1714" y="1389"/>
                  </a:lnTo>
                  <a:lnTo>
                    <a:pt x="1713" y="1394"/>
                  </a:lnTo>
                  <a:lnTo>
                    <a:pt x="1713" y="1398"/>
                  </a:lnTo>
                  <a:lnTo>
                    <a:pt x="1711" y="1401"/>
                  </a:lnTo>
                  <a:lnTo>
                    <a:pt x="1711" y="1405"/>
                  </a:lnTo>
                  <a:lnTo>
                    <a:pt x="1711" y="1407"/>
                  </a:lnTo>
                  <a:lnTo>
                    <a:pt x="1713" y="1407"/>
                  </a:lnTo>
                  <a:lnTo>
                    <a:pt x="1714" y="1405"/>
                  </a:lnTo>
                  <a:lnTo>
                    <a:pt x="1714" y="1422"/>
                  </a:lnTo>
                  <a:lnTo>
                    <a:pt x="1707" y="1429"/>
                  </a:lnTo>
                  <a:lnTo>
                    <a:pt x="1697" y="1435"/>
                  </a:lnTo>
                  <a:lnTo>
                    <a:pt x="1688" y="1442"/>
                  </a:lnTo>
                  <a:lnTo>
                    <a:pt x="1677" y="1449"/>
                  </a:lnTo>
                  <a:lnTo>
                    <a:pt x="1669" y="1456"/>
                  </a:lnTo>
                  <a:lnTo>
                    <a:pt x="1660" y="1465"/>
                  </a:lnTo>
                  <a:lnTo>
                    <a:pt x="1658" y="1470"/>
                  </a:lnTo>
                  <a:lnTo>
                    <a:pt x="1656" y="1475"/>
                  </a:lnTo>
                  <a:lnTo>
                    <a:pt x="1654" y="1481"/>
                  </a:lnTo>
                  <a:lnTo>
                    <a:pt x="1653" y="1488"/>
                  </a:lnTo>
                  <a:lnTo>
                    <a:pt x="1635" y="1491"/>
                  </a:lnTo>
                  <a:lnTo>
                    <a:pt x="1617" y="1495"/>
                  </a:lnTo>
                  <a:lnTo>
                    <a:pt x="1600" y="1498"/>
                  </a:lnTo>
                  <a:lnTo>
                    <a:pt x="1584" y="1500"/>
                  </a:lnTo>
                  <a:lnTo>
                    <a:pt x="1568" y="1502"/>
                  </a:lnTo>
                  <a:lnTo>
                    <a:pt x="1550" y="1504"/>
                  </a:lnTo>
                  <a:lnTo>
                    <a:pt x="1533" y="1505"/>
                  </a:lnTo>
                  <a:lnTo>
                    <a:pt x="1513" y="1505"/>
                  </a:lnTo>
                  <a:lnTo>
                    <a:pt x="1504" y="1495"/>
                  </a:lnTo>
                  <a:lnTo>
                    <a:pt x="1497" y="1482"/>
                  </a:lnTo>
                  <a:lnTo>
                    <a:pt x="1490" y="1468"/>
                  </a:lnTo>
                  <a:lnTo>
                    <a:pt x="1483" y="1454"/>
                  </a:lnTo>
                  <a:lnTo>
                    <a:pt x="1478" y="1442"/>
                  </a:lnTo>
                  <a:lnTo>
                    <a:pt x="1471" y="1428"/>
                  </a:lnTo>
                  <a:lnTo>
                    <a:pt x="1462" y="1415"/>
                  </a:lnTo>
                  <a:lnTo>
                    <a:pt x="1453" y="1405"/>
                  </a:lnTo>
                  <a:lnTo>
                    <a:pt x="1453" y="1401"/>
                  </a:lnTo>
                  <a:lnTo>
                    <a:pt x="1455" y="1398"/>
                  </a:lnTo>
                  <a:lnTo>
                    <a:pt x="1455" y="1394"/>
                  </a:lnTo>
                  <a:lnTo>
                    <a:pt x="1457" y="1391"/>
                  </a:lnTo>
                  <a:lnTo>
                    <a:pt x="1458" y="1387"/>
                  </a:lnTo>
                  <a:lnTo>
                    <a:pt x="1460" y="1384"/>
                  </a:lnTo>
                  <a:lnTo>
                    <a:pt x="1462" y="1380"/>
                  </a:lnTo>
                  <a:lnTo>
                    <a:pt x="1462" y="1376"/>
                  </a:lnTo>
                  <a:lnTo>
                    <a:pt x="1458" y="1368"/>
                  </a:lnTo>
                  <a:lnTo>
                    <a:pt x="1457" y="1361"/>
                  </a:lnTo>
                  <a:lnTo>
                    <a:pt x="1455" y="1352"/>
                  </a:lnTo>
                  <a:lnTo>
                    <a:pt x="1453" y="1343"/>
                  </a:lnTo>
                  <a:lnTo>
                    <a:pt x="1453" y="1334"/>
                  </a:lnTo>
                  <a:lnTo>
                    <a:pt x="1453" y="1325"/>
                  </a:lnTo>
                  <a:lnTo>
                    <a:pt x="1453" y="1318"/>
                  </a:lnTo>
                  <a:lnTo>
                    <a:pt x="1453" y="1311"/>
                  </a:lnTo>
                  <a:lnTo>
                    <a:pt x="1448" y="1308"/>
                  </a:lnTo>
                  <a:lnTo>
                    <a:pt x="1442" y="1304"/>
                  </a:lnTo>
                  <a:lnTo>
                    <a:pt x="1439" y="1300"/>
                  </a:lnTo>
                  <a:lnTo>
                    <a:pt x="1437" y="1295"/>
                  </a:lnTo>
                  <a:lnTo>
                    <a:pt x="1434" y="1292"/>
                  </a:lnTo>
                  <a:lnTo>
                    <a:pt x="1432" y="1286"/>
                  </a:lnTo>
                  <a:lnTo>
                    <a:pt x="1430" y="1281"/>
                  </a:lnTo>
                  <a:lnTo>
                    <a:pt x="1427" y="1274"/>
                  </a:lnTo>
                  <a:lnTo>
                    <a:pt x="1428" y="1269"/>
                  </a:lnTo>
                  <a:lnTo>
                    <a:pt x="1430" y="1263"/>
                  </a:lnTo>
                  <a:lnTo>
                    <a:pt x="1434" y="1258"/>
                  </a:lnTo>
                  <a:lnTo>
                    <a:pt x="1437" y="1251"/>
                  </a:lnTo>
                  <a:lnTo>
                    <a:pt x="1441" y="1244"/>
                  </a:lnTo>
                  <a:lnTo>
                    <a:pt x="1446" y="1237"/>
                  </a:lnTo>
                  <a:lnTo>
                    <a:pt x="1450" y="1232"/>
                  </a:lnTo>
                  <a:lnTo>
                    <a:pt x="1453" y="1228"/>
                  </a:lnTo>
                  <a:lnTo>
                    <a:pt x="1453" y="1171"/>
                  </a:lnTo>
                  <a:lnTo>
                    <a:pt x="1427" y="1143"/>
                  </a:lnTo>
                  <a:lnTo>
                    <a:pt x="1427" y="1106"/>
                  </a:lnTo>
                  <a:lnTo>
                    <a:pt x="1420" y="1095"/>
                  </a:lnTo>
                  <a:lnTo>
                    <a:pt x="1412" y="1085"/>
                  </a:lnTo>
                  <a:lnTo>
                    <a:pt x="1411" y="1074"/>
                  </a:lnTo>
                  <a:lnTo>
                    <a:pt x="1409" y="1064"/>
                  </a:lnTo>
                  <a:lnTo>
                    <a:pt x="1407" y="1051"/>
                  </a:lnTo>
                  <a:lnTo>
                    <a:pt x="1409" y="1039"/>
                  </a:lnTo>
                  <a:lnTo>
                    <a:pt x="1409" y="1027"/>
                  </a:lnTo>
                  <a:lnTo>
                    <a:pt x="1409" y="1014"/>
                  </a:lnTo>
                  <a:lnTo>
                    <a:pt x="1398" y="1004"/>
                  </a:lnTo>
                  <a:lnTo>
                    <a:pt x="1386" y="997"/>
                  </a:lnTo>
                  <a:lnTo>
                    <a:pt x="1372" y="991"/>
                  </a:lnTo>
                  <a:lnTo>
                    <a:pt x="1356" y="989"/>
                  </a:lnTo>
                  <a:lnTo>
                    <a:pt x="1340" y="986"/>
                  </a:lnTo>
                  <a:lnTo>
                    <a:pt x="1326" y="986"/>
                  </a:lnTo>
                  <a:lnTo>
                    <a:pt x="1310" y="986"/>
                  </a:lnTo>
                  <a:lnTo>
                    <a:pt x="1296" y="986"/>
                  </a:lnTo>
                  <a:lnTo>
                    <a:pt x="1278" y="1004"/>
                  </a:lnTo>
                  <a:lnTo>
                    <a:pt x="1269" y="1004"/>
                  </a:lnTo>
                  <a:lnTo>
                    <a:pt x="1257" y="1002"/>
                  </a:lnTo>
                  <a:lnTo>
                    <a:pt x="1246" y="998"/>
                  </a:lnTo>
                  <a:lnTo>
                    <a:pt x="1236" y="995"/>
                  </a:lnTo>
                  <a:lnTo>
                    <a:pt x="1223" y="991"/>
                  </a:lnTo>
                  <a:lnTo>
                    <a:pt x="1213" y="988"/>
                  </a:lnTo>
                  <a:lnTo>
                    <a:pt x="1202" y="986"/>
                  </a:lnTo>
                  <a:lnTo>
                    <a:pt x="1192" y="986"/>
                  </a:lnTo>
                  <a:lnTo>
                    <a:pt x="1174" y="1004"/>
                  </a:lnTo>
                  <a:lnTo>
                    <a:pt x="1158" y="995"/>
                  </a:lnTo>
                  <a:lnTo>
                    <a:pt x="1142" y="984"/>
                  </a:lnTo>
                  <a:lnTo>
                    <a:pt x="1126" y="970"/>
                  </a:lnTo>
                  <a:lnTo>
                    <a:pt x="1110" y="956"/>
                  </a:lnTo>
                  <a:lnTo>
                    <a:pt x="1095" y="940"/>
                  </a:lnTo>
                  <a:lnTo>
                    <a:pt x="1080" y="924"/>
                  </a:lnTo>
                  <a:lnTo>
                    <a:pt x="1066" y="908"/>
                  </a:lnTo>
                  <a:lnTo>
                    <a:pt x="1052" y="894"/>
                  </a:lnTo>
                  <a:lnTo>
                    <a:pt x="1056" y="887"/>
                  </a:lnTo>
                  <a:lnTo>
                    <a:pt x="1057" y="882"/>
                  </a:lnTo>
                  <a:lnTo>
                    <a:pt x="1057" y="878"/>
                  </a:lnTo>
                  <a:lnTo>
                    <a:pt x="1059" y="875"/>
                  </a:lnTo>
                  <a:lnTo>
                    <a:pt x="1057" y="871"/>
                  </a:lnTo>
                  <a:lnTo>
                    <a:pt x="1057" y="868"/>
                  </a:lnTo>
                  <a:lnTo>
                    <a:pt x="1056" y="862"/>
                  </a:lnTo>
                  <a:lnTo>
                    <a:pt x="1052" y="857"/>
                  </a:lnTo>
                  <a:lnTo>
                    <a:pt x="1056" y="848"/>
                  </a:lnTo>
                  <a:lnTo>
                    <a:pt x="1057" y="841"/>
                  </a:lnTo>
                  <a:lnTo>
                    <a:pt x="1059" y="832"/>
                  </a:lnTo>
                  <a:lnTo>
                    <a:pt x="1059" y="823"/>
                  </a:lnTo>
                  <a:lnTo>
                    <a:pt x="1061" y="814"/>
                  </a:lnTo>
                  <a:lnTo>
                    <a:pt x="1061" y="806"/>
                  </a:lnTo>
                  <a:lnTo>
                    <a:pt x="1061" y="799"/>
                  </a:lnTo>
                  <a:lnTo>
                    <a:pt x="1061" y="792"/>
                  </a:lnTo>
                  <a:lnTo>
                    <a:pt x="1043" y="774"/>
                  </a:lnTo>
                  <a:lnTo>
                    <a:pt x="1201" y="604"/>
                  </a:lnTo>
                  <a:lnTo>
                    <a:pt x="1204" y="606"/>
                  </a:lnTo>
                  <a:lnTo>
                    <a:pt x="1211" y="606"/>
                  </a:lnTo>
                  <a:lnTo>
                    <a:pt x="1216" y="606"/>
                  </a:lnTo>
                  <a:lnTo>
                    <a:pt x="1223" y="608"/>
                  </a:lnTo>
                  <a:lnTo>
                    <a:pt x="1229" y="606"/>
                  </a:lnTo>
                  <a:lnTo>
                    <a:pt x="1231" y="604"/>
                  </a:lnTo>
                  <a:lnTo>
                    <a:pt x="1231" y="601"/>
                  </a:lnTo>
                  <a:lnTo>
                    <a:pt x="1227" y="595"/>
                  </a:lnTo>
                  <a:lnTo>
                    <a:pt x="1232" y="595"/>
                  </a:lnTo>
                  <a:lnTo>
                    <a:pt x="1243" y="595"/>
                  </a:lnTo>
                  <a:lnTo>
                    <a:pt x="1255" y="595"/>
                  </a:lnTo>
                  <a:lnTo>
                    <a:pt x="1271" y="594"/>
                  </a:lnTo>
                  <a:lnTo>
                    <a:pt x="1287" y="594"/>
                  </a:lnTo>
                  <a:lnTo>
                    <a:pt x="1301" y="592"/>
                  </a:lnTo>
                  <a:lnTo>
                    <a:pt x="1314" y="590"/>
                  </a:lnTo>
                  <a:lnTo>
                    <a:pt x="1322" y="587"/>
                  </a:lnTo>
                  <a:lnTo>
                    <a:pt x="1333" y="588"/>
                  </a:lnTo>
                  <a:lnTo>
                    <a:pt x="1344" y="590"/>
                  </a:lnTo>
                  <a:lnTo>
                    <a:pt x="1354" y="590"/>
                  </a:lnTo>
                  <a:lnTo>
                    <a:pt x="1365" y="590"/>
                  </a:lnTo>
                  <a:lnTo>
                    <a:pt x="1377" y="588"/>
                  </a:lnTo>
                  <a:lnTo>
                    <a:pt x="1388" y="588"/>
                  </a:lnTo>
                  <a:lnTo>
                    <a:pt x="1398" y="587"/>
                  </a:lnTo>
                  <a:lnTo>
                    <a:pt x="1409" y="587"/>
                  </a:lnTo>
                  <a:lnTo>
                    <a:pt x="1416" y="599"/>
                  </a:lnTo>
                  <a:lnTo>
                    <a:pt x="1425" y="610"/>
                  </a:lnTo>
                  <a:lnTo>
                    <a:pt x="1432" y="618"/>
                  </a:lnTo>
                  <a:lnTo>
                    <a:pt x="1441" y="627"/>
                  </a:lnTo>
                  <a:lnTo>
                    <a:pt x="1450" y="634"/>
                  </a:lnTo>
                  <a:lnTo>
                    <a:pt x="1460" y="643"/>
                  </a:lnTo>
                  <a:lnTo>
                    <a:pt x="1469" y="650"/>
                  </a:lnTo>
                  <a:lnTo>
                    <a:pt x="1480" y="661"/>
                  </a:lnTo>
                  <a:lnTo>
                    <a:pt x="1513" y="661"/>
                  </a:lnTo>
                  <a:lnTo>
                    <a:pt x="1515" y="657"/>
                  </a:lnTo>
                  <a:lnTo>
                    <a:pt x="1515" y="654"/>
                  </a:lnTo>
                  <a:lnTo>
                    <a:pt x="1517" y="650"/>
                  </a:lnTo>
                  <a:lnTo>
                    <a:pt x="1518" y="647"/>
                  </a:lnTo>
                  <a:lnTo>
                    <a:pt x="1520" y="643"/>
                  </a:lnTo>
                  <a:lnTo>
                    <a:pt x="1522" y="640"/>
                  </a:lnTo>
                  <a:lnTo>
                    <a:pt x="1522" y="636"/>
                  </a:lnTo>
                  <a:lnTo>
                    <a:pt x="1522" y="632"/>
                  </a:lnTo>
                  <a:lnTo>
                    <a:pt x="1538" y="634"/>
                  </a:lnTo>
                  <a:lnTo>
                    <a:pt x="1554" y="638"/>
                  </a:lnTo>
                  <a:lnTo>
                    <a:pt x="1570" y="641"/>
                  </a:lnTo>
                  <a:lnTo>
                    <a:pt x="1586" y="645"/>
                  </a:lnTo>
                  <a:lnTo>
                    <a:pt x="1601" y="650"/>
                  </a:lnTo>
                  <a:lnTo>
                    <a:pt x="1617" y="652"/>
                  </a:lnTo>
                  <a:lnTo>
                    <a:pt x="1635" y="654"/>
                  </a:lnTo>
                  <a:lnTo>
                    <a:pt x="1653" y="652"/>
                  </a:lnTo>
                  <a:lnTo>
                    <a:pt x="1658" y="652"/>
                  </a:lnTo>
                  <a:lnTo>
                    <a:pt x="1661" y="654"/>
                  </a:lnTo>
                  <a:lnTo>
                    <a:pt x="1665" y="655"/>
                  </a:lnTo>
                  <a:lnTo>
                    <a:pt x="1670" y="655"/>
                  </a:lnTo>
                  <a:lnTo>
                    <a:pt x="1674" y="657"/>
                  </a:lnTo>
                  <a:lnTo>
                    <a:pt x="1676" y="659"/>
                  </a:lnTo>
                  <a:lnTo>
                    <a:pt x="1679" y="661"/>
                  </a:lnTo>
                  <a:lnTo>
                    <a:pt x="1688" y="670"/>
                  </a:lnTo>
                  <a:lnTo>
                    <a:pt x="1732" y="754"/>
                  </a:lnTo>
                  <a:lnTo>
                    <a:pt x="1750" y="754"/>
                  </a:lnTo>
                  <a:lnTo>
                    <a:pt x="1752" y="760"/>
                  </a:lnTo>
                  <a:lnTo>
                    <a:pt x="1753" y="767"/>
                  </a:lnTo>
                  <a:lnTo>
                    <a:pt x="1755" y="776"/>
                  </a:lnTo>
                  <a:lnTo>
                    <a:pt x="1757" y="786"/>
                  </a:lnTo>
                  <a:lnTo>
                    <a:pt x="1757" y="797"/>
                  </a:lnTo>
                  <a:lnTo>
                    <a:pt x="1757" y="806"/>
                  </a:lnTo>
                  <a:lnTo>
                    <a:pt x="1759" y="814"/>
                  </a:lnTo>
                  <a:lnTo>
                    <a:pt x="1759" y="820"/>
                  </a:lnTo>
                  <a:lnTo>
                    <a:pt x="1767" y="830"/>
                  </a:lnTo>
                  <a:lnTo>
                    <a:pt x="1782" y="846"/>
                  </a:lnTo>
                  <a:lnTo>
                    <a:pt x="1799" y="864"/>
                  </a:lnTo>
                  <a:lnTo>
                    <a:pt x="1819" y="885"/>
                  </a:lnTo>
                  <a:lnTo>
                    <a:pt x="1838" y="903"/>
                  </a:lnTo>
                  <a:lnTo>
                    <a:pt x="1856" y="919"/>
                  </a:lnTo>
                  <a:lnTo>
                    <a:pt x="1863" y="924"/>
                  </a:lnTo>
                  <a:lnTo>
                    <a:pt x="1870" y="929"/>
                  </a:lnTo>
                  <a:lnTo>
                    <a:pt x="1875" y="931"/>
                  </a:lnTo>
                  <a:lnTo>
                    <a:pt x="1880" y="929"/>
                  </a:lnTo>
                  <a:lnTo>
                    <a:pt x="1882" y="931"/>
                  </a:lnTo>
                  <a:lnTo>
                    <a:pt x="1888" y="931"/>
                  </a:lnTo>
                  <a:lnTo>
                    <a:pt x="1895" y="933"/>
                  </a:lnTo>
                  <a:lnTo>
                    <a:pt x="1903" y="935"/>
                  </a:lnTo>
                  <a:lnTo>
                    <a:pt x="1914" y="936"/>
                  </a:lnTo>
                  <a:lnTo>
                    <a:pt x="1925" y="938"/>
                  </a:lnTo>
                  <a:lnTo>
                    <a:pt x="1933" y="938"/>
                  </a:lnTo>
                  <a:lnTo>
                    <a:pt x="1941" y="938"/>
                  </a:lnTo>
                  <a:lnTo>
                    <a:pt x="1958" y="921"/>
                  </a:lnTo>
                  <a:lnTo>
                    <a:pt x="1960" y="924"/>
                  </a:lnTo>
                  <a:lnTo>
                    <a:pt x="1962" y="928"/>
                  </a:lnTo>
                  <a:lnTo>
                    <a:pt x="1963" y="929"/>
                  </a:lnTo>
                  <a:lnTo>
                    <a:pt x="1963" y="931"/>
                  </a:lnTo>
                  <a:lnTo>
                    <a:pt x="1962" y="929"/>
                  </a:lnTo>
                  <a:lnTo>
                    <a:pt x="1960" y="926"/>
                  </a:lnTo>
                  <a:lnTo>
                    <a:pt x="1958" y="921"/>
                  </a:lnTo>
                  <a:close/>
                  <a:moveTo>
                    <a:pt x="1888" y="1368"/>
                  </a:moveTo>
                  <a:lnTo>
                    <a:pt x="1845" y="1368"/>
                  </a:lnTo>
                  <a:lnTo>
                    <a:pt x="1828" y="1348"/>
                  </a:lnTo>
                  <a:lnTo>
                    <a:pt x="1845" y="1331"/>
                  </a:lnTo>
                  <a:lnTo>
                    <a:pt x="1840" y="1327"/>
                  </a:lnTo>
                  <a:lnTo>
                    <a:pt x="1836" y="1323"/>
                  </a:lnTo>
                  <a:lnTo>
                    <a:pt x="1835" y="1320"/>
                  </a:lnTo>
                  <a:lnTo>
                    <a:pt x="1836" y="1315"/>
                  </a:lnTo>
                  <a:lnTo>
                    <a:pt x="1838" y="1311"/>
                  </a:lnTo>
                  <a:lnTo>
                    <a:pt x="1842" y="1306"/>
                  </a:lnTo>
                  <a:lnTo>
                    <a:pt x="1847" y="1300"/>
                  </a:lnTo>
                  <a:lnTo>
                    <a:pt x="1854" y="1293"/>
                  </a:lnTo>
                  <a:lnTo>
                    <a:pt x="1852" y="1290"/>
                  </a:lnTo>
                  <a:lnTo>
                    <a:pt x="1852" y="1286"/>
                  </a:lnTo>
                  <a:lnTo>
                    <a:pt x="1850" y="1283"/>
                  </a:lnTo>
                  <a:lnTo>
                    <a:pt x="1849" y="1279"/>
                  </a:lnTo>
                  <a:lnTo>
                    <a:pt x="1847" y="1276"/>
                  </a:lnTo>
                  <a:lnTo>
                    <a:pt x="1845" y="1272"/>
                  </a:lnTo>
                  <a:lnTo>
                    <a:pt x="1845" y="1269"/>
                  </a:lnTo>
                  <a:lnTo>
                    <a:pt x="1845" y="1265"/>
                  </a:lnTo>
                  <a:lnTo>
                    <a:pt x="1863" y="1246"/>
                  </a:lnTo>
                  <a:lnTo>
                    <a:pt x="1896" y="1246"/>
                  </a:lnTo>
                  <a:lnTo>
                    <a:pt x="1902" y="1239"/>
                  </a:lnTo>
                  <a:lnTo>
                    <a:pt x="1907" y="1232"/>
                  </a:lnTo>
                  <a:lnTo>
                    <a:pt x="1911" y="1226"/>
                  </a:lnTo>
                  <a:lnTo>
                    <a:pt x="1914" y="1219"/>
                  </a:lnTo>
                  <a:lnTo>
                    <a:pt x="1918" y="1212"/>
                  </a:lnTo>
                  <a:lnTo>
                    <a:pt x="1921" y="1205"/>
                  </a:lnTo>
                  <a:lnTo>
                    <a:pt x="1925" y="1198"/>
                  </a:lnTo>
                  <a:lnTo>
                    <a:pt x="1932" y="1191"/>
                  </a:lnTo>
                  <a:lnTo>
                    <a:pt x="1932" y="1198"/>
                  </a:lnTo>
                  <a:lnTo>
                    <a:pt x="1933" y="1207"/>
                  </a:lnTo>
                  <a:lnTo>
                    <a:pt x="1937" y="1214"/>
                  </a:lnTo>
                  <a:lnTo>
                    <a:pt x="1941" y="1223"/>
                  </a:lnTo>
                  <a:lnTo>
                    <a:pt x="1942" y="1230"/>
                  </a:lnTo>
                  <a:lnTo>
                    <a:pt x="1946" y="1237"/>
                  </a:lnTo>
                  <a:lnTo>
                    <a:pt x="1948" y="1242"/>
                  </a:lnTo>
                  <a:lnTo>
                    <a:pt x="1948" y="1246"/>
                  </a:lnTo>
                  <a:lnTo>
                    <a:pt x="1944" y="1247"/>
                  </a:lnTo>
                  <a:lnTo>
                    <a:pt x="1942" y="1249"/>
                  </a:lnTo>
                  <a:lnTo>
                    <a:pt x="1937" y="1255"/>
                  </a:lnTo>
                  <a:lnTo>
                    <a:pt x="1933" y="1260"/>
                  </a:lnTo>
                  <a:lnTo>
                    <a:pt x="1926" y="1274"/>
                  </a:lnTo>
                  <a:lnTo>
                    <a:pt x="1919" y="1292"/>
                  </a:lnTo>
                  <a:lnTo>
                    <a:pt x="1912" y="1311"/>
                  </a:lnTo>
                  <a:lnTo>
                    <a:pt x="1905" y="1329"/>
                  </a:lnTo>
                  <a:lnTo>
                    <a:pt x="1900" y="1345"/>
                  </a:lnTo>
                  <a:lnTo>
                    <a:pt x="1896" y="1359"/>
                  </a:lnTo>
                  <a:lnTo>
                    <a:pt x="1893" y="1359"/>
                  </a:lnTo>
                  <a:lnTo>
                    <a:pt x="1889" y="1359"/>
                  </a:lnTo>
                  <a:lnTo>
                    <a:pt x="1888" y="1359"/>
                  </a:lnTo>
                  <a:lnTo>
                    <a:pt x="1886" y="1359"/>
                  </a:lnTo>
                  <a:lnTo>
                    <a:pt x="1884" y="1361"/>
                  </a:lnTo>
                  <a:lnTo>
                    <a:pt x="1884" y="1362"/>
                  </a:lnTo>
                  <a:lnTo>
                    <a:pt x="1886" y="1364"/>
                  </a:lnTo>
                  <a:lnTo>
                    <a:pt x="1888" y="1368"/>
                  </a:lnTo>
                  <a:close/>
                  <a:moveTo>
                    <a:pt x="2855" y="373"/>
                  </a:moveTo>
                  <a:lnTo>
                    <a:pt x="2855" y="385"/>
                  </a:lnTo>
                  <a:lnTo>
                    <a:pt x="2857" y="394"/>
                  </a:lnTo>
                  <a:lnTo>
                    <a:pt x="2861" y="403"/>
                  </a:lnTo>
                  <a:lnTo>
                    <a:pt x="2862" y="410"/>
                  </a:lnTo>
                  <a:lnTo>
                    <a:pt x="2866" y="417"/>
                  </a:lnTo>
                  <a:lnTo>
                    <a:pt x="2869" y="424"/>
                  </a:lnTo>
                  <a:lnTo>
                    <a:pt x="2871" y="433"/>
                  </a:lnTo>
                  <a:lnTo>
                    <a:pt x="2871" y="445"/>
                  </a:lnTo>
                  <a:lnTo>
                    <a:pt x="2875" y="447"/>
                  </a:lnTo>
                  <a:lnTo>
                    <a:pt x="2878" y="447"/>
                  </a:lnTo>
                  <a:lnTo>
                    <a:pt x="2882" y="449"/>
                  </a:lnTo>
                  <a:lnTo>
                    <a:pt x="2885" y="450"/>
                  </a:lnTo>
                  <a:lnTo>
                    <a:pt x="2887" y="452"/>
                  </a:lnTo>
                  <a:lnTo>
                    <a:pt x="2891" y="454"/>
                  </a:lnTo>
                  <a:lnTo>
                    <a:pt x="2894" y="456"/>
                  </a:lnTo>
                  <a:lnTo>
                    <a:pt x="2898" y="456"/>
                  </a:lnTo>
                  <a:lnTo>
                    <a:pt x="2900" y="463"/>
                  </a:lnTo>
                  <a:lnTo>
                    <a:pt x="2901" y="470"/>
                  </a:lnTo>
                  <a:lnTo>
                    <a:pt x="2905" y="475"/>
                  </a:lnTo>
                  <a:lnTo>
                    <a:pt x="2908" y="481"/>
                  </a:lnTo>
                  <a:lnTo>
                    <a:pt x="2914" y="486"/>
                  </a:lnTo>
                  <a:lnTo>
                    <a:pt x="2919" y="489"/>
                  </a:lnTo>
                  <a:lnTo>
                    <a:pt x="2926" y="493"/>
                  </a:lnTo>
                  <a:lnTo>
                    <a:pt x="2933" y="493"/>
                  </a:lnTo>
                  <a:lnTo>
                    <a:pt x="2926" y="486"/>
                  </a:lnTo>
                  <a:lnTo>
                    <a:pt x="2921" y="479"/>
                  </a:lnTo>
                  <a:lnTo>
                    <a:pt x="2917" y="472"/>
                  </a:lnTo>
                  <a:lnTo>
                    <a:pt x="2914" y="465"/>
                  </a:lnTo>
                  <a:lnTo>
                    <a:pt x="2912" y="458"/>
                  </a:lnTo>
                  <a:lnTo>
                    <a:pt x="2912" y="450"/>
                  </a:lnTo>
                  <a:lnTo>
                    <a:pt x="2912" y="443"/>
                  </a:lnTo>
                  <a:lnTo>
                    <a:pt x="2915" y="436"/>
                  </a:lnTo>
                  <a:lnTo>
                    <a:pt x="2905" y="433"/>
                  </a:lnTo>
                  <a:lnTo>
                    <a:pt x="2896" y="427"/>
                  </a:lnTo>
                  <a:lnTo>
                    <a:pt x="2887" y="420"/>
                  </a:lnTo>
                  <a:lnTo>
                    <a:pt x="2878" y="412"/>
                  </a:lnTo>
                  <a:lnTo>
                    <a:pt x="2869" y="403"/>
                  </a:lnTo>
                  <a:lnTo>
                    <a:pt x="2864" y="392"/>
                  </a:lnTo>
                  <a:lnTo>
                    <a:pt x="2859" y="382"/>
                  </a:lnTo>
                  <a:lnTo>
                    <a:pt x="2855" y="373"/>
                  </a:lnTo>
                  <a:close/>
                  <a:moveTo>
                    <a:pt x="2960" y="521"/>
                  </a:moveTo>
                  <a:lnTo>
                    <a:pt x="2963" y="519"/>
                  </a:lnTo>
                  <a:lnTo>
                    <a:pt x="2967" y="519"/>
                  </a:lnTo>
                  <a:lnTo>
                    <a:pt x="2972" y="518"/>
                  </a:lnTo>
                  <a:lnTo>
                    <a:pt x="2975" y="516"/>
                  </a:lnTo>
                  <a:lnTo>
                    <a:pt x="2981" y="514"/>
                  </a:lnTo>
                  <a:lnTo>
                    <a:pt x="2986" y="512"/>
                  </a:lnTo>
                  <a:lnTo>
                    <a:pt x="2990" y="512"/>
                  </a:lnTo>
                  <a:lnTo>
                    <a:pt x="2993" y="511"/>
                  </a:lnTo>
                  <a:lnTo>
                    <a:pt x="2990" y="511"/>
                  </a:lnTo>
                  <a:lnTo>
                    <a:pt x="2984" y="509"/>
                  </a:lnTo>
                  <a:lnTo>
                    <a:pt x="2979" y="505"/>
                  </a:lnTo>
                  <a:lnTo>
                    <a:pt x="2972" y="502"/>
                  </a:lnTo>
                  <a:lnTo>
                    <a:pt x="2965" y="496"/>
                  </a:lnTo>
                  <a:lnTo>
                    <a:pt x="2960" y="491"/>
                  </a:lnTo>
                  <a:lnTo>
                    <a:pt x="2954" y="488"/>
                  </a:lnTo>
                  <a:lnTo>
                    <a:pt x="2951" y="484"/>
                  </a:lnTo>
                  <a:lnTo>
                    <a:pt x="2933" y="502"/>
                  </a:lnTo>
                  <a:lnTo>
                    <a:pt x="2933" y="507"/>
                  </a:lnTo>
                  <a:lnTo>
                    <a:pt x="2935" y="512"/>
                  </a:lnTo>
                  <a:lnTo>
                    <a:pt x="2937" y="518"/>
                  </a:lnTo>
                  <a:lnTo>
                    <a:pt x="2938" y="525"/>
                  </a:lnTo>
                  <a:lnTo>
                    <a:pt x="2940" y="532"/>
                  </a:lnTo>
                  <a:lnTo>
                    <a:pt x="2940" y="539"/>
                  </a:lnTo>
                  <a:lnTo>
                    <a:pt x="2942" y="544"/>
                  </a:lnTo>
                  <a:lnTo>
                    <a:pt x="2942" y="548"/>
                  </a:lnTo>
                  <a:lnTo>
                    <a:pt x="2960" y="548"/>
                  </a:lnTo>
                  <a:lnTo>
                    <a:pt x="2960" y="604"/>
                  </a:lnTo>
                  <a:lnTo>
                    <a:pt x="2956" y="604"/>
                  </a:lnTo>
                  <a:lnTo>
                    <a:pt x="2951" y="606"/>
                  </a:lnTo>
                  <a:lnTo>
                    <a:pt x="2947" y="606"/>
                  </a:lnTo>
                  <a:lnTo>
                    <a:pt x="2944" y="608"/>
                  </a:lnTo>
                  <a:lnTo>
                    <a:pt x="2940" y="610"/>
                  </a:lnTo>
                  <a:lnTo>
                    <a:pt x="2937" y="611"/>
                  </a:lnTo>
                  <a:lnTo>
                    <a:pt x="2935" y="613"/>
                  </a:lnTo>
                  <a:lnTo>
                    <a:pt x="2933" y="613"/>
                  </a:lnTo>
                  <a:lnTo>
                    <a:pt x="2933" y="631"/>
                  </a:lnTo>
                  <a:lnTo>
                    <a:pt x="2930" y="632"/>
                  </a:lnTo>
                  <a:lnTo>
                    <a:pt x="2926" y="632"/>
                  </a:lnTo>
                  <a:lnTo>
                    <a:pt x="2921" y="634"/>
                  </a:lnTo>
                  <a:lnTo>
                    <a:pt x="2915" y="638"/>
                  </a:lnTo>
                  <a:lnTo>
                    <a:pt x="2912" y="640"/>
                  </a:lnTo>
                  <a:lnTo>
                    <a:pt x="2907" y="643"/>
                  </a:lnTo>
                  <a:lnTo>
                    <a:pt x="2903" y="647"/>
                  </a:lnTo>
                  <a:lnTo>
                    <a:pt x="2900" y="650"/>
                  </a:lnTo>
                  <a:lnTo>
                    <a:pt x="2926" y="678"/>
                  </a:lnTo>
                  <a:lnTo>
                    <a:pt x="2926" y="650"/>
                  </a:lnTo>
                  <a:lnTo>
                    <a:pt x="2933" y="647"/>
                  </a:lnTo>
                  <a:lnTo>
                    <a:pt x="2942" y="643"/>
                  </a:lnTo>
                  <a:lnTo>
                    <a:pt x="2952" y="640"/>
                  </a:lnTo>
                  <a:lnTo>
                    <a:pt x="2965" y="638"/>
                  </a:lnTo>
                  <a:lnTo>
                    <a:pt x="2977" y="634"/>
                  </a:lnTo>
                  <a:lnTo>
                    <a:pt x="2990" y="632"/>
                  </a:lnTo>
                  <a:lnTo>
                    <a:pt x="3000" y="632"/>
                  </a:lnTo>
                  <a:lnTo>
                    <a:pt x="3011" y="631"/>
                  </a:lnTo>
                  <a:lnTo>
                    <a:pt x="3011" y="625"/>
                  </a:lnTo>
                  <a:lnTo>
                    <a:pt x="3009" y="618"/>
                  </a:lnTo>
                  <a:lnTo>
                    <a:pt x="3005" y="611"/>
                  </a:lnTo>
                  <a:lnTo>
                    <a:pt x="3002" y="604"/>
                  </a:lnTo>
                  <a:lnTo>
                    <a:pt x="2997" y="599"/>
                  </a:lnTo>
                  <a:lnTo>
                    <a:pt x="2993" y="594"/>
                  </a:lnTo>
                  <a:lnTo>
                    <a:pt x="2988" y="588"/>
                  </a:lnTo>
                  <a:lnTo>
                    <a:pt x="2984" y="585"/>
                  </a:lnTo>
                  <a:lnTo>
                    <a:pt x="3002" y="567"/>
                  </a:lnTo>
                  <a:lnTo>
                    <a:pt x="2960" y="521"/>
                  </a:lnTo>
                  <a:close/>
                  <a:moveTo>
                    <a:pt x="1278" y="325"/>
                  </a:moveTo>
                  <a:lnTo>
                    <a:pt x="1275" y="327"/>
                  </a:lnTo>
                  <a:lnTo>
                    <a:pt x="1271" y="327"/>
                  </a:lnTo>
                  <a:lnTo>
                    <a:pt x="1266" y="329"/>
                  </a:lnTo>
                  <a:lnTo>
                    <a:pt x="1261" y="330"/>
                  </a:lnTo>
                  <a:lnTo>
                    <a:pt x="1257" y="332"/>
                  </a:lnTo>
                  <a:lnTo>
                    <a:pt x="1252" y="334"/>
                  </a:lnTo>
                  <a:lnTo>
                    <a:pt x="1248" y="334"/>
                  </a:lnTo>
                  <a:lnTo>
                    <a:pt x="1245" y="334"/>
                  </a:lnTo>
                  <a:lnTo>
                    <a:pt x="1245" y="341"/>
                  </a:lnTo>
                  <a:lnTo>
                    <a:pt x="1246" y="348"/>
                  </a:lnTo>
                  <a:lnTo>
                    <a:pt x="1250" y="355"/>
                  </a:lnTo>
                  <a:lnTo>
                    <a:pt x="1254" y="362"/>
                  </a:lnTo>
                  <a:lnTo>
                    <a:pt x="1259" y="367"/>
                  </a:lnTo>
                  <a:lnTo>
                    <a:pt x="1262" y="373"/>
                  </a:lnTo>
                  <a:lnTo>
                    <a:pt x="1266" y="376"/>
                  </a:lnTo>
                  <a:lnTo>
                    <a:pt x="1269" y="380"/>
                  </a:lnTo>
                  <a:lnTo>
                    <a:pt x="1245" y="410"/>
                  </a:lnTo>
                  <a:lnTo>
                    <a:pt x="1246" y="415"/>
                  </a:lnTo>
                  <a:lnTo>
                    <a:pt x="1248" y="419"/>
                  </a:lnTo>
                  <a:lnTo>
                    <a:pt x="1248" y="420"/>
                  </a:lnTo>
                  <a:lnTo>
                    <a:pt x="1248" y="422"/>
                  </a:lnTo>
                  <a:lnTo>
                    <a:pt x="1248" y="424"/>
                  </a:lnTo>
                  <a:lnTo>
                    <a:pt x="1248" y="427"/>
                  </a:lnTo>
                  <a:lnTo>
                    <a:pt x="1250" y="431"/>
                  </a:lnTo>
                  <a:lnTo>
                    <a:pt x="1254" y="436"/>
                  </a:lnTo>
                  <a:lnTo>
                    <a:pt x="1261" y="429"/>
                  </a:lnTo>
                  <a:lnTo>
                    <a:pt x="1268" y="424"/>
                  </a:lnTo>
                  <a:lnTo>
                    <a:pt x="1278" y="419"/>
                  </a:lnTo>
                  <a:lnTo>
                    <a:pt x="1289" y="415"/>
                  </a:lnTo>
                  <a:lnTo>
                    <a:pt x="1299" y="410"/>
                  </a:lnTo>
                  <a:lnTo>
                    <a:pt x="1310" y="406"/>
                  </a:lnTo>
                  <a:lnTo>
                    <a:pt x="1321" y="403"/>
                  </a:lnTo>
                  <a:lnTo>
                    <a:pt x="1331" y="399"/>
                  </a:lnTo>
                  <a:lnTo>
                    <a:pt x="1324" y="396"/>
                  </a:lnTo>
                  <a:lnTo>
                    <a:pt x="1317" y="392"/>
                  </a:lnTo>
                  <a:lnTo>
                    <a:pt x="1310" y="389"/>
                  </a:lnTo>
                  <a:lnTo>
                    <a:pt x="1305" y="385"/>
                  </a:lnTo>
                  <a:lnTo>
                    <a:pt x="1298" y="380"/>
                  </a:lnTo>
                  <a:lnTo>
                    <a:pt x="1291" y="374"/>
                  </a:lnTo>
                  <a:lnTo>
                    <a:pt x="1285" y="369"/>
                  </a:lnTo>
                  <a:lnTo>
                    <a:pt x="1278" y="362"/>
                  </a:lnTo>
                  <a:lnTo>
                    <a:pt x="1278" y="353"/>
                  </a:lnTo>
                  <a:lnTo>
                    <a:pt x="1280" y="346"/>
                  </a:lnTo>
                  <a:lnTo>
                    <a:pt x="1280" y="341"/>
                  </a:lnTo>
                  <a:lnTo>
                    <a:pt x="1282" y="337"/>
                  </a:lnTo>
                  <a:lnTo>
                    <a:pt x="1282" y="334"/>
                  </a:lnTo>
                  <a:lnTo>
                    <a:pt x="1282" y="330"/>
                  </a:lnTo>
                  <a:lnTo>
                    <a:pt x="1280" y="329"/>
                  </a:lnTo>
                  <a:lnTo>
                    <a:pt x="1278" y="325"/>
                  </a:lnTo>
                  <a:close/>
                  <a:moveTo>
                    <a:pt x="1227" y="362"/>
                  </a:moveTo>
                  <a:lnTo>
                    <a:pt x="1225" y="366"/>
                  </a:lnTo>
                  <a:lnTo>
                    <a:pt x="1225" y="371"/>
                  </a:lnTo>
                  <a:lnTo>
                    <a:pt x="1223" y="376"/>
                  </a:lnTo>
                  <a:lnTo>
                    <a:pt x="1222" y="380"/>
                  </a:lnTo>
                  <a:lnTo>
                    <a:pt x="1222" y="385"/>
                  </a:lnTo>
                  <a:lnTo>
                    <a:pt x="1220" y="390"/>
                  </a:lnTo>
                  <a:lnTo>
                    <a:pt x="1218" y="396"/>
                  </a:lnTo>
                  <a:lnTo>
                    <a:pt x="1218" y="399"/>
                  </a:lnTo>
                  <a:lnTo>
                    <a:pt x="1213" y="399"/>
                  </a:lnTo>
                  <a:lnTo>
                    <a:pt x="1206" y="401"/>
                  </a:lnTo>
                  <a:lnTo>
                    <a:pt x="1202" y="403"/>
                  </a:lnTo>
                  <a:lnTo>
                    <a:pt x="1197" y="405"/>
                  </a:lnTo>
                  <a:lnTo>
                    <a:pt x="1193" y="408"/>
                  </a:lnTo>
                  <a:lnTo>
                    <a:pt x="1190" y="412"/>
                  </a:lnTo>
                  <a:lnTo>
                    <a:pt x="1186" y="415"/>
                  </a:lnTo>
                  <a:lnTo>
                    <a:pt x="1183" y="417"/>
                  </a:lnTo>
                  <a:lnTo>
                    <a:pt x="1183" y="412"/>
                  </a:lnTo>
                  <a:lnTo>
                    <a:pt x="1185" y="406"/>
                  </a:lnTo>
                  <a:lnTo>
                    <a:pt x="1185" y="403"/>
                  </a:lnTo>
                  <a:lnTo>
                    <a:pt x="1186" y="399"/>
                  </a:lnTo>
                  <a:lnTo>
                    <a:pt x="1186" y="396"/>
                  </a:lnTo>
                  <a:lnTo>
                    <a:pt x="1186" y="392"/>
                  </a:lnTo>
                  <a:lnTo>
                    <a:pt x="1186" y="387"/>
                  </a:lnTo>
                  <a:lnTo>
                    <a:pt x="1183" y="380"/>
                  </a:lnTo>
                  <a:lnTo>
                    <a:pt x="1186" y="380"/>
                  </a:lnTo>
                  <a:lnTo>
                    <a:pt x="1192" y="378"/>
                  </a:lnTo>
                  <a:lnTo>
                    <a:pt x="1197" y="374"/>
                  </a:lnTo>
                  <a:lnTo>
                    <a:pt x="1202" y="371"/>
                  </a:lnTo>
                  <a:lnTo>
                    <a:pt x="1208" y="369"/>
                  </a:lnTo>
                  <a:lnTo>
                    <a:pt x="1213" y="366"/>
                  </a:lnTo>
                  <a:lnTo>
                    <a:pt x="1220" y="364"/>
                  </a:lnTo>
                  <a:lnTo>
                    <a:pt x="1227" y="362"/>
                  </a:lnTo>
                  <a:close/>
                  <a:moveTo>
                    <a:pt x="2567" y="986"/>
                  </a:moveTo>
                  <a:lnTo>
                    <a:pt x="2576" y="989"/>
                  </a:lnTo>
                  <a:lnTo>
                    <a:pt x="2582" y="993"/>
                  </a:lnTo>
                  <a:lnTo>
                    <a:pt x="2587" y="997"/>
                  </a:lnTo>
                  <a:lnTo>
                    <a:pt x="2592" y="1000"/>
                  </a:lnTo>
                  <a:lnTo>
                    <a:pt x="2596" y="1005"/>
                  </a:lnTo>
                  <a:lnTo>
                    <a:pt x="2599" y="1011"/>
                  </a:lnTo>
                  <a:lnTo>
                    <a:pt x="2605" y="1016"/>
                  </a:lnTo>
                  <a:lnTo>
                    <a:pt x="2610" y="1023"/>
                  </a:lnTo>
                  <a:lnTo>
                    <a:pt x="2620" y="1023"/>
                  </a:lnTo>
                  <a:lnTo>
                    <a:pt x="2629" y="1027"/>
                  </a:lnTo>
                  <a:lnTo>
                    <a:pt x="2636" y="1030"/>
                  </a:lnTo>
                  <a:lnTo>
                    <a:pt x="2643" y="1035"/>
                  </a:lnTo>
                  <a:lnTo>
                    <a:pt x="2658" y="1048"/>
                  </a:lnTo>
                  <a:lnTo>
                    <a:pt x="2668" y="1064"/>
                  </a:lnTo>
                  <a:lnTo>
                    <a:pt x="2679" y="1081"/>
                  </a:lnTo>
                  <a:lnTo>
                    <a:pt x="2688" y="1097"/>
                  </a:lnTo>
                  <a:lnTo>
                    <a:pt x="2696" y="1113"/>
                  </a:lnTo>
                  <a:lnTo>
                    <a:pt x="2705" y="1126"/>
                  </a:lnTo>
                  <a:lnTo>
                    <a:pt x="2702" y="1126"/>
                  </a:lnTo>
                  <a:lnTo>
                    <a:pt x="2698" y="1127"/>
                  </a:lnTo>
                  <a:lnTo>
                    <a:pt x="2693" y="1127"/>
                  </a:lnTo>
                  <a:lnTo>
                    <a:pt x="2689" y="1129"/>
                  </a:lnTo>
                  <a:lnTo>
                    <a:pt x="2684" y="1131"/>
                  </a:lnTo>
                  <a:lnTo>
                    <a:pt x="2679" y="1133"/>
                  </a:lnTo>
                  <a:lnTo>
                    <a:pt x="2675" y="1134"/>
                  </a:lnTo>
                  <a:lnTo>
                    <a:pt x="2670" y="1134"/>
                  </a:lnTo>
                  <a:lnTo>
                    <a:pt x="2658" y="1120"/>
                  </a:lnTo>
                  <a:lnTo>
                    <a:pt x="2643" y="1103"/>
                  </a:lnTo>
                  <a:lnTo>
                    <a:pt x="2629" y="1083"/>
                  </a:lnTo>
                  <a:lnTo>
                    <a:pt x="2615" y="1064"/>
                  </a:lnTo>
                  <a:lnTo>
                    <a:pt x="2603" y="1044"/>
                  </a:lnTo>
                  <a:lnTo>
                    <a:pt x="2589" y="1023"/>
                  </a:lnTo>
                  <a:lnTo>
                    <a:pt x="2578" y="1004"/>
                  </a:lnTo>
                  <a:lnTo>
                    <a:pt x="2567" y="986"/>
                  </a:lnTo>
                  <a:close/>
                  <a:moveTo>
                    <a:pt x="2698" y="1143"/>
                  </a:moveTo>
                  <a:lnTo>
                    <a:pt x="2714" y="1140"/>
                  </a:lnTo>
                  <a:lnTo>
                    <a:pt x="2730" y="1138"/>
                  </a:lnTo>
                  <a:lnTo>
                    <a:pt x="2744" y="1138"/>
                  </a:lnTo>
                  <a:lnTo>
                    <a:pt x="2758" y="1141"/>
                  </a:lnTo>
                  <a:lnTo>
                    <a:pt x="2774" y="1145"/>
                  </a:lnTo>
                  <a:lnTo>
                    <a:pt x="2788" y="1148"/>
                  </a:lnTo>
                  <a:lnTo>
                    <a:pt x="2804" y="1152"/>
                  </a:lnTo>
                  <a:lnTo>
                    <a:pt x="2820" y="1152"/>
                  </a:lnTo>
                  <a:lnTo>
                    <a:pt x="2808" y="1156"/>
                  </a:lnTo>
                  <a:lnTo>
                    <a:pt x="2794" y="1156"/>
                  </a:lnTo>
                  <a:lnTo>
                    <a:pt x="2778" y="1156"/>
                  </a:lnTo>
                  <a:lnTo>
                    <a:pt x="2762" y="1156"/>
                  </a:lnTo>
                  <a:lnTo>
                    <a:pt x="2744" y="1152"/>
                  </a:lnTo>
                  <a:lnTo>
                    <a:pt x="2728" y="1150"/>
                  </a:lnTo>
                  <a:lnTo>
                    <a:pt x="2712" y="1147"/>
                  </a:lnTo>
                  <a:lnTo>
                    <a:pt x="2698" y="1143"/>
                  </a:lnTo>
                  <a:close/>
                  <a:moveTo>
                    <a:pt x="2855" y="1097"/>
                  </a:moveTo>
                  <a:lnTo>
                    <a:pt x="2850" y="1097"/>
                  </a:lnTo>
                  <a:lnTo>
                    <a:pt x="2847" y="1099"/>
                  </a:lnTo>
                  <a:lnTo>
                    <a:pt x="2841" y="1101"/>
                  </a:lnTo>
                  <a:lnTo>
                    <a:pt x="2838" y="1103"/>
                  </a:lnTo>
                  <a:lnTo>
                    <a:pt x="2832" y="1103"/>
                  </a:lnTo>
                  <a:lnTo>
                    <a:pt x="2827" y="1104"/>
                  </a:lnTo>
                  <a:lnTo>
                    <a:pt x="2824" y="1106"/>
                  </a:lnTo>
                  <a:lnTo>
                    <a:pt x="2820" y="1106"/>
                  </a:lnTo>
                  <a:lnTo>
                    <a:pt x="2813" y="1103"/>
                  </a:lnTo>
                  <a:lnTo>
                    <a:pt x="2806" y="1099"/>
                  </a:lnTo>
                  <a:lnTo>
                    <a:pt x="2797" y="1097"/>
                  </a:lnTo>
                  <a:lnTo>
                    <a:pt x="2790" y="1095"/>
                  </a:lnTo>
                  <a:lnTo>
                    <a:pt x="2781" y="1094"/>
                  </a:lnTo>
                  <a:lnTo>
                    <a:pt x="2774" y="1094"/>
                  </a:lnTo>
                  <a:lnTo>
                    <a:pt x="2765" y="1095"/>
                  </a:lnTo>
                  <a:lnTo>
                    <a:pt x="2758" y="1097"/>
                  </a:lnTo>
                  <a:lnTo>
                    <a:pt x="2756" y="1092"/>
                  </a:lnTo>
                  <a:lnTo>
                    <a:pt x="2755" y="1087"/>
                  </a:lnTo>
                  <a:lnTo>
                    <a:pt x="2753" y="1083"/>
                  </a:lnTo>
                  <a:lnTo>
                    <a:pt x="2753" y="1080"/>
                  </a:lnTo>
                  <a:lnTo>
                    <a:pt x="2753" y="1076"/>
                  </a:lnTo>
                  <a:lnTo>
                    <a:pt x="2755" y="1073"/>
                  </a:lnTo>
                  <a:lnTo>
                    <a:pt x="2756" y="1067"/>
                  </a:lnTo>
                  <a:lnTo>
                    <a:pt x="2758" y="1060"/>
                  </a:lnTo>
                  <a:lnTo>
                    <a:pt x="2741" y="1042"/>
                  </a:lnTo>
                  <a:lnTo>
                    <a:pt x="2749" y="1039"/>
                  </a:lnTo>
                  <a:lnTo>
                    <a:pt x="2758" y="1034"/>
                  </a:lnTo>
                  <a:lnTo>
                    <a:pt x="2767" y="1030"/>
                  </a:lnTo>
                  <a:lnTo>
                    <a:pt x="2776" y="1025"/>
                  </a:lnTo>
                  <a:lnTo>
                    <a:pt x="2786" y="1021"/>
                  </a:lnTo>
                  <a:lnTo>
                    <a:pt x="2795" y="1018"/>
                  </a:lnTo>
                  <a:lnTo>
                    <a:pt x="2804" y="1014"/>
                  </a:lnTo>
                  <a:lnTo>
                    <a:pt x="2811" y="1014"/>
                  </a:lnTo>
                  <a:lnTo>
                    <a:pt x="2811" y="1011"/>
                  </a:lnTo>
                  <a:lnTo>
                    <a:pt x="2811" y="1007"/>
                  </a:lnTo>
                  <a:lnTo>
                    <a:pt x="2813" y="1004"/>
                  </a:lnTo>
                  <a:lnTo>
                    <a:pt x="2813" y="1002"/>
                  </a:lnTo>
                  <a:lnTo>
                    <a:pt x="2815" y="998"/>
                  </a:lnTo>
                  <a:lnTo>
                    <a:pt x="2818" y="997"/>
                  </a:lnTo>
                  <a:lnTo>
                    <a:pt x="2824" y="997"/>
                  </a:lnTo>
                  <a:lnTo>
                    <a:pt x="2829" y="995"/>
                  </a:lnTo>
                  <a:lnTo>
                    <a:pt x="2832" y="988"/>
                  </a:lnTo>
                  <a:lnTo>
                    <a:pt x="2839" y="979"/>
                  </a:lnTo>
                  <a:lnTo>
                    <a:pt x="2847" y="968"/>
                  </a:lnTo>
                  <a:lnTo>
                    <a:pt x="2854" y="958"/>
                  </a:lnTo>
                  <a:lnTo>
                    <a:pt x="2861" y="947"/>
                  </a:lnTo>
                  <a:lnTo>
                    <a:pt x="2866" y="938"/>
                  </a:lnTo>
                  <a:lnTo>
                    <a:pt x="2869" y="929"/>
                  </a:lnTo>
                  <a:lnTo>
                    <a:pt x="2871" y="921"/>
                  </a:lnTo>
                  <a:lnTo>
                    <a:pt x="2871" y="926"/>
                  </a:lnTo>
                  <a:lnTo>
                    <a:pt x="2869" y="933"/>
                  </a:lnTo>
                  <a:lnTo>
                    <a:pt x="2866" y="940"/>
                  </a:lnTo>
                  <a:lnTo>
                    <a:pt x="2862" y="949"/>
                  </a:lnTo>
                  <a:lnTo>
                    <a:pt x="2861" y="958"/>
                  </a:lnTo>
                  <a:lnTo>
                    <a:pt x="2857" y="965"/>
                  </a:lnTo>
                  <a:lnTo>
                    <a:pt x="2855" y="972"/>
                  </a:lnTo>
                  <a:lnTo>
                    <a:pt x="2855" y="977"/>
                  </a:lnTo>
                  <a:lnTo>
                    <a:pt x="2871" y="977"/>
                  </a:lnTo>
                  <a:lnTo>
                    <a:pt x="2873" y="981"/>
                  </a:lnTo>
                  <a:lnTo>
                    <a:pt x="2873" y="986"/>
                  </a:lnTo>
                  <a:lnTo>
                    <a:pt x="2869" y="993"/>
                  </a:lnTo>
                  <a:lnTo>
                    <a:pt x="2866" y="998"/>
                  </a:lnTo>
                  <a:lnTo>
                    <a:pt x="2862" y="1005"/>
                  </a:lnTo>
                  <a:lnTo>
                    <a:pt x="2859" y="1009"/>
                  </a:lnTo>
                  <a:lnTo>
                    <a:pt x="2855" y="1012"/>
                  </a:lnTo>
                  <a:lnTo>
                    <a:pt x="2855" y="1014"/>
                  </a:lnTo>
                  <a:lnTo>
                    <a:pt x="2880" y="1042"/>
                  </a:lnTo>
                  <a:lnTo>
                    <a:pt x="2855" y="1071"/>
                  </a:lnTo>
                  <a:lnTo>
                    <a:pt x="2855" y="1076"/>
                  </a:lnTo>
                  <a:lnTo>
                    <a:pt x="2855" y="1081"/>
                  </a:lnTo>
                  <a:lnTo>
                    <a:pt x="2857" y="1085"/>
                  </a:lnTo>
                  <a:lnTo>
                    <a:pt x="2857" y="1087"/>
                  </a:lnTo>
                  <a:lnTo>
                    <a:pt x="2859" y="1090"/>
                  </a:lnTo>
                  <a:lnTo>
                    <a:pt x="2857" y="1092"/>
                  </a:lnTo>
                  <a:lnTo>
                    <a:pt x="2857" y="1094"/>
                  </a:lnTo>
                  <a:lnTo>
                    <a:pt x="2855" y="1097"/>
                  </a:lnTo>
                  <a:close/>
                  <a:moveTo>
                    <a:pt x="2864" y="781"/>
                  </a:moveTo>
                  <a:lnTo>
                    <a:pt x="2864" y="784"/>
                  </a:lnTo>
                  <a:lnTo>
                    <a:pt x="2864" y="790"/>
                  </a:lnTo>
                  <a:lnTo>
                    <a:pt x="2866" y="795"/>
                  </a:lnTo>
                  <a:lnTo>
                    <a:pt x="2868" y="800"/>
                  </a:lnTo>
                  <a:lnTo>
                    <a:pt x="2869" y="806"/>
                  </a:lnTo>
                  <a:lnTo>
                    <a:pt x="2871" y="809"/>
                  </a:lnTo>
                  <a:lnTo>
                    <a:pt x="2871" y="814"/>
                  </a:lnTo>
                  <a:lnTo>
                    <a:pt x="2873" y="818"/>
                  </a:lnTo>
                  <a:lnTo>
                    <a:pt x="2855" y="837"/>
                  </a:lnTo>
                  <a:lnTo>
                    <a:pt x="2855" y="855"/>
                  </a:lnTo>
                  <a:lnTo>
                    <a:pt x="2855" y="859"/>
                  </a:lnTo>
                  <a:lnTo>
                    <a:pt x="2859" y="864"/>
                  </a:lnTo>
                  <a:lnTo>
                    <a:pt x="2862" y="868"/>
                  </a:lnTo>
                  <a:lnTo>
                    <a:pt x="2868" y="873"/>
                  </a:lnTo>
                  <a:lnTo>
                    <a:pt x="2880" y="882"/>
                  </a:lnTo>
                  <a:lnTo>
                    <a:pt x="2894" y="890"/>
                  </a:lnTo>
                  <a:lnTo>
                    <a:pt x="2910" y="899"/>
                  </a:lnTo>
                  <a:lnTo>
                    <a:pt x="2924" y="905"/>
                  </a:lnTo>
                  <a:lnTo>
                    <a:pt x="2935" y="910"/>
                  </a:lnTo>
                  <a:lnTo>
                    <a:pt x="2942" y="912"/>
                  </a:lnTo>
                  <a:lnTo>
                    <a:pt x="2938" y="905"/>
                  </a:lnTo>
                  <a:lnTo>
                    <a:pt x="2931" y="890"/>
                  </a:lnTo>
                  <a:lnTo>
                    <a:pt x="2921" y="873"/>
                  </a:lnTo>
                  <a:lnTo>
                    <a:pt x="2908" y="853"/>
                  </a:lnTo>
                  <a:lnTo>
                    <a:pt x="2896" y="832"/>
                  </a:lnTo>
                  <a:lnTo>
                    <a:pt x="2882" y="813"/>
                  </a:lnTo>
                  <a:lnTo>
                    <a:pt x="2871" y="795"/>
                  </a:lnTo>
                  <a:lnTo>
                    <a:pt x="2864" y="781"/>
                  </a:lnTo>
                  <a:close/>
                  <a:moveTo>
                    <a:pt x="2915" y="1060"/>
                  </a:moveTo>
                  <a:lnTo>
                    <a:pt x="2912" y="1062"/>
                  </a:lnTo>
                  <a:lnTo>
                    <a:pt x="2908" y="1065"/>
                  </a:lnTo>
                  <a:lnTo>
                    <a:pt x="2903" y="1069"/>
                  </a:lnTo>
                  <a:lnTo>
                    <a:pt x="2898" y="1074"/>
                  </a:lnTo>
                  <a:lnTo>
                    <a:pt x="2894" y="1080"/>
                  </a:lnTo>
                  <a:lnTo>
                    <a:pt x="2889" y="1083"/>
                  </a:lnTo>
                  <a:lnTo>
                    <a:pt x="2885" y="1087"/>
                  </a:lnTo>
                  <a:lnTo>
                    <a:pt x="2882" y="1088"/>
                  </a:lnTo>
                  <a:lnTo>
                    <a:pt x="2882" y="1095"/>
                  </a:lnTo>
                  <a:lnTo>
                    <a:pt x="2882" y="1104"/>
                  </a:lnTo>
                  <a:lnTo>
                    <a:pt x="2884" y="1115"/>
                  </a:lnTo>
                  <a:lnTo>
                    <a:pt x="2885" y="1124"/>
                  </a:lnTo>
                  <a:lnTo>
                    <a:pt x="2887" y="1134"/>
                  </a:lnTo>
                  <a:lnTo>
                    <a:pt x="2889" y="1141"/>
                  </a:lnTo>
                  <a:lnTo>
                    <a:pt x="2889" y="1148"/>
                  </a:lnTo>
                  <a:lnTo>
                    <a:pt x="2891" y="1154"/>
                  </a:lnTo>
                  <a:lnTo>
                    <a:pt x="2891" y="1150"/>
                  </a:lnTo>
                  <a:lnTo>
                    <a:pt x="2892" y="1145"/>
                  </a:lnTo>
                  <a:lnTo>
                    <a:pt x="2896" y="1140"/>
                  </a:lnTo>
                  <a:lnTo>
                    <a:pt x="2900" y="1136"/>
                  </a:lnTo>
                  <a:lnTo>
                    <a:pt x="2901" y="1131"/>
                  </a:lnTo>
                  <a:lnTo>
                    <a:pt x="2905" y="1127"/>
                  </a:lnTo>
                  <a:lnTo>
                    <a:pt x="2907" y="1126"/>
                  </a:lnTo>
                  <a:lnTo>
                    <a:pt x="2908" y="1126"/>
                  </a:lnTo>
                  <a:lnTo>
                    <a:pt x="2910" y="1126"/>
                  </a:lnTo>
                  <a:lnTo>
                    <a:pt x="2914" y="1126"/>
                  </a:lnTo>
                  <a:lnTo>
                    <a:pt x="2917" y="1124"/>
                  </a:lnTo>
                  <a:lnTo>
                    <a:pt x="2921" y="1124"/>
                  </a:lnTo>
                  <a:lnTo>
                    <a:pt x="2922" y="1122"/>
                  </a:lnTo>
                  <a:lnTo>
                    <a:pt x="2926" y="1120"/>
                  </a:lnTo>
                  <a:lnTo>
                    <a:pt x="2930" y="1118"/>
                  </a:lnTo>
                  <a:lnTo>
                    <a:pt x="2933" y="1115"/>
                  </a:lnTo>
                  <a:lnTo>
                    <a:pt x="2915" y="1097"/>
                  </a:lnTo>
                  <a:lnTo>
                    <a:pt x="2915" y="1090"/>
                  </a:lnTo>
                  <a:lnTo>
                    <a:pt x="2917" y="1083"/>
                  </a:lnTo>
                  <a:lnTo>
                    <a:pt x="2921" y="1078"/>
                  </a:lnTo>
                  <a:lnTo>
                    <a:pt x="2922" y="1073"/>
                  </a:lnTo>
                  <a:lnTo>
                    <a:pt x="2922" y="1067"/>
                  </a:lnTo>
                  <a:lnTo>
                    <a:pt x="2922" y="1064"/>
                  </a:lnTo>
                  <a:lnTo>
                    <a:pt x="2921" y="1062"/>
                  </a:lnTo>
                  <a:lnTo>
                    <a:pt x="2915" y="1060"/>
                  </a:lnTo>
                  <a:close/>
                  <a:moveTo>
                    <a:pt x="3081" y="1097"/>
                  </a:moveTo>
                  <a:lnTo>
                    <a:pt x="3071" y="1101"/>
                  </a:lnTo>
                  <a:lnTo>
                    <a:pt x="3066" y="1101"/>
                  </a:lnTo>
                  <a:lnTo>
                    <a:pt x="3062" y="1101"/>
                  </a:lnTo>
                  <a:lnTo>
                    <a:pt x="3062" y="1099"/>
                  </a:lnTo>
                  <a:lnTo>
                    <a:pt x="3064" y="1097"/>
                  </a:lnTo>
                  <a:lnTo>
                    <a:pt x="3066" y="1095"/>
                  </a:lnTo>
                  <a:lnTo>
                    <a:pt x="3069" y="1092"/>
                  </a:lnTo>
                  <a:lnTo>
                    <a:pt x="3073" y="1088"/>
                  </a:lnTo>
                  <a:lnTo>
                    <a:pt x="3069" y="1085"/>
                  </a:lnTo>
                  <a:lnTo>
                    <a:pt x="3067" y="1081"/>
                  </a:lnTo>
                  <a:lnTo>
                    <a:pt x="3064" y="1078"/>
                  </a:lnTo>
                  <a:lnTo>
                    <a:pt x="3058" y="1076"/>
                  </a:lnTo>
                  <a:lnTo>
                    <a:pt x="3055" y="1074"/>
                  </a:lnTo>
                  <a:lnTo>
                    <a:pt x="3050" y="1073"/>
                  </a:lnTo>
                  <a:lnTo>
                    <a:pt x="3044" y="1071"/>
                  </a:lnTo>
                  <a:lnTo>
                    <a:pt x="3039" y="1071"/>
                  </a:lnTo>
                  <a:lnTo>
                    <a:pt x="3057" y="1051"/>
                  </a:lnTo>
                  <a:lnTo>
                    <a:pt x="3060" y="1051"/>
                  </a:lnTo>
                  <a:lnTo>
                    <a:pt x="3062" y="1053"/>
                  </a:lnTo>
                  <a:lnTo>
                    <a:pt x="3066" y="1055"/>
                  </a:lnTo>
                  <a:lnTo>
                    <a:pt x="3069" y="1057"/>
                  </a:lnTo>
                  <a:lnTo>
                    <a:pt x="3073" y="1058"/>
                  </a:lnTo>
                  <a:lnTo>
                    <a:pt x="3076" y="1058"/>
                  </a:lnTo>
                  <a:lnTo>
                    <a:pt x="3078" y="1060"/>
                  </a:lnTo>
                  <a:lnTo>
                    <a:pt x="3081" y="1060"/>
                  </a:lnTo>
                  <a:lnTo>
                    <a:pt x="3081" y="1064"/>
                  </a:lnTo>
                  <a:lnTo>
                    <a:pt x="3083" y="1067"/>
                  </a:lnTo>
                  <a:lnTo>
                    <a:pt x="3085" y="1071"/>
                  </a:lnTo>
                  <a:lnTo>
                    <a:pt x="3085" y="1074"/>
                  </a:lnTo>
                  <a:lnTo>
                    <a:pt x="3087" y="1078"/>
                  </a:lnTo>
                  <a:lnTo>
                    <a:pt x="3088" y="1081"/>
                  </a:lnTo>
                  <a:lnTo>
                    <a:pt x="3090" y="1085"/>
                  </a:lnTo>
                  <a:lnTo>
                    <a:pt x="3090" y="1088"/>
                  </a:lnTo>
                  <a:lnTo>
                    <a:pt x="3096" y="1088"/>
                  </a:lnTo>
                  <a:lnTo>
                    <a:pt x="3101" y="1087"/>
                  </a:lnTo>
                  <a:lnTo>
                    <a:pt x="3106" y="1085"/>
                  </a:lnTo>
                  <a:lnTo>
                    <a:pt x="3111" y="1083"/>
                  </a:lnTo>
                  <a:lnTo>
                    <a:pt x="3115" y="1080"/>
                  </a:lnTo>
                  <a:lnTo>
                    <a:pt x="3119" y="1076"/>
                  </a:lnTo>
                  <a:lnTo>
                    <a:pt x="3122" y="1074"/>
                  </a:lnTo>
                  <a:lnTo>
                    <a:pt x="3126" y="1071"/>
                  </a:lnTo>
                  <a:lnTo>
                    <a:pt x="3136" y="1071"/>
                  </a:lnTo>
                  <a:lnTo>
                    <a:pt x="3150" y="1074"/>
                  </a:lnTo>
                  <a:lnTo>
                    <a:pt x="3166" y="1078"/>
                  </a:lnTo>
                  <a:lnTo>
                    <a:pt x="3182" y="1083"/>
                  </a:lnTo>
                  <a:lnTo>
                    <a:pt x="3198" y="1092"/>
                  </a:lnTo>
                  <a:lnTo>
                    <a:pt x="3209" y="1101"/>
                  </a:lnTo>
                  <a:lnTo>
                    <a:pt x="3214" y="1106"/>
                  </a:lnTo>
                  <a:lnTo>
                    <a:pt x="3217" y="1111"/>
                  </a:lnTo>
                  <a:lnTo>
                    <a:pt x="3219" y="1118"/>
                  </a:lnTo>
                  <a:lnTo>
                    <a:pt x="3221" y="1126"/>
                  </a:lnTo>
                  <a:lnTo>
                    <a:pt x="3233" y="1129"/>
                  </a:lnTo>
                  <a:lnTo>
                    <a:pt x="3246" y="1134"/>
                  </a:lnTo>
                  <a:lnTo>
                    <a:pt x="3258" y="1143"/>
                  </a:lnTo>
                  <a:lnTo>
                    <a:pt x="3269" y="1152"/>
                  </a:lnTo>
                  <a:lnTo>
                    <a:pt x="3277" y="1164"/>
                  </a:lnTo>
                  <a:lnTo>
                    <a:pt x="3285" y="1177"/>
                  </a:lnTo>
                  <a:lnTo>
                    <a:pt x="3288" y="1191"/>
                  </a:lnTo>
                  <a:lnTo>
                    <a:pt x="3290" y="1209"/>
                  </a:lnTo>
                  <a:lnTo>
                    <a:pt x="3281" y="1203"/>
                  </a:lnTo>
                  <a:lnTo>
                    <a:pt x="3270" y="1198"/>
                  </a:lnTo>
                  <a:lnTo>
                    <a:pt x="3262" y="1191"/>
                  </a:lnTo>
                  <a:lnTo>
                    <a:pt x="3253" y="1184"/>
                  </a:lnTo>
                  <a:lnTo>
                    <a:pt x="3244" y="1177"/>
                  </a:lnTo>
                  <a:lnTo>
                    <a:pt x="3235" y="1168"/>
                  </a:lnTo>
                  <a:lnTo>
                    <a:pt x="3228" y="1159"/>
                  </a:lnTo>
                  <a:lnTo>
                    <a:pt x="3221" y="1152"/>
                  </a:lnTo>
                  <a:lnTo>
                    <a:pt x="3217" y="1154"/>
                  </a:lnTo>
                  <a:lnTo>
                    <a:pt x="3212" y="1156"/>
                  </a:lnTo>
                  <a:lnTo>
                    <a:pt x="3209" y="1159"/>
                  </a:lnTo>
                  <a:lnTo>
                    <a:pt x="3205" y="1163"/>
                  </a:lnTo>
                  <a:lnTo>
                    <a:pt x="3202" y="1166"/>
                  </a:lnTo>
                  <a:lnTo>
                    <a:pt x="3198" y="1168"/>
                  </a:lnTo>
                  <a:lnTo>
                    <a:pt x="3196" y="1170"/>
                  </a:lnTo>
                  <a:lnTo>
                    <a:pt x="3194" y="1171"/>
                  </a:lnTo>
                  <a:lnTo>
                    <a:pt x="3189" y="1171"/>
                  </a:lnTo>
                  <a:lnTo>
                    <a:pt x="3184" y="1170"/>
                  </a:lnTo>
                  <a:lnTo>
                    <a:pt x="3179" y="1168"/>
                  </a:lnTo>
                  <a:lnTo>
                    <a:pt x="3173" y="1166"/>
                  </a:lnTo>
                  <a:lnTo>
                    <a:pt x="3168" y="1164"/>
                  </a:lnTo>
                  <a:lnTo>
                    <a:pt x="3163" y="1163"/>
                  </a:lnTo>
                  <a:lnTo>
                    <a:pt x="3157" y="1163"/>
                  </a:lnTo>
                  <a:lnTo>
                    <a:pt x="3150" y="1163"/>
                  </a:lnTo>
                  <a:lnTo>
                    <a:pt x="3150" y="1159"/>
                  </a:lnTo>
                  <a:lnTo>
                    <a:pt x="3149" y="1156"/>
                  </a:lnTo>
                  <a:lnTo>
                    <a:pt x="3147" y="1152"/>
                  </a:lnTo>
                  <a:lnTo>
                    <a:pt x="3145" y="1148"/>
                  </a:lnTo>
                  <a:lnTo>
                    <a:pt x="3143" y="1147"/>
                  </a:lnTo>
                  <a:lnTo>
                    <a:pt x="3140" y="1145"/>
                  </a:lnTo>
                  <a:lnTo>
                    <a:pt x="3136" y="1145"/>
                  </a:lnTo>
                  <a:lnTo>
                    <a:pt x="3134" y="1143"/>
                  </a:lnTo>
                  <a:lnTo>
                    <a:pt x="3134" y="1140"/>
                  </a:lnTo>
                  <a:lnTo>
                    <a:pt x="3134" y="1136"/>
                  </a:lnTo>
                  <a:lnTo>
                    <a:pt x="3133" y="1133"/>
                  </a:lnTo>
                  <a:lnTo>
                    <a:pt x="3133" y="1129"/>
                  </a:lnTo>
                  <a:lnTo>
                    <a:pt x="3133" y="1126"/>
                  </a:lnTo>
                  <a:lnTo>
                    <a:pt x="3131" y="1122"/>
                  </a:lnTo>
                  <a:lnTo>
                    <a:pt x="3127" y="1118"/>
                  </a:lnTo>
                  <a:lnTo>
                    <a:pt x="3126" y="1115"/>
                  </a:lnTo>
                  <a:lnTo>
                    <a:pt x="3090" y="1115"/>
                  </a:lnTo>
                  <a:lnTo>
                    <a:pt x="3090" y="1106"/>
                  </a:lnTo>
                  <a:lnTo>
                    <a:pt x="3088" y="1101"/>
                  </a:lnTo>
                  <a:lnTo>
                    <a:pt x="3087" y="1097"/>
                  </a:lnTo>
                  <a:lnTo>
                    <a:pt x="3085" y="1095"/>
                  </a:lnTo>
                  <a:lnTo>
                    <a:pt x="3083" y="1097"/>
                  </a:lnTo>
                  <a:lnTo>
                    <a:pt x="3081" y="1097"/>
                  </a:lnTo>
                  <a:close/>
                  <a:moveTo>
                    <a:pt x="3186" y="1191"/>
                  </a:moveTo>
                  <a:lnTo>
                    <a:pt x="3182" y="1200"/>
                  </a:lnTo>
                  <a:lnTo>
                    <a:pt x="3179" y="1207"/>
                  </a:lnTo>
                  <a:lnTo>
                    <a:pt x="3175" y="1212"/>
                  </a:lnTo>
                  <a:lnTo>
                    <a:pt x="3170" y="1217"/>
                  </a:lnTo>
                  <a:lnTo>
                    <a:pt x="3168" y="1221"/>
                  </a:lnTo>
                  <a:lnTo>
                    <a:pt x="3166" y="1224"/>
                  </a:lnTo>
                  <a:lnTo>
                    <a:pt x="3166" y="1230"/>
                  </a:lnTo>
                  <a:lnTo>
                    <a:pt x="3168" y="1237"/>
                  </a:lnTo>
                  <a:lnTo>
                    <a:pt x="3164" y="1240"/>
                  </a:lnTo>
                  <a:lnTo>
                    <a:pt x="3161" y="1244"/>
                  </a:lnTo>
                  <a:lnTo>
                    <a:pt x="3156" y="1249"/>
                  </a:lnTo>
                  <a:lnTo>
                    <a:pt x="3152" y="1256"/>
                  </a:lnTo>
                  <a:lnTo>
                    <a:pt x="3149" y="1262"/>
                  </a:lnTo>
                  <a:lnTo>
                    <a:pt x="3145" y="1269"/>
                  </a:lnTo>
                  <a:lnTo>
                    <a:pt x="3143" y="1276"/>
                  </a:lnTo>
                  <a:lnTo>
                    <a:pt x="3141" y="1283"/>
                  </a:lnTo>
                  <a:lnTo>
                    <a:pt x="3108" y="1283"/>
                  </a:lnTo>
                  <a:lnTo>
                    <a:pt x="3103" y="1279"/>
                  </a:lnTo>
                  <a:lnTo>
                    <a:pt x="3097" y="1274"/>
                  </a:lnTo>
                  <a:lnTo>
                    <a:pt x="3092" y="1269"/>
                  </a:lnTo>
                  <a:lnTo>
                    <a:pt x="3085" y="1263"/>
                  </a:lnTo>
                  <a:lnTo>
                    <a:pt x="3080" y="1258"/>
                  </a:lnTo>
                  <a:lnTo>
                    <a:pt x="3073" y="1255"/>
                  </a:lnTo>
                  <a:lnTo>
                    <a:pt x="3067" y="1249"/>
                  </a:lnTo>
                  <a:lnTo>
                    <a:pt x="3064" y="1246"/>
                  </a:lnTo>
                  <a:lnTo>
                    <a:pt x="3081" y="1246"/>
                  </a:lnTo>
                  <a:lnTo>
                    <a:pt x="3080" y="1239"/>
                  </a:lnTo>
                  <a:lnTo>
                    <a:pt x="3080" y="1233"/>
                  </a:lnTo>
                  <a:lnTo>
                    <a:pt x="3081" y="1228"/>
                  </a:lnTo>
                  <a:lnTo>
                    <a:pt x="3083" y="1223"/>
                  </a:lnTo>
                  <a:lnTo>
                    <a:pt x="3087" y="1219"/>
                  </a:lnTo>
                  <a:lnTo>
                    <a:pt x="3090" y="1216"/>
                  </a:lnTo>
                  <a:lnTo>
                    <a:pt x="3096" y="1212"/>
                  </a:lnTo>
                  <a:lnTo>
                    <a:pt x="3099" y="1209"/>
                  </a:lnTo>
                  <a:lnTo>
                    <a:pt x="3094" y="1207"/>
                  </a:lnTo>
                  <a:lnTo>
                    <a:pt x="3090" y="1205"/>
                  </a:lnTo>
                  <a:lnTo>
                    <a:pt x="3083" y="1202"/>
                  </a:lnTo>
                  <a:lnTo>
                    <a:pt x="3076" y="1198"/>
                  </a:lnTo>
                  <a:lnTo>
                    <a:pt x="3071" y="1194"/>
                  </a:lnTo>
                  <a:lnTo>
                    <a:pt x="3064" y="1189"/>
                  </a:lnTo>
                  <a:lnTo>
                    <a:pt x="3058" y="1184"/>
                  </a:lnTo>
                  <a:lnTo>
                    <a:pt x="3055" y="1180"/>
                  </a:lnTo>
                  <a:lnTo>
                    <a:pt x="3050" y="1186"/>
                  </a:lnTo>
                  <a:lnTo>
                    <a:pt x="3043" y="1194"/>
                  </a:lnTo>
                  <a:lnTo>
                    <a:pt x="3037" y="1205"/>
                  </a:lnTo>
                  <a:lnTo>
                    <a:pt x="3032" y="1216"/>
                  </a:lnTo>
                  <a:lnTo>
                    <a:pt x="3027" y="1228"/>
                  </a:lnTo>
                  <a:lnTo>
                    <a:pt x="3020" y="1237"/>
                  </a:lnTo>
                  <a:lnTo>
                    <a:pt x="3016" y="1240"/>
                  </a:lnTo>
                  <a:lnTo>
                    <a:pt x="3013" y="1242"/>
                  </a:lnTo>
                  <a:lnTo>
                    <a:pt x="3007" y="1244"/>
                  </a:lnTo>
                  <a:lnTo>
                    <a:pt x="3004" y="1246"/>
                  </a:lnTo>
                  <a:lnTo>
                    <a:pt x="2986" y="1246"/>
                  </a:lnTo>
                  <a:lnTo>
                    <a:pt x="2968" y="1228"/>
                  </a:lnTo>
                  <a:lnTo>
                    <a:pt x="2951" y="1228"/>
                  </a:lnTo>
                  <a:lnTo>
                    <a:pt x="2947" y="1230"/>
                  </a:lnTo>
                  <a:lnTo>
                    <a:pt x="2942" y="1235"/>
                  </a:lnTo>
                  <a:lnTo>
                    <a:pt x="2935" y="1242"/>
                  </a:lnTo>
                  <a:lnTo>
                    <a:pt x="2930" y="1251"/>
                  </a:lnTo>
                  <a:lnTo>
                    <a:pt x="2922" y="1258"/>
                  </a:lnTo>
                  <a:lnTo>
                    <a:pt x="2917" y="1267"/>
                  </a:lnTo>
                  <a:lnTo>
                    <a:pt x="2912" y="1272"/>
                  </a:lnTo>
                  <a:lnTo>
                    <a:pt x="2908" y="1274"/>
                  </a:lnTo>
                  <a:lnTo>
                    <a:pt x="2900" y="1263"/>
                  </a:lnTo>
                  <a:lnTo>
                    <a:pt x="2894" y="1265"/>
                  </a:lnTo>
                  <a:lnTo>
                    <a:pt x="2889" y="1270"/>
                  </a:lnTo>
                  <a:lnTo>
                    <a:pt x="2884" y="1276"/>
                  </a:lnTo>
                  <a:lnTo>
                    <a:pt x="2878" y="1283"/>
                  </a:lnTo>
                  <a:lnTo>
                    <a:pt x="2873" y="1290"/>
                  </a:lnTo>
                  <a:lnTo>
                    <a:pt x="2868" y="1295"/>
                  </a:lnTo>
                  <a:lnTo>
                    <a:pt x="2864" y="1299"/>
                  </a:lnTo>
                  <a:lnTo>
                    <a:pt x="2864" y="1300"/>
                  </a:lnTo>
                  <a:lnTo>
                    <a:pt x="2861" y="1300"/>
                  </a:lnTo>
                  <a:lnTo>
                    <a:pt x="2857" y="1300"/>
                  </a:lnTo>
                  <a:lnTo>
                    <a:pt x="2854" y="1299"/>
                  </a:lnTo>
                  <a:lnTo>
                    <a:pt x="2850" y="1297"/>
                  </a:lnTo>
                  <a:lnTo>
                    <a:pt x="2847" y="1295"/>
                  </a:lnTo>
                  <a:lnTo>
                    <a:pt x="2845" y="1293"/>
                  </a:lnTo>
                  <a:lnTo>
                    <a:pt x="2841" y="1293"/>
                  </a:lnTo>
                  <a:lnTo>
                    <a:pt x="2838" y="1292"/>
                  </a:lnTo>
                  <a:lnTo>
                    <a:pt x="2785" y="1339"/>
                  </a:lnTo>
                  <a:lnTo>
                    <a:pt x="2781" y="1338"/>
                  </a:lnTo>
                  <a:lnTo>
                    <a:pt x="2778" y="1338"/>
                  </a:lnTo>
                  <a:lnTo>
                    <a:pt x="2772" y="1336"/>
                  </a:lnTo>
                  <a:lnTo>
                    <a:pt x="2767" y="1334"/>
                  </a:lnTo>
                  <a:lnTo>
                    <a:pt x="2764" y="1332"/>
                  </a:lnTo>
                  <a:lnTo>
                    <a:pt x="2758" y="1331"/>
                  </a:lnTo>
                  <a:lnTo>
                    <a:pt x="2755" y="1331"/>
                  </a:lnTo>
                  <a:lnTo>
                    <a:pt x="2749" y="1329"/>
                  </a:lnTo>
                  <a:lnTo>
                    <a:pt x="2748" y="1332"/>
                  </a:lnTo>
                  <a:lnTo>
                    <a:pt x="2744" y="1334"/>
                  </a:lnTo>
                  <a:lnTo>
                    <a:pt x="2741" y="1336"/>
                  </a:lnTo>
                  <a:lnTo>
                    <a:pt x="2737" y="1338"/>
                  </a:lnTo>
                  <a:lnTo>
                    <a:pt x="2734" y="1338"/>
                  </a:lnTo>
                  <a:lnTo>
                    <a:pt x="2730" y="1339"/>
                  </a:lnTo>
                  <a:lnTo>
                    <a:pt x="2728" y="1339"/>
                  </a:lnTo>
                  <a:lnTo>
                    <a:pt x="2725" y="1339"/>
                  </a:lnTo>
                  <a:lnTo>
                    <a:pt x="2725" y="1346"/>
                  </a:lnTo>
                  <a:lnTo>
                    <a:pt x="2726" y="1353"/>
                  </a:lnTo>
                  <a:lnTo>
                    <a:pt x="2726" y="1359"/>
                  </a:lnTo>
                  <a:lnTo>
                    <a:pt x="2728" y="1366"/>
                  </a:lnTo>
                  <a:lnTo>
                    <a:pt x="2730" y="1371"/>
                  </a:lnTo>
                  <a:lnTo>
                    <a:pt x="2732" y="1376"/>
                  </a:lnTo>
                  <a:lnTo>
                    <a:pt x="2732" y="1382"/>
                  </a:lnTo>
                  <a:lnTo>
                    <a:pt x="2732" y="1385"/>
                  </a:lnTo>
                  <a:lnTo>
                    <a:pt x="2716" y="1405"/>
                  </a:lnTo>
                  <a:lnTo>
                    <a:pt x="2716" y="1410"/>
                  </a:lnTo>
                  <a:lnTo>
                    <a:pt x="2718" y="1417"/>
                  </a:lnTo>
                  <a:lnTo>
                    <a:pt x="2718" y="1424"/>
                  </a:lnTo>
                  <a:lnTo>
                    <a:pt x="2719" y="1431"/>
                  </a:lnTo>
                  <a:lnTo>
                    <a:pt x="2721" y="1437"/>
                  </a:lnTo>
                  <a:lnTo>
                    <a:pt x="2723" y="1442"/>
                  </a:lnTo>
                  <a:lnTo>
                    <a:pt x="2725" y="1447"/>
                  </a:lnTo>
                  <a:lnTo>
                    <a:pt x="2725" y="1451"/>
                  </a:lnTo>
                  <a:lnTo>
                    <a:pt x="2721" y="1458"/>
                  </a:lnTo>
                  <a:lnTo>
                    <a:pt x="2718" y="1467"/>
                  </a:lnTo>
                  <a:lnTo>
                    <a:pt x="2716" y="1474"/>
                  </a:lnTo>
                  <a:lnTo>
                    <a:pt x="2712" y="1482"/>
                  </a:lnTo>
                  <a:lnTo>
                    <a:pt x="2711" y="1491"/>
                  </a:lnTo>
                  <a:lnTo>
                    <a:pt x="2709" y="1500"/>
                  </a:lnTo>
                  <a:lnTo>
                    <a:pt x="2707" y="1509"/>
                  </a:lnTo>
                  <a:lnTo>
                    <a:pt x="2707" y="1516"/>
                  </a:lnTo>
                  <a:lnTo>
                    <a:pt x="2728" y="1514"/>
                  </a:lnTo>
                  <a:lnTo>
                    <a:pt x="2755" y="1513"/>
                  </a:lnTo>
                  <a:lnTo>
                    <a:pt x="2781" y="1507"/>
                  </a:lnTo>
                  <a:lnTo>
                    <a:pt x="2809" y="1502"/>
                  </a:lnTo>
                  <a:lnTo>
                    <a:pt x="2836" y="1493"/>
                  </a:lnTo>
                  <a:lnTo>
                    <a:pt x="2861" y="1484"/>
                  </a:lnTo>
                  <a:lnTo>
                    <a:pt x="2873" y="1479"/>
                  </a:lnTo>
                  <a:lnTo>
                    <a:pt x="2882" y="1472"/>
                  </a:lnTo>
                  <a:lnTo>
                    <a:pt x="2891" y="1467"/>
                  </a:lnTo>
                  <a:lnTo>
                    <a:pt x="2900" y="1460"/>
                  </a:lnTo>
                  <a:lnTo>
                    <a:pt x="2933" y="1460"/>
                  </a:lnTo>
                  <a:lnTo>
                    <a:pt x="2951" y="1477"/>
                  </a:lnTo>
                  <a:lnTo>
                    <a:pt x="2947" y="1481"/>
                  </a:lnTo>
                  <a:lnTo>
                    <a:pt x="2944" y="1484"/>
                  </a:lnTo>
                  <a:lnTo>
                    <a:pt x="2942" y="1490"/>
                  </a:lnTo>
                  <a:lnTo>
                    <a:pt x="2938" y="1493"/>
                  </a:lnTo>
                  <a:lnTo>
                    <a:pt x="2937" y="1498"/>
                  </a:lnTo>
                  <a:lnTo>
                    <a:pt x="2935" y="1504"/>
                  </a:lnTo>
                  <a:lnTo>
                    <a:pt x="2933" y="1509"/>
                  </a:lnTo>
                  <a:lnTo>
                    <a:pt x="2933" y="1516"/>
                  </a:lnTo>
                  <a:lnTo>
                    <a:pt x="2942" y="1511"/>
                  </a:lnTo>
                  <a:lnTo>
                    <a:pt x="2952" y="1504"/>
                  </a:lnTo>
                  <a:lnTo>
                    <a:pt x="2967" y="1497"/>
                  </a:lnTo>
                  <a:lnTo>
                    <a:pt x="2981" y="1490"/>
                  </a:lnTo>
                  <a:lnTo>
                    <a:pt x="2997" y="1484"/>
                  </a:lnTo>
                  <a:lnTo>
                    <a:pt x="3009" y="1479"/>
                  </a:lnTo>
                  <a:lnTo>
                    <a:pt x="3021" y="1477"/>
                  </a:lnTo>
                  <a:lnTo>
                    <a:pt x="3028" y="1477"/>
                  </a:lnTo>
                  <a:lnTo>
                    <a:pt x="3023" y="1482"/>
                  </a:lnTo>
                  <a:lnTo>
                    <a:pt x="3016" y="1488"/>
                  </a:lnTo>
                  <a:lnTo>
                    <a:pt x="3007" y="1493"/>
                  </a:lnTo>
                  <a:lnTo>
                    <a:pt x="3000" y="1500"/>
                  </a:lnTo>
                  <a:lnTo>
                    <a:pt x="2993" y="1505"/>
                  </a:lnTo>
                  <a:lnTo>
                    <a:pt x="2991" y="1511"/>
                  </a:lnTo>
                  <a:lnTo>
                    <a:pt x="2991" y="1513"/>
                  </a:lnTo>
                  <a:lnTo>
                    <a:pt x="2993" y="1514"/>
                  </a:lnTo>
                  <a:lnTo>
                    <a:pt x="2998" y="1516"/>
                  </a:lnTo>
                  <a:lnTo>
                    <a:pt x="3004" y="1516"/>
                  </a:lnTo>
                  <a:lnTo>
                    <a:pt x="2997" y="1516"/>
                  </a:lnTo>
                  <a:lnTo>
                    <a:pt x="2993" y="1520"/>
                  </a:lnTo>
                  <a:lnTo>
                    <a:pt x="2990" y="1525"/>
                  </a:lnTo>
                  <a:lnTo>
                    <a:pt x="2990" y="1532"/>
                  </a:lnTo>
                  <a:lnTo>
                    <a:pt x="2988" y="1539"/>
                  </a:lnTo>
                  <a:lnTo>
                    <a:pt x="2990" y="1546"/>
                  </a:lnTo>
                  <a:lnTo>
                    <a:pt x="2991" y="1555"/>
                  </a:lnTo>
                  <a:lnTo>
                    <a:pt x="2995" y="1562"/>
                  </a:lnTo>
                  <a:lnTo>
                    <a:pt x="3055" y="1534"/>
                  </a:lnTo>
                  <a:lnTo>
                    <a:pt x="3081" y="1562"/>
                  </a:lnTo>
                  <a:lnTo>
                    <a:pt x="3254" y="1385"/>
                  </a:lnTo>
                  <a:lnTo>
                    <a:pt x="3254" y="1375"/>
                  </a:lnTo>
                  <a:lnTo>
                    <a:pt x="3253" y="1366"/>
                  </a:lnTo>
                  <a:lnTo>
                    <a:pt x="3251" y="1359"/>
                  </a:lnTo>
                  <a:lnTo>
                    <a:pt x="3247" y="1352"/>
                  </a:lnTo>
                  <a:lnTo>
                    <a:pt x="3244" y="1346"/>
                  </a:lnTo>
                  <a:lnTo>
                    <a:pt x="3240" y="1343"/>
                  </a:lnTo>
                  <a:lnTo>
                    <a:pt x="3235" y="1339"/>
                  </a:lnTo>
                  <a:lnTo>
                    <a:pt x="3228" y="1339"/>
                  </a:lnTo>
                  <a:lnTo>
                    <a:pt x="3228" y="1300"/>
                  </a:lnTo>
                  <a:lnTo>
                    <a:pt x="3226" y="1300"/>
                  </a:lnTo>
                  <a:lnTo>
                    <a:pt x="3223" y="1300"/>
                  </a:lnTo>
                  <a:lnTo>
                    <a:pt x="3219" y="1299"/>
                  </a:lnTo>
                  <a:lnTo>
                    <a:pt x="3216" y="1297"/>
                  </a:lnTo>
                  <a:lnTo>
                    <a:pt x="3212" y="1295"/>
                  </a:lnTo>
                  <a:lnTo>
                    <a:pt x="3209" y="1293"/>
                  </a:lnTo>
                  <a:lnTo>
                    <a:pt x="3205" y="1293"/>
                  </a:lnTo>
                  <a:lnTo>
                    <a:pt x="3202" y="1292"/>
                  </a:lnTo>
                  <a:lnTo>
                    <a:pt x="3203" y="1288"/>
                  </a:lnTo>
                  <a:lnTo>
                    <a:pt x="3203" y="1285"/>
                  </a:lnTo>
                  <a:lnTo>
                    <a:pt x="3205" y="1281"/>
                  </a:lnTo>
                  <a:lnTo>
                    <a:pt x="3207" y="1278"/>
                  </a:lnTo>
                  <a:lnTo>
                    <a:pt x="3209" y="1274"/>
                  </a:lnTo>
                  <a:lnTo>
                    <a:pt x="3210" y="1270"/>
                  </a:lnTo>
                  <a:lnTo>
                    <a:pt x="3210" y="1267"/>
                  </a:lnTo>
                  <a:lnTo>
                    <a:pt x="3210" y="1263"/>
                  </a:lnTo>
                  <a:lnTo>
                    <a:pt x="3210" y="1246"/>
                  </a:lnTo>
                  <a:lnTo>
                    <a:pt x="3209" y="1246"/>
                  </a:lnTo>
                  <a:lnTo>
                    <a:pt x="3205" y="1244"/>
                  </a:lnTo>
                  <a:lnTo>
                    <a:pt x="3202" y="1242"/>
                  </a:lnTo>
                  <a:lnTo>
                    <a:pt x="3198" y="1240"/>
                  </a:lnTo>
                  <a:lnTo>
                    <a:pt x="3194" y="1239"/>
                  </a:lnTo>
                  <a:lnTo>
                    <a:pt x="3193" y="1239"/>
                  </a:lnTo>
                  <a:lnTo>
                    <a:pt x="3189" y="1237"/>
                  </a:lnTo>
                  <a:lnTo>
                    <a:pt x="3186" y="1237"/>
                  </a:lnTo>
                  <a:lnTo>
                    <a:pt x="3186" y="1230"/>
                  </a:lnTo>
                  <a:lnTo>
                    <a:pt x="3187" y="1224"/>
                  </a:lnTo>
                  <a:lnTo>
                    <a:pt x="3187" y="1219"/>
                  </a:lnTo>
                  <a:lnTo>
                    <a:pt x="3189" y="1214"/>
                  </a:lnTo>
                  <a:lnTo>
                    <a:pt x="3189" y="1209"/>
                  </a:lnTo>
                  <a:lnTo>
                    <a:pt x="3189" y="1203"/>
                  </a:lnTo>
                  <a:lnTo>
                    <a:pt x="3187" y="1196"/>
                  </a:lnTo>
                  <a:lnTo>
                    <a:pt x="3186" y="1191"/>
                  </a:lnTo>
                  <a:close/>
                  <a:moveTo>
                    <a:pt x="3203" y="1636"/>
                  </a:moveTo>
                  <a:lnTo>
                    <a:pt x="3246" y="1636"/>
                  </a:lnTo>
                  <a:lnTo>
                    <a:pt x="3263" y="1619"/>
                  </a:lnTo>
                  <a:lnTo>
                    <a:pt x="3279" y="1617"/>
                  </a:lnTo>
                  <a:lnTo>
                    <a:pt x="3293" y="1613"/>
                  </a:lnTo>
                  <a:lnTo>
                    <a:pt x="3306" y="1608"/>
                  </a:lnTo>
                  <a:lnTo>
                    <a:pt x="3318" y="1601"/>
                  </a:lnTo>
                  <a:lnTo>
                    <a:pt x="3329" y="1592"/>
                  </a:lnTo>
                  <a:lnTo>
                    <a:pt x="3339" y="1583"/>
                  </a:lnTo>
                  <a:lnTo>
                    <a:pt x="3350" y="1573"/>
                  </a:lnTo>
                  <a:lnTo>
                    <a:pt x="3359" y="1562"/>
                  </a:lnTo>
                  <a:lnTo>
                    <a:pt x="3341" y="1544"/>
                  </a:lnTo>
                  <a:lnTo>
                    <a:pt x="3307" y="1581"/>
                  </a:lnTo>
                  <a:lnTo>
                    <a:pt x="3272" y="1581"/>
                  </a:lnTo>
                  <a:lnTo>
                    <a:pt x="3265" y="1589"/>
                  </a:lnTo>
                  <a:lnTo>
                    <a:pt x="3256" y="1596"/>
                  </a:lnTo>
                  <a:lnTo>
                    <a:pt x="3247" y="1603"/>
                  </a:lnTo>
                  <a:lnTo>
                    <a:pt x="3237" y="1610"/>
                  </a:lnTo>
                  <a:lnTo>
                    <a:pt x="3228" y="1617"/>
                  </a:lnTo>
                  <a:lnTo>
                    <a:pt x="3219" y="1624"/>
                  </a:lnTo>
                  <a:lnTo>
                    <a:pt x="3210" y="1629"/>
                  </a:lnTo>
                  <a:lnTo>
                    <a:pt x="3203" y="1636"/>
                  </a:lnTo>
                  <a:close/>
                  <a:moveTo>
                    <a:pt x="3376" y="1581"/>
                  </a:moveTo>
                  <a:lnTo>
                    <a:pt x="3383" y="1576"/>
                  </a:lnTo>
                  <a:lnTo>
                    <a:pt x="3390" y="1571"/>
                  </a:lnTo>
                  <a:lnTo>
                    <a:pt x="3399" y="1564"/>
                  </a:lnTo>
                  <a:lnTo>
                    <a:pt x="3406" y="1558"/>
                  </a:lnTo>
                  <a:lnTo>
                    <a:pt x="3413" y="1551"/>
                  </a:lnTo>
                  <a:lnTo>
                    <a:pt x="3421" y="1544"/>
                  </a:lnTo>
                  <a:lnTo>
                    <a:pt x="3426" y="1539"/>
                  </a:lnTo>
                  <a:lnTo>
                    <a:pt x="3429" y="1534"/>
                  </a:lnTo>
                  <a:lnTo>
                    <a:pt x="3433" y="1536"/>
                  </a:lnTo>
                  <a:lnTo>
                    <a:pt x="3436" y="1536"/>
                  </a:lnTo>
                  <a:lnTo>
                    <a:pt x="3440" y="1537"/>
                  </a:lnTo>
                  <a:lnTo>
                    <a:pt x="3442" y="1539"/>
                  </a:lnTo>
                  <a:lnTo>
                    <a:pt x="3445" y="1541"/>
                  </a:lnTo>
                  <a:lnTo>
                    <a:pt x="3449" y="1543"/>
                  </a:lnTo>
                  <a:lnTo>
                    <a:pt x="3452" y="1544"/>
                  </a:lnTo>
                  <a:lnTo>
                    <a:pt x="3456" y="1544"/>
                  </a:lnTo>
                  <a:lnTo>
                    <a:pt x="3459" y="1541"/>
                  </a:lnTo>
                  <a:lnTo>
                    <a:pt x="3463" y="1539"/>
                  </a:lnTo>
                  <a:lnTo>
                    <a:pt x="3465" y="1537"/>
                  </a:lnTo>
                  <a:lnTo>
                    <a:pt x="3468" y="1536"/>
                  </a:lnTo>
                  <a:lnTo>
                    <a:pt x="3472" y="1536"/>
                  </a:lnTo>
                  <a:lnTo>
                    <a:pt x="3475" y="1536"/>
                  </a:lnTo>
                  <a:lnTo>
                    <a:pt x="3479" y="1534"/>
                  </a:lnTo>
                  <a:lnTo>
                    <a:pt x="3482" y="1534"/>
                  </a:lnTo>
                  <a:lnTo>
                    <a:pt x="3472" y="1525"/>
                  </a:lnTo>
                  <a:lnTo>
                    <a:pt x="3465" y="1518"/>
                  </a:lnTo>
                  <a:lnTo>
                    <a:pt x="3456" y="1513"/>
                  </a:lnTo>
                  <a:lnTo>
                    <a:pt x="3449" y="1507"/>
                  </a:lnTo>
                  <a:lnTo>
                    <a:pt x="3443" y="1502"/>
                  </a:lnTo>
                  <a:lnTo>
                    <a:pt x="3438" y="1495"/>
                  </a:lnTo>
                  <a:lnTo>
                    <a:pt x="3433" y="1488"/>
                  </a:lnTo>
                  <a:lnTo>
                    <a:pt x="3429" y="1479"/>
                  </a:lnTo>
                  <a:lnTo>
                    <a:pt x="3428" y="1490"/>
                  </a:lnTo>
                  <a:lnTo>
                    <a:pt x="3424" y="1498"/>
                  </a:lnTo>
                  <a:lnTo>
                    <a:pt x="3417" y="1505"/>
                  </a:lnTo>
                  <a:lnTo>
                    <a:pt x="3410" y="1514"/>
                  </a:lnTo>
                  <a:lnTo>
                    <a:pt x="3401" y="1520"/>
                  </a:lnTo>
                  <a:lnTo>
                    <a:pt x="3392" y="1525"/>
                  </a:lnTo>
                  <a:lnTo>
                    <a:pt x="3385" y="1530"/>
                  </a:lnTo>
                  <a:lnTo>
                    <a:pt x="3376" y="1534"/>
                  </a:lnTo>
                  <a:lnTo>
                    <a:pt x="3376" y="1581"/>
                  </a:lnTo>
                  <a:close/>
                  <a:moveTo>
                    <a:pt x="851" y="297"/>
                  </a:moveTo>
                  <a:lnTo>
                    <a:pt x="847" y="297"/>
                  </a:lnTo>
                  <a:lnTo>
                    <a:pt x="842" y="295"/>
                  </a:lnTo>
                  <a:lnTo>
                    <a:pt x="837" y="291"/>
                  </a:lnTo>
                  <a:lnTo>
                    <a:pt x="830" y="288"/>
                  </a:lnTo>
                  <a:lnTo>
                    <a:pt x="824" y="284"/>
                  </a:lnTo>
                  <a:lnTo>
                    <a:pt x="817" y="283"/>
                  </a:lnTo>
                  <a:lnTo>
                    <a:pt x="812" y="281"/>
                  </a:lnTo>
                  <a:lnTo>
                    <a:pt x="808" y="279"/>
                  </a:lnTo>
                  <a:lnTo>
                    <a:pt x="808" y="272"/>
                  </a:lnTo>
                  <a:lnTo>
                    <a:pt x="807" y="267"/>
                  </a:lnTo>
                  <a:lnTo>
                    <a:pt x="805" y="261"/>
                  </a:lnTo>
                  <a:lnTo>
                    <a:pt x="805" y="256"/>
                  </a:lnTo>
                  <a:lnTo>
                    <a:pt x="803" y="251"/>
                  </a:lnTo>
                  <a:lnTo>
                    <a:pt x="801" y="245"/>
                  </a:lnTo>
                  <a:lnTo>
                    <a:pt x="800" y="240"/>
                  </a:lnTo>
                  <a:lnTo>
                    <a:pt x="800" y="233"/>
                  </a:lnTo>
                  <a:lnTo>
                    <a:pt x="803" y="228"/>
                  </a:lnTo>
                  <a:lnTo>
                    <a:pt x="808" y="222"/>
                  </a:lnTo>
                  <a:lnTo>
                    <a:pt x="812" y="217"/>
                  </a:lnTo>
                  <a:lnTo>
                    <a:pt x="817" y="210"/>
                  </a:lnTo>
                  <a:lnTo>
                    <a:pt x="823" y="203"/>
                  </a:lnTo>
                  <a:lnTo>
                    <a:pt x="826" y="196"/>
                  </a:lnTo>
                  <a:lnTo>
                    <a:pt x="831" y="191"/>
                  </a:lnTo>
                  <a:lnTo>
                    <a:pt x="835" y="185"/>
                  </a:lnTo>
                  <a:lnTo>
                    <a:pt x="817" y="168"/>
                  </a:lnTo>
                  <a:lnTo>
                    <a:pt x="817" y="164"/>
                  </a:lnTo>
                  <a:lnTo>
                    <a:pt x="819" y="161"/>
                  </a:lnTo>
                  <a:lnTo>
                    <a:pt x="821" y="157"/>
                  </a:lnTo>
                  <a:lnTo>
                    <a:pt x="823" y="154"/>
                  </a:lnTo>
                  <a:lnTo>
                    <a:pt x="823" y="150"/>
                  </a:lnTo>
                  <a:lnTo>
                    <a:pt x="824" y="147"/>
                  </a:lnTo>
                  <a:lnTo>
                    <a:pt x="826" y="143"/>
                  </a:lnTo>
                  <a:lnTo>
                    <a:pt x="826" y="139"/>
                  </a:lnTo>
                  <a:lnTo>
                    <a:pt x="782" y="93"/>
                  </a:lnTo>
                  <a:lnTo>
                    <a:pt x="777" y="93"/>
                  </a:lnTo>
                  <a:lnTo>
                    <a:pt x="770" y="92"/>
                  </a:lnTo>
                  <a:lnTo>
                    <a:pt x="763" y="90"/>
                  </a:lnTo>
                  <a:lnTo>
                    <a:pt x="757" y="88"/>
                  </a:lnTo>
                  <a:lnTo>
                    <a:pt x="752" y="86"/>
                  </a:lnTo>
                  <a:lnTo>
                    <a:pt x="747" y="85"/>
                  </a:lnTo>
                  <a:lnTo>
                    <a:pt x="741" y="85"/>
                  </a:lnTo>
                  <a:lnTo>
                    <a:pt x="738" y="83"/>
                  </a:lnTo>
                  <a:lnTo>
                    <a:pt x="748" y="74"/>
                  </a:lnTo>
                  <a:lnTo>
                    <a:pt x="761" y="65"/>
                  </a:lnTo>
                  <a:lnTo>
                    <a:pt x="773" y="58"/>
                  </a:lnTo>
                  <a:lnTo>
                    <a:pt x="787" y="51"/>
                  </a:lnTo>
                  <a:lnTo>
                    <a:pt x="800" y="44"/>
                  </a:lnTo>
                  <a:lnTo>
                    <a:pt x="812" y="37"/>
                  </a:lnTo>
                  <a:lnTo>
                    <a:pt x="824" y="28"/>
                  </a:lnTo>
                  <a:lnTo>
                    <a:pt x="835" y="17"/>
                  </a:lnTo>
                  <a:lnTo>
                    <a:pt x="838" y="19"/>
                  </a:lnTo>
                  <a:lnTo>
                    <a:pt x="840" y="19"/>
                  </a:lnTo>
                  <a:lnTo>
                    <a:pt x="844" y="21"/>
                  </a:lnTo>
                  <a:lnTo>
                    <a:pt x="847" y="23"/>
                  </a:lnTo>
                  <a:lnTo>
                    <a:pt x="851" y="25"/>
                  </a:lnTo>
                  <a:lnTo>
                    <a:pt x="854" y="26"/>
                  </a:lnTo>
                  <a:lnTo>
                    <a:pt x="856" y="28"/>
                  </a:lnTo>
                  <a:lnTo>
                    <a:pt x="860" y="28"/>
                  </a:lnTo>
                  <a:lnTo>
                    <a:pt x="886" y="0"/>
                  </a:lnTo>
                  <a:lnTo>
                    <a:pt x="904" y="17"/>
                  </a:lnTo>
                  <a:lnTo>
                    <a:pt x="909" y="17"/>
                  </a:lnTo>
                  <a:lnTo>
                    <a:pt x="916" y="17"/>
                  </a:lnTo>
                  <a:lnTo>
                    <a:pt x="923" y="16"/>
                  </a:lnTo>
                  <a:lnTo>
                    <a:pt x="929" y="14"/>
                  </a:lnTo>
                  <a:lnTo>
                    <a:pt x="934" y="12"/>
                  </a:lnTo>
                  <a:lnTo>
                    <a:pt x="939" y="10"/>
                  </a:lnTo>
                  <a:lnTo>
                    <a:pt x="943" y="9"/>
                  </a:lnTo>
                  <a:lnTo>
                    <a:pt x="946" y="9"/>
                  </a:lnTo>
                  <a:lnTo>
                    <a:pt x="946" y="37"/>
                  </a:lnTo>
                  <a:lnTo>
                    <a:pt x="957" y="37"/>
                  </a:lnTo>
                  <a:lnTo>
                    <a:pt x="964" y="37"/>
                  </a:lnTo>
                  <a:lnTo>
                    <a:pt x="969" y="37"/>
                  </a:lnTo>
                  <a:lnTo>
                    <a:pt x="974" y="35"/>
                  </a:lnTo>
                  <a:lnTo>
                    <a:pt x="978" y="33"/>
                  </a:lnTo>
                  <a:lnTo>
                    <a:pt x="980" y="30"/>
                  </a:lnTo>
                  <a:lnTo>
                    <a:pt x="982" y="25"/>
                  </a:lnTo>
                  <a:lnTo>
                    <a:pt x="982" y="17"/>
                  </a:lnTo>
                  <a:lnTo>
                    <a:pt x="985" y="19"/>
                  </a:lnTo>
                  <a:lnTo>
                    <a:pt x="989" y="19"/>
                  </a:lnTo>
                  <a:lnTo>
                    <a:pt x="992" y="21"/>
                  </a:lnTo>
                  <a:lnTo>
                    <a:pt x="994" y="23"/>
                  </a:lnTo>
                  <a:lnTo>
                    <a:pt x="997" y="25"/>
                  </a:lnTo>
                  <a:lnTo>
                    <a:pt x="1001" y="26"/>
                  </a:lnTo>
                  <a:lnTo>
                    <a:pt x="1005" y="28"/>
                  </a:lnTo>
                  <a:lnTo>
                    <a:pt x="1008" y="28"/>
                  </a:lnTo>
                  <a:lnTo>
                    <a:pt x="1015" y="21"/>
                  </a:lnTo>
                  <a:lnTo>
                    <a:pt x="1024" y="16"/>
                  </a:lnTo>
                  <a:lnTo>
                    <a:pt x="1033" y="10"/>
                  </a:lnTo>
                  <a:lnTo>
                    <a:pt x="1043" y="9"/>
                  </a:lnTo>
                  <a:lnTo>
                    <a:pt x="1052" y="7"/>
                  </a:lnTo>
                  <a:lnTo>
                    <a:pt x="1063" y="5"/>
                  </a:lnTo>
                  <a:lnTo>
                    <a:pt x="1070" y="7"/>
                  </a:lnTo>
                  <a:lnTo>
                    <a:pt x="1079" y="9"/>
                  </a:lnTo>
                  <a:lnTo>
                    <a:pt x="1086" y="7"/>
                  </a:lnTo>
                  <a:lnTo>
                    <a:pt x="1095" y="3"/>
                  </a:lnTo>
                  <a:lnTo>
                    <a:pt x="1105" y="2"/>
                  </a:lnTo>
                  <a:lnTo>
                    <a:pt x="1118" y="2"/>
                  </a:lnTo>
                  <a:lnTo>
                    <a:pt x="1128" y="2"/>
                  </a:lnTo>
                  <a:lnTo>
                    <a:pt x="1139" y="0"/>
                  </a:lnTo>
                  <a:lnTo>
                    <a:pt x="1148" y="0"/>
                  </a:lnTo>
                  <a:lnTo>
                    <a:pt x="1156" y="0"/>
                  </a:lnTo>
                  <a:lnTo>
                    <a:pt x="1174" y="17"/>
                  </a:lnTo>
                  <a:lnTo>
                    <a:pt x="1121" y="17"/>
                  </a:lnTo>
                  <a:lnTo>
                    <a:pt x="1121" y="37"/>
                  </a:lnTo>
                  <a:lnTo>
                    <a:pt x="1126" y="39"/>
                  </a:lnTo>
                  <a:lnTo>
                    <a:pt x="1137" y="40"/>
                  </a:lnTo>
                  <a:lnTo>
                    <a:pt x="1148" y="39"/>
                  </a:lnTo>
                  <a:lnTo>
                    <a:pt x="1162" y="37"/>
                  </a:lnTo>
                  <a:lnTo>
                    <a:pt x="1176" y="33"/>
                  </a:lnTo>
                  <a:lnTo>
                    <a:pt x="1188" y="30"/>
                  </a:lnTo>
                  <a:lnTo>
                    <a:pt x="1201" y="28"/>
                  </a:lnTo>
                  <a:lnTo>
                    <a:pt x="1208" y="28"/>
                  </a:lnTo>
                  <a:lnTo>
                    <a:pt x="1197" y="33"/>
                  </a:lnTo>
                  <a:lnTo>
                    <a:pt x="1186" y="40"/>
                  </a:lnTo>
                  <a:lnTo>
                    <a:pt x="1176" y="51"/>
                  </a:lnTo>
                  <a:lnTo>
                    <a:pt x="1165" y="63"/>
                  </a:lnTo>
                  <a:lnTo>
                    <a:pt x="1158" y="78"/>
                  </a:lnTo>
                  <a:lnTo>
                    <a:pt x="1153" y="92"/>
                  </a:lnTo>
                  <a:lnTo>
                    <a:pt x="1153" y="99"/>
                  </a:lnTo>
                  <a:lnTo>
                    <a:pt x="1153" y="106"/>
                  </a:lnTo>
                  <a:lnTo>
                    <a:pt x="1153" y="113"/>
                  </a:lnTo>
                  <a:lnTo>
                    <a:pt x="1156" y="120"/>
                  </a:lnTo>
                  <a:lnTo>
                    <a:pt x="1139" y="139"/>
                  </a:lnTo>
                  <a:lnTo>
                    <a:pt x="1135" y="139"/>
                  </a:lnTo>
                  <a:lnTo>
                    <a:pt x="1132" y="138"/>
                  </a:lnTo>
                  <a:lnTo>
                    <a:pt x="1128" y="136"/>
                  </a:lnTo>
                  <a:lnTo>
                    <a:pt x="1126" y="134"/>
                  </a:lnTo>
                  <a:lnTo>
                    <a:pt x="1123" y="132"/>
                  </a:lnTo>
                  <a:lnTo>
                    <a:pt x="1119" y="131"/>
                  </a:lnTo>
                  <a:lnTo>
                    <a:pt x="1116" y="131"/>
                  </a:lnTo>
                  <a:lnTo>
                    <a:pt x="1112" y="131"/>
                  </a:lnTo>
                  <a:lnTo>
                    <a:pt x="1112" y="168"/>
                  </a:lnTo>
                  <a:lnTo>
                    <a:pt x="1103" y="168"/>
                  </a:lnTo>
                  <a:lnTo>
                    <a:pt x="1096" y="166"/>
                  </a:lnTo>
                  <a:lnTo>
                    <a:pt x="1089" y="166"/>
                  </a:lnTo>
                  <a:lnTo>
                    <a:pt x="1084" y="164"/>
                  </a:lnTo>
                  <a:lnTo>
                    <a:pt x="1077" y="164"/>
                  </a:lnTo>
                  <a:lnTo>
                    <a:pt x="1072" y="164"/>
                  </a:lnTo>
                  <a:lnTo>
                    <a:pt x="1066" y="164"/>
                  </a:lnTo>
                  <a:lnTo>
                    <a:pt x="1061" y="168"/>
                  </a:lnTo>
                  <a:lnTo>
                    <a:pt x="1061" y="171"/>
                  </a:lnTo>
                  <a:lnTo>
                    <a:pt x="1063" y="175"/>
                  </a:lnTo>
                  <a:lnTo>
                    <a:pt x="1066" y="177"/>
                  </a:lnTo>
                  <a:lnTo>
                    <a:pt x="1070" y="180"/>
                  </a:lnTo>
                  <a:lnTo>
                    <a:pt x="1075" y="182"/>
                  </a:lnTo>
                  <a:lnTo>
                    <a:pt x="1079" y="184"/>
                  </a:lnTo>
                  <a:lnTo>
                    <a:pt x="1082" y="185"/>
                  </a:lnTo>
                  <a:lnTo>
                    <a:pt x="1088" y="185"/>
                  </a:lnTo>
                  <a:lnTo>
                    <a:pt x="1079" y="192"/>
                  </a:lnTo>
                  <a:lnTo>
                    <a:pt x="1056" y="205"/>
                  </a:lnTo>
                  <a:lnTo>
                    <a:pt x="1024" y="219"/>
                  </a:lnTo>
                  <a:lnTo>
                    <a:pt x="987" y="237"/>
                  </a:lnTo>
                  <a:lnTo>
                    <a:pt x="950" y="253"/>
                  </a:lnTo>
                  <a:lnTo>
                    <a:pt x="914" y="267"/>
                  </a:lnTo>
                  <a:lnTo>
                    <a:pt x="884" y="276"/>
                  </a:lnTo>
                  <a:lnTo>
                    <a:pt x="869" y="279"/>
                  </a:lnTo>
                  <a:lnTo>
                    <a:pt x="869" y="283"/>
                  </a:lnTo>
                  <a:lnTo>
                    <a:pt x="867" y="286"/>
                  </a:lnTo>
                  <a:lnTo>
                    <a:pt x="865" y="290"/>
                  </a:lnTo>
                  <a:lnTo>
                    <a:pt x="863" y="291"/>
                  </a:lnTo>
                  <a:lnTo>
                    <a:pt x="861" y="293"/>
                  </a:lnTo>
                  <a:lnTo>
                    <a:pt x="858" y="295"/>
                  </a:lnTo>
                  <a:lnTo>
                    <a:pt x="854" y="297"/>
                  </a:lnTo>
                  <a:lnTo>
                    <a:pt x="851" y="297"/>
                  </a:lnTo>
                  <a:close/>
                  <a:moveTo>
                    <a:pt x="1165" y="242"/>
                  </a:moveTo>
                  <a:lnTo>
                    <a:pt x="1155" y="238"/>
                  </a:lnTo>
                  <a:lnTo>
                    <a:pt x="1144" y="237"/>
                  </a:lnTo>
                  <a:lnTo>
                    <a:pt x="1132" y="235"/>
                  </a:lnTo>
                  <a:lnTo>
                    <a:pt x="1118" y="235"/>
                  </a:lnTo>
                  <a:lnTo>
                    <a:pt x="1105" y="235"/>
                  </a:lnTo>
                  <a:lnTo>
                    <a:pt x="1093" y="237"/>
                  </a:lnTo>
                  <a:lnTo>
                    <a:pt x="1080" y="238"/>
                  </a:lnTo>
                  <a:lnTo>
                    <a:pt x="1070" y="242"/>
                  </a:lnTo>
                  <a:lnTo>
                    <a:pt x="1088" y="260"/>
                  </a:lnTo>
                  <a:lnTo>
                    <a:pt x="1098" y="260"/>
                  </a:lnTo>
                  <a:lnTo>
                    <a:pt x="1109" y="260"/>
                  </a:lnTo>
                  <a:lnTo>
                    <a:pt x="1119" y="258"/>
                  </a:lnTo>
                  <a:lnTo>
                    <a:pt x="1130" y="258"/>
                  </a:lnTo>
                  <a:lnTo>
                    <a:pt x="1140" y="256"/>
                  </a:lnTo>
                  <a:lnTo>
                    <a:pt x="1149" y="253"/>
                  </a:lnTo>
                  <a:lnTo>
                    <a:pt x="1158" y="247"/>
                  </a:lnTo>
                  <a:lnTo>
                    <a:pt x="1165" y="242"/>
                  </a:lnTo>
                  <a:close/>
                  <a:moveTo>
                    <a:pt x="1983" y="475"/>
                  </a:moveTo>
                  <a:lnTo>
                    <a:pt x="1976" y="479"/>
                  </a:lnTo>
                  <a:lnTo>
                    <a:pt x="1969" y="481"/>
                  </a:lnTo>
                  <a:lnTo>
                    <a:pt x="1963" y="484"/>
                  </a:lnTo>
                  <a:lnTo>
                    <a:pt x="1962" y="488"/>
                  </a:lnTo>
                  <a:lnTo>
                    <a:pt x="1960" y="493"/>
                  </a:lnTo>
                  <a:lnTo>
                    <a:pt x="1958" y="500"/>
                  </a:lnTo>
                  <a:lnTo>
                    <a:pt x="1958" y="509"/>
                  </a:lnTo>
                  <a:lnTo>
                    <a:pt x="1958" y="521"/>
                  </a:lnTo>
                  <a:lnTo>
                    <a:pt x="1969" y="519"/>
                  </a:lnTo>
                  <a:lnTo>
                    <a:pt x="1976" y="518"/>
                  </a:lnTo>
                  <a:lnTo>
                    <a:pt x="1981" y="512"/>
                  </a:lnTo>
                  <a:lnTo>
                    <a:pt x="1983" y="505"/>
                  </a:lnTo>
                  <a:lnTo>
                    <a:pt x="1985" y="498"/>
                  </a:lnTo>
                  <a:lnTo>
                    <a:pt x="1985" y="491"/>
                  </a:lnTo>
                  <a:lnTo>
                    <a:pt x="1983" y="482"/>
                  </a:lnTo>
                  <a:lnTo>
                    <a:pt x="1983" y="475"/>
                  </a:lnTo>
                  <a:close/>
                  <a:moveTo>
                    <a:pt x="1879" y="495"/>
                  </a:moveTo>
                  <a:lnTo>
                    <a:pt x="1882" y="493"/>
                  </a:lnTo>
                  <a:lnTo>
                    <a:pt x="1886" y="493"/>
                  </a:lnTo>
                  <a:lnTo>
                    <a:pt x="1888" y="491"/>
                  </a:lnTo>
                  <a:lnTo>
                    <a:pt x="1891" y="488"/>
                  </a:lnTo>
                  <a:lnTo>
                    <a:pt x="1893" y="486"/>
                  </a:lnTo>
                  <a:lnTo>
                    <a:pt x="1895" y="482"/>
                  </a:lnTo>
                  <a:lnTo>
                    <a:pt x="1896" y="479"/>
                  </a:lnTo>
                  <a:lnTo>
                    <a:pt x="1896" y="475"/>
                  </a:lnTo>
                  <a:lnTo>
                    <a:pt x="1886" y="475"/>
                  </a:lnTo>
                  <a:lnTo>
                    <a:pt x="1875" y="475"/>
                  </a:lnTo>
                  <a:lnTo>
                    <a:pt x="1863" y="477"/>
                  </a:lnTo>
                  <a:lnTo>
                    <a:pt x="1852" y="481"/>
                  </a:lnTo>
                  <a:lnTo>
                    <a:pt x="1842" y="484"/>
                  </a:lnTo>
                  <a:lnTo>
                    <a:pt x="1835" y="491"/>
                  </a:lnTo>
                  <a:lnTo>
                    <a:pt x="1831" y="495"/>
                  </a:lnTo>
                  <a:lnTo>
                    <a:pt x="1829" y="500"/>
                  </a:lnTo>
                  <a:lnTo>
                    <a:pt x="1828" y="505"/>
                  </a:lnTo>
                  <a:lnTo>
                    <a:pt x="1828" y="512"/>
                  </a:lnTo>
                  <a:lnTo>
                    <a:pt x="1833" y="512"/>
                  </a:lnTo>
                  <a:lnTo>
                    <a:pt x="1840" y="516"/>
                  </a:lnTo>
                  <a:lnTo>
                    <a:pt x="1847" y="518"/>
                  </a:lnTo>
                  <a:lnTo>
                    <a:pt x="1852" y="523"/>
                  </a:lnTo>
                  <a:lnTo>
                    <a:pt x="1858" y="526"/>
                  </a:lnTo>
                  <a:lnTo>
                    <a:pt x="1863" y="532"/>
                  </a:lnTo>
                  <a:lnTo>
                    <a:pt x="1866" y="537"/>
                  </a:lnTo>
                  <a:lnTo>
                    <a:pt x="1870" y="541"/>
                  </a:lnTo>
                  <a:lnTo>
                    <a:pt x="1870" y="595"/>
                  </a:lnTo>
                  <a:lnTo>
                    <a:pt x="1877" y="597"/>
                  </a:lnTo>
                  <a:lnTo>
                    <a:pt x="1884" y="599"/>
                  </a:lnTo>
                  <a:lnTo>
                    <a:pt x="1889" y="602"/>
                  </a:lnTo>
                  <a:lnTo>
                    <a:pt x="1895" y="606"/>
                  </a:lnTo>
                  <a:lnTo>
                    <a:pt x="1900" y="611"/>
                  </a:lnTo>
                  <a:lnTo>
                    <a:pt x="1905" y="615"/>
                  </a:lnTo>
                  <a:lnTo>
                    <a:pt x="1911" y="620"/>
                  </a:lnTo>
                  <a:lnTo>
                    <a:pt x="1914" y="624"/>
                  </a:lnTo>
                  <a:lnTo>
                    <a:pt x="1941" y="595"/>
                  </a:lnTo>
                  <a:lnTo>
                    <a:pt x="1923" y="578"/>
                  </a:lnTo>
                  <a:lnTo>
                    <a:pt x="1923" y="574"/>
                  </a:lnTo>
                  <a:lnTo>
                    <a:pt x="1925" y="571"/>
                  </a:lnTo>
                  <a:lnTo>
                    <a:pt x="1925" y="567"/>
                  </a:lnTo>
                  <a:lnTo>
                    <a:pt x="1926" y="564"/>
                  </a:lnTo>
                  <a:lnTo>
                    <a:pt x="1928" y="560"/>
                  </a:lnTo>
                  <a:lnTo>
                    <a:pt x="1930" y="556"/>
                  </a:lnTo>
                  <a:lnTo>
                    <a:pt x="1932" y="553"/>
                  </a:lnTo>
                  <a:lnTo>
                    <a:pt x="1932" y="549"/>
                  </a:lnTo>
                  <a:lnTo>
                    <a:pt x="1926" y="546"/>
                  </a:lnTo>
                  <a:lnTo>
                    <a:pt x="1921" y="541"/>
                  </a:lnTo>
                  <a:lnTo>
                    <a:pt x="1916" y="535"/>
                  </a:lnTo>
                  <a:lnTo>
                    <a:pt x="1909" y="530"/>
                  </a:lnTo>
                  <a:lnTo>
                    <a:pt x="1903" y="526"/>
                  </a:lnTo>
                  <a:lnTo>
                    <a:pt x="1896" y="521"/>
                  </a:lnTo>
                  <a:lnTo>
                    <a:pt x="1891" y="516"/>
                  </a:lnTo>
                  <a:lnTo>
                    <a:pt x="1888" y="512"/>
                  </a:lnTo>
                  <a:lnTo>
                    <a:pt x="1888" y="509"/>
                  </a:lnTo>
                  <a:lnTo>
                    <a:pt x="1889" y="505"/>
                  </a:lnTo>
                  <a:lnTo>
                    <a:pt x="1889" y="502"/>
                  </a:lnTo>
                  <a:lnTo>
                    <a:pt x="1889" y="500"/>
                  </a:lnTo>
                  <a:lnTo>
                    <a:pt x="1889" y="496"/>
                  </a:lnTo>
                  <a:lnTo>
                    <a:pt x="1888" y="495"/>
                  </a:lnTo>
                  <a:lnTo>
                    <a:pt x="1884" y="495"/>
                  </a:lnTo>
                  <a:lnTo>
                    <a:pt x="1879" y="495"/>
                  </a:lnTo>
                  <a:close/>
                  <a:moveTo>
                    <a:pt x="1997" y="723"/>
                  </a:moveTo>
                  <a:lnTo>
                    <a:pt x="1997" y="726"/>
                  </a:lnTo>
                  <a:lnTo>
                    <a:pt x="1997" y="728"/>
                  </a:lnTo>
                  <a:lnTo>
                    <a:pt x="1999" y="730"/>
                  </a:lnTo>
                  <a:lnTo>
                    <a:pt x="2001" y="731"/>
                  </a:lnTo>
                  <a:lnTo>
                    <a:pt x="2002" y="731"/>
                  </a:lnTo>
                  <a:lnTo>
                    <a:pt x="2004" y="733"/>
                  </a:lnTo>
                  <a:lnTo>
                    <a:pt x="2004" y="735"/>
                  </a:lnTo>
                  <a:lnTo>
                    <a:pt x="2006" y="739"/>
                  </a:lnTo>
                  <a:lnTo>
                    <a:pt x="2008" y="739"/>
                  </a:lnTo>
                  <a:lnTo>
                    <a:pt x="2011" y="740"/>
                  </a:lnTo>
                  <a:lnTo>
                    <a:pt x="2013" y="740"/>
                  </a:lnTo>
                  <a:lnTo>
                    <a:pt x="2016" y="742"/>
                  </a:lnTo>
                  <a:lnTo>
                    <a:pt x="2018" y="742"/>
                  </a:lnTo>
                  <a:lnTo>
                    <a:pt x="2022" y="744"/>
                  </a:lnTo>
                  <a:lnTo>
                    <a:pt x="2024" y="744"/>
                  </a:lnTo>
                  <a:lnTo>
                    <a:pt x="2027" y="744"/>
                  </a:lnTo>
                  <a:lnTo>
                    <a:pt x="2061" y="744"/>
                  </a:lnTo>
                  <a:lnTo>
                    <a:pt x="2052" y="753"/>
                  </a:lnTo>
                  <a:lnTo>
                    <a:pt x="2045" y="760"/>
                  </a:lnTo>
                  <a:lnTo>
                    <a:pt x="2038" y="769"/>
                  </a:lnTo>
                  <a:lnTo>
                    <a:pt x="2031" y="779"/>
                  </a:lnTo>
                  <a:lnTo>
                    <a:pt x="2025" y="788"/>
                  </a:lnTo>
                  <a:lnTo>
                    <a:pt x="2018" y="799"/>
                  </a:lnTo>
                  <a:lnTo>
                    <a:pt x="2009" y="809"/>
                  </a:lnTo>
                  <a:lnTo>
                    <a:pt x="2001" y="820"/>
                  </a:lnTo>
                  <a:lnTo>
                    <a:pt x="1965" y="820"/>
                  </a:lnTo>
                  <a:lnTo>
                    <a:pt x="1965" y="823"/>
                  </a:lnTo>
                  <a:lnTo>
                    <a:pt x="1965" y="827"/>
                  </a:lnTo>
                  <a:lnTo>
                    <a:pt x="1963" y="830"/>
                  </a:lnTo>
                  <a:lnTo>
                    <a:pt x="1962" y="834"/>
                  </a:lnTo>
                  <a:lnTo>
                    <a:pt x="1960" y="837"/>
                  </a:lnTo>
                  <a:lnTo>
                    <a:pt x="1958" y="841"/>
                  </a:lnTo>
                  <a:lnTo>
                    <a:pt x="1958" y="843"/>
                  </a:lnTo>
                  <a:lnTo>
                    <a:pt x="1958" y="846"/>
                  </a:lnTo>
                  <a:lnTo>
                    <a:pt x="1948" y="848"/>
                  </a:lnTo>
                  <a:lnTo>
                    <a:pt x="1937" y="852"/>
                  </a:lnTo>
                  <a:lnTo>
                    <a:pt x="1925" y="857"/>
                  </a:lnTo>
                  <a:lnTo>
                    <a:pt x="1914" y="862"/>
                  </a:lnTo>
                  <a:lnTo>
                    <a:pt x="1902" y="869"/>
                  </a:lnTo>
                  <a:lnTo>
                    <a:pt x="1891" y="875"/>
                  </a:lnTo>
                  <a:lnTo>
                    <a:pt x="1880" y="880"/>
                  </a:lnTo>
                  <a:lnTo>
                    <a:pt x="1870" y="885"/>
                  </a:lnTo>
                  <a:lnTo>
                    <a:pt x="1866" y="880"/>
                  </a:lnTo>
                  <a:lnTo>
                    <a:pt x="1861" y="876"/>
                  </a:lnTo>
                  <a:lnTo>
                    <a:pt x="1854" y="871"/>
                  </a:lnTo>
                  <a:lnTo>
                    <a:pt x="1849" y="868"/>
                  </a:lnTo>
                  <a:lnTo>
                    <a:pt x="1842" y="862"/>
                  </a:lnTo>
                  <a:lnTo>
                    <a:pt x="1836" y="859"/>
                  </a:lnTo>
                  <a:lnTo>
                    <a:pt x="1831" y="857"/>
                  </a:lnTo>
                  <a:lnTo>
                    <a:pt x="1828" y="857"/>
                  </a:lnTo>
                  <a:lnTo>
                    <a:pt x="1828" y="820"/>
                  </a:lnTo>
                  <a:lnTo>
                    <a:pt x="1824" y="816"/>
                  </a:lnTo>
                  <a:lnTo>
                    <a:pt x="1819" y="811"/>
                  </a:lnTo>
                  <a:lnTo>
                    <a:pt x="1815" y="806"/>
                  </a:lnTo>
                  <a:lnTo>
                    <a:pt x="1810" y="799"/>
                  </a:lnTo>
                  <a:lnTo>
                    <a:pt x="1806" y="793"/>
                  </a:lnTo>
                  <a:lnTo>
                    <a:pt x="1803" y="786"/>
                  </a:lnTo>
                  <a:lnTo>
                    <a:pt x="1801" y="779"/>
                  </a:lnTo>
                  <a:lnTo>
                    <a:pt x="1801" y="774"/>
                  </a:lnTo>
                  <a:lnTo>
                    <a:pt x="1796" y="774"/>
                  </a:lnTo>
                  <a:lnTo>
                    <a:pt x="1792" y="774"/>
                  </a:lnTo>
                  <a:lnTo>
                    <a:pt x="1789" y="772"/>
                  </a:lnTo>
                  <a:lnTo>
                    <a:pt x="1785" y="770"/>
                  </a:lnTo>
                  <a:lnTo>
                    <a:pt x="1780" y="765"/>
                  </a:lnTo>
                  <a:lnTo>
                    <a:pt x="1775" y="756"/>
                  </a:lnTo>
                  <a:lnTo>
                    <a:pt x="1769" y="747"/>
                  </a:lnTo>
                  <a:lnTo>
                    <a:pt x="1764" y="739"/>
                  </a:lnTo>
                  <a:lnTo>
                    <a:pt x="1757" y="731"/>
                  </a:lnTo>
                  <a:lnTo>
                    <a:pt x="1748" y="726"/>
                  </a:lnTo>
                  <a:lnTo>
                    <a:pt x="1716" y="726"/>
                  </a:lnTo>
                  <a:lnTo>
                    <a:pt x="1709" y="712"/>
                  </a:lnTo>
                  <a:lnTo>
                    <a:pt x="1702" y="700"/>
                  </a:lnTo>
                  <a:lnTo>
                    <a:pt x="1697" y="689"/>
                  </a:lnTo>
                  <a:lnTo>
                    <a:pt x="1692" y="678"/>
                  </a:lnTo>
                  <a:lnTo>
                    <a:pt x="1686" y="670"/>
                  </a:lnTo>
                  <a:lnTo>
                    <a:pt x="1681" y="663"/>
                  </a:lnTo>
                  <a:lnTo>
                    <a:pt x="1672" y="657"/>
                  </a:lnTo>
                  <a:lnTo>
                    <a:pt x="1663" y="654"/>
                  </a:lnTo>
                  <a:lnTo>
                    <a:pt x="1669" y="654"/>
                  </a:lnTo>
                  <a:lnTo>
                    <a:pt x="1674" y="650"/>
                  </a:lnTo>
                  <a:lnTo>
                    <a:pt x="1679" y="647"/>
                  </a:lnTo>
                  <a:lnTo>
                    <a:pt x="1683" y="643"/>
                  </a:lnTo>
                  <a:lnTo>
                    <a:pt x="1686" y="638"/>
                  </a:lnTo>
                  <a:lnTo>
                    <a:pt x="1690" y="632"/>
                  </a:lnTo>
                  <a:lnTo>
                    <a:pt x="1693" y="627"/>
                  </a:lnTo>
                  <a:lnTo>
                    <a:pt x="1697" y="624"/>
                  </a:lnTo>
                  <a:lnTo>
                    <a:pt x="1695" y="620"/>
                  </a:lnTo>
                  <a:lnTo>
                    <a:pt x="1695" y="617"/>
                  </a:lnTo>
                  <a:lnTo>
                    <a:pt x="1693" y="613"/>
                  </a:lnTo>
                  <a:lnTo>
                    <a:pt x="1692" y="610"/>
                  </a:lnTo>
                  <a:lnTo>
                    <a:pt x="1690" y="606"/>
                  </a:lnTo>
                  <a:lnTo>
                    <a:pt x="1688" y="602"/>
                  </a:lnTo>
                  <a:lnTo>
                    <a:pt x="1688" y="599"/>
                  </a:lnTo>
                  <a:lnTo>
                    <a:pt x="1688" y="595"/>
                  </a:lnTo>
                  <a:lnTo>
                    <a:pt x="1714" y="567"/>
                  </a:lnTo>
                  <a:lnTo>
                    <a:pt x="1707" y="567"/>
                  </a:lnTo>
                  <a:lnTo>
                    <a:pt x="1700" y="567"/>
                  </a:lnTo>
                  <a:lnTo>
                    <a:pt x="1695" y="565"/>
                  </a:lnTo>
                  <a:lnTo>
                    <a:pt x="1688" y="564"/>
                  </a:lnTo>
                  <a:lnTo>
                    <a:pt x="1683" y="562"/>
                  </a:lnTo>
                  <a:lnTo>
                    <a:pt x="1677" y="560"/>
                  </a:lnTo>
                  <a:lnTo>
                    <a:pt x="1674" y="560"/>
                  </a:lnTo>
                  <a:lnTo>
                    <a:pt x="1670" y="560"/>
                  </a:lnTo>
                  <a:lnTo>
                    <a:pt x="1653" y="560"/>
                  </a:lnTo>
                  <a:lnTo>
                    <a:pt x="1626" y="587"/>
                  </a:lnTo>
                  <a:lnTo>
                    <a:pt x="1624" y="585"/>
                  </a:lnTo>
                  <a:lnTo>
                    <a:pt x="1621" y="583"/>
                  </a:lnTo>
                  <a:lnTo>
                    <a:pt x="1616" y="578"/>
                  </a:lnTo>
                  <a:lnTo>
                    <a:pt x="1609" y="572"/>
                  </a:lnTo>
                  <a:lnTo>
                    <a:pt x="1603" y="565"/>
                  </a:lnTo>
                  <a:lnTo>
                    <a:pt x="1598" y="560"/>
                  </a:lnTo>
                  <a:lnTo>
                    <a:pt x="1593" y="553"/>
                  </a:lnTo>
                  <a:lnTo>
                    <a:pt x="1591" y="549"/>
                  </a:lnTo>
                  <a:lnTo>
                    <a:pt x="1591" y="532"/>
                  </a:lnTo>
                  <a:lnTo>
                    <a:pt x="1617" y="519"/>
                  </a:lnTo>
                  <a:lnTo>
                    <a:pt x="1639" y="511"/>
                  </a:lnTo>
                  <a:lnTo>
                    <a:pt x="1660" y="505"/>
                  </a:lnTo>
                  <a:lnTo>
                    <a:pt x="1677" y="503"/>
                  </a:lnTo>
                  <a:lnTo>
                    <a:pt x="1693" y="502"/>
                  </a:lnTo>
                  <a:lnTo>
                    <a:pt x="1707" y="502"/>
                  </a:lnTo>
                  <a:lnTo>
                    <a:pt x="1720" y="502"/>
                  </a:lnTo>
                  <a:lnTo>
                    <a:pt x="1732" y="502"/>
                  </a:lnTo>
                  <a:lnTo>
                    <a:pt x="1729" y="505"/>
                  </a:lnTo>
                  <a:lnTo>
                    <a:pt x="1730" y="509"/>
                  </a:lnTo>
                  <a:lnTo>
                    <a:pt x="1732" y="512"/>
                  </a:lnTo>
                  <a:lnTo>
                    <a:pt x="1737" y="516"/>
                  </a:lnTo>
                  <a:lnTo>
                    <a:pt x="1743" y="521"/>
                  </a:lnTo>
                  <a:lnTo>
                    <a:pt x="1748" y="525"/>
                  </a:lnTo>
                  <a:lnTo>
                    <a:pt x="1753" y="528"/>
                  </a:lnTo>
                  <a:lnTo>
                    <a:pt x="1757" y="532"/>
                  </a:lnTo>
                  <a:lnTo>
                    <a:pt x="1757" y="528"/>
                  </a:lnTo>
                  <a:lnTo>
                    <a:pt x="1759" y="525"/>
                  </a:lnTo>
                  <a:lnTo>
                    <a:pt x="1760" y="521"/>
                  </a:lnTo>
                  <a:lnTo>
                    <a:pt x="1762" y="516"/>
                  </a:lnTo>
                  <a:lnTo>
                    <a:pt x="1764" y="512"/>
                  </a:lnTo>
                  <a:lnTo>
                    <a:pt x="1764" y="509"/>
                  </a:lnTo>
                  <a:lnTo>
                    <a:pt x="1766" y="505"/>
                  </a:lnTo>
                  <a:lnTo>
                    <a:pt x="1766" y="502"/>
                  </a:lnTo>
                  <a:lnTo>
                    <a:pt x="1759" y="498"/>
                  </a:lnTo>
                  <a:lnTo>
                    <a:pt x="1748" y="489"/>
                  </a:lnTo>
                  <a:lnTo>
                    <a:pt x="1736" y="479"/>
                  </a:lnTo>
                  <a:lnTo>
                    <a:pt x="1723" y="466"/>
                  </a:lnTo>
                  <a:lnTo>
                    <a:pt x="1711" y="454"/>
                  </a:lnTo>
                  <a:lnTo>
                    <a:pt x="1700" y="449"/>
                  </a:lnTo>
                  <a:lnTo>
                    <a:pt x="1697" y="447"/>
                  </a:lnTo>
                  <a:lnTo>
                    <a:pt x="1693" y="447"/>
                  </a:lnTo>
                  <a:lnTo>
                    <a:pt x="1690" y="450"/>
                  </a:lnTo>
                  <a:lnTo>
                    <a:pt x="1688" y="456"/>
                  </a:lnTo>
                  <a:lnTo>
                    <a:pt x="1697" y="466"/>
                  </a:lnTo>
                  <a:lnTo>
                    <a:pt x="1693" y="468"/>
                  </a:lnTo>
                  <a:lnTo>
                    <a:pt x="1692" y="470"/>
                  </a:lnTo>
                  <a:lnTo>
                    <a:pt x="1688" y="472"/>
                  </a:lnTo>
                  <a:lnTo>
                    <a:pt x="1684" y="472"/>
                  </a:lnTo>
                  <a:lnTo>
                    <a:pt x="1676" y="472"/>
                  </a:lnTo>
                  <a:lnTo>
                    <a:pt x="1665" y="468"/>
                  </a:lnTo>
                  <a:lnTo>
                    <a:pt x="1656" y="465"/>
                  </a:lnTo>
                  <a:lnTo>
                    <a:pt x="1647" y="461"/>
                  </a:lnTo>
                  <a:lnTo>
                    <a:pt x="1640" y="458"/>
                  </a:lnTo>
                  <a:lnTo>
                    <a:pt x="1635" y="456"/>
                  </a:lnTo>
                  <a:lnTo>
                    <a:pt x="1635" y="463"/>
                  </a:lnTo>
                  <a:lnTo>
                    <a:pt x="1633" y="468"/>
                  </a:lnTo>
                  <a:lnTo>
                    <a:pt x="1631" y="472"/>
                  </a:lnTo>
                  <a:lnTo>
                    <a:pt x="1628" y="473"/>
                  </a:lnTo>
                  <a:lnTo>
                    <a:pt x="1624" y="477"/>
                  </a:lnTo>
                  <a:lnTo>
                    <a:pt x="1621" y="479"/>
                  </a:lnTo>
                  <a:lnTo>
                    <a:pt x="1616" y="481"/>
                  </a:lnTo>
                  <a:lnTo>
                    <a:pt x="1609" y="484"/>
                  </a:lnTo>
                  <a:lnTo>
                    <a:pt x="1609" y="489"/>
                  </a:lnTo>
                  <a:lnTo>
                    <a:pt x="1609" y="493"/>
                  </a:lnTo>
                  <a:lnTo>
                    <a:pt x="1610" y="496"/>
                  </a:lnTo>
                  <a:lnTo>
                    <a:pt x="1610" y="498"/>
                  </a:lnTo>
                  <a:lnTo>
                    <a:pt x="1612" y="500"/>
                  </a:lnTo>
                  <a:lnTo>
                    <a:pt x="1612" y="502"/>
                  </a:lnTo>
                  <a:lnTo>
                    <a:pt x="1612" y="505"/>
                  </a:lnTo>
                  <a:lnTo>
                    <a:pt x="1612" y="511"/>
                  </a:lnTo>
                  <a:lnTo>
                    <a:pt x="1614" y="512"/>
                  </a:lnTo>
                  <a:lnTo>
                    <a:pt x="1614" y="514"/>
                  </a:lnTo>
                  <a:lnTo>
                    <a:pt x="1614" y="516"/>
                  </a:lnTo>
                  <a:lnTo>
                    <a:pt x="1610" y="518"/>
                  </a:lnTo>
                  <a:lnTo>
                    <a:pt x="1607" y="519"/>
                  </a:lnTo>
                  <a:lnTo>
                    <a:pt x="1603" y="519"/>
                  </a:lnTo>
                  <a:lnTo>
                    <a:pt x="1600" y="519"/>
                  </a:lnTo>
                  <a:lnTo>
                    <a:pt x="1596" y="516"/>
                  </a:lnTo>
                  <a:lnTo>
                    <a:pt x="1591" y="519"/>
                  </a:lnTo>
                  <a:lnTo>
                    <a:pt x="1589" y="521"/>
                  </a:lnTo>
                  <a:lnTo>
                    <a:pt x="1587" y="523"/>
                  </a:lnTo>
                  <a:lnTo>
                    <a:pt x="1586" y="521"/>
                  </a:lnTo>
                  <a:lnTo>
                    <a:pt x="1582" y="521"/>
                  </a:lnTo>
                  <a:lnTo>
                    <a:pt x="1573" y="521"/>
                  </a:lnTo>
                  <a:lnTo>
                    <a:pt x="1557" y="541"/>
                  </a:lnTo>
                  <a:lnTo>
                    <a:pt x="1557" y="544"/>
                  </a:lnTo>
                  <a:lnTo>
                    <a:pt x="1559" y="549"/>
                  </a:lnTo>
                  <a:lnTo>
                    <a:pt x="1559" y="553"/>
                  </a:lnTo>
                  <a:lnTo>
                    <a:pt x="1561" y="560"/>
                  </a:lnTo>
                  <a:lnTo>
                    <a:pt x="1563" y="565"/>
                  </a:lnTo>
                  <a:lnTo>
                    <a:pt x="1564" y="572"/>
                  </a:lnTo>
                  <a:lnTo>
                    <a:pt x="1564" y="579"/>
                  </a:lnTo>
                  <a:lnTo>
                    <a:pt x="1564" y="587"/>
                  </a:lnTo>
                  <a:lnTo>
                    <a:pt x="1559" y="585"/>
                  </a:lnTo>
                  <a:lnTo>
                    <a:pt x="1554" y="581"/>
                  </a:lnTo>
                  <a:lnTo>
                    <a:pt x="1548" y="574"/>
                  </a:lnTo>
                  <a:lnTo>
                    <a:pt x="1543" y="567"/>
                  </a:lnTo>
                  <a:lnTo>
                    <a:pt x="1536" y="558"/>
                  </a:lnTo>
                  <a:lnTo>
                    <a:pt x="1531" y="551"/>
                  </a:lnTo>
                  <a:lnTo>
                    <a:pt x="1522" y="544"/>
                  </a:lnTo>
                  <a:lnTo>
                    <a:pt x="1513" y="541"/>
                  </a:lnTo>
                  <a:lnTo>
                    <a:pt x="1513" y="535"/>
                  </a:lnTo>
                  <a:lnTo>
                    <a:pt x="1513" y="530"/>
                  </a:lnTo>
                  <a:lnTo>
                    <a:pt x="1511" y="525"/>
                  </a:lnTo>
                  <a:lnTo>
                    <a:pt x="1506" y="518"/>
                  </a:lnTo>
                  <a:lnTo>
                    <a:pt x="1497" y="507"/>
                  </a:lnTo>
                  <a:lnTo>
                    <a:pt x="1483" y="498"/>
                  </a:lnTo>
                  <a:lnTo>
                    <a:pt x="1469" y="491"/>
                  </a:lnTo>
                  <a:lnTo>
                    <a:pt x="1455" y="486"/>
                  </a:lnTo>
                  <a:lnTo>
                    <a:pt x="1450" y="484"/>
                  </a:lnTo>
                  <a:lnTo>
                    <a:pt x="1444" y="482"/>
                  </a:lnTo>
                  <a:lnTo>
                    <a:pt x="1439" y="484"/>
                  </a:lnTo>
                  <a:lnTo>
                    <a:pt x="1435" y="484"/>
                  </a:lnTo>
                  <a:lnTo>
                    <a:pt x="1439" y="488"/>
                  </a:lnTo>
                  <a:lnTo>
                    <a:pt x="1442" y="493"/>
                  </a:lnTo>
                  <a:lnTo>
                    <a:pt x="1446" y="496"/>
                  </a:lnTo>
                  <a:lnTo>
                    <a:pt x="1450" y="500"/>
                  </a:lnTo>
                  <a:lnTo>
                    <a:pt x="1453" y="503"/>
                  </a:lnTo>
                  <a:lnTo>
                    <a:pt x="1458" y="505"/>
                  </a:lnTo>
                  <a:lnTo>
                    <a:pt x="1464" y="505"/>
                  </a:lnTo>
                  <a:lnTo>
                    <a:pt x="1469" y="502"/>
                  </a:lnTo>
                  <a:lnTo>
                    <a:pt x="1471" y="509"/>
                  </a:lnTo>
                  <a:lnTo>
                    <a:pt x="1471" y="516"/>
                  </a:lnTo>
                  <a:lnTo>
                    <a:pt x="1473" y="521"/>
                  </a:lnTo>
                  <a:lnTo>
                    <a:pt x="1474" y="525"/>
                  </a:lnTo>
                  <a:lnTo>
                    <a:pt x="1478" y="530"/>
                  </a:lnTo>
                  <a:lnTo>
                    <a:pt x="1481" y="534"/>
                  </a:lnTo>
                  <a:lnTo>
                    <a:pt x="1485" y="537"/>
                  </a:lnTo>
                  <a:lnTo>
                    <a:pt x="1487" y="541"/>
                  </a:lnTo>
                  <a:lnTo>
                    <a:pt x="1487" y="544"/>
                  </a:lnTo>
                  <a:lnTo>
                    <a:pt x="1487" y="548"/>
                  </a:lnTo>
                  <a:lnTo>
                    <a:pt x="1485" y="551"/>
                  </a:lnTo>
                  <a:lnTo>
                    <a:pt x="1483" y="555"/>
                  </a:lnTo>
                  <a:lnTo>
                    <a:pt x="1481" y="558"/>
                  </a:lnTo>
                  <a:lnTo>
                    <a:pt x="1480" y="562"/>
                  </a:lnTo>
                  <a:lnTo>
                    <a:pt x="1480" y="565"/>
                  </a:lnTo>
                  <a:lnTo>
                    <a:pt x="1478" y="567"/>
                  </a:lnTo>
                  <a:lnTo>
                    <a:pt x="1478" y="565"/>
                  </a:lnTo>
                  <a:lnTo>
                    <a:pt x="1478" y="562"/>
                  </a:lnTo>
                  <a:lnTo>
                    <a:pt x="1476" y="558"/>
                  </a:lnTo>
                  <a:lnTo>
                    <a:pt x="1474" y="555"/>
                  </a:lnTo>
                  <a:lnTo>
                    <a:pt x="1473" y="551"/>
                  </a:lnTo>
                  <a:lnTo>
                    <a:pt x="1471" y="548"/>
                  </a:lnTo>
                  <a:lnTo>
                    <a:pt x="1471" y="544"/>
                  </a:lnTo>
                  <a:lnTo>
                    <a:pt x="1469" y="541"/>
                  </a:lnTo>
                  <a:lnTo>
                    <a:pt x="1464" y="539"/>
                  </a:lnTo>
                  <a:lnTo>
                    <a:pt x="1457" y="537"/>
                  </a:lnTo>
                  <a:lnTo>
                    <a:pt x="1451" y="534"/>
                  </a:lnTo>
                  <a:lnTo>
                    <a:pt x="1446" y="528"/>
                  </a:lnTo>
                  <a:lnTo>
                    <a:pt x="1441" y="523"/>
                  </a:lnTo>
                  <a:lnTo>
                    <a:pt x="1437" y="516"/>
                  </a:lnTo>
                  <a:lnTo>
                    <a:pt x="1435" y="509"/>
                  </a:lnTo>
                  <a:lnTo>
                    <a:pt x="1435" y="502"/>
                  </a:lnTo>
                  <a:lnTo>
                    <a:pt x="1428" y="502"/>
                  </a:lnTo>
                  <a:lnTo>
                    <a:pt x="1423" y="502"/>
                  </a:lnTo>
                  <a:lnTo>
                    <a:pt x="1418" y="500"/>
                  </a:lnTo>
                  <a:lnTo>
                    <a:pt x="1414" y="496"/>
                  </a:lnTo>
                  <a:lnTo>
                    <a:pt x="1411" y="495"/>
                  </a:lnTo>
                  <a:lnTo>
                    <a:pt x="1407" y="491"/>
                  </a:lnTo>
                  <a:lnTo>
                    <a:pt x="1404" y="488"/>
                  </a:lnTo>
                  <a:lnTo>
                    <a:pt x="1400" y="484"/>
                  </a:lnTo>
                  <a:lnTo>
                    <a:pt x="1397" y="486"/>
                  </a:lnTo>
                  <a:lnTo>
                    <a:pt x="1393" y="486"/>
                  </a:lnTo>
                  <a:lnTo>
                    <a:pt x="1390" y="488"/>
                  </a:lnTo>
                  <a:lnTo>
                    <a:pt x="1388" y="489"/>
                  </a:lnTo>
                  <a:lnTo>
                    <a:pt x="1384" y="491"/>
                  </a:lnTo>
                  <a:lnTo>
                    <a:pt x="1381" y="493"/>
                  </a:lnTo>
                  <a:lnTo>
                    <a:pt x="1377" y="493"/>
                  </a:lnTo>
                  <a:lnTo>
                    <a:pt x="1375" y="495"/>
                  </a:lnTo>
                  <a:lnTo>
                    <a:pt x="1367" y="484"/>
                  </a:lnTo>
                  <a:lnTo>
                    <a:pt x="1356" y="486"/>
                  </a:lnTo>
                  <a:lnTo>
                    <a:pt x="1347" y="491"/>
                  </a:lnTo>
                  <a:lnTo>
                    <a:pt x="1337" y="500"/>
                  </a:lnTo>
                  <a:lnTo>
                    <a:pt x="1326" y="507"/>
                  </a:lnTo>
                  <a:lnTo>
                    <a:pt x="1317" y="516"/>
                  </a:lnTo>
                  <a:lnTo>
                    <a:pt x="1307" y="523"/>
                  </a:lnTo>
                  <a:lnTo>
                    <a:pt x="1298" y="528"/>
                  </a:lnTo>
                  <a:lnTo>
                    <a:pt x="1287" y="532"/>
                  </a:lnTo>
                  <a:lnTo>
                    <a:pt x="1287" y="567"/>
                  </a:lnTo>
                  <a:lnTo>
                    <a:pt x="1275" y="569"/>
                  </a:lnTo>
                  <a:lnTo>
                    <a:pt x="1261" y="569"/>
                  </a:lnTo>
                  <a:lnTo>
                    <a:pt x="1245" y="571"/>
                  </a:lnTo>
                  <a:lnTo>
                    <a:pt x="1231" y="572"/>
                  </a:lnTo>
                  <a:lnTo>
                    <a:pt x="1216" y="574"/>
                  </a:lnTo>
                  <a:lnTo>
                    <a:pt x="1202" y="576"/>
                  </a:lnTo>
                  <a:lnTo>
                    <a:pt x="1188" y="578"/>
                  </a:lnTo>
                  <a:lnTo>
                    <a:pt x="1174" y="578"/>
                  </a:lnTo>
                  <a:lnTo>
                    <a:pt x="1174" y="572"/>
                  </a:lnTo>
                  <a:lnTo>
                    <a:pt x="1174" y="567"/>
                  </a:lnTo>
                  <a:lnTo>
                    <a:pt x="1174" y="562"/>
                  </a:lnTo>
                  <a:lnTo>
                    <a:pt x="1176" y="556"/>
                  </a:lnTo>
                  <a:lnTo>
                    <a:pt x="1176" y="551"/>
                  </a:lnTo>
                  <a:lnTo>
                    <a:pt x="1178" y="548"/>
                  </a:lnTo>
                  <a:lnTo>
                    <a:pt x="1179" y="548"/>
                  </a:lnTo>
                  <a:lnTo>
                    <a:pt x="1183" y="549"/>
                  </a:lnTo>
                  <a:lnTo>
                    <a:pt x="1179" y="542"/>
                  </a:lnTo>
                  <a:lnTo>
                    <a:pt x="1178" y="539"/>
                  </a:lnTo>
                  <a:lnTo>
                    <a:pt x="1178" y="534"/>
                  </a:lnTo>
                  <a:lnTo>
                    <a:pt x="1176" y="530"/>
                  </a:lnTo>
                  <a:lnTo>
                    <a:pt x="1178" y="526"/>
                  </a:lnTo>
                  <a:lnTo>
                    <a:pt x="1178" y="523"/>
                  </a:lnTo>
                  <a:lnTo>
                    <a:pt x="1179" y="518"/>
                  </a:lnTo>
                  <a:lnTo>
                    <a:pt x="1183" y="512"/>
                  </a:lnTo>
                  <a:lnTo>
                    <a:pt x="1183" y="509"/>
                  </a:lnTo>
                  <a:lnTo>
                    <a:pt x="1181" y="505"/>
                  </a:lnTo>
                  <a:lnTo>
                    <a:pt x="1179" y="502"/>
                  </a:lnTo>
                  <a:lnTo>
                    <a:pt x="1179" y="498"/>
                  </a:lnTo>
                  <a:lnTo>
                    <a:pt x="1178" y="495"/>
                  </a:lnTo>
                  <a:lnTo>
                    <a:pt x="1176" y="491"/>
                  </a:lnTo>
                  <a:lnTo>
                    <a:pt x="1174" y="488"/>
                  </a:lnTo>
                  <a:lnTo>
                    <a:pt x="1174" y="484"/>
                  </a:lnTo>
                  <a:lnTo>
                    <a:pt x="1185" y="486"/>
                  </a:lnTo>
                  <a:lnTo>
                    <a:pt x="1197" y="488"/>
                  </a:lnTo>
                  <a:lnTo>
                    <a:pt x="1209" y="489"/>
                  </a:lnTo>
                  <a:lnTo>
                    <a:pt x="1222" y="493"/>
                  </a:lnTo>
                  <a:lnTo>
                    <a:pt x="1236" y="495"/>
                  </a:lnTo>
                  <a:lnTo>
                    <a:pt x="1248" y="496"/>
                  </a:lnTo>
                  <a:lnTo>
                    <a:pt x="1259" y="496"/>
                  </a:lnTo>
                  <a:lnTo>
                    <a:pt x="1269" y="495"/>
                  </a:lnTo>
                  <a:lnTo>
                    <a:pt x="1268" y="488"/>
                  </a:lnTo>
                  <a:lnTo>
                    <a:pt x="1266" y="481"/>
                  </a:lnTo>
                  <a:lnTo>
                    <a:pt x="1266" y="475"/>
                  </a:lnTo>
                  <a:lnTo>
                    <a:pt x="1266" y="470"/>
                  </a:lnTo>
                  <a:lnTo>
                    <a:pt x="1268" y="463"/>
                  </a:lnTo>
                  <a:lnTo>
                    <a:pt x="1269" y="456"/>
                  </a:lnTo>
                  <a:lnTo>
                    <a:pt x="1269" y="447"/>
                  </a:lnTo>
                  <a:lnTo>
                    <a:pt x="1269" y="438"/>
                  </a:lnTo>
                  <a:lnTo>
                    <a:pt x="1266" y="438"/>
                  </a:lnTo>
                  <a:lnTo>
                    <a:pt x="1264" y="436"/>
                  </a:lnTo>
                  <a:lnTo>
                    <a:pt x="1261" y="435"/>
                  </a:lnTo>
                  <a:lnTo>
                    <a:pt x="1257" y="433"/>
                  </a:lnTo>
                  <a:lnTo>
                    <a:pt x="1254" y="431"/>
                  </a:lnTo>
                  <a:lnTo>
                    <a:pt x="1250" y="431"/>
                  </a:lnTo>
                  <a:lnTo>
                    <a:pt x="1248" y="429"/>
                  </a:lnTo>
                  <a:lnTo>
                    <a:pt x="1245" y="429"/>
                  </a:lnTo>
                  <a:lnTo>
                    <a:pt x="1252" y="427"/>
                  </a:lnTo>
                  <a:lnTo>
                    <a:pt x="1259" y="427"/>
                  </a:lnTo>
                  <a:lnTo>
                    <a:pt x="1266" y="426"/>
                  </a:lnTo>
                  <a:lnTo>
                    <a:pt x="1275" y="424"/>
                  </a:lnTo>
                  <a:lnTo>
                    <a:pt x="1282" y="422"/>
                  </a:lnTo>
                  <a:lnTo>
                    <a:pt x="1291" y="420"/>
                  </a:lnTo>
                  <a:lnTo>
                    <a:pt x="1298" y="420"/>
                  </a:lnTo>
                  <a:lnTo>
                    <a:pt x="1305" y="419"/>
                  </a:lnTo>
                  <a:lnTo>
                    <a:pt x="1349" y="373"/>
                  </a:lnTo>
                  <a:lnTo>
                    <a:pt x="1352" y="373"/>
                  </a:lnTo>
                  <a:lnTo>
                    <a:pt x="1356" y="373"/>
                  </a:lnTo>
                  <a:lnTo>
                    <a:pt x="1361" y="373"/>
                  </a:lnTo>
                  <a:lnTo>
                    <a:pt x="1367" y="371"/>
                  </a:lnTo>
                  <a:lnTo>
                    <a:pt x="1374" y="371"/>
                  </a:lnTo>
                  <a:lnTo>
                    <a:pt x="1379" y="369"/>
                  </a:lnTo>
                  <a:lnTo>
                    <a:pt x="1384" y="367"/>
                  </a:lnTo>
                  <a:lnTo>
                    <a:pt x="1391" y="364"/>
                  </a:lnTo>
                  <a:lnTo>
                    <a:pt x="1386" y="357"/>
                  </a:lnTo>
                  <a:lnTo>
                    <a:pt x="1382" y="351"/>
                  </a:lnTo>
                  <a:lnTo>
                    <a:pt x="1381" y="346"/>
                  </a:lnTo>
                  <a:lnTo>
                    <a:pt x="1381" y="341"/>
                  </a:lnTo>
                  <a:lnTo>
                    <a:pt x="1382" y="337"/>
                  </a:lnTo>
                  <a:lnTo>
                    <a:pt x="1386" y="334"/>
                  </a:lnTo>
                  <a:lnTo>
                    <a:pt x="1391" y="330"/>
                  </a:lnTo>
                  <a:lnTo>
                    <a:pt x="1400" y="327"/>
                  </a:lnTo>
                  <a:lnTo>
                    <a:pt x="1400" y="332"/>
                  </a:lnTo>
                  <a:lnTo>
                    <a:pt x="1402" y="339"/>
                  </a:lnTo>
                  <a:lnTo>
                    <a:pt x="1404" y="344"/>
                  </a:lnTo>
                  <a:lnTo>
                    <a:pt x="1405" y="348"/>
                  </a:lnTo>
                  <a:lnTo>
                    <a:pt x="1407" y="353"/>
                  </a:lnTo>
                  <a:lnTo>
                    <a:pt x="1411" y="357"/>
                  </a:lnTo>
                  <a:lnTo>
                    <a:pt x="1414" y="360"/>
                  </a:lnTo>
                  <a:lnTo>
                    <a:pt x="1418" y="364"/>
                  </a:lnTo>
                  <a:lnTo>
                    <a:pt x="1423" y="360"/>
                  </a:lnTo>
                  <a:lnTo>
                    <a:pt x="1427" y="359"/>
                  </a:lnTo>
                  <a:lnTo>
                    <a:pt x="1428" y="359"/>
                  </a:lnTo>
                  <a:lnTo>
                    <a:pt x="1430" y="359"/>
                  </a:lnTo>
                  <a:lnTo>
                    <a:pt x="1432" y="359"/>
                  </a:lnTo>
                  <a:lnTo>
                    <a:pt x="1435" y="359"/>
                  </a:lnTo>
                  <a:lnTo>
                    <a:pt x="1439" y="357"/>
                  </a:lnTo>
                  <a:lnTo>
                    <a:pt x="1444" y="353"/>
                  </a:lnTo>
                  <a:lnTo>
                    <a:pt x="1444" y="355"/>
                  </a:lnTo>
                  <a:lnTo>
                    <a:pt x="1446" y="357"/>
                  </a:lnTo>
                  <a:lnTo>
                    <a:pt x="1450" y="360"/>
                  </a:lnTo>
                  <a:lnTo>
                    <a:pt x="1453" y="364"/>
                  </a:lnTo>
                  <a:lnTo>
                    <a:pt x="1458" y="367"/>
                  </a:lnTo>
                  <a:lnTo>
                    <a:pt x="1462" y="369"/>
                  </a:lnTo>
                  <a:lnTo>
                    <a:pt x="1465" y="373"/>
                  </a:lnTo>
                  <a:lnTo>
                    <a:pt x="1469" y="373"/>
                  </a:lnTo>
                  <a:lnTo>
                    <a:pt x="1480" y="367"/>
                  </a:lnTo>
                  <a:lnTo>
                    <a:pt x="1490" y="362"/>
                  </a:lnTo>
                  <a:lnTo>
                    <a:pt x="1501" y="353"/>
                  </a:lnTo>
                  <a:lnTo>
                    <a:pt x="1513" y="344"/>
                  </a:lnTo>
                  <a:lnTo>
                    <a:pt x="1524" y="336"/>
                  </a:lnTo>
                  <a:lnTo>
                    <a:pt x="1536" y="329"/>
                  </a:lnTo>
                  <a:lnTo>
                    <a:pt x="1547" y="321"/>
                  </a:lnTo>
                  <a:lnTo>
                    <a:pt x="1557" y="318"/>
                  </a:lnTo>
                  <a:lnTo>
                    <a:pt x="1556" y="311"/>
                  </a:lnTo>
                  <a:lnTo>
                    <a:pt x="1556" y="304"/>
                  </a:lnTo>
                  <a:lnTo>
                    <a:pt x="1559" y="300"/>
                  </a:lnTo>
                  <a:lnTo>
                    <a:pt x="1564" y="295"/>
                  </a:lnTo>
                  <a:lnTo>
                    <a:pt x="1571" y="291"/>
                  </a:lnTo>
                  <a:lnTo>
                    <a:pt x="1577" y="286"/>
                  </a:lnTo>
                  <a:lnTo>
                    <a:pt x="1586" y="284"/>
                  </a:lnTo>
                  <a:lnTo>
                    <a:pt x="1591" y="281"/>
                  </a:lnTo>
                  <a:lnTo>
                    <a:pt x="1582" y="281"/>
                  </a:lnTo>
                  <a:lnTo>
                    <a:pt x="1571" y="281"/>
                  </a:lnTo>
                  <a:lnTo>
                    <a:pt x="1559" y="279"/>
                  </a:lnTo>
                  <a:lnTo>
                    <a:pt x="1548" y="279"/>
                  </a:lnTo>
                  <a:lnTo>
                    <a:pt x="1538" y="277"/>
                  </a:lnTo>
                  <a:lnTo>
                    <a:pt x="1529" y="276"/>
                  </a:lnTo>
                  <a:lnTo>
                    <a:pt x="1520" y="274"/>
                  </a:lnTo>
                  <a:lnTo>
                    <a:pt x="1513" y="270"/>
                  </a:lnTo>
                  <a:lnTo>
                    <a:pt x="1548" y="233"/>
                  </a:lnTo>
                  <a:lnTo>
                    <a:pt x="1545" y="233"/>
                  </a:lnTo>
                  <a:lnTo>
                    <a:pt x="1541" y="231"/>
                  </a:lnTo>
                  <a:lnTo>
                    <a:pt x="1538" y="230"/>
                  </a:lnTo>
                  <a:lnTo>
                    <a:pt x="1534" y="228"/>
                  </a:lnTo>
                  <a:lnTo>
                    <a:pt x="1533" y="226"/>
                  </a:lnTo>
                  <a:lnTo>
                    <a:pt x="1529" y="224"/>
                  </a:lnTo>
                  <a:lnTo>
                    <a:pt x="1526" y="224"/>
                  </a:lnTo>
                  <a:lnTo>
                    <a:pt x="1522" y="224"/>
                  </a:lnTo>
                  <a:lnTo>
                    <a:pt x="1469" y="281"/>
                  </a:lnTo>
                  <a:lnTo>
                    <a:pt x="1469" y="284"/>
                  </a:lnTo>
                  <a:lnTo>
                    <a:pt x="1469" y="288"/>
                  </a:lnTo>
                  <a:lnTo>
                    <a:pt x="1469" y="293"/>
                  </a:lnTo>
                  <a:lnTo>
                    <a:pt x="1469" y="298"/>
                  </a:lnTo>
                  <a:lnTo>
                    <a:pt x="1467" y="304"/>
                  </a:lnTo>
                  <a:lnTo>
                    <a:pt x="1465" y="309"/>
                  </a:lnTo>
                  <a:lnTo>
                    <a:pt x="1464" y="313"/>
                  </a:lnTo>
                  <a:lnTo>
                    <a:pt x="1460" y="318"/>
                  </a:lnTo>
                  <a:lnTo>
                    <a:pt x="1462" y="316"/>
                  </a:lnTo>
                  <a:lnTo>
                    <a:pt x="1464" y="316"/>
                  </a:lnTo>
                  <a:lnTo>
                    <a:pt x="1462" y="320"/>
                  </a:lnTo>
                  <a:lnTo>
                    <a:pt x="1460" y="325"/>
                  </a:lnTo>
                  <a:lnTo>
                    <a:pt x="1457" y="332"/>
                  </a:lnTo>
                  <a:lnTo>
                    <a:pt x="1451" y="339"/>
                  </a:lnTo>
                  <a:lnTo>
                    <a:pt x="1444" y="346"/>
                  </a:lnTo>
                  <a:lnTo>
                    <a:pt x="1435" y="351"/>
                  </a:lnTo>
                  <a:lnTo>
                    <a:pt x="1427" y="353"/>
                  </a:lnTo>
                  <a:lnTo>
                    <a:pt x="1428" y="344"/>
                  </a:lnTo>
                  <a:lnTo>
                    <a:pt x="1430" y="337"/>
                  </a:lnTo>
                  <a:lnTo>
                    <a:pt x="1428" y="332"/>
                  </a:lnTo>
                  <a:lnTo>
                    <a:pt x="1427" y="327"/>
                  </a:lnTo>
                  <a:lnTo>
                    <a:pt x="1425" y="323"/>
                  </a:lnTo>
                  <a:lnTo>
                    <a:pt x="1420" y="320"/>
                  </a:lnTo>
                  <a:lnTo>
                    <a:pt x="1414" y="314"/>
                  </a:lnTo>
                  <a:lnTo>
                    <a:pt x="1409" y="307"/>
                  </a:lnTo>
                  <a:lnTo>
                    <a:pt x="1409" y="302"/>
                  </a:lnTo>
                  <a:lnTo>
                    <a:pt x="1411" y="297"/>
                  </a:lnTo>
                  <a:lnTo>
                    <a:pt x="1411" y="293"/>
                  </a:lnTo>
                  <a:lnTo>
                    <a:pt x="1412" y="290"/>
                  </a:lnTo>
                  <a:lnTo>
                    <a:pt x="1412" y="284"/>
                  </a:lnTo>
                  <a:lnTo>
                    <a:pt x="1412" y="281"/>
                  </a:lnTo>
                  <a:lnTo>
                    <a:pt x="1411" y="276"/>
                  </a:lnTo>
                  <a:lnTo>
                    <a:pt x="1409" y="270"/>
                  </a:lnTo>
                  <a:lnTo>
                    <a:pt x="1405" y="277"/>
                  </a:lnTo>
                  <a:lnTo>
                    <a:pt x="1402" y="284"/>
                  </a:lnTo>
                  <a:lnTo>
                    <a:pt x="1398" y="290"/>
                  </a:lnTo>
                  <a:lnTo>
                    <a:pt x="1393" y="297"/>
                  </a:lnTo>
                  <a:lnTo>
                    <a:pt x="1388" y="300"/>
                  </a:lnTo>
                  <a:lnTo>
                    <a:pt x="1382" y="304"/>
                  </a:lnTo>
                  <a:lnTo>
                    <a:pt x="1375" y="307"/>
                  </a:lnTo>
                  <a:lnTo>
                    <a:pt x="1367" y="307"/>
                  </a:lnTo>
                  <a:lnTo>
                    <a:pt x="1365" y="304"/>
                  </a:lnTo>
                  <a:lnTo>
                    <a:pt x="1363" y="298"/>
                  </a:lnTo>
                  <a:lnTo>
                    <a:pt x="1361" y="295"/>
                  </a:lnTo>
                  <a:lnTo>
                    <a:pt x="1358" y="290"/>
                  </a:lnTo>
                  <a:lnTo>
                    <a:pt x="1354" y="284"/>
                  </a:lnTo>
                  <a:lnTo>
                    <a:pt x="1351" y="279"/>
                  </a:lnTo>
                  <a:lnTo>
                    <a:pt x="1349" y="274"/>
                  </a:lnTo>
                  <a:lnTo>
                    <a:pt x="1349" y="270"/>
                  </a:lnTo>
                  <a:lnTo>
                    <a:pt x="1354" y="261"/>
                  </a:lnTo>
                  <a:lnTo>
                    <a:pt x="1361" y="256"/>
                  </a:lnTo>
                  <a:lnTo>
                    <a:pt x="1368" y="251"/>
                  </a:lnTo>
                  <a:lnTo>
                    <a:pt x="1374" y="249"/>
                  </a:lnTo>
                  <a:lnTo>
                    <a:pt x="1381" y="247"/>
                  </a:lnTo>
                  <a:lnTo>
                    <a:pt x="1388" y="247"/>
                  </a:lnTo>
                  <a:lnTo>
                    <a:pt x="1393" y="245"/>
                  </a:lnTo>
                  <a:lnTo>
                    <a:pt x="1400" y="242"/>
                  </a:lnTo>
                  <a:lnTo>
                    <a:pt x="1409" y="233"/>
                  </a:lnTo>
                  <a:lnTo>
                    <a:pt x="1416" y="221"/>
                  </a:lnTo>
                  <a:lnTo>
                    <a:pt x="1425" y="208"/>
                  </a:lnTo>
                  <a:lnTo>
                    <a:pt x="1434" y="198"/>
                  </a:lnTo>
                  <a:lnTo>
                    <a:pt x="1444" y="187"/>
                  </a:lnTo>
                  <a:lnTo>
                    <a:pt x="1455" y="178"/>
                  </a:lnTo>
                  <a:lnTo>
                    <a:pt x="1465" y="169"/>
                  </a:lnTo>
                  <a:lnTo>
                    <a:pt x="1478" y="159"/>
                  </a:lnTo>
                  <a:lnTo>
                    <a:pt x="1487" y="150"/>
                  </a:lnTo>
                  <a:lnTo>
                    <a:pt x="1573" y="150"/>
                  </a:lnTo>
                  <a:lnTo>
                    <a:pt x="1591" y="168"/>
                  </a:lnTo>
                  <a:lnTo>
                    <a:pt x="1626" y="168"/>
                  </a:lnTo>
                  <a:lnTo>
                    <a:pt x="1633" y="175"/>
                  </a:lnTo>
                  <a:lnTo>
                    <a:pt x="1640" y="180"/>
                  </a:lnTo>
                  <a:lnTo>
                    <a:pt x="1646" y="185"/>
                  </a:lnTo>
                  <a:lnTo>
                    <a:pt x="1653" y="187"/>
                  </a:lnTo>
                  <a:lnTo>
                    <a:pt x="1660" y="191"/>
                  </a:lnTo>
                  <a:lnTo>
                    <a:pt x="1665" y="191"/>
                  </a:lnTo>
                  <a:lnTo>
                    <a:pt x="1672" y="189"/>
                  </a:lnTo>
                  <a:lnTo>
                    <a:pt x="1679" y="187"/>
                  </a:lnTo>
                  <a:lnTo>
                    <a:pt x="1697" y="205"/>
                  </a:lnTo>
                  <a:lnTo>
                    <a:pt x="1679" y="224"/>
                  </a:lnTo>
                  <a:lnTo>
                    <a:pt x="1644" y="224"/>
                  </a:lnTo>
                  <a:lnTo>
                    <a:pt x="1626" y="205"/>
                  </a:lnTo>
                  <a:lnTo>
                    <a:pt x="1617" y="215"/>
                  </a:lnTo>
                  <a:lnTo>
                    <a:pt x="1653" y="253"/>
                  </a:lnTo>
                  <a:lnTo>
                    <a:pt x="1670" y="253"/>
                  </a:lnTo>
                  <a:lnTo>
                    <a:pt x="1674" y="251"/>
                  </a:lnTo>
                  <a:lnTo>
                    <a:pt x="1681" y="245"/>
                  </a:lnTo>
                  <a:lnTo>
                    <a:pt x="1688" y="240"/>
                  </a:lnTo>
                  <a:lnTo>
                    <a:pt x="1695" y="233"/>
                  </a:lnTo>
                  <a:lnTo>
                    <a:pt x="1702" y="226"/>
                  </a:lnTo>
                  <a:lnTo>
                    <a:pt x="1707" y="221"/>
                  </a:lnTo>
                  <a:lnTo>
                    <a:pt x="1713" y="217"/>
                  </a:lnTo>
                  <a:lnTo>
                    <a:pt x="1714" y="215"/>
                  </a:lnTo>
                  <a:lnTo>
                    <a:pt x="1732" y="215"/>
                  </a:lnTo>
                  <a:lnTo>
                    <a:pt x="1757" y="187"/>
                  </a:lnTo>
                  <a:lnTo>
                    <a:pt x="1775" y="205"/>
                  </a:lnTo>
                  <a:lnTo>
                    <a:pt x="1801" y="177"/>
                  </a:lnTo>
                  <a:lnTo>
                    <a:pt x="1819" y="196"/>
                  </a:lnTo>
                  <a:lnTo>
                    <a:pt x="1824" y="192"/>
                  </a:lnTo>
                  <a:lnTo>
                    <a:pt x="1831" y="191"/>
                  </a:lnTo>
                  <a:lnTo>
                    <a:pt x="1838" y="189"/>
                  </a:lnTo>
                  <a:lnTo>
                    <a:pt x="1843" y="187"/>
                  </a:lnTo>
                  <a:lnTo>
                    <a:pt x="1850" y="185"/>
                  </a:lnTo>
                  <a:lnTo>
                    <a:pt x="1858" y="184"/>
                  </a:lnTo>
                  <a:lnTo>
                    <a:pt x="1863" y="180"/>
                  </a:lnTo>
                  <a:lnTo>
                    <a:pt x="1870" y="177"/>
                  </a:lnTo>
                  <a:lnTo>
                    <a:pt x="1845" y="150"/>
                  </a:lnTo>
                  <a:lnTo>
                    <a:pt x="1854" y="154"/>
                  </a:lnTo>
                  <a:lnTo>
                    <a:pt x="1865" y="157"/>
                  </a:lnTo>
                  <a:lnTo>
                    <a:pt x="1873" y="161"/>
                  </a:lnTo>
                  <a:lnTo>
                    <a:pt x="1884" y="162"/>
                  </a:lnTo>
                  <a:lnTo>
                    <a:pt x="1895" y="166"/>
                  </a:lnTo>
                  <a:lnTo>
                    <a:pt x="1907" y="168"/>
                  </a:lnTo>
                  <a:lnTo>
                    <a:pt x="1919" y="168"/>
                  </a:lnTo>
                  <a:lnTo>
                    <a:pt x="1932" y="168"/>
                  </a:lnTo>
                  <a:lnTo>
                    <a:pt x="1932" y="164"/>
                  </a:lnTo>
                  <a:lnTo>
                    <a:pt x="1933" y="161"/>
                  </a:lnTo>
                  <a:lnTo>
                    <a:pt x="1933" y="157"/>
                  </a:lnTo>
                  <a:lnTo>
                    <a:pt x="1935" y="154"/>
                  </a:lnTo>
                  <a:lnTo>
                    <a:pt x="1937" y="150"/>
                  </a:lnTo>
                  <a:lnTo>
                    <a:pt x="1939" y="147"/>
                  </a:lnTo>
                  <a:lnTo>
                    <a:pt x="1941" y="143"/>
                  </a:lnTo>
                  <a:lnTo>
                    <a:pt x="1941" y="139"/>
                  </a:lnTo>
                  <a:lnTo>
                    <a:pt x="1983" y="187"/>
                  </a:lnTo>
                  <a:lnTo>
                    <a:pt x="1983" y="191"/>
                  </a:lnTo>
                  <a:lnTo>
                    <a:pt x="1983" y="194"/>
                  </a:lnTo>
                  <a:lnTo>
                    <a:pt x="1981" y="198"/>
                  </a:lnTo>
                  <a:lnTo>
                    <a:pt x="1979" y="201"/>
                  </a:lnTo>
                  <a:lnTo>
                    <a:pt x="1978" y="205"/>
                  </a:lnTo>
                  <a:lnTo>
                    <a:pt x="1976" y="208"/>
                  </a:lnTo>
                  <a:lnTo>
                    <a:pt x="1976" y="212"/>
                  </a:lnTo>
                  <a:lnTo>
                    <a:pt x="1974" y="215"/>
                  </a:lnTo>
                  <a:lnTo>
                    <a:pt x="2009" y="215"/>
                  </a:lnTo>
                  <a:lnTo>
                    <a:pt x="2009" y="177"/>
                  </a:lnTo>
                  <a:lnTo>
                    <a:pt x="2016" y="184"/>
                  </a:lnTo>
                  <a:lnTo>
                    <a:pt x="2024" y="189"/>
                  </a:lnTo>
                  <a:lnTo>
                    <a:pt x="2032" y="192"/>
                  </a:lnTo>
                  <a:lnTo>
                    <a:pt x="2039" y="194"/>
                  </a:lnTo>
                  <a:lnTo>
                    <a:pt x="2048" y="198"/>
                  </a:lnTo>
                  <a:lnTo>
                    <a:pt x="2057" y="200"/>
                  </a:lnTo>
                  <a:lnTo>
                    <a:pt x="2064" y="203"/>
                  </a:lnTo>
                  <a:lnTo>
                    <a:pt x="2071" y="205"/>
                  </a:lnTo>
                  <a:lnTo>
                    <a:pt x="2071" y="201"/>
                  </a:lnTo>
                  <a:lnTo>
                    <a:pt x="2069" y="198"/>
                  </a:lnTo>
                  <a:lnTo>
                    <a:pt x="2068" y="194"/>
                  </a:lnTo>
                  <a:lnTo>
                    <a:pt x="2066" y="191"/>
                  </a:lnTo>
                  <a:lnTo>
                    <a:pt x="2064" y="187"/>
                  </a:lnTo>
                  <a:lnTo>
                    <a:pt x="2062" y="184"/>
                  </a:lnTo>
                  <a:lnTo>
                    <a:pt x="2062" y="180"/>
                  </a:lnTo>
                  <a:lnTo>
                    <a:pt x="2061" y="177"/>
                  </a:lnTo>
                  <a:lnTo>
                    <a:pt x="2045" y="177"/>
                  </a:lnTo>
                  <a:lnTo>
                    <a:pt x="2036" y="187"/>
                  </a:lnTo>
                  <a:lnTo>
                    <a:pt x="2018" y="187"/>
                  </a:lnTo>
                  <a:lnTo>
                    <a:pt x="1992" y="159"/>
                  </a:lnTo>
                  <a:lnTo>
                    <a:pt x="2002" y="157"/>
                  </a:lnTo>
                  <a:lnTo>
                    <a:pt x="2011" y="155"/>
                  </a:lnTo>
                  <a:lnTo>
                    <a:pt x="2022" y="155"/>
                  </a:lnTo>
                  <a:lnTo>
                    <a:pt x="2031" y="154"/>
                  </a:lnTo>
                  <a:lnTo>
                    <a:pt x="2041" y="154"/>
                  </a:lnTo>
                  <a:lnTo>
                    <a:pt x="2052" y="154"/>
                  </a:lnTo>
                  <a:lnTo>
                    <a:pt x="2061" y="152"/>
                  </a:lnTo>
                  <a:lnTo>
                    <a:pt x="2071" y="150"/>
                  </a:lnTo>
                  <a:lnTo>
                    <a:pt x="2068" y="150"/>
                  </a:lnTo>
                  <a:lnTo>
                    <a:pt x="2064" y="148"/>
                  </a:lnTo>
                  <a:lnTo>
                    <a:pt x="2061" y="147"/>
                  </a:lnTo>
                  <a:lnTo>
                    <a:pt x="2057" y="145"/>
                  </a:lnTo>
                  <a:lnTo>
                    <a:pt x="2054" y="143"/>
                  </a:lnTo>
                  <a:lnTo>
                    <a:pt x="2052" y="141"/>
                  </a:lnTo>
                  <a:lnTo>
                    <a:pt x="2048" y="141"/>
                  </a:lnTo>
                  <a:lnTo>
                    <a:pt x="2045" y="139"/>
                  </a:lnTo>
                  <a:lnTo>
                    <a:pt x="2048" y="136"/>
                  </a:lnTo>
                  <a:lnTo>
                    <a:pt x="2052" y="131"/>
                  </a:lnTo>
                  <a:lnTo>
                    <a:pt x="2057" y="124"/>
                  </a:lnTo>
                  <a:lnTo>
                    <a:pt x="2061" y="116"/>
                  </a:lnTo>
                  <a:lnTo>
                    <a:pt x="2064" y="109"/>
                  </a:lnTo>
                  <a:lnTo>
                    <a:pt x="2068" y="104"/>
                  </a:lnTo>
                  <a:lnTo>
                    <a:pt x="2069" y="99"/>
                  </a:lnTo>
                  <a:lnTo>
                    <a:pt x="2071" y="93"/>
                  </a:lnTo>
                  <a:lnTo>
                    <a:pt x="2078" y="93"/>
                  </a:lnTo>
                  <a:lnTo>
                    <a:pt x="2085" y="93"/>
                  </a:lnTo>
                  <a:lnTo>
                    <a:pt x="2092" y="95"/>
                  </a:lnTo>
                  <a:lnTo>
                    <a:pt x="2101" y="95"/>
                  </a:lnTo>
                  <a:lnTo>
                    <a:pt x="2108" y="97"/>
                  </a:lnTo>
                  <a:lnTo>
                    <a:pt x="2117" y="97"/>
                  </a:lnTo>
                  <a:lnTo>
                    <a:pt x="2124" y="101"/>
                  </a:lnTo>
                  <a:lnTo>
                    <a:pt x="2131" y="104"/>
                  </a:lnTo>
                  <a:lnTo>
                    <a:pt x="2135" y="102"/>
                  </a:lnTo>
                  <a:lnTo>
                    <a:pt x="2138" y="102"/>
                  </a:lnTo>
                  <a:lnTo>
                    <a:pt x="2142" y="101"/>
                  </a:lnTo>
                  <a:lnTo>
                    <a:pt x="2144" y="99"/>
                  </a:lnTo>
                  <a:lnTo>
                    <a:pt x="2147" y="97"/>
                  </a:lnTo>
                  <a:lnTo>
                    <a:pt x="2151" y="95"/>
                  </a:lnTo>
                  <a:lnTo>
                    <a:pt x="2154" y="93"/>
                  </a:lnTo>
                  <a:lnTo>
                    <a:pt x="2158" y="93"/>
                  </a:lnTo>
                  <a:lnTo>
                    <a:pt x="2158" y="90"/>
                  </a:lnTo>
                  <a:lnTo>
                    <a:pt x="2158" y="86"/>
                  </a:lnTo>
                  <a:lnTo>
                    <a:pt x="2158" y="83"/>
                  </a:lnTo>
                  <a:lnTo>
                    <a:pt x="2160" y="79"/>
                  </a:lnTo>
                  <a:lnTo>
                    <a:pt x="2160" y="76"/>
                  </a:lnTo>
                  <a:lnTo>
                    <a:pt x="2161" y="72"/>
                  </a:lnTo>
                  <a:lnTo>
                    <a:pt x="2163" y="69"/>
                  </a:lnTo>
                  <a:lnTo>
                    <a:pt x="2167" y="65"/>
                  </a:lnTo>
                  <a:lnTo>
                    <a:pt x="2211" y="93"/>
                  </a:lnTo>
                  <a:lnTo>
                    <a:pt x="2202" y="85"/>
                  </a:lnTo>
                  <a:lnTo>
                    <a:pt x="2220" y="85"/>
                  </a:lnTo>
                  <a:lnTo>
                    <a:pt x="2202" y="85"/>
                  </a:lnTo>
                  <a:lnTo>
                    <a:pt x="2209" y="85"/>
                  </a:lnTo>
                  <a:lnTo>
                    <a:pt x="2218" y="85"/>
                  </a:lnTo>
                  <a:lnTo>
                    <a:pt x="2228" y="85"/>
                  </a:lnTo>
                  <a:lnTo>
                    <a:pt x="2241" y="83"/>
                  </a:lnTo>
                  <a:lnTo>
                    <a:pt x="2251" y="83"/>
                  </a:lnTo>
                  <a:lnTo>
                    <a:pt x="2262" y="81"/>
                  </a:lnTo>
                  <a:lnTo>
                    <a:pt x="2273" y="78"/>
                  </a:lnTo>
                  <a:lnTo>
                    <a:pt x="2280" y="76"/>
                  </a:lnTo>
                  <a:lnTo>
                    <a:pt x="2280" y="79"/>
                  </a:lnTo>
                  <a:lnTo>
                    <a:pt x="2278" y="83"/>
                  </a:lnTo>
                  <a:lnTo>
                    <a:pt x="2276" y="86"/>
                  </a:lnTo>
                  <a:lnTo>
                    <a:pt x="2276" y="90"/>
                  </a:lnTo>
                  <a:lnTo>
                    <a:pt x="2274" y="93"/>
                  </a:lnTo>
                  <a:lnTo>
                    <a:pt x="2273" y="97"/>
                  </a:lnTo>
                  <a:lnTo>
                    <a:pt x="2271" y="101"/>
                  </a:lnTo>
                  <a:lnTo>
                    <a:pt x="2271" y="104"/>
                  </a:lnTo>
                  <a:lnTo>
                    <a:pt x="2288" y="122"/>
                  </a:lnTo>
                  <a:lnTo>
                    <a:pt x="2281" y="125"/>
                  </a:lnTo>
                  <a:lnTo>
                    <a:pt x="2274" y="131"/>
                  </a:lnTo>
                  <a:lnTo>
                    <a:pt x="2265" y="136"/>
                  </a:lnTo>
                  <a:lnTo>
                    <a:pt x="2258" y="141"/>
                  </a:lnTo>
                  <a:lnTo>
                    <a:pt x="2250" y="148"/>
                  </a:lnTo>
                  <a:lnTo>
                    <a:pt x="2243" y="155"/>
                  </a:lnTo>
                  <a:lnTo>
                    <a:pt x="2234" y="162"/>
                  </a:lnTo>
                  <a:lnTo>
                    <a:pt x="2228" y="168"/>
                  </a:lnTo>
                  <a:lnTo>
                    <a:pt x="2235" y="161"/>
                  </a:lnTo>
                  <a:lnTo>
                    <a:pt x="2246" y="154"/>
                  </a:lnTo>
                  <a:lnTo>
                    <a:pt x="2257" y="150"/>
                  </a:lnTo>
                  <a:lnTo>
                    <a:pt x="2269" y="147"/>
                  </a:lnTo>
                  <a:lnTo>
                    <a:pt x="2281" y="143"/>
                  </a:lnTo>
                  <a:lnTo>
                    <a:pt x="2294" y="141"/>
                  </a:lnTo>
                  <a:lnTo>
                    <a:pt x="2308" y="141"/>
                  </a:lnTo>
                  <a:lnTo>
                    <a:pt x="2320" y="141"/>
                  </a:lnTo>
                  <a:lnTo>
                    <a:pt x="2348" y="143"/>
                  </a:lnTo>
                  <a:lnTo>
                    <a:pt x="2377" y="147"/>
                  </a:lnTo>
                  <a:lnTo>
                    <a:pt x="2403" y="148"/>
                  </a:lnTo>
                  <a:lnTo>
                    <a:pt x="2428" y="150"/>
                  </a:lnTo>
                  <a:lnTo>
                    <a:pt x="2454" y="177"/>
                  </a:lnTo>
                  <a:lnTo>
                    <a:pt x="2470" y="171"/>
                  </a:lnTo>
                  <a:lnTo>
                    <a:pt x="2486" y="168"/>
                  </a:lnTo>
                  <a:lnTo>
                    <a:pt x="2506" y="168"/>
                  </a:lnTo>
                  <a:lnTo>
                    <a:pt x="2527" y="169"/>
                  </a:lnTo>
                  <a:lnTo>
                    <a:pt x="2569" y="175"/>
                  </a:lnTo>
                  <a:lnTo>
                    <a:pt x="2615" y="185"/>
                  </a:lnTo>
                  <a:lnTo>
                    <a:pt x="2663" y="198"/>
                  </a:lnTo>
                  <a:lnTo>
                    <a:pt x="2707" y="208"/>
                  </a:lnTo>
                  <a:lnTo>
                    <a:pt x="2728" y="212"/>
                  </a:lnTo>
                  <a:lnTo>
                    <a:pt x="2749" y="214"/>
                  </a:lnTo>
                  <a:lnTo>
                    <a:pt x="2767" y="215"/>
                  </a:lnTo>
                  <a:lnTo>
                    <a:pt x="2785" y="215"/>
                  </a:lnTo>
                  <a:lnTo>
                    <a:pt x="2792" y="215"/>
                  </a:lnTo>
                  <a:lnTo>
                    <a:pt x="2797" y="214"/>
                  </a:lnTo>
                  <a:lnTo>
                    <a:pt x="2804" y="212"/>
                  </a:lnTo>
                  <a:lnTo>
                    <a:pt x="2811" y="212"/>
                  </a:lnTo>
                  <a:lnTo>
                    <a:pt x="2817" y="210"/>
                  </a:lnTo>
                  <a:lnTo>
                    <a:pt x="2824" y="210"/>
                  </a:lnTo>
                  <a:lnTo>
                    <a:pt x="2831" y="212"/>
                  </a:lnTo>
                  <a:lnTo>
                    <a:pt x="2838" y="215"/>
                  </a:lnTo>
                  <a:lnTo>
                    <a:pt x="2839" y="215"/>
                  </a:lnTo>
                  <a:lnTo>
                    <a:pt x="2843" y="214"/>
                  </a:lnTo>
                  <a:lnTo>
                    <a:pt x="2847" y="212"/>
                  </a:lnTo>
                  <a:lnTo>
                    <a:pt x="2850" y="210"/>
                  </a:lnTo>
                  <a:lnTo>
                    <a:pt x="2854" y="208"/>
                  </a:lnTo>
                  <a:lnTo>
                    <a:pt x="2857" y="207"/>
                  </a:lnTo>
                  <a:lnTo>
                    <a:pt x="2859" y="207"/>
                  </a:lnTo>
                  <a:lnTo>
                    <a:pt x="2862" y="205"/>
                  </a:lnTo>
                  <a:lnTo>
                    <a:pt x="2880" y="224"/>
                  </a:lnTo>
                  <a:lnTo>
                    <a:pt x="2889" y="222"/>
                  </a:lnTo>
                  <a:lnTo>
                    <a:pt x="2898" y="222"/>
                  </a:lnTo>
                  <a:lnTo>
                    <a:pt x="2903" y="221"/>
                  </a:lnTo>
                  <a:lnTo>
                    <a:pt x="2910" y="221"/>
                  </a:lnTo>
                  <a:lnTo>
                    <a:pt x="2915" y="219"/>
                  </a:lnTo>
                  <a:lnTo>
                    <a:pt x="2921" y="221"/>
                  </a:lnTo>
                  <a:lnTo>
                    <a:pt x="2926" y="221"/>
                  </a:lnTo>
                  <a:lnTo>
                    <a:pt x="2933" y="224"/>
                  </a:lnTo>
                  <a:lnTo>
                    <a:pt x="2951" y="205"/>
                  </a:lnTo>
                  <a:lnTo>
                    <a:pt x="2933" y="205"/>
                  </a:lnTo>
                  <a:lnTo>
                    <a:pt x="2945" y="207"/>
                  </a:lnTo>
                  <a:lnTo>
                    <a:pt x="2960" y="208"/>
                  </a:lnTo>
                  <a:lnTo>
                    <a:pt x="2972" y="212"/>
                  </a:lnTo>
                  <a:lnTo>
                    <a:pt x="2984" y="214"/>
                  </a:lnTo>
                  <a:lnTo>
                    <a:pt x="2998" y="217"/>
                  </a:lnTo>
                  <a:lnTo>
                    <a:pt x="3011" y="221"/>
                  </a:lnTo>
                  <a:lnTo>
                    <a:pt x="3025" y="222"/>
                  </a:lnTo>
                  <a:lnTo>
                    <a:pt x="3037" y="224"/>
                  </a:lnTo>
                  <a:lnTo>
                    <a:pt x="3055" y="242"/>
                  </a:lnTo>
                  <a:lnTo>
                    <a:pt x="3062" y="242"/>
                  </a:lnTo>
                  <a:lnTo>
                    <a:pt x="3069" y="242"/>
                  </a:lnTo>
                  <a:lnTo>
                    <a:pt x="3076" y="244"/>
                  </a:lnTo>
                  <a:lnTo>
                    <a:pt x="3085" y="244"/>
                  </a:lnTo>
                  <a:lnTo>
                    <a:pt x="3094" y="245"/>
                  </a:lnTo>
                  <a:lnTo>
                    <a:pt x="3101" y="247"/>
                  </a:lnTo>
                  <a:lnTo>
                    <a:pt x="3108" y="249"/>
                  </a:lnTo>
                  <a:lnTo>
                    <a:pt x="3115" y="253"/>
                  </a:lnTo>
                  <a:lnTo>
                    <a:pt x="3113" y="258"/>
                  </a:lnTo>
                  <a:lnTo>
                    <a:pt x="3111" y="261"/>
                  </a:lnTo>
                  <a:lnTo>
                    <a:pt x="3111" y="263"/>
                  </a:lnTo>
                  <a:lnTo>
                    <a:pt x="3111" y="265"/>
                  </a:lnTo>
                  <a:lnTo>
                    <a:pt x="3111" y="268"/>
                  </a:lnTo>
                  <a:lnTo>
                    <a:pt x="3110" y="270"/>
                  </a:lnTo>
                  <a:lnTo>
                    <a:pt x="3110" y="274"/>
                  </a:lnTo>
                  <a:lnTo>
                    <a:pt x="3106" y="281"/>
                  </a:lnTo>
                  <a:lnTo>
                    <a:pt x="3088" y="261"/>
                  </a:lnTo>
                  <a:lnTo>
                    <a:pt x="3037" y="261"/>
                  </a:lnTo>
                  <a:lnTo>
                    <a:pt x="3037" y="258"/>
                  </a:lnTo>
                  <a:lnTo>
                    <a:pt x="3036" y="253"/>
                  </a:lnTo>
                  <a:lnTo>
                    <a:pt x="3032" y="249"/>
                  </a:lnTo>
                  <a:lnTo>
                    <a:pt x="3028" y="244"/>
                  </a:lnTo>
                  <a:lnTo>
                    <a:pt x="3025" y="240"/>
                  </a:lnTo>
                  <a:lnTo>
                    <a:pt x="3023" y="237"/>
                  </a:lnTo>
                  <a:lnTo>
                    <a:pt x="3021" y="233"/>
                  </a:lnTo>
                  <a:lnTo>
                    <a:pt x="3020" y="233"/>
                  </a:lnTo>
                  <a:lnTo>
                    <a:pt x="3020" y="237"/>
                  </a:lnTo>
                  <a:lnTo>
                    <a:pt x="3020" y="240"/>
                  </a:lnTo>
                  <a:lnTo>
                    <a:pt x="3020" y="245"/>
                  </a:lnTo>
                  <a:lnTo>
                    <a:pt x="3021" y="249"/>
                  </a:lnTo>
                  <a:lnTo>
                    <a:pt x="3028" y="260"/>
                  </a:lnTo>
                  <a:lnTo>
                    <a:pt x="3037" y="268"/>
                  </a:lnTo>
                  <a:lnTo>
                    <a:pt x="3048" y="276"/>
                  </a:lnTo>
                  <a:lnTo>
                    <a:pt x="3058" y="283"/>
                  </a:lnTo>
                  <a:lnTo>
                    <a:pt x="3071" y="288"/>
                  </a:lnTo>
                  <a:lnTo>
                    <a:pt x="3081" y="290"/>
                  </a:lnTo>
                  <a:lnTo>
                    <a:pt x="3080" y="293"/>
                  </a:lnTo>
                  <a:lnTo>
                    <a:pt x="3078" y="297"/>
                  </a:lnTo>
                  <a:lnTo>
                    <a:pt x="3076" y="302"/>
                  </a:lnTo>
                  <a:lnTo>
                    <a:pt x="3073" y="307"/>
                  </a:lnTo>
                  <a:lnTo>
                    <a:pt x="3069" y="311"/>
                  </a:lnTo>
                  <a:lnTo>
                    <a:pt x="3066" y="314"/>
                  </a:lnTo>
                  <a:lnTo>
                    <a:pt x="3064" y="316"/>
                  </a:lnTo>
                  <a:lnTo>
                    <a:pt x="3064" y="318"/>
                  </a:lnTo>
                  <a:lnTo>
                    <a:pt x="3060" y="318"/>
                  </a:lnTo>
                  <a:lnTo>
                    <a:pt x="3057" y="318"/>
                  </a:lnTo>
                  <a:lnTo>
                    <a:pt x="3053" y="320"/>
                  </a:lnTo>
                  <a:lnTo>
                    <a:pt x="3050" y="321"/>
                  </a:lnTo>
                  <a:lnTo>
                    <a:pt x="3046" y="323"/>
                  </a:lnTo>
                  <a:lnTo>
                    <a:pt x="3044" y="325"/>
                  </a:lnTo>
                  <a:lnTo>
                    <a:pt x="3041" y="327"/>
                  </a:lnTo>
                  <a:lnTo>
                    <a:pt x="3037" y="327"/>
                  </a:lnTo>
                  <a:lnTo>
                    <a:pt x="3032" y="327"/>
                  </a:lnTo>
                  <a:lnTo>
                    <a:pt x="3025" y="325"/>
                  </a:lnTo>
                  <a:lnTo>
                    <a:pt x="3021" y="323"/>
                  </a:lnTo>
                  <a:lnTo>
                    <a:pt x="3016" y="323"/>
                  </a:lnTo>
                  <a:lnTo>
                    <a:pt x="3011" y="323"/>
                  </a:lnTo>
                  <a:lnTo>
                    <a:pt x="3005" y="323"/>
                  </a:lnTo>
                  <a:lnTo>
                    <a:pt x="3000" y="323"/>
                  </a:lnTo>
                  <a:lnTo>
                    <a:pt x="2993" y="327"/>
                  </a:lnTo>
                  <a:lnTo>
                    <a:pt x="2995" y="336"/>
                  </a:lnTo>
                  <a:lnTo>
                    <a:pt x="2998" y="344"/>
                  </a:lnTo>
                  <a:lnTo>
                    <a:pt x="3002" y="351"/>
                  </a:lnTo>
                  <a:lnTo>
                    <a:pt x="3009" y="357"/>
                  </a:lnTo>
                  <a:lnTo>
                    <a:pt x="3016" y="362"/>
                  </a:lnTo>
                  <a:lnTo>
                    <a:pt x="3023" y="366"/>
                  </a:lnTo>
                  <a:lnTo>
                    <a:pt x="3030" y="369"/>
                  </a:lnTo>
                  <a:lnTo>
                    <a:pt x="3037" y="373"/>
                  </a:lnTo>
                  <a:lnTo>
                    <a:pt x="3037" y="380"/>
                  </a:lnTo>
                  <a:lnTo>
                    <a:pt x="3039" y="389"/>
                  </a:lnTo>
                  <a:lnTo>
                    <a:pt x="3041" y="396"/>
                  </a:lnTo>
                  <a:lnTo>
                    <a:pt x="3041" y="405"/>
                  </a:lnTo>
                  <a:lnTo>
                    <a:pt x="3043" y="413"/>
                  </a:lnTo>
                  <a:lnTo>
                    <a:pt x="3044" y="422"/>
                  </a:lnTo>
                  <a:lnTo>
                    <a:pt x="3046" y="431"/>
                  </a:lnTo>
                  <a:lnTo>
                    <a:pt x="3046" y="438"/>
                  </a:lnTo>
                  <a:lnTo>
                    <a:pt x="3036" y="427"/>
                  </a:lnTo>
                  <a:lnTo>
                    <a:pt x="3023" y="420"/>
                  </a:lnTo>
                  <a:lnTo>
                    <a:pt x="3011" y="412"/>
                  </a:lnTo>
                  <a:lnTo>
                    <a:pt x="2998" y="405"/>
                  </a:lnTo>
                  <a:lnTo>
                    <a:pt x="2984" y="397"/>
                  </a:lnTo>
                  <a:lnTo>
                    <a:pt x="2972" y="390"/>
                  </a:lnTo>
                  <a:lnTo>
                    <a:pt x="2961" y="383"/>
                  </a:lnTo>
                  <a:lnTo>
                    <a:pt x="2951" y="373"/>
                  </a:lnTo>
                  <a:lnTo>
                    <a:pt x="2951" y="369"/>
                  </a:lnTo>
                  <a:lnTo>
                    <a:pt x="2951" y="366"/>
                  </a:lnTo>
                  <a:lnTo>
                    <a:pt x="2952" y="362"/>
                  </a:lnTo>
                  <a:lnTo>
                    <a:pt x="2954" y="359"/>
                  </a:lnTo>
                  <a:lnTo>
                    <a:pt x="2956" y="355"/>
                  </a:lnTo>
                  <a:lnTo>
                    <a:pt x="2958" y="351"/>
                  </a:lnTo>
                  <a:lnTo>
                    <a:pt x="2958" y="348"/>
                  </a:lnTo>
                  <a:lnTo>
                    <a:pt x="2960" y="344"/>
                  </a:lnTo>
                  <a:lnTo>
                    <a:pt x="2958" y="341"/>
                  </a:lnTo>
                  <a:lnTo>
                    <a:pt x="2956" y="334"/>
                  </a:lnTo>
                  <a:lnTo>
                    <a:pt x="2952" y="329"/>
                  </a:lnTo>
                  <a:lnTo>
                    <a:pt x="2951" y="320"/>
                  </a:lnTo>
                  <a:lnTo>
                    <a:pt x="2947" y="313"/>
                  </a:lnTo>
                  <a:lnTo>
                    <a:pt x="2944" y="304"/>
                  </a:lnTo>
                  <a:lnTo>
                    <a:pt x="2942" y="297"/>
                  </a:lnTo>
                  <a:lnTo>
                    <a:pt x="2942" y="290"/>
                  </a:lnTo>
                  <a:lnTo>
                    <a:pt x="2935" y="291"/>
                  </a:lnTo>
                  <a:lnTo>
                    <a:pt x="2931" y="293"/>
                  </a:lnTo>
                  <a:lnTo>
                    <a:pt x="2928" y="293"/>
                  </a:lnTo>
                  <a:lnTo>
                    <a:pt x="2924" y="293"/>
                  </a:lnTo>
                  <a:lnTo>
                    <a:pt x="2921" y="291"/>
                  </a:lnTo>
                  <a:lnTo>
                    <a:pt x="2917" y="290"/>
                  </a:lnTo>
                  <a:lnTo>
                    <a:pt x="2912" y="290"/>
                  </a:lnTo>
                  <a:lnTo>
                    <a:pt x="2907" y="290"/>
                  </a:lnTo>
                  <a:lnTo>
                    <a:pt x="2903" y="297"/>
                  </a:lnTo>
                  <a:lnTo>
                    <a:pt x="2898" y="304"/>
                  </a:lnTo>
                  <a:lnTo>
                    <a:pt x="2894" y="313"/>
                  </a:lnTo>
                  <a:lnTo>
                    <a:pt x="2887" y="321"/>
                  </a:lnTo>
                  <a:lnTo>
                    <a:pt x="2882" y="330"/>
                  </a:lnTo>
                  <a:lnTo>
                    <a:pt x="2877" y="339"/>
                  </a:lnTo>
                  <a:lnTo>
                    <a:pt x="2869" y="346"/>
                  </a:lnTo>
                  <a:lnTo>
                    <a:pt x="2862" y="353"/>
                  </a:lnTo>
                  <a:lnTo>
                    <a:pt x="2854" y="353"/>
                  </a:lnTo>
                  <a:lnTo>
                    <a:pt x="2847" y="351"/>
                  </a:lnTo>
                  <a:lnTo>
                    <a:pt x="2841" y="350"/>
                  </a:lnTo>
                  <a:lnTo>
                    <a:pt x="2836" y="346"/>
                  </a:lnTo>
                  <a:lnTo>
                    <a:pt x="2832" y="343"/>
                  </a:lnTo>
                  <a:lnTo>
                    <a:pt x="2831" y="339"/>
                  </a:lnTo>
                  <a:lnTo>
                    <a:pt x="2829" y="332"/>
                  </a:lnTo>
                  <a:lnTo>
                    <a:pt x="2829" y="327"/>
                  </a:lnTo>
                  <a:lnTo>
                    <a:pt x="2811" y="344"/>
                  </a:lnTo>
                  <a:lnTo>
                    <a:pt x="2794" y="327"/>
                  </a:lnTo>
                  <a:lnTo>
                    <a:pt x="2790" y="330"/>
                  </a:lnTo>
                  <a:lnTo>
                    <a:pt x="2785" y="336"/>
                  </a:lnTo>
                  <a:lnTo>
                    <a:pt x="2778" y="343"/>
                  </a:lnTo>
                  <a:lnTo>
                    <a:pt x="2772" y="350"/>
                  </a:lnTo>
                  <a:lnTo>
                    <a:pt x="2767" y="359"/>
                  </a:lnTo>
                  <a:lnTo>
                    <a:pt x="2762" y="367"/>
                  </a:lnTo>
                  <a:lnTo>
                    <a:pt x="2760" y="374"/>
                  </a:lnTo>
                  <a:lnTo>
                    <a:pt x="2758" y="382"/>
                  </a:lnTo>
                  <a:lnTo>
                    <a:pt x="2762" y="382"/>
                  </a:lnTo>
                  <a:lnTo>
                    <a:pt x="2767" y="385"/>
                  </a:lnTo>
                  <a:lnTo>
                    <a:pt x="2771" y="387"/>
                  </a:lnTo>
                  <a:lnTo>
                    <a:pt x="2776" y="390"/>
                  </a:lnTo>
                  <a:lnTo>
                    <a:pt x="2781" y="394"/>
                  </a:lnTo>
                  <a:lnTo>
                    <a:pt x="2785" y="397"/>
                  </a:lnTo>
                  <a:lnTo>
                    <a:pt x="2790" y="399"/>
                  </a:lnTo>
                  <a:lnTo>
                    <a:pt x="2794" y="401"/>
                  </a:lnTo>
                  <a:lnTo>
                    <a:pt x="2802" y="390"/>
                  </a:lnTo>
                  <a:lnTo>
                    <a:pt x="2809" y="392"/>
                  </a:lnTo>
                  <a:lnTo>
                    <a:pt x="2817" y="396"/>
                  </a:lnTo>
                  <a:lnTo>
                    <a:pt x="2824" y="401"/>
                  </a:lnTo>
                  <a:lnTo>
                    <a:pt x="2831" y="406"/>
                  </a:lnTo>
                  <a:lnTo>
                    <a:pt x="2838" y="413"/>
                  </a:lnTo>
                  <a:lnTo>
                    <a:pt x="2845" y="419"/>
                  </a:lnTo>
                  <a:lnTo>
                    <a:pt x="2850" y="424"/>
                  </a:lnTo>
                  <a:lnTo>
                    <a:pt x="2855" y="429"/>
                  </a:lnTo>
                  <a:lnTo>
                    <a:pt x="2855" y="466"/>
                  </a:lnTo>
                  <a:lnTo>
                    <a:pt x="2857" y="470"/>
                  </a:lnTo>
                  <a:lnTo>
                    <a:pt x="2862" y="473"/>
                  </a:lnTo>
                  <a:lnTo>
                    <a:pt x="2866" y="477"/>
                  </a:lnTo>
                  <a:lnTo>
                    <a:pt x="2871" y="481"/>
                  </a:lnTo>
                  <a:lnTo>
                    <a:pt x="2877" y="484"/>
                  </a:lnTo>
                  <a:lnTo>
                    <a:pt x="2882" y="488"/>
                  </a:lnTo>
                  <a:lnTo>
                    <a:pt x="2885" y="491"/>
                  </a:lnTo>
                  <a:lnTo>
                    <a:pt x="2889" y="495"/>
                  </a:lnTo>
                  <a:lnTo>
                    <a:pt x="2889" y="498"/>
                  </a:lnTo>
                  <a:lnTo>
                    <a:pt x="2887" y="503"/>
                  </a:lnTo>
                  <a:lnTo>
                    <a:pt x="2884" y="511"/>
                  </a:lnTo>
                  <a:lnTo>
                    <a:pt x="2880" y="518"/>
                  </a:lnTo>
                  <a:lnTo>
                    <a:pt x="2877" y="523"/>
                  </a:lnTo>
                  <a:lnTo>
                    <a:pt x="2875" y="530"/>
                  </a:lnTo>
                  <a:lnTo>
                    <a:pt x="2873" y="535"/>
                  </a:lnTo>
                  <a:lnTo>
                    <a:pt x="2871" y="541"/>
                  </a:lnTo>
                  <a:lnTo>
                    <a:pt x="2868" y="541"/>
                  </a:lnTo>
                  <a:lnTo>
                    <a:pt x="2864" y="539"/>
                  </a:lnTo>
                  <a:lnTo>
                    <a:pt x="2859" y="539"/>
                  </a:lnTo>
                  <a:lnTo>
                    <a:pt x="2855" y="537"/>
                  </a:lnTo>
                  <a:lnTo>
                    <a:pt x="2852" y="539"/>
                  </a:lnTo>
                  <a:lnTo>
                    <a:pt x="2848" y="541"/>
                  </a:lnTo>
                  <a:lnTo>
                    <a:pt x="2847" y="544"/>
                  </a:lnTo>
                  <a:lnTo>
                    <a:pt x="2847" y="549"/>
                  </a:lnTo>
                  <a:lnTo>
                    <a:pt x="2847" y="567"/>
                  </a:lnTo>
                  <a:lnTo>
                    <a:pt x="2848" y="579"/>
                  </a:lnTo>
                  <a:lnTo>
                    <a:pt x="2852" y="590"/>
                  </a:lnTo>
                  <a:lnTo>
                    <a:pt x="2859" y="602"/>
                  </a:lnTo>
                  <a:lnTo>
                    <a:pt x="2868" y="615"/>
                  </a:lnTo>
                  <a:lnTo>
                    <a:pt x="2875" y="627"/>
                  </a:lnTo>
                  <a:lnTo>
                    <a:pt x="2882" y="638"/>
                  </a:lnTo>
                  <a:lnTo>
                    <a:pt x="2887" y="650"/>
                  </a:lnTo>
                  <a:lnTo>
                    <a:pt x="2889" y="661"/>
                  </a:lnTo>
                  <a:lnTo>
                    <a:pt x="2880" y="661"/>
                  </a:lnTo>
                  <a:lnTo>
                    <a:pt x="2875" y="659"/>
                  </a:lnTo>
                  <a:lnTo>
                    <a:pt x="2871" y="657"/>
                  </a:lnTo>
                  <a:lnTo>
                    <a:pt x="2869" y="654"/>
                  </a:lnTo>
                  <a:lnTo>
                    <a:pt x="2868" y="650"/>
                  </a:lnTo>
                  <a:lnTo>
                    <a:pt x="2866" y="645"/>
                  </a:lnTo>
                  <a:lnTo>
                    <a:pt x="2866" y="640"/>
                  </a:lnTo>
                  <a:lnTo>
                    <a:pt x="2862" y="632"/>
                  </a:lnTo>
                  <a:lnTo>
                    <a:pt x="2855" y="624"/>
                  </a:lnTo>
                  <a:lnTo>
                    <a:pt x="2845" y="620"/>
                  </a:lnTo>
                  <a:lnTo>
                    <a:pt x="2836" y="613"/>
                  </a:lnTo>
                  <a:lnTo>
                    <a:pt x="2829" y="606"/>
                  </a:lnTo>
                  <a:lnTo>
                    <a:pt x="2820" y="599"/>
                  </a:lnTo>
                  <a:lnTo>
                    <a:pt x="2813" y="592"/>
                  </a:lnTo>
                  <a:lnTo>
                    <a:pt x="2808" y="583"/>
                  </a:lnTo>
                  <a:lnTo>
                    <a:pt x="2801" y="576"/>
                  </a:lnTo>
                  <a:lnTo>
                    <a:pt x="2794" y="567"/>
                  </a:lnTo>
                  <a:lnTo>
                    <a:pt x="2786" y="571"/>
                  </a:lnTo>
                  <a:lnTo>
                    <a:pt x="2779" y="574"/>
                  </a:lnTo>
                  <a:lnTo>
                    <a:pt x="2771" y="579"/>
                  </a:lnTo>
                  <a:lnTo>
                    <a:pt x="2762" y="583"/>
                  </a:lnTo>
                  <a:lnTo>
                    <a:pt x="2755" y="588"/>
                  </a:lnTo>
                  <a:lnTo>
                    <a:pt x="2746" y="594"/>
                  </a:lnTo>
                  <a:lnTo>
                    <a:pt x="2739" y="599"/>
                  </a:lnTo>
                  <a:lnTo>
                    <a:pt x="2732" y="606"/>
                  </a:lnTo>
                  <a:lnTo>
                    <a:pt x="2739" y="606"/>
                  </a:lnTo>
                  <a:lnTo>
                    <a:pt x="2744" y="608"/>
                  </a:lnTo>
                  <a:lnTo>
                    <a:pt x="2751" y="608"/>
                  </a:lnTo>
                  <a:lnTo>
                    <a:pt x="2756" y="610"/>
                  </a:lnTo>
                  <a:lnTo>
                    <a:pt x="2764" y="611"/>
                  </a:lnTo>
                  <a:lnTo>
                    <a:pt x="2767" y="613"/>
                  </a:lnTo>
                  <a:lnTo>
                    <a:pt x="2772" y="613"/>
                  </a:lnTo>
                  <a:lnTo>
                    <a:pt x="2776" y="615"/>
                  </a:lnTo>
                  <a:lnTo>
                    <a:pt x="2776" y="620"/>
                  </a:lnTo>
                  <a:lnTo>
                    <a:pt x="2776" y="625"/>
                  </a:lnTo>
                  <a:lnTo>
                    <a:pt x="2778" y="631"/>
                  </a:lnTo>
                  <a:lnTo>
                    <a:pt x="2781" y="636"/>
                  </a:lnTo>
                  <a:lnTo>
                    <a:pt x="2788" y="647"/>
                  </a:lnTo>
                  <a:lnTo>
                    <a:pt x="2799" y="657"/>
                  </a:lnTo>
                  <a:lnTo>
                    <a:pt x="2809" y="670"/>
                  </a:lnTo>
                  <a:lnTo>
                    <a:pt x="2818" y="682"/>
                  </a:lnTo>
                  <a:lnTo>
                    <a:pt x="2822" y="687"/>
                  </a:lnTo>
                  <a:lnTo>
                    <a:pt x="2825" y="694"/>
                  </a:lnTo>
                  <a:lnTo>
                    <a:pt x="2827" y="700"/>
                  </a:lnTo>
                  <a:lnTo>
                    <a:pt x="2829" y="707"/>
                  </a:lnTo>
                  <a:lnTo>
                    <a:pt x="2832" y="708"/>
                  </a:lnTo>
                  <a:lnTo>
                    <a:pt x="2836" y="710"/>
                  </a:lnTo>
                  <a:lnTo>
                    <a:pt x="2839" y="712"/>
                  </a:lnTo>
                  <a:lnTo>
                    <a:pt x="2845" y="716"/>
                  </a:lnTo>
                  <a:lnTo>
                    <a:pt x="2848" y="719"/>
                  </a:lnTo>
                  <a:lnTo>
                    <a:pt x="2852" y="723"/>
                  </a:lnTo>
                  <a:lnTo>
                    <a:pt x="2854" y="724"/>
                  </a:lnTo>
                  <a:lnTo>
                    <a:pt x="2855" y="726"/>
                  </a:lnTo>
                  <a:lnTo>
                    <a:pt x="2854" y="730"/>
                  </a:lnTo>
                  <a:lnTo>
                    <a:pt x="2854" y="735"/>
                  </a:lnTo>
                  <a:lnTo>
                    <a:pt x="2852" y="740"/>
                  </a:lnTo>
                  <a:lnTo>
                    <a:pt x="2850" y="746"/>
                  </a:lnTo>
                  <a:lnTo>
                    <a:pt x="2848" y="753"/>
                  </a:lnTo>
                  <a:lnTo>
                    <a:pt x="2847" y="760"/>
                  </a:lnTo>
                  <a:lnTo>
                    <a:pt x="2847" y="767"/>
                  </a:lnTo>
                  <a:lnTo>
                    <a:pt x="2847" y="774"/>
                  </a:lnTo>
                  <a:lnTo>
                    <a:pt x="2829" y="792"/>
                  </a:lnTo>
                  <a:lnTo>
                    <a:pt x="2794" y="792"/>
                  </a:lnTo>
                  <a:lnTo>
                    <a:pt x="2788" y="797"/>
                  </a:lnTo>
                  <a:lnTo>
                    <a:pt x="2783" y="800"/>
                  </a:lnTo>
                  <a:lnTo>
                    <a:pt x="2779" y="802"/>
                  </a:lnTo>
                  <a:lnTo>
                    <a:pt x="2776" y="802"/>
                  </a:lnTo>
                  <a:lnTo>
                    <a:pt x="2772" y="802"/>
                  </a:lnTo>
                  <a:lnTo>
                    <a:pt x="2769" y="802"/>
                  </a:lnTo>
                  <a:lnTo>
                    <a:pt x="2764" y="800"/>
                  </a:lnTo>
                  <a:lnTo>
                    <a:pt x="2758" y="800"/>
                  </a:lnTo>
                  <a:lnTo>
                    <a:pt x="2776" y="781"/>
                  </a:lnTo>
                  <a:lnTo>
                    <a:pt x="2771" y="784"/>
                  </a:lnTo>
                  <a:lnTo>
                    <a:pt x="2767" y="786"/>
                  </a:lnTo>
                  <a:lnTo>
                    <a:pt x="2764" y="786"/>
                  </a:lnTo>
                  <a:lnTo>
                    <a:pt x="2762" y="788"/>
                  </a:lnTo>
                  <a:lnTo>
                    <a:pt x="2758" y="792"/>
                  </a:lnTo>
                  <a:lnTo>
                    <a:pt x="2755" y="795"/>
                  </a:lnTo>
                  <a:lnTo>
                    <a:pt x="2749" y="800"/>
                  </a:lnTo>
                  <a:lnTo>
                    <a:pt x="2742" y="797"/>
                  </a:lnTo>
                  <a:lnTo>
                    <a:pt x="2737" y="795"/>
                  </a:lnTo>
                  <a:lnTo>
                    <a:pt x="2730" y="793"/>
                  </a:lnTo>
                  <a:lnTo>
                    <a:pt x="2723" y="793"/>
                  </a:lnTo>
                  <a:lnTo>
                    <a:pt x="2718" y="793"/>
                  </a:lnTo>
                  <a:lnTo>
                    <a:pt x="2711" y="795"/>
                  </a:lnTo>
                  <a:lnTo>
                    <a:pt x="2703" y="797"/>
                  </a:lnTo>
                  <a:lnTo>
                    <a:pt x="2698" y="800"/>
                  </a:lnTo>
                  <a:lnTo>
                    <a:pt x="2700" y="807"/>
                  </a:lnTo>
                  <a:lnTo>
                    <a:pt x="2702" y="816"/>
                  </a:lnTo>
                  <a:lnTo>
                    <a:pt x="2707" y="823"/>
                  </a:lnTo>
                  <a:lnTo>
                    <a:pt x="2712" y="832"/>
                  </a:lnTo>
                  <a:lnTo>
                    <a:pt x="2718" y="839"/>
                  </a:lnTo>
                  <a:lnTo>
                    <a:pt x="2723" y="846"/>
                  </a:lnTo>
                  <a:lnTo>
                    <a:pt x="2728" y="852"/>
                  </a:lnTo>
                  <a:lnTo>
                    <a:pt x="2732" y="857"/>
                  </a:lnTo>
                  <a:lnTo>
                    <a:pt x="2732" y="860"/>
                  </a:lnTo>
                  <a:lnTo>
                    <a:pt x="2730" y="864"/>
                  </a:lnTo>
                  <a:lnTo>
                    <a:pt x="2730" y="868"/>
                  </a:lnTo>
                  <a:lnTo>
                    <a:pt x="2728" y="871"/>
                  </a:lnTo>
                  <a:lnTo>
                    <a:pt x="2726" y="875"/>
                  </a:lnTo>
                  <a:lnTo>
                    <a:pt x="2725" y="878"/>
                  </a:lnTo>
                  <a:lnTo>
                    <a:pt x="2725" y="882"/>
                  </a:lnTo>
                  <a:lnTo>
                    <a:pt x="2723" y="885"/>
                  </a:lnTo>
                  <a:lnTo>
                    <a:pt x="2726" y="889"/>
                  </a:lnTo>
                  <a:lnTo>
                    <a:pt x="2732" y="892"/>
                  </a:lnTo>
                  <a:lnTo>
                    <a:pt x="2735" y="898"/>
                  </a:lnTo>
                  <a:lnTo>
                    <a:pt x="2739" y="905"/>
                  </a:lnTo>
                  <a:lnTo>
                    <a:pt x="2744" y="910"/>
                  </a:lnTo>
                  <a:lnTo>
                    <a:pt x="2746" y="917"/>
                  </a:lnTo>
                  <a:lnTo>
                    <a:pt x="2749" y="924"/>
                  </a:lnTo>
                  <a:lnTo>
                    <a:pt x="2749" y="931"/>
                  </a:lnTo>
                  <a:lnTo>
                    <a:pt x="2744" y="931"/>
                  </a:lnTo>
                  <a:lnTo>
                    <a:pt x="2739" y="933"/>
                  </a:lnTo>
                  <a:lnTo>
                    <a:pt x="2735" y="935"/>
                  </a:lnTo>
                  <a:lnTo>
                    <a:pt x="2734" y="938"/>
                  </a:lnTo>
                  <a:lnTo>
                    <a:pt x="2730" y="942"/>
                  </a:lnTo>
                  <a:lnTo>
                    <a:pt x="2728" y="947"/>
                  </a:lnTo>
                  <a:lnTo>
                    <a:pt x="2726" y="952"/>
                  </a:lnTo>
                  <a:lnTo>
                    <a:pt x="2723" y="958"/>
                  </a:lnTo>
                  <a:lnTo>
                    <a:pt x="2718" y="956"/>
                  </a:lnTo>
                  <a:lnTo>
                    <a:pt x="2707" y="949"/>
                  </a:lnTo>
                  <a:lnTo>
                    <a:pt x="2691" y="940"/>
                  </a:lnTo>
                  <a:lnTo>
                    <a:pt x="2675" y="929"/>
                  </a:lnTo>
                  <a:lnTo>
                    <a:pt x="2659" y="919"/>
                  </a:lnTo>
                  <a:lnTo>
                    <a:pt x="2645" y="908"/>
                  </a:lnTo>
                  <a:lnTo>
                    <a:pt x="2635" y="899"/>
                  </a:lnTo>
                  <a:lnTo>
                    <a:pt x="2628" y="894"/>
                  </a:lnTo>
                  <a:lnTo>
                    <a:pt x="2624" y="903"/>
                  </a:lnTo>
                  <a:lnTo>
                    <a:pt x="2624" y="913"/>
                  </a:lnTo>
                  <a:lnTo>
                    <a:pt x="2624" y="924"/>
                  </a:lnTo>
                  <a:lnTo>
                    <a:pt x="2628" y="933"/>
                  </a:lnTo>
                  <a:lnTo>
                    <a:pt x="2638" y="951"/>
                  </a:lnTo>
                  <a:lnTo>
                    <a:pt x="2654" y="968"/>
                  </a:lnTo>
                  <a:lnTo>
                    <a:pt x="2668" y="986"/>
                  </a:lnTo>
                  <a:lnTo>
                    <a:pt x="2684" y="1004"/>
                  </a:lnTo>
                  <a:lnTo>
                    <a:pt x="2689" y="1012"/>
                  </a:lnTo>
                  <a:lnTo>
                    <a:pt x="2695" y="1023"/>
                  </a:lnTo>
                  <a:lnTo>
                    <a:pt x="2696" y="1032"/>
                  </a:lnTo>
                  <a:lnTo>
                    <a:pt x="2698" y="1042"/>
                  </a:lnTo>
                  <a:lnTo>
                    <a:pt x="2688" y="1041"/>
                  </a:lnTo>
                  <a:lnTo>
                    <a:pt x="2677" y="1039"/>
                  </a:lnTo>
                  <a:lnTo>
                    <a:pt x="2666" y="1034"/>
                  </a:lnTo>
                  <a:lnTo>
                    <a:pt x="2658" y="1027"/>
                  </a:lnTo>
                  <a:lnTo>
                    <a:pt x="2647" y="1018"/>
                  </a:lnTo>
                  <a:lnTo>
                    <a:pt x="2636" y="1007"/>
                  </a:lnTo>
                  <a:lnTo>
                    <a:pt x="2628" y="997"/>
                  </a:lnTo>
                  <a:lnTo>
                    <a:pt x="2619" y="986"/>
                  </a:lnTo>
                  <a:lnTo>
                    <a:pt x="2612" y="974"/>
                  </a:lnTo>
                  <a:lnTo>
                    <a:pt x="2605" y="961"/>
                  </a:lnTo>
                  <a:lnTo>
                    <a:pt x="2599" y="949"/>
                  </a:lnTo>
                  <a:lnTo>
                    <a:pt x="2594" y="936"/>
                  </a:lnTo>
                  <a:lnTo>
                    <a:pt x="2592" y="924"/>
                  </a:lnTo>
                  <a:lnTo>
                    <a:pt x="2590" y="913"/>
                  </a:lnTo>
                  <a:lnTo>
                    <a:pt x="2590" y="903"/>
                  </a:lnTo>
                  <a:lnTo>
                    <a:pt x="2592" y="894"/>
                  </a:lnTo>
                  <a:lnTo>
                    <a:pt x="2589" y="892"/>
                  </a:lnTo>
                  <a:lnTo>
                    <a:pt x="2587" y="892"/>
                  </a:lnTo>
                  <a:lnTo>
                    <a:pt x="2583" y="890"/>
                  </a:lnTo>
                  <a:lnTo>
                    <a:pt x="2580" y="889"/>
                  </a:lnTo>
                  <a:lnTo>
                    <a:pt x="2576" y="887"/>
                  </a:lnTo>
                  <a:lnTo>
                    <a:pt x="2573" y="885"/>
                  </a:lnTo>
                  <a:lnTo>
                    <a:pt x="2571" y="885"/>
                  </a:lnTo>
                  <a:lnTo>
                    <a:pt x="2567" y="885"/>
                  </a:lnTo>
                  <a:lnTo>
                    <a:pt x="2560" y="875"/>
                  </a:lnTo>
                  <a:lnTo>
                    <a:pt x="2550" y="859"/>
                  </a:lnTo>
                  <a:lnTo>
                    <a:pt x="2536" y="839"/>
                  </a:lnTo>
                  <a:lnTo>
                    <a:pt x="2522" y="818"/>
                  </a:lnTo>
                  <a:lnTo>
                    <a:pt x="2507" y="799"/>
                  </a:lnTo>
                  <a:lnTo>
                    <a:pt x="2495" y="784"/>
                  </a:lnTo>
                  <a:lnTo>
                    <a:pt x="2490" y="774"/>
                  </a:lnTo>
                  <a:lnTo>
                    <a:pt x="2488" y="774"/>
                  </a:lnTo>
                  <a:lnTo>
                    <a:pt x="2484" y="772"/>
                  </a:lnTo>
                  <a:lnTo>
                    <a:pt x="2483" y="772"/>
                  </a:lnTo>
                  <a:lnTo>
                    <a:pt x="2479" y="770"/>
                  </a:lnTo>
                  <a:lnTo>
                    <a:pt x="2476" y="769"/>
                  </a:lnTo>
                  <a:lnTo>
                    <a:pt x="2472" y="767"/>
                  </a:lnTo>
                  <a:lnTo>
                    <a:pt x="2469" y="765"/>
                  </a:lnTo>
                  <a:lnTo>
                    <a:pt x="2465" y="763"/>
                  </a:lnTo>
                  <a:lnTo>
                    <a:pt x="2462" y="763"/>
                  </a:lnTo>
                  <a:lnTo>
                    <a:pt x="2458" y="767"/>
                  </a:lnTo>
                  <a:lnTo>
                    <a:pt x="2454" y="769"/>
                  </a:lnTo>
                  <a:lnTo>
                    <a:pt x="2449" y="770"/>
                  </a:lnTo>
                  <a:lnTo>
                    <a:pt x="2446" y="772"/>
                  </a:lnTo>
                  <a:lnTo>
                    <a:pt x="2440" y="774"/>
                  </a:lnTo>
                  <a:lnTo>
                    <a:pt x="2435" y="776"/>
                  </a:lnTo>
                  <a:lnTo>
                    <a:pt x="2432" y="779"/>
                  </a:lnTo>
                  <a:lnTo>
                    <a:pt x="2428" y="781"/>
                  </a:lnTo>
                  <a:lnTo>
                    <a:pt x="2419" y="792"/>
                  </a:lnTo>
                  <a:lnTo>
                    <a:pt x="2419" y="809"/>
                  </a:lnTo>
                  <a:lnTo>
                    <a:pt x="2410" y="820"/>
                  </a:lnTo>
                  <a:lnTo>
                    <a:pt x="2393" y="820"/>
                  </a:lnTo>
                  <a:lnTo>
                    <a:pt x="2384" y="829"/>
                  </a:lnTo>
                  <a:lnTo>
                    <a:pt x="2380" y="836"/>
                  </a:lnTo>
                  <a:lnTo>
                    <a:pt x="2377" y="841"/>
                  </a:lnTo>
                  <a:lnTo>
                    <a:pt x="2373" y="846"/>
                  </a:lnTo>
                  <a:lnTo>
                    <a:pt x="2370" y="852"/>
                  </a:lnTo>
                  <a:lnTo>
                    <a:pt x="2366" y="857"/>
                  </a:lnTo>
                  <a:lnTo>
                    <a:pt x="2361" y="862"/>
                  </a:lnTo>
                  <a:lnTo>
                    <a:pt x="2356" y="869"/>
                  </a:lnTo>
                  <a:lnTo>
                    <a:pt x="2348" y="875"/>
                  </a:lnTo>
                  <a:lnTo>
                    <a:pt x="2352" y="882"/>
                  </a:lnTo>
                  <a:lnTo>
                    <a:pt x="2354" y="889"/>
                  </a:lnTo>
                  <a:lnTo>
                    <a:pt x="2356" y="896"/>
                  </a:lnTo>
                  <a:lnTo>
                    <a:pt x="2357" y="901"/>
                  </a:lnTo>
                  <a:lnTo>
                    <a:pt x="2357" y="908"/>
                  </a:lnTo>
                  <a:lnTo>
                    <a:pt x="2357" y="913"/>
                  </a:lnTo>
                  <a:lnTo>
                    <a:pt x="2357" y="917"/>
                  </a:lnTo>
                  <a:lnTo>
                    <a:pt x="2357" y="922"/>
                  </a:lnTo>
                  <a:lnTo>
                    <a:pt x="2333" y="951"/>
                  </a:lnTo>
                  <a:lnTo>
                    <a:pt x="2315" y="951"/>
                  </a:lnTo>
                  <a:lnTo>
                    <a:pt x="2311" y="949"/>
                  </a:lnTo>
                  <a:lnTo>
                    <a:pt x="2306" y="944"/>
                  </a:lnTo>
                  <a:lnTo>
                    <a:pt x="2303" y="938"/>
                  </a:lnTo>
                  <a:lnTo>
                    <a:pt x="2297" y="929"/>
                  </a:lnTo>
                  <a:lnTo>
                    <a:pt x="2294" y="922"/>
                  </a:lnTo>
                  <a:lnTo>
                    <a:pt x="2292" y="913"/>
                  </a:lnTo>
                  <a:lnTo>
                    <a:pt x="2288" y="908"/>
                  </a:lnTo>
                  <a:lnTo>
                    <a:pt x="2288" y="903"/>
                  </a:lnTo>
                  <a:lnTo>
                    <a:pt x="2285" y="903"/>
                  </a:lnTo>
                  <a:lnTo>
                    <a:pt x="2281" y="901"/>
                  </a:lnTo>
                  <a:lnTo>
                    <a:pt x="2278" y="899"/>
                  </a:lnTo>
                  <a:lnTo>
                    <a:pt x="2276" y="898"/>
                  </a:lnTo>
                  <a:lnTo>
                    <a:pt x="2273" y="896"/>
                  </a:lnTo>
                  <a:lnTo>
                    <a:pt x="2269" y="894"/>
                  </a:lnTo>
                  <a:lnTo>
                    <a:pt x="2265" y="894"/>
                  </a:lnTo>
                  <a:lnTo>
                    <a:pt x="2262" y="894"/>
                  </a:lnTo>
                  <a:lnTo>
                    <a:pt x="2262" y="887"/>
                  </a:lnTo>
                  <a:lnTo>
                    <a:pt x="2260" y="882"/>
                  </a:lnTo>
                  <a:lnTo>
                    <a:pt x="2260" y="876"/>
                  </a:lnTo>
                  <a:lnTo>
                    <a:pt x="2258" y="871"/>
                  </a:lnTo>
                  <a:lnTo>
                    <a:pt x="2258" y="866"/>
                  </a:lnTo>
                  <a:lnTo>
                    <a:pt x="2258" y="859"/>
                  </a:lnTo>
                  <a:lnTo>
                    <a:pt x="2260" y="853"/>
                  </a:lnTo>
                  <a:lnTo>
                    <a:pt x="2262" y="846"/>
                  </a:lnTo>
                  <a:lnTo>
                    <a:pt x="2257" y="839"/>
                  </a:lnTo>
                  <a:lnTo>
                    <a:pt x="2250" y="829"/>
                  </a:lnTo>
                  <a:lnTo>
                    <a:pt x="2246" y="816"/>
                  </a:lnTo>
                  <a:lnTo>
                    <a:pt x="2243" y="804"/>
                  </a:lnTo>
                  <a:lnTo>
                    <a:pt x="2239" y="792"/>
                  </a:lnTo>
                  <a:lnTo>
                    <a:pt x="2237" y="777"/>
                  </a:lnTo>
                  <a:lnTo>
                    <a:pt x="2235" y="765"/>
                  </a:lnTo>
                  <a:lnTo>
                    <a:pt x="2235" y="754"/>
                  </a:lnTo>
                  <a:lnTo>
                    <a:pt x="2235" y="758"/>
                  </a:lnTo>
                  <a:lnTo>
                    <a:pt x="2234" y="761"/>
                  </a:lnTo>
                  <a:lnTo>
                    <a:pt x="2234" y="765"/>
                  </a:lnTo>
                  <a:lnTo>
                    <a:pt x="2232" y="769"/>
                  </a:lnTo>
                  <a:lnTo>
                    <a:pt x="2230" y="772"/>
                  </a:lnTo>
                  <a:lnTo>
                    <a:pt x="2228" y="776"/>
                  </a:lnTo>
                  <a:lnTo>
                    <a:pt x="2228" y="779"/>
                  </a:lnTo>
                  <a:lnTo>
                    <a:pt x="2228" y="781"/>
                  </a:lnTo>
                  <a:lnTo>
                    <a:pt x="2221" y="781"/>
                  </a:lnTo>
                  <a:lnTo>
                    <a:pt x="2216" y="781"/>
                  </a:lnTo>
                  <a:lnTo>
                    <a:pt x="2211" y="779"/>
                  </a:lnTo>
                  <a:lnTo>
                    <a:pt x="2207" y="776"/>
                  </a:lnTo>
                  <a:lnTo>
                    <a:pt x="2202" y="774"/>
                  </a:lnTo>
                  <a:lnTo>
                    <a:pt x="2198" y="770"/>
                  </a:lnTo>
                  <a:lnTo>
                    <a:pt x="2195" y="767"/>
                  </a:lnTo>
                  <a:lnTo>
                    <a:pt x="2193" y="763"/>
                  </a:lnTo>
                  <a:lnTo>
                    <a:pt x="2158" y="763"/>
                  </a:lnTo>
                  <a:lnTo>
                    <a:pt x="2158" y="760"/>
                  </a:lnTo>
                  <a:lnTo>
                    <a:pt x="2160" y="756"/>
                  </a:lnTo>
                  <a:lnTo>
                    <a:pt x="2161" y="753"/>
                  </a:lnTo>
                  <a:lnTo>
                    <a:pt x="2161" y="749"/>
                  </a:lnTo>
                  <a:lnTo>
                    <a:pt x="2163" y="746"/>
                  </a:lnTo>
                  <a:lnTo>
                    <a:pt x="2165" y="742"/>
                  </a:lnTo>
                  <a:lnTo>
                    <a:pt x="2167" y="739"/>
                  </a:lnTo>
                  <a:lnTo>
                    <a:pt x="2167" y="735"/>
                  </a:lnTo>
                  <a:lnTo>
                    <a:pt x="2161" y="737"/>
                  </a:lnTo>
                  <a:lnTo>
                    <a:pt x="2156" y="737"/>
                  </a:lnTo>
                  <a:lnTo>
                    <a:pt x="2152" y="737"/>
                  </a:lnTo>
                  <a:lnTo>
                    <a:pt x="2151" y="733"/>
                  </a:lnTo>
                  <a:lnTo>
                    <a:pt x="2149" y="730"/>
                  </a:lnTo>
                  <a:lnTo>
                    <a:pt x="2149" y="724"/>
                  </a:lnTo>
                  <a:lnTo>
                    <a:pt x="2149" y="721"/>
                  </a:lnTo>
                  <a:lnTo>
                    <a:pt x="2149" y="717"/>
                  </a:lnTo>
                  <a:lnTo>
                    <a:pt x="2114" y="754"/>
                  </a:lnTo>
                  <a:lnTo>
                    <a:pt x="2110" y="753"/>
                  </a:lnTo>
                  <a:lnTo>
                    <a:pt x="2105" y="751"/>
                  </a:lnTo>
                  <a:lnTo>
                    <a:pt x="2099" y="747"/>
                  </a:lnTo>
                  <a:lnTo>
                    <a:pt x="2092" y="744"/>
                  </a:lnTo>
                  <a:lnTo>
                    <a:pt x="2085" y="739"/>
                  </a:lnTo>
                  <a:lnTo>
                    <a:pt x="2080" y="735"/>
                  </a:lnTo>
                  <a:lnTo>
                    <a:pt x="2075" y="730"/>
                  </a:lnTo>
                  <a:lnTo>
                    <a:pt x="2071" y="726"/>
                  </a:lnTo>
                  <a:lnTo>
                    <a:pt x="2064" y="728"/>
                  </a:lnTo>
                  <a:lnTo>
                    <a:pt x="2057" y="728"/>
                  </a:lnTo>
                  <a:lnTo>
                    <a:pt x="2048" y="726"/>
                  </a:lnTo>
                  <a:lnTo>
                    <a:pt x="2041" y="724"/>
                  </a:lnTo>
                  <a:lnTo>
                    <a:pt x="2034" y="719"/>
                  </a:lnTo>
                  <a:lnTo>
                    <a:pt x="2027" y="716"/>
                  </a:lnTo>
                  <a:lnTo>
                    <a:pt x="2022" y="710"/>
                  </a:lnTo>
                  <a:lnTo>
                    <a:pt x="2018" y="707"/>
                  </a:lnTo>
                  <a:lnTo>
                    <a:pt x="2011" y="714"/>
                  </a:lnTo>
                  <a:lnTo>
                    <a:pt x="2002" y="717"/>
                  </a:lnTo>
                  <a:lnTo>
                    <a:pt x="1994" y="721"/>
                  </a:lnTo>
                  <a:lnTo>
                    <a:pt x="1983" y="723"/>
                  </a:lnTo>
                  <a:lnTo>
                    <a:pt x="1974" y="723"/>
                  </a:lnTo>
                  <a:lnTo>
                    <a:pt x="1963" y="723"/>
                  </a:lnTo>
                  <a:lnTo>
                    <a:pt x="1955" y="721"/>
                  </a:lnTo>
                  <a:lnTo>
                    <a:pt x="1948" y="717"/>
                  </a:lnTo>
                  <a:lnTo>
                    <a:pt x="1941" y="707"/>
                  </a:lnTo>
                  <a:lnTo>
                    <a:pt x="1937" y="700"/>
                  </a:lnTo>
                  <a:lnTo>
                    <a:pt x="1933" y="691"/>
                  </a:lnTo>
                  <a:lnTo>
                    <a:pt x="1928" y="682"/>
                  </a:lnTo>
                  <a:lnTo>
                    <a:pt x="1923" y="675"/>
                  </a:lnTo>
                  <a:lnTo>
                    <a:pt x="1918" y="670"/>
                  </a:lnTo>
                  <a:lnTo>
                    <a:pt x="1909" y="666"/>
                  </a:lnTo>
                  <a:lnTo>
                    <a:pt x="1905" y="666"/>
                  </a:lnTo>
                  <a:lnTo>
                    <a:pt x="1900" y="666"/>
                  </a:lnTo>
                  <a:lnTo>
                    <a:pt x="1895" y="668"/>
                  </a:lnTo>
                  <a:lnTo>
                    <a:pt x="1888" y="671"/>
                  </a:lnTo>
                  <a:lnTo>
                    <a:pt x="1898" y="680"/>
                  </a:lnTo>
                  <a:lnTo>
                    <a:pt x="1907" y="691"/>
                  </a:lnTo>
                  <a:lnTo>
                    <a:pt x="1916" y="700"/>
                  </a:lnTo>
                  <a:lnTo>
                    <a:pt x="1926" y="708"/>
                  </a:lnTo>
                  <a:lnTo>
                    <a:pt x="1935" y="719"/>
                  </a:lnTo>
                  <a:lnTo>
                    <a:pt x="1942" y="730"/>
                  </a:lnTo>
                  <a:lnTo>
                    <a:pt x="1951" y="740"/>
                  </a:lnTo>
                  <a:lnTo>
                    <a:pt x="1958" y="754"/>
                  </a:lnTo>
                  <a:lnTo>
                    <a:pt x="1963" y="753"/>
                  </a:lnTo>
                  <a:lnTo>
                    <a:pt x="1969" y="751"/>
                  </a:lnTo>
                  <a:lnTo>
                    <a:pt x="1974" y="749"/>
                  </a:lnTo>
                  <a:lnTo>
                    <a:pt x="1978" y="746"/>
                  </a:lnTo>
                  <a:lnTo>
                    <a:pt x="1983" y="744"/>
                  </a:lnTo>
                  <a:lnTo>
                    <a:pt x="1986" y="740"/>
                  </a:lnTo>
                  <a:lnTo>
                    <a:pt x="1990" y="739"/>
                  </a:lnTo>
                  <a:lnTo>
                    <a:pt x="1994" y="739"/>
                  </a:lnTo>
                  <a:lnTo>
                    <a:pt x="1997" y="723"/>
                  </a:lnTo>
                  <a:close/>
                </a:path>
              </a:pathLst>
            </a:custGeom>
            <a:solidFill>
              <a:srgbClr val="DA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1951038" y="1871663"/>
              <a:ext cx="2263775" cy="2763837"/>
            </a:xfrm>
            <a:custGeom>
              <a:avLst/>
              <a:gdLst>
                <a:gd name="T0" fmla="*/ 2147483647 w 1426"/>
                <a:gd name="T1" fmla="*/ 2147483647 h 1741"/>
                <a:gd name="T2" fmla="*/ 2147483647 w 1426"/>
                <a:gd name="T3" fmla="*/ 2147483647 h 1741"/>
                <a:gd name="T4" fmla="*/ 2147483647 w 1426"/>
                <a:gd name="T5" fmla="*/ 2147483647 h 1741"/>
                <a:gd name="T6" fmla="*/ 2147483647 w 1426"/>
                <a:gd name="T7" fmla="*/ 2147483647 h 1741"/>
                <a:gd name="T8" fmla="*/ 2147483647 w 1426"/>
                <a:gd name="T9" fmla="*/ 2147483647 h 1741"/>
                <a:gd name="T10" fmla="*/ 2147483647 w 1426"/>
                <a:gd name="T11" fmla="*/ 2147483647 h 1741"/>
                <a:gd name="T12" fmla="*/ 2147483647 w 1426"/>
                <a:gd name="T13" fmla="*/ 2147483647 h 1741"/>
                <a:gd name="T14" fmla="*/ 2147483647 w 1426"/>
                <a:gd name="T15" fmla="*/ 2147483647 h 1741"/>
                <a:gd name="T16" fmla="*/ 2147483647 w 1426"/>
                <a:gd name="T17" fmla="*/ 2147483647 h 1741"/>
                <a:gd name="T18" fmla="*/ 2147483647 w 1426"/>
                <a:gd name="T19" fmla="*/ 2147483647 h 1741"/>
                <a:gd name="T20" fmla="*/ 2147483647 w 1426"/>
                <a:gd name="T21" fmla="*/ 2147483647 h 1741"/>
                <a:gd name="T22" fmla="*/ 2147483647 w 1426"/>
                <a:gd name="T23" fmla="*/ 2147483647 h 1741"/>
                <a:gd name="T24" fmla="*/ 2147483647 w 1426"/>
                <a:gd name="T25" fmla="*/ 2147483647 h 1741"/>
                <a:gd name="T26" fmla="*/ 2147483647 w 1426"/>
                <a:gd name="T27" fmla="*/ 2147483647 h 1741"/>
                <a:gd name="T28" fmla="*/ 2147483647 w 1426"/>
                <a:gd name="T29" fmla="*/ 2147483647 h 1741"/>
                <a:gd name="T30" fmla="*/ 2147483647 w 1426"/>
                <a:gd name="T31" fmla="*/ 2147483647 h 1741"/>
                <a:gd name="T32" fmla="*/ 2147483647 w 1426"/>
                <a:gd name="T33" fmla="*/ 2147483647 h 1741"/>
                <a:gd name="T34" fmla="*/ 2147483647 w 1426"/>
                <a:gd name="T35" fmla="*/ 2147483647 h 1741"/>
                <a:gd name="T36" fmla="*/ 2147483647 w 1426"/>
                <a:gd name="T37" fmla="*/ 2147483647 h 1741"/>
                <a:gd name="T38" fmla="*/ 2147483647 w 1426"/>
                <a:gd name="T39" fmla="*/ 2147483647 h 1741"/>
                <a:gd name="T40" fmla="*/ 2147483647 w 1426"/>
                <a:gd name="T41" fmla="*/ 2147483647 h 1741"/>
                <a:gd name="T42" fmla="*/ 2147483647 w 1426"/>
                <a:gd name="T43" fmla="*/ 2147483647 h 1741"/>
                <a:gd name="T44" fmla="*/ 2147483647 w 1426"/>
                <a:gd name="T45" fmla="*/ 2147483647 h 1741"/>
                <a:gd name="T46" fmla="*/ 2147483647 w 1426"/>
                <a:gd name="T47" fmla="*/ 2147483647 h 1741"/>
                <a:gd name="T48" fmla="*/ 2147483647 w 1426"/>
                <a:gd name="T49" fmla="*/ 2147483647 h 1741"/>
                <a:gd name="T50" fmla="*/ 2147483647 w 1426"/>
                <a:gd name="T51" fmla="*/ 2147483647 h 1741"/>
                <a:gd name="T52" fmla="*/ 2147483647 w 1426"/>
                <a:gd name="T53" fmla="*/ 2147483647 h 1741"/>
                <a:gd name="T54" fmla="*/ 2147483647 w 1426"/>
                <a:gd name="T55" fmla="*/ 2147483647 h 1741"/>
                <a:gd name="T56" fmla="*/ 2147483647 w 1426"/>
                <a:gd name="T57" fmla="*/ 2147483647 h 1741"/>
                <a:gd name="T58" fmla="*/ 2147483647 w 1426"/>
                <a:gd name="T59" fmla="*/ 2147483647 h 1741"/>
                <a:gd name="T60" fmla="*/ 2147483647 w 1426"/>
                <a:gd name="T61" fmla="*/ 2147483647 h 1741"/>
                <a:gd name="T62" fmla="*/ 2147483647 w 1426"/>
                <a:gd name="T63" fmla="*/ 2147483647 h 1741"/>
                <a:gd name="T64" fmla="*/ 2147483647 w 1426"/>
                <a:gd name="T65" fmla="*/ 2147483647 h 1741"/>
                <a:gd name="T66" fmla="*/ 2147483647 w 1426"/>
                <a:gd name="T67" fmla="*/ 2147483647 h 1741"/>
                <a:gd name="T68" fmla="*/ 2147483647 w 1426"/>
                <a:gd name="T69" fmla="*/ 2147483647 h 1741"/>
                <a:gd name="T70" fmla="*/ 2147483647 w 1426"/>
                <a:gd name="T71" fmla="*/ 2147483647 h 1741"/>
                <a:gd name="T72" fmla="*/ 2147483647 w 1426"/>
                <a:gd name="T73" fmla="*/ 2147483647 h 1741"/>
                <a:gd name="T74" fmla="*/ 2147483647 w 1426"/>
                <a:gd name="T75" fmla="*/ 2147483647 h 1741"/>
                <a:gd name="T76" fmla="*/ 2147483647 w 1426"/>
                <a:gd name="T77" fmla="*/ 2147483647 h 1741"/>
                <a:gd name="T78" fmla="*/ 2147483647 w 1426"/>
                <a:gd name="T79" fmla="*/ 2147483647 h 1741"/>
                <a:gd name="T80" fmla="*/ 2147483647 w 1426"/>
                <a:gd name="T81" fmla="*/ 2147483647 h 1741"/>
                <a:gd name="T82" fmla="*/ 2147483647 w 1426"/>
                <a:gd name="T83" fmla="*/ 2147483647 h 1741"/>
                <a:gd name="T84" fmla="*/ 2147483647 w 1426"/>
                <a:gd name="T85" fmla="*/ 2147483647 h 1741"/>
                <a:gd name="T86" fmla="*/ 2147483647 w 1426"/>
                <a:gd name="T87" fmla="*/ 2147483647 h 1741"/>
                <a:gd name="T88" fmla="*/ 2147483647 w 1426"/>
                <a:gd name="T89" fmla="*/ 2147483647 h 1741"/>
                <a:gd name="T90" fmla="*/ 2147483647 w 1426"/>
                <a:gd name="T91" fmla="*/ 2147483647 h 1741"/>
                <a:gd name="T92" fmla="*/ 2147483647 w 1426"/>
                <a:gd name="T93" fmla="*/ 2147483647 h 1741"/>
                <a:gd name="T94" fmla="*/ 2147483647 w 1426"/>
                <a:gd name="T95" fmla="*/ 2147483647 h 1741"/>
                <a:gd name="T96" fmla="*/ 2147483647 w 1426"/>
                <a:gd name="T97" fmla="*/ 2147483647 h 1741"/>
                <a:gd name="T98" fmla="*/ 2147483647 w 1426"/>
                <a:gd name="T99" fmla="*/ 2147483647 h 1741"/>
                <a:gd name="T100" fmla="*/ 2147483647 w 1426"/>
                <a:gd name="T101" fmla="*/ 2147483647 h 1741"/>
                <a:gd name="T102" fmla="*/ 2147483647 w 1426"/>
                <a:gd name="T103" fmla="*/ 2147483647 h 1741"/>
                <a:gd name="T104" fmla="*/ 2147483647 w 1426"/>
                <a:gd name="T105" fmla="*/ 2147483647 h 1741"/>
                <a:gd name="T106" fmla="*/ 2147483647 w 1426"/>
                <a:gd name="T107" fmla="*/ 2147483647 h 1741"/>
                <a:gd name="T108" fmla="*/ 2147483647 w 1426"/>
                <a:gd name="T109" fmla="*/ 2147483647 h 1741"/>
                <a:gd name="T110" fmla="*/ 2147483647 w 1426"/>
                <a:gd name="T111" fmla="*/ 2147483647 h 1741"/>
                <a:gd name="T112" fmla="*/ 2147483647 w 1426"/>
                <a:gd name="T113" fmla="*/ 2147483647 h 1741"/>
                <a:gd name="T114" fmla="*/ 2147483647 w 1426"/>
                <a:gd name="T115" fmla="*/ 2147483647 h 1741"/>
                <a:gd name="T116" fmla="*/ 2147483647 w 1426"/>
                <a:gd name="T117" fmla="*/ 2147483647 h 1741"/>
                <a:gd name="T118" fmla="*/ 2147483647 w 1426"/>
                <a:gd name="T119" fmla="*/ 2147483647 h 1741"/>
                <a:gd name="T120" fmla="*/ 2147483647 w 1426"/>
                <a:gd name="T121" fmla="*/ 2147483647 h 1741"/>
                <a:gd name="T122" fmla="*/ 2147483647 w 1426"/>
                <a:gd name="T123" fmla="*/ 2147483647 h 17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6"/>
                <a:gd name="T187" fmla="*/ 0 h 1741"/>
                <a:gd name="T188" fmla="*/ 1426 w 1426"/>
                <a:gd name="T189" fmla="*/ 1741 h 17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6" h="1741">
                  <a:moveTo>
                    <a:pt x="1078" y="1741"/>
                  </a:moveTo>
                  <a:lnTo>
                    <a:pt x="1069" y="1735"/>
                  </a:lnTo>
                  <a:lnTo>
                    <a:pt x="1058" y="1730"/>
                  </a:lnTo>
                  <a:lnTo>
                    <a:pt x="1046" y="1723"/>
                  </a:lnTo>
                  <a:lnTo>
                    <a:pt x="1034" y="1714"/>
                  </a:lnTo>
                  <a:lnTo>
                    <a:pt x="1021" y="1705"/>
                  </a:lnTo>
                  <a:lnTo>
                    <a:pt x="1012" y="1696"/>
                  </a:lnTo>
                  <a:lnTo>
                    <a:pt x="1011" y="1691"/>
                  </a:lnTo>
                  <a:lnTo>
                    <a:pt x="1009" y="1686"/>
                  </a:lnTo>
                  <a:lnTo>
                    <a:pt x="1007" y="1680"/>
                  </a:lnTo>
                  <a:lnTo>
                    <a:pt x="1009" y="1675"/>
                  </a:lnTo>
                  <a:lnTo>
                    <a:pt x="1005" y="1675"/>
                  </a:lnTo>
                  <a:lnTo>
                    <a:pt x="1000" y="1672"/>
                  </a:lnTo>
                  <a:lnTo>
                    <a:pt x="997" y="1670"/>
                  </a:lnTo>
                  <a:lnTo>
                    <a:pt x="991" y="1666"/>
                  </a:lnTo>
                  <a:lnTo>
                    <a:pt x="986" y="1663"/>
                  </a:lnTo>
                  <a:lnTo>
                    <a:pt x="981" y="1659"/>
                  </a:lnTo>
                  <a:lnTo>
                    <a:pt x="977" y="1657"/>
                  </a:lnTo>
                  <a:lnTo>
                    <a:pt x="974" y="1656"/>
                  </a:lnTo>
                  <a:lnTo>
                    <a:pt x="974" y="1620"/>
                  </a:lnTo>
                  <a:lnTo>
                    <a:pt x="963" y="1606"/>
                  </a:lnTo>
                  <a:lnTo>
                    <a:pt x="956" y="1594"/>
                  </a:lnTo>
                  <a:lnTo>
                    <a:pt x="949" y="1578"/>
                  </a:lnTo>
                  <a:lnTo>
                    <a:pt x="944" y="1564"/>
                  </a:lnTo>
                  <a:lnTo>
                    <a:pt x="938" y="1532"/>
                  </a:lnTo>
                  <a:lnTo>
                    <a:pt x="935" y="1498"/>
                  </a:lnTo>
                  <a:lnTo>
                    <a:pt x="931" y="1465"/>
                  </a:lnTo>
                  <a:lnTo>
                    <a:pt x="924" y="1433"/>
                  </a:lnTo>
                  <a:lnTo>
                    <a:pt x="921" y="1419"/>
                  </a:lnTo>
                  <a:lnTo>
                    <a:pt x="914" y="1403"/>
                  </a:lnTo>
                  <a:lnTo>
                    <a:pt x="906" y="1391"/>
                  </a:lnTo>
                  <a:lnTo>
                    <a:pt x="896" y="1378"/>
                  </a:lnTo>
                  <a:lnTo>
                    <a:pt x="896" y="1368"/>
                  </a:lnTo>
                  <a:lnTo>
                    <a:pt x="898" y="1357"/>
                  </a:lnTo>
                  <a:lnTo>
                    <a:pt x="901" y="1346"/>
                  </a:lnTo>
                  <a:lnTo>
                    <a:pt x="905" y="1336"/>
                  </a:lnTo>
                  <a:lnTo>
                    <a:pt x="906" y="1325"/>
                  </a:lnTo>
                  <a:lnTo>
                    <a:pt x="910" y="1315"/>
                  </a:lnTo>
                  <a:lnTo>
                    <a:pt x="912" y="1304"/>
                  </a:lnTo>
                  <a:lnTo>
                    <a:pt x="912" y="1293"/>
                  </a:lnTo>
                  <a:lnTo>
                    <a:pt x="898" y="1292"/>
                  </a:lnTo>
                  <a:lnTo>
                    <a:pt x="882" y="1286"/>
                  </a:lnTo>
                  <a:lnTo>
                    <a:pt x="862" y="1278"/>
                  </a:lnTo>
                  <a:lnTo>
                    <a:pt x="845" y="1267"/>
                  </a:lnTo>
                  <a:lnTo>
                    <a:pt x="825" y="1255"/>
                  </a:lnTo>
                  <a:lnTo>
                    <a:pt x="809" y="1242"/>
                  </a:lnTo>
                  <a:lnTo>
                    <a:pt x="793" y="1230"/>
                  </a:lnTo>
                  <a:lnTo>
                    <a:pt x="783" y="1219"/>
                  </a:lnTo>
                  <a:lnTo>
                    <a:pt x="783" y="1182"/>
                  </a:lnTo>
                  <a:lnTo>
                    <a:pt x="776" y="1182"/>
                  </a:lnTo>
                  <a:lnTo>
                    <a:pt x="770" y="1180"/>
                  </a:lnTo>
                  <a:lnTo>
                    <a:pt x="765" y="1179"/>
                  </a:lnTo>
                  <a:lnTo>
                    <a:pt x="760" y="1177"/>
                  </a:lnTo>
                  <a:lnTo>
                    <a:pt x="755" y="1175"/>
                  </a:lnTo>
                  <a:lnTo>
                    <a:pt x="749" y="1175"/>
                  </a:lnTo>
                  <a:lnTo>
                    <a:pt x="744" y="1173"/>
                  </a:lnTo>
                  <a:lnTo>
                    <a:pt x="739" y="1173"/>
                  </a:lnTo>
                  <a:lnTo>
                    <a:pt x="735" y="1170"/>
                  </a:lnTo>
                  <a:lnTo>
                    <a:pt x="732" y="1164"/>
                  </a:lnTo>
                  <a:lnTo>
                    <a:pt x="728" y="1159"/>
                  </a:lnTo>
                  <a:lnTo>
                    <a:pt x="725" y="1154"/>
                  </a:lnTo>
                  <a:lnTo>
                    <a:pt x="719" y="1148"/>
                  </a:lnTo>
                  <a:lnTo>
                    <a:pt x="716" y="1143"/>
                  </a:lnTo>
                  <a:lnTo>
                    <a:pt x="710" y="1140"/>
                  </a:lnTo>
                  <a:lnTo>
                    <a:pt x="703" y="1136"/>
                  </a:lnTo>
                  <a:lnTo>
                    <a:pt x="705" y="1131"/>
                  </a:lnTo>
                  <a:lnTo>
                    <a:pt x="707" y="1126"/>
                  </a:lnTo>
                  <a:lnTo>
                    <a:pt x="710" y="1120"/>
                  </a:lnTo>
                  <a:lnTo>
                    <a:pt x="714" y="1113"/>
                  </a:lnTo>
                  <a:lnTo>
                    <a:pt x="717" y="1106"/>
                  </a:lnTo>
                  <a:lnTo>
                    <a:pt x="723" y="1099"/>
                  </a:lnTo>
                  <a:lnTo>
                    <a:pt x="726" y="1094"/>
                  </a:lnTo>
                  <a:lnTo>
                    <a:pt x="730" y="1088"/>
                  </a:lnTo>
                  <a:lnTo>
                    <a:pt x="730" y="1085"/>
                  </a:lnTo>
                  <a:lnTo>
                    <a:pt x="728" y="1083"/>
                  </a:lnTo>
                  <a:lnTo>
                    <a:pt x="726" y="1080"/>
                  </a:lnTo>
                  <a:lnTo>
                    <a:pt x="725" y="1076"/>
                  </a:lnTo>
                  <a:lnTo>
                    <a:pt x="725" y="1073"/>
                  </a:lnTo>
                  <a:lnTo>
                    <a:pt x="723" y="1069"/>
                  </a:lnTo>
                  <a:lnTo>
                    <a:pt x="721" y="1065"/>
                  </a:lnTo>
                  <a:lnTo>
                    <a:pt x="721" y="1062"/>
                  </a:lnTo>
                  <a:lnTo>
                    <a:pt x="728" y="1053"/>
                  </a:lnTo>
                  <a:lnTo>
                    <a:pt x="733" y="1044"/>
                  </a:lnTo>
                  <a:lnTo>
                    <a:pt x="740" y="1034"/>
                  </a:lnTo>
                  <a:lnTo>
                    <a:pt x="748" y="1025"/>
                  </a:lnTo>
                  <a:lnTo>
                    <a:pt x="753" y="1014"/>
                  </a:lnTo>
                  <a:lnTo>
                    <a:pt x="760" y="1004"/>
                  </a:lnTo>
                  <a:lnTo>
                    <a:pt x="767" y="995"/>
                  </a:lnTo>
                  <a:lnTo>
                    <a:pt x="772" y="986"/>
                  </a:lnTo>
                  <a:lnTo>
                    <a:pt x="756" y="968"/>
                  </a:lnTo>
                  <a:lnTo>
                    <a:pt x="756" y="951"/>
                  </a:lnTo>
                  <a:lnTo>
                    <a:pt x="783" y="922"/>
                  </a:lnTo>
                  <a:lnTo>
                    <a:pt x="790" y="924"/>
                  </a:lnTo>
                  <a:lnTo>
                    <a:pt x="799" y="926"/>
                  </a:lnTo>
                  <a:lnTo>
                    <a:pt x="808" y="924"/>
                  </a:lnTo>
                  <a:lnTo>
                    <a:pt x="816" y="922"/>
                  </a:lnTo>
                  <a:lnTo>
                    <a:pt x="827" y="919"/>
                  </a:lnTo>
                  <a:lnTo>
                    <a:pt x="836" y="915"/>
                  </a:lnTo>
                  <a:lnTo>
                    <a:pt x="845" y="910"/>
                  </a:lnTo>
                  <a:lnTo>
                    <a:pt x="852" y="903"/>
                  </a:lnTo>
                  <a:lnTo>
                    <a:pt x="859" y="906"/>
                  </a:lnTo>
                  <a:lnTo>
                    <a:pt x="864" y="910"/>
                  </a:lnTo>
                  <a:lnTo>
                    <a:pt x="871" y="912"/>
                  </a:lnTo>
                  <a:lnTo>
                    <a:pt x="878" y="913"/>
                  </a:lnTo>
                  <a:lnTo>
                    <a:pt x="883" y="915"/>
                  </a:lnTo>
                  <a:lnTo>
                    <a:pt x="891" y="917"/>
                  </a:lnTo>
                  <a:lnTo>
                    <a:pt x="898" y="919"/>
                  </a:lnTo>
                  <a:lnTo>
                    <a:pt x="903" y="922"/>
                  </a:lnTo>
                  <a:lnTo>
                    <a:pt x="906" y="921"/>
                  </a:lnTo>
                  <a:lnTo>
                    <a:pt x="910" y="921"/>
                  </a:lnTo>
                  <a:lnTo>
                    <a:pt x="914" y="919"/>
                  </a:lnTo>
                  <a:lnTo>
                    <a:pt x="917" y="917"/>
                  </a:lnTo>
                  <a:lnTo>
                    <a:pt x="921" y="915"/>
                  </a:lnTo>
                  <a:lnTo>
                    <a:pt x="924" y="913"/>
                  </a:lnTo>
                  <a:lnTo>
                    <a:pt x="928" y="913"/>
                  </a:lnTo>
                  <a:lnTo>
                    <a:pt x="929" y="913"/>
                  </a:lnTo>
                  <a:lnTo>
                    <a:pt x="938" y="931"/>
                  </a:lnTo>
                  <a:lnTo>
                    <a:pt x="942" y="931"/>
                  </a:lnTo>
                  <a:lnTo>
                    <a:pt x="945" y="929"/>
                  </a:lnTo>
                  <a:lnTo>
                    <a:pt x="949" y="928"/>
                  </a:lnTo>
                  <a:lnTo>
                    <a:pt x="952" y="926"/>
                  </a:lnTo>
                  <a:lnTo>
                    <a:pt x="954" y="924"/>
                  </a:lnTo>
                  <a:lnTo>
                    <a:pt x="958" y="922"/>
                  </a:lnTo>
                  <a:lnTo>
                    <a:pt x="961" y="922"/>
                  </a:lnTo>
                  <a:lnTo>
                    <a:pt x="965" y="922"/>
                  </a:lnTo>
                  <a:lnTo>
                    <a:pt x="972" y="926"/>
                  </a:lnTo>
                  <a:lnTo>
                    <a:pt x="981" y="929"/>
                  </a:lnTo>
                  <a:lnTo>
                    <a:pt x="989" y="933"/>
                  </a:lnTo>
                  <a:lnTo>
                    <a:pt x="998" y="936"/>
                  </a:lnTo>
                  <a:lnTo>
                    <a:pt x="1007" y="940"/>
                  </a:lnTo>
                  <a:lnTo>
                    <a:pt x="1014" y="944"/>
                  </a:lnTo>
                  <a:lnTo>
                    <a:pt x="1021" y="947"/>
                  </a:lnTo>
                  <a:lnTo>
                    <a:pt x="1025" y="951"/>
                  </a:lnTo>
                  <a:lnTo>
                    <a:pt x="1034" y="959"/>
                  </a:lnTo>
                  <a:lnTo>
                    <a:pt x="1034" y="977"/>
                  </a:lnTo>
                  <a:lnTo>
                    <a:pt x="1042" y="986"/>
                  </a:lnTo>
                  <a:lnTo>
                    <a:pt x="1048" y="989"/>
                  </a:lnTo>
                  <a:lnTo>
                    <a:pt x="1055" y="993"/>
                  </a:lnTo>
                  <a:lnTo>
                    <a:pt x="1062" y="995"/>
                  </a:lnTo>
                  <a:lnTo>
                    <a:pt x="1071" y="995"/>
                  </a:lnTo>
                  <a:lnTo>
                    <a:pt x="1080" y="997"/>
                  </a:lnTo>
                  <a:lnTo>
                    <a:pt x="1088" y="997"/>
                  </a:lnTo>
                  <a:lnTo>
                    <a:pt x="1095" y="997"/>
                  </a:lnTo>
                  <a:lnTo>
                    <a:pt x="1104" y="997"/>
                  </a:lnTo>
                  <a:lnTo>
                    <a:pt x="1110" y="1004"/>
                  </a:lnTo>
                  <a:lnTo>
                    <a:pt x="1115" y="1011"/>
                  </a:lnTo>
                  <a:lnTo>
                    <a:pt x="1120" y="1018"/>
                  </a:lnTo>
                  <a:lnTo>
                    <a:pt x="1124" y="1025"/>
                  </a:lnTo>
                  <a:lnTo>
                    <a:pt x="1127" y="1032"/>
                  </a:lnTo>
                  <a:lnTo>
                    <a:pt x="1131" y="1039"/>
                  </a:lnTo>
                  <a:lnTo>
                    <a:pt x="1134" y="1046"/>
                  </a:lnTo>
                  <a:lnTo>
                    <a:pt x="1138" y="1051"/>
                  </a:lnTo>
                  <a:lnTo>
                    <a:pt x="1122" y="1071"/>
                  </a:lnTo>
                  <a:lnTo>
                    <a:pt x="1138" y="1088"/>
                  </a:lnTo>
                  <a:lnTo>
                    <a:pt x="1141" y="1085"/>
                  </a:lnTo>
                  <a:lnTo>
                    <a:pt x="1148" y="1081"/>
                  </a:lnTo>
                  <a:lnTo>
                    <a:pt x="1154" y="1076"/>
                  </a:lnTo>
                  <a:lnTo>
                    <a:pt x="1161" y="1073"/>
                  </a:lnTo>
                  <a:lnTo>
                    <a:pt x="1168" y="1067"/>
                  </a:lnTo>
                  <a:lnTo>
                    <a:pt x="1177" y="1064"/>
                  </a:lnTo>
                  <a:lnTo>
                    <a:pt x="1184" y="1062"/>
                  </a:lnTo>
                  <a:lnTo>
                    <a:pt x="1191" y="1062"/>
                  </a:lnTo>
                  <a:lnTo>
                    <a:pt x="1200" y="1071"/>
                  </a:lnTo>
                  <a:lnTo>
                    <a:pt x="1210" y="1080"/>
                  </a:lnTo>
                  <a:lnTo>
                    <a:pt x="1221" y="1088"/>
                  </a:lnTo>
                  <a:lnTo>
                    <a:pt x="1231" y="1095"/>
                  </a:lnTo>
                  <a:lnTo>
                    <a:pt x="1244" y="1101"/>
                  </a:lnTo>
                  <a:lnTo>
                    <a:pt x="1256" y="1104"/>
                  </a:lnTo>
                  <a:lnTo>
                    <a:pt x="1270" y="1106"/>
                  </a:lnTo>
                  <a:lnTo>
                    <a:pt x="1286" y="1108"/>
                  </a:lnTo>
                  <a:lnTo>
                    <a:pt x="1293" y="1115"/>
                  </a:lnTo>
                  <a:lnTo>
                    <a:pt x="1302" y="1120"/>
                  </a:lnTo>
                  <a:lnTo>
                    <a:pt x="1313" y="1126"/>
                  </a:lnTo>
                  <a:lnTo>
                    <a:pt x="1321" y="1129"/>
                  </a:lnTo>
                  <a:lnTo>
                    <a:pt x="1332" y="1131"/>
                  </a:lnTo>
                  <a:lnTo>
                    <a:pt x="1344" y="1134"/>
                  </a:lnTo>
                  <a:lnTo>
                    <a:pt x="1355" y="1134"/>
                  </a:lnTo>
                  <a:lnTo>
                    <a:pt x="1364" y="1136"/>
                  </a:lnTo>
                  <a:lnTo>
                    <a:pt x="1364" y="1156"/>
                  </a:lnTo>
                  <a:lnTo>
                    <a:pt x="1364" y="1175"/>
                  </a:lnTo>
                  <a:lnTo>
                    <a:pt x="1362" y="1191"/>
                  </a:lnTo>
                  <a:lnTo>
                    <a:pt x="1359" y="1207"/>
                  </a:lnTo>
                  <a:lnTo>
                    <a:pt x="1352" y="1221"/>
                  </a:lnTo>
                  <a:lnTo>
                    <a:pt x="1343" y="1233"/>
                  </a:lnTo>
                  <a:lnTo>
                    <a:pt x="1330" y="1246"/>
                  </a:lnTo>
                  <a:lnTo>
                    <a:pt x="1313" y="1256"/>
                  </a:lnTo>
                  <a:lnTo>
                    <a:pt x="1316" y="1267"/>
                  </a:lnTo>
                  <a:lnTo>
                    <a:pt x="1318" y="1278"/>
                  </a:lnTo>
                  <a:lnTo>
                    <a:pt x="1320" y="1288"/>
                  </a:lnTo>
                  <a:lnTo>
                    <a:pt x="1318" y="1299"/>
                  </a:lnTo>
                  <a:lnTo>
                    <a:pt x="1316" y="1309"/>
                  </a:lnTo>
                  <a:lnTo>
                    <a:pt x="1313" y="1320"/>
                  </a:lnTo>
                  <a:lnTo>
                    <a:pt x="1309" y="1329"/>
                  </a:lnTo>
                  <a:lnTo>
                    <a:pt x="1302" y="1338"/>
                  </a:lnTo>
                  <a:lnTo>
                    <a:pt x="1297" y="1346"/>
                  </a:lnTo>
                  <a:lnTo>
                    <a:pt x="1290" y="1353"/>
                  </a:lnTo>
                  <a:lnTo>
                    <a:pt x="1281" y="1361"/>
                  </a:lnTo>
                  <a:lnTo>
                    <a:pt x="1272" y="1366"/>
                  </a:lnTo>
                  <a:lnTo>
                    <a:pt x="1263" y="1371"/>
                  </a:lnTo>
                  <a:lnTo>
                    <a:pt x="1254" y="1375"/>
                  </a:lnTo>
                  <a:lnTo>
                    <a:pt x="1244" y="1376"/>
                  </a:lnTo>
                  <a:lnTo>
                    <a:pt x="1235" y="1378"/>
                  </a:lnTo>
                  <a:lnTo>
                    <a:pt x="1235" y="1385"/>
                  </a:lnTo>
                  <a:lnTo>
                    <a:pt x="1235" y="1391"/>
                  </a:lnTo>
                  <a:lnTo>
                    <a:pt x="1237" y="1398"/>
                  </a:lnTo>
                  <a:lnTo>
                    <a:pt x="1238" y="1405"/>
                  </a:lnTo>
                  <a:lnTo>
                    <a:pt x="1240" y="1410"/>
                  </a:lnTo>
                  <a:lnTo>
                    <a:pt x="1242" y="1415"/>
                  </a:lnTo>
                  <a:lnTo>
                    <a:pt x="1242" y="1421"/>
                  </a:lnTo>
                  <a:lnTo>
                    <a:pt x="1242" y="1424"/>
                  </a:lnTo>
                  <a:lnTo>
                    <a:pt x="1242" y="1428"/>
                  </a:lnTo>
                  <a:lnTo>
                    <a:pt x="1242" y="1433"/>
                  </a:lnTo>
                  <a:lnTo>
                    <a:pt x="1240" y="1438"/>
                  </a:lnTo>
                  <a:lnTo>
                    <a:pt x="1238" y="1444"/>
                  </a:lnTo>
                  <a:lnTo>
                    <a:pt x="1237" y="1451"/>
                  </a:lnTo>
                  <a:lnTo>
                    <a:pt x="1235" y="1458"/>
                  </a:lnTo>
                  <a:lnTo>
                    <a:pt x="1235" y="1463"/>
                  </a:lnTo>
                  <a:lnTo>
                    <a:pt x="1235" y="1470"/>
                  </a:lnTo>
                  <a:lnTo>
                    <a:pt x="1217" y="1490"/>
                  </a:lnTo>
                  <a:lnTo>
                    <a:pt x="1208" y="1479"/>
                  </a:lnTo>
                  <a:lnTo>
                    <a:pt x="1203" y="1481"/>
                  </a:lnTo>
                  <a:lnTo>
                    <a:pt x="1200" y="1486"/>
                  </a:lnTo>
                  <a:lnTo>
                    <a:pt x="1193" y="1491"/>
                  </a:lnTo>
                  <a:lnTo>
                    <a:pt x="1187" y="1498"/>
                  </a:lnTo>
                  <a:lnTo>
                    <a:pt x="1182" y="1505"/>
                  </a:lnTo>
                  <a:lnTo>
                    <a:pt x="1177" y="1511"/>
                  </a:lnTo>
                  <a:lnTo>
                    <a:pt x="1175" y="1516"/>
                  </a:lnTo>
                  <a:lnTo>
                    <a:pt x="1173" y="1518"/>
                  </a:lnTo>
                  <a:lnTo>
                    <a:pt x="1166" y="1518"/>
                  </a:lnTo>
                  <a:lnTo>
                    <a:pt x="1161" y="1518"/>
                  </a:lnTo>
                  <a:lnTo>
                    <a:pt x="1154" y="1520"/>
                  </a:lnTo>
                  <a:lnTo>
                    <a:pt x="1148" y="1521"/>
                  </a:lnTo>
                  <a:lnTo>
                    <a:pt x="1143" y="1523"/>
                  </a:lnTo>
                  <a:lnTo>
                    <a:pt x="1138" y="1525"/>
                  </a:lnTo>
                  <a:lnTo>
                    <a:pt x="1133" y="1525"/>
                  </a:lnTo>
                  <a:lnTo>
                    <a:pt x="1129" y="1527"/>
                  </a:lnTo>
                  <a:lnTo>
                    <a:pt x="1129" y="1530"/>
                  </a:lnTo>
                  <a:lnTo>
                    <a:pt x="1131" y="1534"/>
                  </a:lnTo>
                  <a:lnTo>
                    <a:pt x="1133" y="1537"/>
                  </a:lnTo>
                  <a:lnTo>
                    <a:pt x="1134" y="1541"/>
                  </a:lnTo>
                  <a:lnTo>
                    <a:pt x="1136" y="1544"/>
                  </a:lnTo>
                  <a:lnTo>
                    <a:pt x="1136" y="1548"/>
                  </a:lnTo>
                  <a:lnTo>
                    <a:pt x="1138" y="1551"/>
                  </a:lnTo>
                  <a:lnTo>
                    <a:pt x="1138" y="1555"/>
                  </a:lnTo>
                  <a:lnTo>
                    <a:pt x="1131" y="1555"/>
                  </a:lnTo>
                  <a:lnTo>
                    <a:pt x="1124" y="1557"/>
                  </a:lnTo>
                  <a:lnTo>
                    <a:pt x="1117" y="1558"/>
                  </a:lnTo>
                  <a:lnTo>
                    <a:pt x="1108" y="1560"/>
                  </a:lnTo>
                  <a:lnTo>
                    <a:pt x="1099" y="1562"/>
                  </a:lnTo>
                  <a:lnTo>
                    <a:pt x="1092" y="1566"/>
                  </a:lnTo>
                  <a:lnTo>
                    <a:pt x="1085" y="1569"/>
                  </a:lnTo>
                  <a:lnTo>
                    <a:pt x="1078" y="1573"/>
                  </a:lnTo>
                  <a:lnTo>
                    <a:pt x="1081" y="1573"/>
                  </a:lnTo>
                  <a:lnTo>
                    <a:pt x="1085" y="1574"/>
                  </a:lnTo>
                  <a:lnTo>
                    <a:pt x="1087" y="1574"/>
                  </a:lnTo>
                  <a:lnTo>
                    <a:pt x="1090" y="1576"/>
                  </a:lnTo>
                  <a:lnTo>
                    <a:pt x="1094" y="1578"/>
                  </a:lnTo>
                  <a:lnTo>
                    <a:pt x="1097" y="1580"/>
                  </a:lnTo>
                  <a:lnTo>
                    <a:pt x="1101" y="1581"/>
                  </a:lnTo>
                  <a:lnTo>
                    <a:pt x="1104" y="1581"/>
                  </a:lnTo>
                  <a:lnTo>
                    <a:pt x="1087" y="1601"/>
                  </a:lnTo>
                  <a:lnTo>
                    <a:pt x="1088" y="1608"/>
                  </a:lnTo>
                  <a:lnTo>
                    <a:pt x="1090" y="1615"/>
                  </a:lnTo>
                  <a:lnTo>
                    <a:pt x="1090" y="1622"/>
                  </a:lnTo>
                  <a:lnTo>
                    <a:pt x="1088" y="1629"/>
                  </a:lnTo>
                  <a:lnTo>
                    <a:pt x="1088" y="1638"/>
                  </a:lnTo>
                  <a:lnTo>
                    <a:pt x="1087" y="1647"/>
                  </a:lnTo>
                  <a:lnTo>
                    <a:pt x="1087" y="1656"/>
                  </a:lnTo>
                  <a:lnTo>
                    <a:pt x="1087" y="1666"/>
                  </a:lnTo>
                  <a:lnTo>
                    <a:pt x="1104" y="1684"/>
                  </a:lnTo>
                  <a:lnTo>
                    <a:pt x="1104" y="1703"/>
                  </a:lnTo>
                  <a:lnTo>
                    <a:pt x="1087" y="1721"/>
                  </a:lnTo>
                  <a:lnTo>
                    <a:pt x="1087" y="1728"/>
                  </a:lnTo>
                  <a:lnTo>
                    <a:pt x="1087" y="1732"/>
                  </a:lnTo>
                  <a:lnTo>
                    <a:pt x="1088" y="1735"/>
                  </a:lnTo>
                  <a:lnTo>
                    <a:pt x="1088" y="1737"/>
                  </a:lnTo>
                  <a:lnTo>
                    <a:pt x="1088" y="1739"/>
                  </a:lnTo>
                  <a:lnTo>
                    <a:pt x="1087" y="1739"/>
                  </a:lnTo>
                  <a:lnTo>
                    <a:pt x="1083" y="1741"/>
                  </a:lnTo>
                  <a:lnTo>
                    <a:pt x="1078" y="1741"/>
                  </a:lnTo>
                  <a:close/>
                  <a:moveTo>
                    <a:pt x="783" y="922"/>
                  </a:moveTo>
                  <a:lnTo>
                    <a:pt x="756" y="951"/>
                  </a:lnTo>
                  <a:lnTo>
                    <a:pt x="748" y="942"/>
                  </a:lnTo>
                  <a:lnTo>
                    <a:pt x="737" y="933"/>
                  </a:lnTo>
                  <a:lnTo>
                    <a:pt x="726" y="926"/>
                  </a:lnTo>
                  <a:lnTo>
                    <a:pt x="714" y="919"/>
                  </a:lnTo>
                  <a:lnTo>
                    <a:pt x="687" y="905"/>
                  </a:lnTo>
                  <a:lnTo>
                    <a:pt x="659" y="892"/>
                  </a:lnTo>
                  <a:lnTo>
                    <a:pt x="631" y="880"/>
                  </a:lnTo>
                  <a:lnTo>
                    <a:pt x="603" y="868"/>
                  </a:lnTo>
                  <a:lnTo>
                    <a:pt x="578" y="857"/>
                  </a:lnTo>
                  <a:lnTo>
                    <a:pt x="557" y="846"/>
                  </a:lnTo>
                  <a:lnTo>
                    <a:pt x="550" y="850"/>
                  </a:lnTo>
                  <a:lnTo>
                    <a:pt x="541" y="852"/>
                  </a:lnTo>
                  <a:lnTo>
                    <a:pt x="534" y="853"/>
                  </a:lnTo>
                  <a:lnTo>
                    <a:pt x="525" y="855"/>
                  </a:lnTo>
                  <a:lnTo>
                    <a:pt x="518" y="855"/>
                  </a:lnTo>
                  <a:lnTo>
                    <a:pt x="509" y="857"/>
                  </a:lnTo>
                  <a:lnTo>
                    <a:pt x="502" y="857"/>
                  </a:lnTo>
                  <a:lnTo>
                    <a:pt x="495" y="857"/>
                  </a:lnTo>
                  <a:lnTo>
                    <a:pt x="442" y="800"/>
                  </a:lnTo>
                  <a:lnTo>
                    <a:pt x="442" y="744"/>
                  </a:lnTo>
                  <a:lnTo>
                    <a:pt x="435" y="733"/>
                  </a:lnTo>
                  <a:lnTo>
                    <a:pt x="428" y="723"/>
                  </a:lnTo>
                  <a:lnTo>
                    <a:pt x="423" y="710"/>
                  </a:lnTo>
                  <a:lnTo>
                    <a:pt x="417" y="698"/>
                  </a:lnTo>
                  <a:lnTo>
                    <a:pt x="414" y="684"/>
                  </a:lnTo>
                  <a:lnTo>
                    <a:pt x="410" y="670"/>
                  </a:lnTo>
                  <a:lnTo>
                    <a:pt x="405" y="657"/>
                  </a:lnTo>
                  <a:lnTo>
                    <a:pt x="400" y="643"/>
                  </a:lnTo>
                  <a:lnTo>
                    <a:pt x="396" y="648"/>
                  </a:lnTo>
                  <a:lnTo>
                    <a:pt x="394" y="654"/>
                  </a:lnTo>
                  <a:lnTo>
                    <a:pt x="393" y="657"/>
                  </a:lnTo>
                  <a:lnTo>
                    <a:pt x="393" y="661"/>
                  </a:lnTo>
                  <a:lnTo>
                    <a:pt x="393" y="664"/>
                  </a:lnTo>
                  <a:lnTo>
                    <a:pt x="394" y="668"/>
                  </a:lnTo>
                  <a:lnTo>
                    <a:pt x="396" y="673"/>
                  </a:lnTo>
                  <a:lnTo>
                    <a:pt x="400" y="680"/>
                  </a:lnTo>
                  <a:lnTo>
                    <a:pt x="382" y="698"/>
                  </a:lnTo>
                  <a:lnTo>
                    <a:pt x="382" y="707"/>
                  </a:lnTo>
                  <a:lnTo>
                    <a:pt x="382" y="716"/>
                  </a:lnTo>
                  <a:lnTo>
                    <a:pt x="382" y="726"/>
                  </a:lnTo>
                  <a:lnTo>
                    <a:pt x="384" y="737"/>
                  </a:lnTo>
                  <a:lnTo>
                    <a:pt x="385" y="746"/>
                  </a:lnTo>
                  <a:lnTo>
                    <a:pt x="389" y="753"/>
                  </a:lnTo>
                  <a:lnTo>
                    <a:pt x="391" y="754"/>
                  </a:lnTo>
                  <a:lnTo>
                    <a:pt x="394" y="754"/>
                  </a:lnTo>
                  <a:lnTo>
                    <a:pt x="396" y="754"/>
                  </a:lnTo>
                  <a:lnTo>
                    <a:pt x="400" y="754"/>
                  </a:lnTo>
                  <a:lnTo>
                    <a:pt x="396" y="754"/>
                  </a:lnTo>
                  <a:lnTo>
                    <a:pt x="393" y="756"/>
                  </a:lnTo>
                  <a:lnTo>
                    <a:pt x="389" y="758"/>
                  </a:lnTo>
                  <a:lnTo>
                    <a:pt x="385" y="758"/>
                  </a:lnTo>
                  <a:lnTo>
                    <a:pt x="384" y="760"/>
                  </a:lnTo>
                  <a:lnTo>
                    <a:pt x="380" y="761"/>
                  </a:lnTo>
                  <a:lnTo>
                    <a:pt x="377" y="763"/>
                  </a:lnTo>
                  <a:lnTo>
                    <a:pt x="373" y="763"/>
                  </a:lnTo>
                  <a:lnTo>
                    <a:pt x="375" y="758"/>
                  </a:lnTo>
                  <a:lnTo>
                    <a:pt x="373" y="753"/>
                  </a:lnTo>
                  <a:lnTo>
                    <a:pt x="371" y="749"/>
                  </a:lnTo>
                  <a:lnTo>
                    <a:pt x="368" y="744"/>
                  </a:lnTo>
                  <a:lnTo>
                    <a:pt x="363" y="740"/>
                  </a:lnTo>
                  <a:lnTo>
                    <a:pt x="359" y="737"/>
                  </a:lnTo>
                  <a:lnTo>
                    <a:pt x="357" y="731"/>
                  </a:lnTo>
                  <a:lnTo>
                    <a:pt x="355" y="726"/>
                  </a:lnTo>
                  <a:lnTo>
                    <a:pt x="355" y="707"/>
                  </a:lnTo>
                  <a:lnTo>
                    <a:pt x="373" y="689"/>
                  </a:lnTo>
                  <a:lnTo>
                    <a:pt x="355" y="671"/>
                  </a:lnTo>
                  <a:lnTo>
                    <a:pt x="355" y="668"/>
                  </a:lnTo>
                  <a:lnTo>
                    <a:pt x="357" y="663"/>
                  </a:lnTo>
                  <a:lnTo>
                    <a:pt x="357" y="659"/>
                  </a:lnTo>
                  <a:lnTo>
                    <a:pt x="359" y="657"/>
                  </a:lnTo>
                  <a:lnTo>
                    <a:pt x="361" y="654"/>
                  </a:lnTo>
                  <a:lnTo>
                    <a:pt x="363" y="650"/>
                  </a:lnTo>
                  <a:lnTo>
                    <a:pt x="364" y="647"/>
                  </a:lnTo>
                  <a:lnTo>
                    <a:pt x="364" y="643"/>
                  </a:lnTo>
                  <a:lnTo>
                    <a:pt x="361" y="638"/>
                  </a:lnTo>
                  <a:lnTo>
                    <a:pt x="355" y="634"/>
                  </a:lnTo>
                  <a:lnTo>
                    <a:pt x="348" y="629"/>
                  </a:lnTo>
                  <a:lnTo>
                    <a:pt x="343" y="625"/>
                  </a:lnTo>
                  <a:lnTo>
                    <a:pt x="336" y="620"/>
                  </a:lnTo>
                  <a:lnTo>
                    <a:pt x="331" y="617"/>
                  </a:lnTo>
                  <a:lnTo>
                    <a:pt x="325" y="615"/>
                  </a:lnTo>
                  <a:lnTo>
                    <a:pt x="320" y="615"/>
                  </a:lnTo>
                  <a:lnTo>
                    <a:pt x="338" y="578"/>
                  </a:lnTo>
                  <a:lnTo>
                    <a:pt x="338" y="574"/>
                  </a:lnTo>
                  <a:lnTo>
                    <a:pt x="338" y="571"/>
                  </a:lnTo>
                  <a:lnTo>
                    <a:pt x="336" y="567"/>
                  </a:lnTo>
                  <a:lnTo>
                    <a:pt x="334" y="564"/>
                  </a:lnTo>
                  <a:lnTo>
                    <a:pt x="332" y="560"/>
                  </a:lnTo>
                  <a:lnTo>
                    <a:pt x="331" y="556"/>
                  </a:lnTo>
                  <a:lnTo>
                    <a:pt x="331" y="553"/>
                  </a:lnTo>
                  <a:lnTo>
                    <a:pt x="329" y="549"/>
                  </a:lnTo>
                  <a:lnTo>
                    <a:pt x="341" y="542"/>
                  </a:lnTo>
                  <a:lnTo>
                    <a:pt x="354" y="534"/>
                  </a:lnTo>
                  <a:lnTo>
                    <a:pt x="363" y="523"/>
                  </a:lnTo>
                  <a:lnTo>
                    <a:pt x="371" y="514"/>
                  </a:lnTo>
                  <a:lnTo>
                    <a:pt x="387" y="491"/>
                  </a:lnTo>
                  <a:lnTo>
                    <a:pt x="401" y="468"/>
                  </a:lnTo>
                  <a:lnTo>
                    <a:pt x="414" y="443"/>
                  </a:lnTo>
                  <a:lnTo>
                    <a:pt x="428" y="419"/>
                  </a:lnTo>
                  <a:lnTo>
                    <a:pt x="442" y="396"/>
                  </a:lnTo>
                  <a:lnTo>
                    <a:pt x="460" y="373"/>
                  </a:lnTo>
                  <a:lnTo>
                    <a:pt x="461" y="366"/>
                  </a:lnTo>
                  <a:lnTo>
                    <a:pt x="461" y="357"/>
                  </a:lnTo>
                  <a:lnTo>
                    <a:pt x="463" y="350"/>
                  </a:lnTo>
                  <a:lnTo>
                    <a:pt x="465" y="341"/>
                  </a:lnTo>
                  <a:lnTo>
                    <a:pt x="467" y="332"/>
                  </a:lnTo>
                  <a:lnTo>
                    <a:pt x="467" y="323"/>
                  </a:lnTo>
                  <a:lnTo>
                    <a:pt x="468" y="314"/>
                  </a:lnTo>
                  <a:lnTo>
                    <a:pt x="468" y="307"/>
                  </a:lnTo>
                  <a:lnTo>
                    <a:pt x="461" y="307"/>
                  </a:lnTo>
                  <a:lnTo>
                    <a:pt x="454" y="309"/>
                  </a:lnTo>
                  <a:lnTo>
                    <a:pt x="447" y="311"/>
                  </a:lnTo>
                  <a:lnTo>
                    <a:pt x="438" y="313"/>
                  </a:lnTo>
                  <a:lnTo>
                    <a:pt x="430" y="314"/>
                  </a:lnTo>
                  <a:lnTo>
                    <a:pt x="423" y="316"/>
                  </a:lnTo>
                  <a:lnTo>
                    <a:pt x="415" y="316"/>
                  </a:lnTo>
                  <a:lnTo>
                    <a:pt x="408" y="318"/>
                  </a:lnTo>
                  <a:lnTo>
                    <a:pt x="408" y="314"/>
                  </a:lnTo>
                  <a:lnTo>
                    <a:pt x="407" y="311"/>
                  </a:lnTo>
                  <a:lnTo>
                    <a:pt x="405" y="307"/>
                  </a:lnTo>
                  <a:lnTo>
                    <a:pt x="403" y="304"/>
                  </a:lnTo>
                  <a:lnTo>
                    <a:pt x="401" y="300"/>
                  </a:lnTo>
                  <a:lnTo>
                    <a:pt x="401" y="297"/>
                  </a:lnTo>
                  <a:lnTo>
                    <a:pt x="400" y="293"/>
                  </a:lnTo>
                  <a:lnTo>
                    <a:pt x="400" y="290"/>
                  </a:lnTo>
                  <a:lnTo>
                    <a:pt x="396" y="288"/>
                  </a:lnTo>
                  <a:lnTo>
                    <a:pt x="393" y="288"/>
                  </a:lnTo>
                  <a:lnTo>
                    <a:pt x="389" y="286"/>
                  </a:lnTo>
                  <a:lnTo>
                    <a:pt x="385" y="284"/>
                  </a:lnTo>
                  <a:lnTo>
                    <a:pt x="384" y="283"/>
                  </a:lnTo>
                  <a:lnTo>
                    <a:pt x="380" y="281"/>
                  </a:lnTo>
                  <a:lnTo>
                    <a:pt x="377" y="281"/>
                  </a:lnTo>
                  <a:lnTo>
                    <a:pt x="373" y="281"/>
                  </a:lnTo>
                  <a:lnTo>
                    <a:pt x="355" y="281"/>
                  </a:lnTo>
                  <a:lnTo>
                    <a:pt x="348" y="283"/>
                  </a:lnTo>
                  <a:lnTo>
                    <a:pt x="343" y="286"/>
                  </a:lnTo>
                  <a:lnTo>
                    <a:pt x="338" y="290"/>
                  </a:lnTo>
                  <a:lnTo>
                    <a:pt x="332" y="293"/>
                  </a:lnTo>
                  <a:lnTo>
                    <a:pt x="329" y="297"/>
                  </a:lnTo>
                  <a:lnTo>
                    <a:pt x="327" y="300"/>
                  </a:lnTo>
                  <a:lnTo>
                    <a:pt x="327" y="304"/>
                  </a:lnTo>
                  <a:lnTo>
                    <a:pt x="329" y="307"/>
                  </a:lnTo>
                  <a:lnTo>
                    <a:pt x="311" y="290"/>
                  </a:lnTo>
                  <a:lnTo>
                    <a:pt x="304" y="295"/>
                  </a:lnTo>
                  <a:lnTo>
                    <a:pt x="295" y="302"/>
                  </a:lnTo>
                  <a:lnTo>
                    <a:pt x="287" y="306"/>
                  </a:lnTo>
                  <a:lnTo>
                    <a:pt x="276" y="311"/>
                  </a:lnTo>
                  <a:lnTo>
                    <a:pt x="265" y="313"/>
                  </a:lnTo>
                  <a:lnTo>
                    <a:pt x="255" y="316"/>
                  </a:lnTo>
                  <a:lnTo>
                    <a:pt x="244" y="316"/>
                  </a:lnTo>
                  <a:lnTo>
                    <a:pt x="234" y="318"/>
                  </a:lnTo>
                  <a:lnTo>
                    <a:pt x="232" y="323"/>
                  </a:lnTo>
                  <a:lnTo>
                    <a:pt x="228" y="329"/>
                  </a:lnTo>
                  <a:lnTo>
                    <a:pt x="221" y="334"/>
                  </a:lnTo>
                  <a:lnTo>
                    <a:pt x="212" y="337"/>
                  </a:lnTo>
                  <a:lnTo>
                    <a:pt x="204" y="341"/>
                  </a:lnTo>
                  <a:lnTo>
                    <a:pt x="193" y="343"/>
                  </a:lnTo>
                  <a:lnTo>
                    <a:pt x="182" y="344"/>
                  </a:lnTo>
                  <a:lnTo>
                    <a:pt x="174" y="344"/>
                  </a:lnTo>
                  <a:lnTo>
                    <a:pt x="156" y="364"/>
                  </a:lnTo>
                  <a:lnTo>
                    <a:pt x="154" y="360"/>
                  </a:lnTo>
                  <a:lnTo>
                    <a:pt x="154" y="357"/>
                  </a:lnTo>
                  <a:lnTo>
                    <a:pt x="152" y="353"/>
                  </a:lnTo>
                  <a:lnTo>
                    <a:pt x="151" y="350"/>
                  </a:lnTo>
                  <a:lnTo>
                    <a:pt x="149" y="346"/>
                  </a:lnTo>
                  <a:lnTo>
                    <a:pt x="147" y="343"/>
                  </a:lnTo>
                  <a:lnTo>
                    <a:pt x="147" y="339"/>
                  </a:lnTo>
                  <a:lnTo>
                    <a:pt x="147" y="336"/>
                  </a:lnTo>
                  <a:lnTo>
                    <a:pt x="182" y="336"/>
                  </a:lnTo>
                  <a:lnTo>
                    <a:pt x="216" y="298"/>
                  </a:lnTo>
                  <a:lnTo>
                    <a:pt x="212" y="298"/>
                  </a:lnTo>
                  <a:lnTo>
                    <a:pt x="211" y="300"/>
                  </a:lnTo>
                  <a:lnTo>
                    <a:pt x="207" y="302"/>
                  </a:lnTo>
                  <a:lnTo>
                    <a:pt x="204" y="304"/>
                  </a:lnTo>
                  <a:lnTo>
                    <a:pt x="200" y="306"/>
                  </a:lnTo>
                  <a:lnTo>
                    <a:pt x="196" y="306"/>
                  </a:lnTo>
                  <a:lnTo>
                    <a:pt x="193" y="307"/>
                  </a:lnTo>
                  <a:lnTo>
                    <a:pt x="191" y="307"/>
                  </a:lnTo>
                  <a:lnTo>
                    <a:pt x="188" y="307"/>
                  </a:lnTo>
                  <a:lnTo>
                    <a:pt x="184" y="306"/>
                  </a:lnTo>
                  <a:lnTo>
                    <a:pt x="181" y="306"/>
                  </a:lnTo>
                  <a:lnTo>
                    <a:pt x="177" y="304"/>
                  </a:lnTo>
                  <a:lnTo>
                    <a:pt x="174" y="302"/>
                  </a:lnTo>
                  <a:lnTo>
                    <a:pt x="170" y="300"/>
                  </a:lnTo>
                  <a:lnTo>
                    <a:pt x="168" y="298"/>
                  </a:lnTo>
                  <a:lnTo>
                    <a:pt x="165" y="298"/>
                  </a:lnTo>
                  <a:lnTo>
                    <a:pt x="174" y="288"/>
                  </a:lnTo>
                  <a:lnTo>
                    <a:pt x="184" y="281"/>
                  </a:lnTo>
                  <a:lnTo>
                    <a:pt x="195" y="274"/>
                  </a:lnTo>
                  <a:lnTo>
                    <a:pt x="205" y="268"/>
                  </a:lnTo>
                  <a:lnTo>
                    <a:pt x="216" y="265"/>
                  </a:lnTo>
                  <a:lnTo>
                    <a:pt x="227" y="263"/>
                  </a:lnTo>
                  <a:lnTo>
                    <a:pt x="239" y="261"/>
                  </a:lnTo>
                  <a:lnTo>
                    <a:pt x="251" y="261"/>
                  </a:lnTo>
                  <a:lnTo>
                    <a:pt x="253" y="258"/>
                  </a:lnTo>
                  <a:lnTo>
                    <a:pt x="257" y="254"/>
                  </a:lnTo>
                  <a:lnTo>
                    <a:pt x="258" y="251"/>
                  </a:lnTo>
                  <a:lnTo>
                    <a:pt x="258" y="247"/>
                  </a:lnTo>
                  <a:lnTo>
                    <a:pt x="260" y="244"/>
                  </a:lnTo>
                  <a:lnTo>
                    <a:pt x="260" y="240"/>
                  </a:lnTo>
                  <a:lnTo>
                    <a:pt x="260" y="237"/>
                  </a:lnTo>
                  <a:lnTo>
                    <a:pt x="260" y="233"/>
                  </a:lnTo>
                  <a:lnTo>
                    <a:pt x="264" y="231"/>
                  </a:lnTo>
                  <a:lnTo>
                    <a:pt x="267" y="230"/>
                  </a:lnTo>
                  <a:lnTo>
                    <a:pt x="272" y="228"/>
                  </a:lnTo>
                  <a:lnTo>
                    <a:pt x="278" y="224"/>
                  </a:lnTo>
                  <a:lnTo>
                    <a:pt x="283" y="221"/>
                  </a:lnTo>
                  <a:lnTo>
                    <a:pt x="287" y="217"/>
                  </a:lnTo>
                  <a:lnTo>
                    <a:pt x="292" y="215"/>
                  </a:lnTo>
                  <a:lnTo>
                    <a:pt x="295" y="215"/>
                  </a:lnTo>
                  <a:lnTo>
                    <a:pt x="299" y="215"/>
                  </a:lnTo>
                  <a:lnTo>
                    <a:pt x="301" y="215"/>
                  </a:lnTo>
                  <a:lnTo>
                    <a:pt x="304" y="217"/>
                  </a:lnTo>
                  <a:lnTo>
                    <a:pt x="308" y="219"/>
                  </a:lnTo>
                  <a:lnTo>
                    <a:pt x="311" y="221"/>
                  </a:lnTo>
                  <a:lnTo>
                    <a:pt x="315" y="222"/>
                  </a:lnTo>
                  <a:lnTo>
                    <a:pt x="317" y="222"/>
                  </a:lnTo>
                  <a:lnTo>
                    <a:pt x="320" y="224"/>
                  </a:lnTo>
                  <a:lnTo>
                    <a:pt x="324" y="221"/>
                  </a:lnTo>
                  <a:lnTo>
                    <a:pt x="329" y="215"/>
                  </a:lnTo>
                  <a:lnTo>
                    <a:pt x="332" y="210"/>
                  </a:lnTo>
                  <a:lnTo>
                    <a:pt x="338" y="205"/>
                  </a:lnTo>
                  <a:lnTo>
                    <a:pt x="341" y="198"/>
                  </a:lnTo>
                  <a:lnTo>
                    <a:pt x="345" y="191"/>
                  </a:lnTo>
                  <a:lnTo>
                    <a:pt x="347" y="184"/>
                  </a:lnTo>
                  <a:lnTo>
                    <a:pt x="347" y="177"/>
                  </a:lnTo>
                  <a:lnTo>
                    <a:pt x="364" y="196"/>
                  </a:lnTo>
                  <a:lnTo>
                    <a:pt x="368" y="196"/>
                  </a:lnTo>
                  <a:lnTo>
                    <a:pt x="373" y="192"/>
                  </a:lnTo>
                  <a:lnTo>
                    <a:pt x="380" y="191"/>
                  </a:lnTo>
                  <a:lnTo>
                    <a:pt x="385" y="187"/>
                  </a:lnTo>
                  <a:lnTo>
                    <a:pt x="393" y="184"/>
                  </a:lnTo>
                  <a:lnTo>
                    <a:pt x="400" y="180"/>
                  </a:lnTo>
                  <a:lnTo>
                    <a:pt x="405" y="178"/>
                  </a:lnTo>
                  <a:lnTo>
                    <a:pt x="408" y="177"/>
                  </a:lnTo>
                  <a:lnTo>
                    <a:pt x="424" y="196"/>
                  </a:lnTo>
                  <a:lnTo>
                    <a:pt x="431" y="194"/>
                  </a:lnTo>
                  <a:lnTo>
                    <a:pt x="435" y="192"/>
                  </a:lnTo>
                  <a:lnTo>
                    <a:pt x="437" y="191"/>
                  </a:lnTo>
                  <a:lnTo>
                    <a:pt x="438" y="191"/>
                  </a:lnTo>
                  <a:lnTo>
                    <a:pt x="440" y="191"/>
                  </a:lnTo>
                  <a:lnTo>
                    <a:pt x="442" y="191"/>
                  </a:lnTo>
                  <a:lnTo>
                    <a:pt x="446" y="189"/>
                  </a:lnTo>
                  <a:lnTo>
                    <a:pt x="451" y="187"/>
                  </a:lnTo>
                  <a:lnTo>
                    <a:pt x="456" y="187"/>
                  </a:lnTo>
                  <a:lnTo>
                    <a:pt x="460" y="189"/>
                  </a:lnTo>
                  <a:lnTo>
                    <a:pt x="463" y="192"/>
                  </a:lnTo>
                  <a:lnTo>
                    <a:pt x="468" y="196"/>
                  </a:lnTo>
                  <a:lnTo>
                    <a:pt x="472" y="200"/>
                  </a:lnTo>
                  <a:lnTo>
                    <a:pt x="476" y="203"/>
                  </a:lnTo>
                  <a:lnTo>
                    <a:pt x="477" y="205"/>
                  </a:lnTo>
                  <a:lnTo>
                    <a:pt x="486" y="201"/>
                  </a:lnTo>
                  <a:lnTo>
                    <a:pt x="495" y="198"/>
                  </a:lnTo>
                  <a:lnTo>
                    <a:pt x="506" y="192"/>
                  </a:lnTo>
                  <a:lnTo>
                    <a:pt x="518" y="187"/>
                  </a:lnTo>
                  <a:lnTo>
                    <a:pt x="530" y="184"/>
                  </a:lnTo>
                  <a:lnTo>
                    <a:pt x="543" y="180"/>
                  </a:lnTo>
                  <a:lnTo>
                    <a:pt x="555" y="178"/>
                  </a:lnTo>
                  <a:lnTo>
                    <a:pt x="566" y="177"/>
                  </a:lnTo>
                  <a:lnTo>
                    <a:pt x="592" y="205"/>
                  </a:lnTo>
                  <a:lnTo>
                    <a:pt x="596" y="207"/>
                  </a:lnTo>
                  <a:lnTo>
                    <a:pt x="604" y="207"/>
                  </a:lnTo>
                  <a:lnTo>
                    <a:pt x="613" y="208"/>
                  </a:lnTo>
                  <a:lnTo>
                    <a:pt x="622" y="208"/>
                  </a:lnTo>
                  <a:lnTo>
                    <a:pt x="631" y="207"/>
                  </a:lnTo>
                  <a:lnTo>
                    <a:pt x="636" y="205"/>
                  </a:lnTo>
                  <a:lnTo>
                    <a:pt x="638" y="205"/>
                  </a:lnTo>
                  <a:lnTo>
                    <a:pt x="638" y="201"/>
                  </a:lnTo>
                  <a:lnTo>
                    <a:pt x="636" y="200"/>
                  </a:lnTo>
                  <a:lnTo>
                    <a:pt x="634" y="196"/>
                  </a:lnTo>
                  <a:lnTo>
                    <a:pt x="638" y="196"/>
                  </a:lnTo>
                  <a:lnTo>
                    <a:pt x="642" y="196"/>
                  </a:lnTo>
                  <a:lnTo>
                    <a:pt x="645" y="196"/>
                  </a:lnTo>
                  <a:lnTo>
                    <a:pt x="647" y="194"/>
                  </a:lnTo>
                  <a:lnTo>
                    <a:pt x="650" y="194"/>
                  </a:lnTo>
                  <a:lnTo>
                    <a:pt x="654" y="192"/>
                  </a:lnTo>
                  <a:lnTo>
                    <a:pt x="657" y="189"/>
                  </a:lnTo>
                  <a:lnTo>
                    <a:pt x="661" y="187"/>
                  </a:lnTo>
                  <a:lnTo>
                    <a:pt x="712" y="187"/>
                  </a:lnTo>
                  <a:lnTo>
                    <a:pt x="730" y="205"/>
                  </a:lnTo>
                  <a:lnTo>
                    <a:pt x="765" y="205"/>
                  </a:lnTo>
                  <a:lnTo>
                    <a:pt x="756" y="212"/>
                  </a:lnTo>
                  <a:lnTo>
                    <a:pt x="748" y="221"/>
                  </a:lnTo>
                  <a:lnTo>
                    <a:pt x="737" y="228"/>
                  </a:lnTo>
                  <a:lnTo>
                    <a:pt x="725" y="235"/>
                  </a:lnTo>
                  <a:lnTo>
                    <a:pt x="710" y="242"/>
                  </a:lnTo>
                  <a:lnTo>
                    <a:pt x="696" y="247"/>
                  </a:lnTo>
                  <a:lnTo>
                    <a:pt x="682" y="251"/>
                  </a:lnTo>
                  <a:lnTo>
                    <a:pt x="670" y="253"/>
                  </a:lnTo>
                  <a:lnTo>
                    <a:pt x="673" y="253"/>
                  </a:lnTo>
                  <a:lnTo>
                    <a:pt x="677" y="253"/>
                  </a:lnTo>
                  <a:lnTo>
                    <a:pt x="682" y="254"/>
                  </a:lnTo>
                  <a:lnTo>
                    <a:pt x="687" y="256"/>
                  </a:lnTo>
                  <a:lnTo>
                    <a:pt x="693" y="258"/>
                  </a:lnTo>
                  <a:lnTo>
                    <a:pt x="700" y="260"/>
                  </a:lnTo>
                  <a:lnTo>
                    <a:pt x="705" y="261"/>
                  </a:lnTo>
                  <a:lnTo>
                    <a:pt x="712" y="261"/>
                  </a:lnTo>
                  <a:lnTo>
                    <a:pt x="719" y="254"/>
                  </a:lnTo>
                  <a:lnTo>
                    <a:pt x="728" y="247"/>
                  </a:lnTo>
                  <a:lnTo>
                    <a:pt x="737" y="240"/>
                  </a:lnTo>
                  <a:lnTo>
                    <a:pt x="748" y="233"/>
                  </a:lnTo>
                  <a:lnTo>
                    <a:pt x="756" y="226"/>
                  </a:lnTo>
                  <a:lnTo>
                    <a:pt x="767" y="219"/>
                  </a:lnTo>
                  <a:lnTo>
                    <a:pt x="776" y="212"/>
                  </a:lnTo>
                  <a:lnTo>
                    <a:pt x="783" y="205"/>
                  </a:lnTo>
                  <a:lnTo>
                    <a:pt x="800" y="224"/>
                  </a:lnTo>
                  <a:lnTo>
                    <a:pt x="806" y="222"/>
                  </a:lnTo>
                  <a:lnTo>
                    <a:pt x="813" y="222"/>
                  </a:lnTo>
                  <a:lnTo>
                    <a:pt x="822" y="222"/>
                  </a:lnTo>
                  <a:lnTo>
                    <a:pt x="831" y="221"/>
                  </a:lnTo>
                  <a:lnTo>
                    <a:pt x="839" y="222"/>
                  </a:lnTo>
                  <a:lnTo>
                    <a:pt x="845" y="224"/>
                  </a:lnTo>
                  <a:lnTo>
                    <a:pt x="846" y="226"/>
                  </a:lnTo>
                  <a:lnTo>
                    <a:pt x="846" y="228"/>
                  </a:lnTo>
                  <a:lnTo>
                    <a:pt x="846" y="230"/>
                  </a:lnTo>
                  <a:lnTo>
                    <a:pt x="843" y="233"/>
                  </a:lnTo>
                  <a:lnTo>
                    <a:pt x="861" y="215"/>
                  </a:lnTo>
                  <a:lnTo>
                    <a:pt x="871" y="215"/>
                  </a:lnTo>
                  <a:lnTo>
                    <a:pt x="880" y="215"/>
                  </a:lnTo>
                  <a:lnTo>
                    <a:pt x="891" y="217"/>
                  </a:lnTo>
                  <a:lnTo>
                    <a:pt x="899" y="219"/>
                  </a:lnTo>
                  <a:lnTo>
                    <a:pt x="908" y="219"/>
                  </a:lnTo>
                  <a:lnTo>
                    <a:pt x="915" y="219"/>
                  </a:lnTo>
                  <a:lnTo>
                    <a:pt x="924" y="217"/>
                  </a:lnTo>
                  <a:lnTo>
                    <a:pt x="931" y="215"/>
                  </a:lnTo>
                  <a:lnTo>
                    <a:pt x="926" y="221"/>
                  </a:lnTo>
                  <a:lnTo>
                    <a:pt x="926" y="224"/>
                  </a:lnTo>
                  <a:lnTo>
                    <a:pt x="929" y="226"/>
                  </a:lnTo>
                  <a:lnTo>
                    <a:pt x="933" y="226"/>
                  </a:lnTo>
                  <a:lnTo>
                    <a:pt x="940" y="226"/>
                  </a:lnTo>
                  <a:lnTo>
                    <a:pt x="947" y="224"/>
                  </a:lnTo>
                  <a:lnTo>
                    <a:pt x="952" y="224"/>
                  </a:lnTo>
                  <a:lnTo>
                    <a:pt x="956" y="224"/>
                  </a:lnTo>
                  <a:lnTo>
                    <a:pt x="974" y="242"/>
                  </a:lnTo>
                  <a:lnTo>
                    <a:pt x="977" y="242"/>
                  </a:lnTo>
                  <a:lnTo>
                    <a:pt x="981" y="240"/>
                  </a:lnTo>
                  <a:lnTo>
                    <a:pt x="984" y="240"/>
                  </a:lnTo>
                  <a:lnTo>
                    <a:pt x="986" y="238"/>
                  </a:lnTo>
                  <a:lnTo>
                    <a:pt x="989" y="237"/>
                  </a:lnTo>
                  <a:lnTo>
                    <a:pt x="993" y="235"/>
                  </a:lnTo>
                  <a:lnTo>
                    <a:pt x="997" y="233"/>
                  </a:lnTo>
                  <a:lnTo>
                    <a:pt x="1000" y="233"/>
                  </a:lnTo>
                  <a:lnTo>
                    <a:pt x="998" y="228"/>
                  </a:lnTo>
                  <a:lnTo>
                    <a:pt x="998" y="222"/>
                  </a:lnTo>
                  <a:lnTo>
                    <a:pt x="1000" y="219"/>
                  </a:lnTo>
                  <a:lnTo>
                    <a:pt x="1002" y="215"/>
                  </a:lnTo>
                  <a:lnTo>
                    <a:pt x="1005" y="214"/>
                  </a:lnTo>
                  <a:lnTo>
                    <a:pt x="1011" y="212"/>
                  </a:lnTo>
                  <a:lnTo>
                    <a:pt x="1014" y="208"/>
                  </a:lnTo>
                  <a:lnTo>
                    <a:pt x="1018" y="205"/>
                  </a:lnTo>
                  <a:lnTo>
                    <a:pt x="1016" y="196"/>
                  </a:lnTo>
                  <a:lnTo>
                    <a:pt x="1014" y="187"/>
                  </a:lnTo>
                  <a:lnTo>
                    <a:pt x="1009" y="180"/>
                  </a:lnTo>
                  <a:lnTo>
                    <a:pt x="1005" y="173"/>
                  </a:lnTo>
                  <a:lnTo>
                    <a:pt x="1002" y="166"/>
                  </a:lnTo>
                  <a:lnTo>
                    <a:pt x="998" y="159"/>
                  </a:lnTo>
                  <a:lnTo>
                    <a:pt x="998" y="150"/>
                  </a:lnTo>
                  <a:lnTo>
                    <a:pt x="1000" y="139"/>
                  </a:lnTo>
                  <a:lnTo>
                    <a:pt x="1007" y="148"/>
                  </a:lnTo>
                  <a:lnTo>
                    <a:pt x="1014" y="155"/>
                  </a:lnTo>
                  <a:lnTo>
                    <a:pt x="1021" y="164"/>
                  </a:lnTo>
                  <a:lnTo>
                    <a:pt x="1030" y="175"/>
                  </a:lnTo>
                  <a:lnTo>
                    <a:pt x="1037" y="184"/>
                  </a:lnTo>
                  <a:lnTo>
                    <a:pt x="1042" y="194"/>
                  </a:lnTo>
                  <a:lnTo>
                    <a:pt x="1048" y="205"/>
                  </a:lnTo>
                  <a:lnTo>
                    <a:pt x="1051" y="215"/>
                  </a:lnTo>
                  <a:lnTo>
                    <a:pt x="1058" y="214"/>
                  </a:lnTo>
                  <a:lnTo>
                    <a:pt x="1067" y="212"/>
                  </a:lnTo>
                  <a:lnTo>
                    <a:pt x="1074" y="208"/>
                  </a:lnTo>
                  <a:lnTo>
                    <a:pt x="1081" y="205"/>
                  </a:lnTo>
                  <a:lnTo>
                    <a:pt x="1088" y="201"/>
                  </a:lnTo>
                  <a:lnTo>
                    <a:pt x="1095" y="200"/>
                  </a:lnTo>
                  <a:lnTo>
                    <a:pt x="1101" y="198"/>
                  </a:lnTo>
                  <a:lnTo>
                    <a:pt x="1104" y="196"/>
                  </a:lnTo>
                  <a:lnTo>
                    <a:pt x="1122" y="215"/>
                  </a:lnTo>
                  <a:lnTo>
                    <a:pt x="1095" y="242"/>
                  </a:lnTo>
                  <a:lnTo>
                    <a:pt x="1087" y="240"/>
                  </a:lnTo>
                  <a:lnTo>
                    <a:pt x="1076" y="238"/>
                  </a:lnTo>
                  <a:lnTo>
                    <a:pt x="1067" y="238"/>
                  </a:lnTo>
                  <a:lnTo>
                    <a:pt x="1057" y="240"/>
                  </a:lnTo>
                  <a:lnTo>
                    <a:pt x="1048" y="242"/>
                  </a:lnTo>
                  <a:lnTo>
                    <a:pt x="1037" y="245"/>
                  </a:lnTo>
                  <a:lnTo>
                    <a:pt x="1028" y="249"/>
                  </a:lnTo>
                  <a:lnTo>
                    <a:pt x="1018" y="253"/>
                  </a:lnTo>
                  <a:lnTo>
                    <a:pt x="1012" y="249"/>
                  </a:lnTo>
                  <a:lnTo>
                    <a:pt x="1007" y="247"/>
                  </a:lnTo>
                  <a:lnTo>
                    <a:pt x="1004" y="245"/>
                  </a:lnTo>
                  <a:lnTo>
                    <a:pt x="1000" y="245"/>
                  </a:lnTo>
                  <a:lnTo>
                    <a:pt x="997" y="245"/>
                  </a:lnTo>
                  <a:lnTo>
                    <a:pt x="993" y="247"/>
                  </a:lnTo>
                  <a:lnTo>
                    <a:pt x="988" y="249"/>
                  </a:lnTo>
                  <a:lnTo>
                    <a:pt x="982" y="253"/>
                  </a:lnTo>
                  <a:lnTo>
                    <a:pt x="986" y="253"/>
                  </a:lnTo>
                  <a:lnTo>
                    <a:pt x="991" y="253"/>
                  </a:lnTo>
                  <a:lnTo>
                    <a:pt x="995" y="254"/>
                  </a:lnTo>
                  <a:lnTo>
                    <a:pt x="1002" y="256"/>
                  </a:lnTo>
                  <a:lnTo>
                    <a:pt x="1007" y="258"/>
                  </a:lnTo>
                  <a:lnTo>
                    <a:pt x="1014" y="260"/>
                  </a:lnTo>
                  <a:lnTo>
                    <a:pt x="1019" y="261"/>
                  </a:lnTo>
                  <a:lnTo>
                    <a:pt x="1027" y="261"/>
                  </a:lnTo>
                  <a:lnTo>
                    <a:pt x="1019" y="261"/>
                  </a:lnTo>
                  <a:lnTo>
                    <a:pt x="1012" y="263"/>
                  </a:lnTo>
                  <a:lnTo>
                    <a:pt x="1004" y="265"/>
                  </a:lnTo>
                  <a:lnTo>
                    <a:pt x="995" y="265"/>
                  </a:lnTo>
                  <a:lnTo>
                    <a:pt x="986" y="267"/>
                  </a:lnTo>
                  <a:lnTo>
                    <a:pt x="975" y="268"/>
                  </a:lnTo>
                  <a:lnTo>
                    <a:pt x="967" y="270"/>
                  </a:lnTo>
                  <a:lnTo>
                    <a:pt x="956" y="270"/>
                  </a:lnTo>
                  <a:lnTo>
                    <a:pt x="954" y="274"/>
                  </a:lnTo>
                  <a:lnTo>
                    <a:pt x="951" y="279"/>
                  </a:lnTo>
                  <a:lnTo>
                    <a:pt x="949" y="284"/>
                  </a:lnTo>
                  <a:lnTo>
                    <a:pt x="947" y="290"/>
                  </a:lnTo>
                  <a:lnTo>
                    <a:pt x="945" y="295"/>
                  </a:lnTo>
                  <a:lnTo>
                    <a:pt x="944" y="298"/>
                  </a:lnTo>
                  <a:lnTo>
                    <a:pt x="942" y="304"/>
                  </a:lnTo>
                  <a:lnTo>
                    <a:pt x="938" y="307"/>
                  </a:lnTo>
                  <a:lnTo>
                    <a:pt x="931" y="318"/>
                  </a:lnTo>
                  <a:lnTo>
                    <a:pt x="928" y="320"/>
                  </a:lnTo>
                  <a:lnTo>
                    <a:pt x="922" y="323"/>
                  </a:lnTo>
                  <a:lnTo>
                    <a:pt x="917" y="325"/>
                  </a:lnTo>
                  <a:lnTo>
                    <a:pt x="914" y="327"/>
                  </a:lnTo>
                  <a:lnTo>
                    <a:pt x="908" y="329"/>
                  </a:lnTo>
                  <a:lnTo>
                    <a:pt x="903" y="330"/>
                  </a:lnTo>
                  <a:lnTo>
                    <a:pt x="899" y="332"/>
                  </a:lnTo>
                  <a:lnTo>
                    <a:pt x="896" y="336"/>
                  </a:lnTo>
                  <a:lnTo>
                    <a:pt x="901" y="344"/>
                  </a:lnTo>
                  <a:lnTo>
                    <a:pt x="910" y="357"/>
                  </a:lnTo>
                  <a:lnTo>
                    <a:pt x="922" y="371"/>
                  </a:lnTo>
                  <a:lnTo>
                    <a:pt x="936" y="387"/>
                  </a:lnTo>
                  <a:lnTo>
                    <a:pt x="951" y="403"/>
                  </a:lnTo>
                  <a:lnTo>
                    <a:pt x="963" y="417"/>
                  </a:lnTo>
                  <a:lnTo>
                    <a:pt x="974" y="429"/>
                  </a:lnTo>
                  <a:lnTo>
                    <a:pt x="982" y="438"/>
                  </a:lnTo>
                  <a:lnTo>
                    <a:pt x="988" y="427"/>
                  </a:lnTo>
                  <a:lnTo>
                    <a:pt x="995" y="417"/>
                  </a:lnTo>
                  <a:lnTo>
                    <a:pt x="1005" y="405"/>
                  </a:lnTo>
                  <a:lnTo>
                    <a:pt x="1014" y="396"/>
                  </a:lnTo>
                  <a:lnTo>
                    <a:pt x="1023" y="387"/>
                  </a:lnTo>
                  <a:lnTo>
                    <a:pt x="1028" y="380"/>
                  </a:lnTo>
                  <a:lnTo>
                    <a:pt x="1030" y="376"/>
                  </a:lnTo>
                  <a:lnTo>
                    <a:pt x="1030" y="374"/>
                  </a:lnTo>
                  <a:lnTo>
                    <a:pt x="1028" y="373"/>
                  </a:lnTo>
                  <a:lnTo>
                    <a:pt x="1027" y="373"/>
                  </a:lnTo>
                  <a:lnTo>
                    <a:pt x="1030" y="373"/>
                  </a:lnTo>
                  <a:lnTo>
                    <a:pt x="1034" y="369"/>
                  </a:lnTo>
                  <a:lnTo>
                    <a:pt x="1039" y="367"/>
                  </a:lnTo>
                  <a:lnTo>
                    <a:pt x="1042" y="364"/>
                  </a:lnTo>
                  <a:lnTo>
                    <a:pt x="1046" y="360"/>
                  </a:lnTo>
                  <a:lnTo>
                    <a:pt x="1050" y="357"/>
                  </a:lnTo>
                  <a:lnTo>
                    <a:pt x="1051" y="355"/>
                  </a:lnTo>
                  <a:lnTo>
                    <a:pt x="1051" y="353"/>
                  </a:lnTo>
                  <a:lnTo>
                    <a:pt x="1053" y="348"/>
                  </a:lnTo>
                  <a:lnTo>
                    <a:pt x="1053" y="341"/>
                  </a:lnTo>
                  <a:lnTo>
                    <a:pt x="1055" y="337"/>
                  </a:lnTo>
                  <a:lnTo>
                    <a:pt x="1058" y="332"/>
                  </a:lnTo>
                  <a:lnTo>
                    <a:pt x="1060" y="329"/>
                  </a:lnTo>
                  <a:lnTo>
                    <a:pt x="1064" y="325"/>
                  </a:lnTo>
                  <a:lnTo>
                    <a:pt x="1067" y="321"/>
                  </a:lnTo>
                  <a:lnTo>
                    <a:pt x="1069" y="318"/>
                  </a:lnTo>
                  <a:lnTo>
                    <a:pt x="1104" y="318"/>
                  </a:lnTo>
                  <a:lnTo>
                    <a:pt x="1104" y="314"/>
                  </a:lnTo>
                  <a:lnTo>
                    <a:pt x="1102" y="311"/>
                  </a:lnTo>
                  <a:lnTo>
                    <a:pt x="1101" y="307"/>
                  </a:lnTo>
                  <a:lnTo>
                    <a:pt x="1101" y="304"/>
                  </a:lnTo>
                  <a:lnTo>
                    <a:pt x="1099" y="300"/>
                  </a:lnTo>
                  <a:lnTo>
                    <a:pt x="1097" y="297"/>
                  </a:lnTo>
                  <a:lnTo>
                    <a:pt x="1095" y="293"/>
                  </a:lnTo>
                  <a:lnTo>
                    <a:pt x="1095" y="290"/>
                  </a:lnTo>
                  <a:lnTo>
                    <a:pt x="1108" y="290"/>
                  </a:lnTo>
                  <a:lnTo>
                    <a:pt x="1118" y="293"/>
                  </a:lnTo>
                  <a:lnTo>
                    <a:pt x="1129" y="298"/>
                  </a:lnTo>
                  <a:lnTo>
                    <a:pt x="1136" y="306"/>
                  </a:lnTo>
                  <a:lnTo>
                    <a:pt x="1143" y="313"/>
                  </a:lnTo>
                  <a:lnTo>
                    <a:pt x="1148" y="320"/>
                  </a:lnTo>
                  <a:lnTo>
                    <a:pt x="1154" y="329"/>
                  </a:lnTo>
                  <a:lnTo>
                    <a:pt x="1157" y="336"/>
                  </a:lnTo>
                  <a:lnTo>
                    <a:pt x="1164" y="332"/>
                  </a:lnTo>
                  <a:lnTo>
                    <a:pt x="1173" y="330"/>
                  </a:lnTo>
                  <a:lnTo>
                    <a:pt x="1182" y="329"/>
                  </a:lnTo>
                  <a:lnTo>
                    <a:pt x="1191" y="329"/>
                  </a:lnTo>
                  <a:lnTo>
                    <a:pt x="1201" y="329"/>
                  </a:lnTo>
                  <a:lnTo>
                    <a:pt x="1210" y="330"/>
                  </a:lnTo>
                  <a:lnTo>
                    <a:pt x="1219" y="332"/>
                  </a:lnTo>
                  <a:lnTo>
                    <a:pt x="1226" y="336"/>
                  </a:lnTo>
                  <a:lnTo>
                    <a:pt x="1226" y="339"/>
                  </a:lnTo>
                  <a:lnTo>
                    <a:pt x="1224" y="343"/>
                  </a:lnTo>
                  <a:lnTo>
                    <a:pt x="1224" y="346"/>
                  </a:lnTo>
                  <a:lnTo>
                    <a:pt x="1223" y="350"/>
                  </a:lnTo>
                  <a:lnTo>
                    <a:pt x="1221" y="353"/>
                  </a:lnTo>
                  <a:lnTo>
                    <a:pt x="1219" y="357"/>
                  </a:lnTo>
                  <a:lnTo>
                    <a:pt x="1217" y="360"/>
                  </a:lnTo>
                  <a:lnTo>
                    <a:pt x="1217" y="364"/>
                  </a:lnTo>
                  <a:lnTo>
                    <a:pt x="1235" y="382"/>
                  </a:lnTo>
                  <a:lnTo>
                    <a:pt x="1235" y="385"/>
                  </a:lnTo>
                  <a:lnTo>
                    <a:pt x="1233" y="389"/>
                  </a:lnTo>
                  <a:lnTo>
                    <a:pt x="1233" y="392"/>
                  </a:lnTo>
                  <a:lnTo>
                    <a:pt x="1231" y="396"/>
                  </a:lnTo>
                  <a:lnTo>
                    <a:pt x="1230" y="399"/>
                  </a:lnTo>
                  <a:lnTo>
                    <a:pt x="1228" y="403"/>
                  </a:lnTo>
                  <a:lnTo>
                    <a:pt x="1226" y="406"/>
                  </a:lnTo>
                  <a:lnTo>
                    <a:pt x="1226" y="410"/>
                  </a:lnTo>
                  <a:lnTo>
                    <a:pt x="1230" y="410"/>
                  </a:lnTo>
                  <a:lnTo>
                    <a:pt x="1235" y="408"/>
                  </a:lnTo>
                  <a:lnTo>
                    <a:pt x="1240" y="406"/>
                  </a:lnTo>
                  <a:lnTo>
                    <a:pt x="1246" y="405"/>
                  </a:lnTo>
                  <a:lnTo>
                    <a:pt x="1251" y="403"/>
                  </a:lnTo>
                  <a:lnTo>
                    <a:pt x="1258" y="403"/>
                  </a:lnTo>
                  <a:lnTo>
                    <a:pt x="1263" y="401"/>
                  </a:lnTo>
                  <a:lnTo>
                    <a:pt x="1270" y="401"/>
                  </a:lnTo>
                  <a:lnTo>
                    <a:pt x="1263" y="406"/>
                  </a:lnTo>
                  <a:lnTo>
                    <a:pt x="1256" y="413"/>
                  </a:lnTo>
                  <a:lnTo>
                    <a:pt x="1247" y="419"/>
                  </a:lnTo>
                  <a:lnTo>
                    <a:pt x="1240" y="424"/>
                  </a:lnTo>
                  <a:lnTo>
                    <a:pt x="1231" y="429"/>
                  </a:lnTo>
                  <a:lnTo>
                    <a:pt x="1223" y="435"/>
                  </a:lnTo>
                  <a:lnTo>
                    <a:pt x="1216" y="440"/>
                  </a:lnTo>
                  <a:lnTo>
                    <a:pt x="1208" y="447"/>
                  </a:lnTo>
                  <a:lnTo>
                    <a:pt x="1189" y="447"/>
                  </a:lnTo>
                  <a:lnTo>
                    <a:pt x="1171" y="447"/>
                  </a:lnTo>
                  <a:lnTo>
                    <a:pt x="1154" y="449"/>
                  </a:lnTo>
                  <a:lnTo>
                    <a:pt x="1134" y="452"/>
                  </a:lnTo>
                  <a:lnTo>
                    <a:pt x="1117" y="456"/>
                  </a:lnTo>
                  <a:lnTo>
                    <a:pt x="1099" y="463"/>
                  </a:lnTo>
                  <a:lnTo>
                    <a:pt x="1080" y="472"/>
                  </a:lnTo>
                  <a:lnTo>
                    <a:pt x="1060" y="484"/>
                  </a:lnTo>
                  <a:lnTo>
                    <a:pt x="1071" y="484"/>
                  </a:lnTo>
                  <a:lnTo>
                    <a:pt x="1081" y="481"/>
                  </a:lnTo>
                  <a:lnTo>
                    <a:pt x="1090" y="475"/>
                  </a:lnTo>
                  <a:lnTo>
                    <a:pt x="1101" y="472"/>
                  </a:lnTo>
                  <a:lnTo>
                    <a:pt x="1110" y="468"/>
                  </a:lnTo>
                  <a:lnTo>
                    <a:pt x="1120" y="465"/>
                  </a:lnTo>
                  <a:lnTo>
                    <a:pt x="1129" y="465"/>
                  </a:lnTo>
                  <a:lnTo>
                    <a:pt x="1140" y="466"/>
                  </a:lnTo>
                  <a:lnTo>
                    <a:pt x="1122" y="484"/>
                  </a:lnTo>
                  <a:lnTo>
                    <a:pt x="1125" y="488"/>
                  </a:lnTo>
                  <a:lnTo>
                    <a:pt x="1129" y="491"/>
                  </a:lnTo>
                  <a:lnTo>
                    <a:pt x="1133" y="495"/>
                  </a:lnTo>
                  <a:lnTo>
                    <a:pt x="1136" y="496"/>
                  </a:lnTo>
                  <a:lnTo>
                    <a:pt x="1141" y="500"/>
                  </a:lnTo>
                  <a:lnTo>
                    <a:pt x="1145" y="502"/>
                  </a:lnTo>
                  <a:lnTo>
                    <a:pt x="1152" y="502"/>
                  </a:lnTo>
                  <a:lnTo>
                    <a:pt x="1157" y="502"/>
                  </a:lnTo>
                  <a:lnTo>
                    <a:pt x="1152" y="503"/>
                  </a:lnTo>
                  <a:lnTo>
                    <a:pt x="1145" y="503"/>
                  </a:lnTo>
                  <a:lnTo>
                    <a:pt x="1141" y="505"/>
                  </a:lnTo>
                  <a:lnTo>
                    <a:pt x="1136" y="509"/>
                  </a:lnTo>
                  <a:lnTo>
                    <a:pt x="1133" y="511"/>
                  </a:lnTo>
                  <a:lnTo>
                    <a:pt x="1129" y="514"/>
                  </a:lnTo>
                  <a:lnTo>
                    <a:pt x="1125" y="518"/>
                  </a:lnTo>
                  <a:lnTo>
                    <a:pt x="1122" y="521"/>
                  </a:lnTo>
                  <a:lnTo>
                    <a:pt x="1118" y="521"/>
                  </a:lnTo>
                  <a:lnTo>
                    <a:pt x="1115" y="519"/>
                  </a:lnTo>
                  <a:lnTo>
                    <a:pt x="1111" y="518"/>
                  </a:lnTo>
                  <a:lnTo>
                    <a:pt x="1110" y="516"/>
                  </a:lnTo>
                  <a:lnTo>
                    <a:pt x="1106" y="516"/>
                  </a:lnTo>
                  <a:lnTo>
                    <a:pt x="1102" y="514"/>
                  </a:lnTo>
                  <a:lnTo>
                    <a:pt x="1099" y="512"/>
                  </a:lnTo>
                  <a:lnTo>
                    <a:pt x="1095" y="512"/>
                  </a:lnTo>
                  <a:lnTo>
                    <a:pt x="1078" y="518"/>
                  </a:lnTo>
                  <a:lnTo>
                    <a:pt x="1058" y="525"/>
                  </a:lnTo>
                  <a:lnTo>
                    <a:pt x="1039" y="535"/>
                  </a:lnTo>
                  <a:lnTo>
                    <a:pt x="1018" y="546"/>
                  </a:lnTo>
                  <a:lnTo>
                    <a:pt x="998" y="556"/>
                  </a:lnTo>
                  <a:lnTo>
                    <a:pt x="979" y="569"/>
                  </a:lnTo>
                  <a:lnTo>
                    <a:pt x="963" y="578"/>
                  </a:lnTo>
                  <a:lnTo>
                    <a:pt x="947" y="587"/>
                  </a:lnTo>
                  <a:lnTo>
                    <a:pt x="938" y="595"/>
                  </a:lnTo>
                  <a:lnTo>
                    <a:pt x="936" y="601"/>
                  </a:lnTo>
                  <a:lnTo>
                    <a:pt x="933" y="606"/>
                  </a:lnTo>
                  <a:lnTo>
                    <a:pt x="929" y="613"/>
                  </a:lnTo>
                  <a:lnTo>
                    <a:pt x="926" y="620"/>
                  </a:lnTo>
                  <a:lnTo>
                    <a:pt x="922" y="625"/>
                  </a:lnTo>
                  <a:lnTo>
                    <a:pt x="919" y="632"/>
                  </a:lnTo>
                  <a:lnTo>
                    <a:pt x="917" y="638"/>
                  </a:lnTo>
                  <a:lnTo>
                    <a:pt x="914" y="643"/>
                  </a:lnTo>
                  <a:lnTo>
                    <a:pt x="878" y="643"/>
                  </a:lnTo>
                  <a:lnTo>
                    <a:pt x="871" y="648"/>
                  </a:lnTo>
                  <a:lnTo>
                    <a:pt x="866" y="654"/>
                  </a:lnTo>
                  <a:lnTo>
                    <a:pt x="859" y="657"/>
                  </a:lnTo>
                  <a:lnTo>
                    <a:pt x="852" y="661"/>
                  </a:lnTo>
                  <a:lnTo>
                    <a:pt x="846" y="664"/>
                  </a:lnTo>
                  <a:lnTo>
                    <a:pt x="839" y="668"/>
                  </a:lnTo>
                  <a:lnTo>
                    <a:pt x="832" y="673"/>
                  </a:lnTo>
                  <a:lnTo>
                    <a:pt x="825" y="680"/>
                  </a:lnTo>
                  <a:lnTo>
                    <a:pt x="825" y="661"/>
                  </a:lnTo>
                  <a:lnTo>
                    <a:pt x="825" y="664"/>
                  </a:lnTo>
                  <a:lnTo>
                    <a:pt x="825" y="670"/>
                  </a:lnTo>
                  <a:lnTo>
                    <a:pt x="823" y="675"/>
                  </a:lnTo>
                  <a:lnTo>
                    <a:pt x="822" y="680"/>
                  </a:lnTo>
                  <a:lnTo>
                    <a:pt x="820" y="687"/>
                  </a:lnTo>
                  <a:lnTo>
                    <a:pt x="818" y="694"/>
                  </a:lnTo>
                  <a:lnTo>
                    <a:pt x="818" y="700"/>
                  </a:lnTo>
                  <a:lnTo>
                    <a:pt x="818" y="707"/>
                  </a:lnTo>
                  <a:lnTo>
                    <a:pt x="834" y="726"/>
                  </a:lnTo>
                  <a:lnTo>
                    <a:pt x="800" y="763"/>
                  </a:lnTo>
                  <a:lnTo>
                    <a:pt x="800" y="760"/>
                  </a:lnTo>
                  <a:lnTo>
                    <a:pt x="799" y="754"/>
                  </a:lnTo>
                  <a:lnTo>
                    <a:pt x="797" y="749"/>
                  </a:lnTo>
                  <a:lnTo>
                    <a:pt x="795" y="744"/>
                  </a:lnTo>
                  <a:lnTo>
                    <a:pt x="793" y="737"/>
                  </a:lnTo>
                  <a:lnTo>
                    <a:pt x="793" y="731"/>
                  </a:lnTo>
                  <a:lnTo>
                    <a:pt x="792" y="724"/>
                  </a:lnTo>
                  <a:lnTo>
                    <a:pt x="792" y="717"/>
                  </a:lnTo>
                  <a:lnTo>
                    <a:pt x="788" y="714"/>
                  </a:lnTo>
                  <a:lnTo>
                    <a:pt x="785" y="710"/>
                  </a:lnTo>
                  <a:lnTo>
                    <a:pt x="781" y="705"/>
                  </a:lnTo>
                  <a:lnTo>
                    <a:pt x="779" y="701"/>
                  </a:lnTo>
                  <a:lnTo>
                    <a:pt x="778" y="696"/>
                  </a:lnTo>
                  <a:lnTo>
                    <a:pt x="776" y="693"/>
                  </a:lnTo>
                  <a:lnTo>
                    <a:pt x="774" y="685"/>
                  </a:lnTo>
                  <a:lnTo>
                    <a:pt x="774" y="680"/>
                  </a:lnTo>
                  <a:lnTo>
                    <a:pt x="770" y="680"/>
                  </a:lnTo>
                  <a:lnTo>
                    <a:pt x="767" y="680"/>
                  </a:lnTo>
                  <a:lnTo>
                    <a:pt x="763" y="682"/>
                  </a:lnTo>
                  <a:lnTo>
                    <a:pt x="760" y="684"/>
                  </a:lnTo>
                  <a:lnTo>
                    <a:pt x="758" y="685"/>
                  </a:lnTo>
                  <a:lnTo>
                    <a:pt x="755" y="687"/>
                  </a:lnTo>
                  <a:lnTo>
                    <a:pt x="751" y="689"/>
                  </a:lnTo>
                  <a:lnTo>
                    <a:pt x="748" y="689"/>
                  </a:lnTo>
                  <a:lnTo>
                    <a:pt x="730" y="671"/>
                  </a:lnTo>
                  <a:lnTo>
                    <a:pt x="712" y="689"/>
                  </a:lnTo>
                  <a:lnTo>
                    <a:pt x="705" y="689"/>
                  </a:lnTo>
                  <a:lnTo>
                    <a:pt x="700" y="687"/>
                  </a:lnTo>
                  <a:lnTo>
                    <a:pt x="693" y="685"/>
                  </a:lnTo>
                  <a:lnTo>
                    <a:pt x="687" y="684"/>
                  </a:lnTo>
                  <a:lnTo>
                    <a:pt x="682" y="682"/>
                  </a:lnTo>
                  <a:lnTo>
                    <a:pt x="677" y="680"/>
                  </a:lnTo>
                  <a:lnTo>
                    <a:pt x="673" y="680"/>
                  </a:lnTo>
                  <a:lnTo>
                    <a:pt x="670" y="680"/>
                  </a:lnTo>
                  <a:lnTo>
                    <a:pt x="666" y="680"/>
                  </a:lnTo>
                  <a:lnTo>
                    <a:pt x="661" y="680"/>
                  </a:lnTo>
                  <a:lnTo>
                    <a:pt x="656" y="682"/>
                  </a:lnTo>
                  <a:lnTo>
                    <a:pt x="650" y="684"/>
                  </a:lnTo>
                  <a:lnTo>
                    <a:pt x="645" y="685"/>
                  </a:lnTo>
                  <a:lnTo>
                    <a:pt x="638" y="687"/>
                  </a:lnTo>
                  <a:lnTo>
                    <a:pt x="633" y="689"/>
                  </a:lnTo>
                  <a:lnTo>
                    <a:pt x="626" y="689"/>
                  </a:lnTo>
                  <a:lnTo>
                    <a:pt x="620" y="694"/>
                  </a:lnTo>
                  <a:lnTo>
                    <a:pt x="615" y="698"/>
                  </a:lnTo>
                  <a:lnTo>
                    <a:pt x="612" y="700"/>
                  </a:lnTo>
                  <a:lnTo>
                    <a:pt x="608" y="700"/>
                  </a:lnTo>
                  <a:lnTo>
                    <a:pt x="604" y="700"/>
                  </a:lnTo>
                  <a:lnTo>
                    <a:pt x="601" y="700"/>
                  </a:lnTo>
                  <a:lnTo>
                    <a:pt x="597" y="698"/>
                  </a:lnTo>
                  <a:lnTo>
                    <a:pt x="592" y="698"/>
                  </a:lnTo>
                  <a:lnTo>
                    <a:pt x="590" y="701"/>
                  </a:lnTo>
                  <a:lnTo>
                    <a:pt x="590" y="707"/>
                  </a:lnTo>
                  <a:lnTo>
                    <a:pt x="589" y="712"/>
                  </a:lnTo>
                  <a:lnTo>
                    <a:pt x="587" y="717"/>
                  </a:lnTo>
                  <a:lnTo>
                    <a:pt x="585" y="724"/>
                  </a:lnTo>
                  <a:lnTo>
                    <a:pt x="583" y="731"/>
                  </a:lnTo>
                  <a:lnTo>
                    <a:pt x="581" y="737"/>
                  </a:lnTo>
                  <a:lnTo>
                    <a:pt x="581" y="744"/>
                  </a:lnTo>
                  <a:lnTo>
                    <a:pt x="578" y="746"/>
                  </a:lnTo>
                  <a:lnTo>
                    <a:pt x="576" y="746"/>
                  </a:lnTo>
                  <a:lnTo>
                    <a:pt x="573" y="747"/>
                  </a:lnTo>
                  <a:lnTo>
                    <a:pt x="569" y="749"/>
                  </a:lnTo>
                  <a:lnTo>
                    <a:pt x="566" y="751"/>
                  </a:lnTo>
                  <a:lnTo>
                    <a:pt x="562" y="753"/>
                  </a:lnTo>
                  <a:lnTo>
                    <a:pt x="559" y="754"/>
                  </a:lnTo>
                  <a:lnTo>
                    <a:pt x="557" y="754"/>
                  </a:lnTo>
                  <a:lnTo>
                    <a:pt x="557" y="761"/>
                  </a:lnTo>
                  <a:lnTo>
                    <a:pt x="560" y="772"/>
                  </a:lnTo>
                  <a:lnTo>
                    <a:pt x="564" y="783"/>
                  </a:lnTo>
                  <a:lnTo>
                    <a:pt x="571" y="795"/>
                  </a:lnTo>
                  <a:lnTo>
                    <a:pt x="576" y="806"/>
                  </a:lnTo>
                  <a:lnTo>
                    <a:pt x="581" y="816"/>
                  </a:lnTo>
                  <a:lnTo>
                    <a:pt x="587" y="823"/>
                  </a:lnTo>
                  <a:lnTo>
                    <a:pt x="592" y="829"/>
                  </a:lnTo>
                  <a:lnTo>
                    <a:pt x="626" y="829"/>
                  </a:lnTo>
                  <a:lnTo>
                    <a:pt x="629" y="825"/>
                  </a:lnTo>
                  <a:lnTo>
                    <a:pt x="634" y="818"/>
                  </a:lnTo>
                  <a:lnTo>
                    <a:pt x="642" y="813"/>
                  </a:lnTo>
                  <a:lnTo>
                    <a:pt x="649" y="806"/>
                  </a:lnTo>
                  <a:lnTo>
                    <a:pt x="656" y="800"/>
                  </a:lnTo>
                  <a:lnTo>
                    <a:pt x="665" y="795"/>
                  </a:lnTo>
                  <a:lnTo>
                    <a:pt x="672" y="792"/>
                  </a:lnTo>
                  <a:lnTo>
                    <a:pt x="679" y="792"/>
                  </a:lnTo>
                  <a:lnTo>
                    <a:pt x="677" y="797"/>
                  </a:lnTo>
                  <a:lnTo>
                    <a:pt x="677" y="804"/>
                  </a:lnTo>
                  <a:lnTo>
                    <a:pt x="675" y="809"/>
                  </a:lnTo>
                  <a:lnTo>
                    <a:pt x="673" y="813"/>
                  </a:lnTo>
                  <a:lnTo>
                    <a:pt x="670" y="818"/>
                  </a:lnTo>
                  <a:lnTo>
                    <a:pt x="666" y="822"/>
                  </a:lnTo>
                  <a:lnTo>
                    <a:pt x="665" y="825"/>
                  </a:lnTo>
                  <a:lnTo>
                    <a:pt x="661" y="829"/>
                  </a:lnTo>
                  <a:lnTo>
                    <a:pt x="661" y="866"/>
                  </a:lnTo>
                  <a:lnTo>
                    <a:pt x="670" y="875"/>
                  </a:lnTo>
                  <a:lnTo>
                    <a:pt x="739" y="875"/>
                  </a:lnTo>
                  <a:lnTo>
                    <a:pt x="739" y="883"/>
                  </a:lnTo>
                  <a:lnTo>
                    <a:pt x="739" y="889"/>
                  </a:lnTo>
                  <a:lnTo>
                    <a:pt x="739" y="892"/>
                  </a:lnTo>
                  <a:lnTo>
                    <a:pt x="739" y="894"/>
                  </a:lnTo>
                  <a:lnTo>
                    <a:pt x="739" y="896"/>
                  </a:lnTo>
                  <a:lnTo>
                    <a:pt x="737" y="899"/>
                  </a:lnTo>
                  <a:lnTo>
                    <a:pt x="737" y="903"/>
                  </a:lnTo>
                  <a:lnTo>
                    <a:pt x="737" y="908"/>
                  </a:lnTo>
                  <a:lnTo>
                    <a:pt x="744" y="917"/>
                  </a:lnTo>
                  <a:lnTo>
                    <a:pt x="783" y="922"/>
                  </a:lnTo>
                  <a:close/>
                  <a:moveTo>
                    <a:pt x="792" y="475"/>
                  </a:moveTo>
                  <a:lnTo>
                    <a:pt x="797" y="475"/>
                  </a:lnTo>
                  <a:lnTo>
                    <a:pt x="804" y="477"/>
                  </a:lnTo>
                  <a:lnTo>
                    <a:pt x="809" y="479"/>
                  </a:lnTo>
                  <a:lnTo>
                    <a:pt x="816" y="481"/>
                  </a:lnTo>
                  <a:lnTo>
                    <a:pt x="822" y="482"/>
                  </a:lnTo>
                  <a:lnTo>
                    <a:pt x="827" y="482"/>
                  </a:lnTo>
                  <a:lnTo>
                    <a:pt x="831" y="484"/>
                  </a:lnTo>
                  <a:lnTo>
                    <a:pt x="834" y="484"/>
                  </a:lnTo>
                  <a:lnTo>
                    <a:pt x="829" y="491"/>
                  </a:lnTo>
                  <a:lnTo>
                    <a:pt x="822" y="498"/>
                  </a:lnTo>
                  <a:lnTo>
                    <a:pt x="816" y="505"/>
                  </a:lnTo>
                  <a:lnTo>
                    <a:pt x="813" y="512"/>
                  </a:lnTo>
                  <a:lnTo>
                    <a:pt x="809" y="521"/>
                  </a:lnTo>
                  <a:lnTo>
                    <a:pt x="806" y="530"/>
                  </a:lnTo>
                  <a:lnTo>
                    <a:pt x="806" y="539"/>
                  </a:lnTo>
                  <a:lnTo>
                    <a:pt x="808" y="549"/>
                  </a:lnTo>
                  <a:lnTo>
                    <a:pt x="815" y="546"/>
                  </a:lnTo>
                  <a:lnTo>
                    <a:pt x="820" y="541"/>
                  </a:lnTo>
                  <a:lnTo>
                    <a:pt x="825" y="535"/>
                  </a:lnTo>
                  <a:lnTo>
                    <a:pt x="831" y="530"/>
                  </a:lnTo>
                  <a:lnTo>
                    <a:pt x="836" y="523"/>
                  </a:lnTo>
                  <a:lnTo>
                    <a:pt x="841" y="516"/>
                  </a:lnTo>
                  <a:lnTo>
                    <a:pt x="846" y="509"/>
                  </a:lnTo>
                  <a:lnTo>
                    <a:pt x="852" y="502"/>
                  </a:lnTo>
                  <a:lnTo>
                    <a:pt x="855" y="502"/>
                  </a:lnTo>
                  <a:lnTo>
                    <a:pt x="859" y="502"/>
                  </a:lnTo>
                  <a:lnTo>
                    <a:pt x="862" y="500"/>
                  </a:lnTo>
                  <a:lnTo>
                    <a:pt x="866" y="498"/>
                  </a:lnTo>
                  <a:lnTo>
                    <a:pt x="869" y="496"/>
                  </a:lnTo>
                  <a:lnTo>
                    <a:pt x="871" y="495"/>
                  </a:lnTo>
                  <a:lnTo>
                    <a:pt x="875" y="495"/>
                  </a:lnTo>
                  <a:lnTo>
                    <a:pt x="878" y="495"/>
                  </a:lnTo>
                  <a:lnTo>
                    <a:pt x="861" y="512"/>
                  </a:lnTo>
                  <a:lnTo>
                    <a:pt x="864" y="518"/>
                  </a:lnTo>
                  <a:lnTo>
                    <a:pt x="864" y="523"/>
                  </a:lnTo>
                  <a:lnTo>
                    <a:pt x="864" y="526"/>
                  </a:lnTo>
                  <a:lnTo>
                    <a:pt x="864" y="530"/>
                  </a:lnTo>
                  <a:lnTo>
                    <a:pt x="864" y="534"/>
                  </a:lnTo>
                  <a:lnTo>
                    <a:pt x="862" y="539"/>
                  </a:lnTo>
                  <a:lnTo>
                    <a:pt x="861" y="542"/>
                  </a:lnTo>
                  <a:lnTo>
                    <a:pt x="861" y="549"/>
                  </a:lnTo>
                  <a:lnTo>
                    <a:pt x="875" y="548"/>
                  </a:lnTo>
                  <a:lnTo>
                    <a:pt x="887" y="542"/>
                  </a:lnTo>
                  <a:lnTo>
                    <a:pt x="899" y="534"/>
                  </a:lnTo>
                  <a:lnTo>
                    <a:pt x="910" y="526"/>
                  </a:lnTo>
                  <a:lnTo>
                    <a:pt x="921" y="518"/>
                  </a:lnTo>
                  <a:lnTo>
                    <a:pt x="928" y="511"/>
                  </a:lnTo>
                  <a:lnTo>
                    <a:pt x="935" y="505"/>
                  </a:lnTo>
                  <a:lnTo>
                    <a:pt x="938" y="502"/>
                  </a:lnTo>
                  <a:lnTo>
                    <a:pt x="929" y="498"/>
                  </a:lnTo>
                  <a:lnTo>
                    <a:pt x="919" y="493"/>
                  </a:lnTo>
                  <a:lnTo>
                    <a:pt x="910" y="486"/>
                  </a:lnTo>
                  <a:lnTo>
                    <a:pt x="901" y="479"/>
                  </a:lnTo>
                  <a:lnTo>
                    <a:pt x="892" y="470"/>
                  </a:lnTo>
                  <a:lnTo>
                    <a:pt x="883" y="463"/>
                  </a:lnTo>
                  <a:lnTo>
                    <a:pt x="876" y="454"/>
                  </a:lnTo>
                  <a:lnTo>
                    <a:pt x="869" y="447"/>
                  </a:lnTo>
                  <a:lnTo>
                    <a:pt x="862" y="447"/>
                  </a:lnTo>
                  <a:lnTo>
                    <a:pt x="853" y="445"/>
                  </a:lnTo>
                  <a:lnTo>
                    <a:pt x="843" y="445"/>
                  </a:lnTo>
                  <a:lnTo>
                    <a:pt x="832" y="445"/>
                  </a:lnTo>
                  <a:lnTo>
                    <a:pt x="822" y="447"/>
                  </a:lnTo>
                  <a:lnTo>
                    <a:pt x="811" y="452"/>
                  </a:lnTo>
                  <a:lnTo>
                    <a:pt x="806" y="458"/>
                  </a:lnTo>
                  <a:lnTo>
                    <a:pt x="800" y="463"/>
                  </a:lnTo>
                  <a:lnTo>
                    <a:pt x="795" y="468"/>
                  </a:lnTo>
                  <a:lnTo>
                    <a:pt x="792" y="475"/>
                  </a:lnTo>
                  <a:close/>
                  <a:moveTo>
                    <a:pt x="1217" y="410"/>
                  </a:moveTo>
                  <a:lnTo>
                    <a:pt x="1217" y="419"/>
                  </a:lnTo>
                  <a:lnTo>
                    <a:pt x="1217" y="427"/>
                  </a:lnTo>
                  <a:lnTo>
                    <a:pt x="1216" y="436"/>
                  </a:lnTo>
                  <a:lnTo>
                    <a:pt x="1214" y="442"/>
                  </a:lnTo>
                  <a:lnTo>
                    <a:pt x="1208" y="449"/>
                  </a:lnTo>
                  <a:lnTo>
                    <a:pt x="1203" y="452"/>
                  </a:lnTo>
                  <a:lnTo>
                    <a:pt x="1194" y="454"/>
                  </a:lnTo>
                  <a:lnTo>
                    <a:pt x="1184" y="456"/>
                  </a:lnTo>
                  <a:lnTo>
                    <a:pt x="1187" y="459"/>
                  </a:lnTo>
                  <a:lnTo>
                    <a:pt x="1191" y="461"/>
                  </a:lnTo>
                  <a:lnTo>
                    <a:pt x="1196" y="465"/>
                  </a:lnTo>
                  <a:lnTo>
                    <a:pt x="1200" y="468"/>
                  </a:lnTo>
                  <a:lnTo>
                    <a:pt x="1205" y="472"/>
                  </a:lnTo>
                  <a:lnTo>
                    <a:pt x="1210" y="475"/>
                  </a:lnTo>
                  <a:lnTo>
                    <a:pt x="1214" y="479"/>
                  </a:lnTo>
                  <a:lnTo>
                    <a:pt x="1217" y="482"/>
                  </a:lnTo>
                  <a:lnTo>
                    <a:pt x="1235" y="465"/>
                  </a:lnTo>
                  <a:lnTo>
                    <a:pt x="1238" y="465"/>
                  </a:lnTo>
                  <a:lnTo>
                    <a:pt x="1240" y="465"/>
                  </a:lnTo>
                  <a:lnTo>
                    <a:pt x="1244" y="466"/>
                  </a:lnTo>
                  <a:lnTo>
                    <a:pt x="1247" y="468"/>
                  </a:lnTo>
                  <a:lnTo>
                    <a:pt x="1251" y="470"/>
                  </a:lnTo>
                  <a:lnTo>
                    <a:pt x="1254" y="472"/>
                  </a:lnTo>
                  <a:lnTo>
                    <a:pt x="1258" y="473"/>
                  </a:lnTo>
                  <a:lnTo>
                    <a:pt x="1261" y="473"/>
                  </a:lnTo>
                  <a:lnTo>
                    <a:pt x="1235" y="445"/>
                  </a:lnTo>
                  <a:lnTo>
                    <a:pt x="1235" y="440"/>
                  </a:lnTo>
                  <a:lnTo>
                    <a:pt x="1235" y="435"/>
                  </a:lnTo>
                  <a:lnTo>
                    <a:pt x="1235" y="431"/>
                  </a:lnTo>
                  <a:lnTo>
                    <a:pt x="1235" y="427"/>
                  </a:lnTo>
                  <a:lnTo>
                    <a:pt x="1235" y="424"/>
                  </a:lnTo>
                  <a:lnTo>
                    <a:pt x="1231" y="420"/>
                  </a:lnTo>
                  <a:lnTo>
                    <a:pt x="1226" y="415"/>
                  </a:lnTo>
                  <a:lnTo>
                    <a:pt x="1217" y="410"/>
                  </a:lnTo>
                  <a:close/>
                  <a:moveTo>
                    <a:pt x="1117" y="138"/>
                  </a:moveTo>
                  <a:lnTo>
                    <a:pt x="1117" y="148"/>
                  </a:lnTo>
                  <a:lnTo>
                    <a:pt x="1118" y="154"/>
                  </a:lnTo>
                  <a:lnTo>
                    <a:pt x="1122" y="155"/>
                  </a:lnTo>
                  <a:lnTo>
                    <a:pt x="1125" y="155"/>
                  </a:lnTo>
                  <a:lnTo>
                    <a:pt x="1129" y="152"/>
                  </a:lnTo>
                  <a:lnTo>
                    <a:pt x="1134" y="148"/>
                  </a:lnTo>
                  <a:lnTo>
                    <a:pt x="1141" y="143"/>
                  </a:lnTo>
                  <a:lnTo>
                    <a:pt x="1147" y="138"/>
                  </a:lnTo>
                  <a:lnTo>
                    <a:pt x="1164" y="157"/>
                  </a:lnTo>
                  <a:lnTo>
                    <a:pt x="1171" y="155"/>
                  </a:lnTo>
                  <a:lnTo>
                    <a:pt x="1178" y="155"/>
                  </a:lnTo>
                  <a:lnTo>
                    <a:pt x="1187" y="157"/>
                  </a:lnTo>
                  <a:lnTo>
                    <a:pt x="1196" y="159"/>
                  </a:lnTo>
                  <a:lnTo>
                    <a:pt x="1205" y="161"/>
                  </a:lnTo>
                  <a:lnTo>
                    <a:pt x="1216" y="164"/>
                  </a:lnTo>
                  <a:lnTo>
                    <a:pt x="1224" y="166"/>
                  </a:lnTo>
                  <a:lnTo>
                    <a:pt x="1235" y="168"/>
                  </a:lnTo>
                  <a:lnTo>
                    <a:pt x="1235" y="173"/>
                  </a:lnTo>
                  <a:lnTo>
                    <a:pt x="1237" y="178"/>
                  </a:lnTo>
                  <a:lnTo>
                    <a:pt x="1238" y="182"/>
                  </a:lnTo>
                  <a:lnTo>
                    <a:pt x="1240" y="184"/>
                  </a:lnTo>
                  <a:lnTo>
                    <a:pt x="1244" y="185"/>
                  </a:lnTo>
                  <a:lnTo>
                    <a:pt x="1249" y="189"/>
                  </a:lnTo>
                  <a:lnTo>
                    <a:pt x="1254" y="191"/>
                  </a:lnTo>
                  <a:lnTo>
                    <a:pt x="1260" y="194"/>
                  </a:lnTo>
                  <a:lnTo>
                    <a:pt x="1260" y="201"/>
                  </a:lnTo>
                  <a:lnTo>
                    <a:pt x="1260" y="208"/>
                  </a:lnTo>
                  <a:lnTo>
                    <a:pt x="1261" y="214"/>
                  </a:lnTo>
                  <a:lnTo>
                    <a:pt x="1261" y="219"/>
                  </a:lnTo>
                  <a:lnTo>
                    <a:pt x="1265" y="222"/>
                  </a:lnTo>
                  <a:lnTo>
                    <a:pt x="1267" y="224"/>
                  </a:lnTo>
                  <a:lnTo>
                    <a:pt x="1272" y="224"/>
                  </a:lnTo>
                  <a:lnTo>
                    <a:pt x="1277" y="222"/>
                  </a:lnTo>
                  <a:lnTo>
                    <a:pt x="1277" y="230"/>
                  </a:lnTo>
                  <a:lnTo>
                    <a:pt x="1276" y="235"/>
                  </a:lnTo>
                  <a:lnTo>
                    <a:pt x="1274" y="240"/>
                  </a:lnTo>
                  <a:lnTo>
                    <a:pt x="1272" y="244"/>
                  </a:lnTo>
                  <a:lnTo>
                    <a:pt x="1270" y="249"/>
                  </a:lnTo>
                  <a:lnTo>
                    <a:pt x="1267" y="253"/>
                  </a:lnTo>
                  <a:lnTo>
                    <a:pt x="1263" y="256"/>
                  </a:lnTo>
                  <a:lnTo>
                    <a:pt x="1260" y="260"/>
                  </a:lnTo>
                  <a:lnTo>
                    <a:pt x="1256" y="256"/>
                  </a:lnTo>
                  <a:lnTo>
                    <a:pt x="1253" y="253"/>
                  </a:lnTo>
                  <a:lnTo>
                    <a:pt x="1249" y="249"/>
                  </a:lnTo>
                  <a:lnTo>
                    <a:pt x="1246" y="247"/>
                  </a:lnTo>
                  <a:lnTo>
                    <a:pt x="1242" y="244"/>
                  </a:lnTo>
                  <a:lnTo>
                    <a:pt x="1237" y="242"/>
                  </a:lnTo>
                  <a:lnTo>
                    <a:pt x="1231" y="242"/>
                  </a:lnTo>
                  <a:lnTo>
                    <a:pt x="1226" y="240"/>
                  </a:lnTo>
                  <a:lnTo>
                    <a:pt x="1226" y="244"/>
                  </a:lnTo>
                  <a:lnTo>
                    <a:pt x="1226" y="247"/>
                  </a:lnTo>
                  <a:lnTo>
                    <a:pt x="1228" y="251"/>
                  </a:lnTo>
                  <a:lnTo>
                    <a:pt x="1230" y="254"/>
                  </a:lnTo>
                  <a:lnTo>
                    <a:pt x="1231" y="258"/>
                  </a:lnTo>
                  <a:lnTo>
                    <a:pt x="1233" y="261"/>
                  </a:lnTo>
                  <a:lnTo>
                    <a:pt x="1233" y="265"/>
                  </a:lnTo>
                  <a:lnTo>
                    <a:pt x="1235" y="268"/>
                  </a:lnTo>
                  <a:lnTo>
                    <a:pt x="1228" y="272"/>
                  </a:lnTo>
                  <a:lnTo>
                    <a:pt x="1224" y="274"/>
                  </a:lnTo>
                  <a:lnTo>
                    <a:pt x="1221" y="276"/>
                  </a:lnTo>
                  <a:lnTo>
                    <a:pt x="1217" y="276"/>
                  </a:lnTo>
                  <a:lnTo>
                    <a:pt x="1214" y="276"/>
                  </a:lnTo>
                  <a:lnTo>
                    <a:pt x="1210" y="274"/>
                  </a:lnTo>
                  <a:lnTo>
                    <a:pt x="1205" y="272"/>
                  </a:lnTo>
                  <a:lnTo>
                    <a:pt x="1200" y="268"/>
                  </a:lnTo>
                  <a:lnTo>
                    <a:pt x="1182" y="288"/>
                  </a:lnTo>
                  <a:lnTo>
                    <a:pt x="1155" y="260"/>
                  </a:lnTo>
                  <a:lnTo>
                    <a:pt x="1104" y="260"/>
                  </a:lnTo>
                  <a:lnTo>
                    <a:pt x="1108" y="260"/>
                  </a:lnTo>
                  <a:lnTo>
                    <a:pt x="1111" y="258"/>
                  </a:lnTo>
                  <a:lnTo>
                    <a:pt x="1117" y="256"/>
                  </a:lnTo>
                  <a:lnTo>
                    <a:pt x="1122" y="254"/>
                  </a:lnTo>
                  <a:lnTo>
                    <a:pt x="1127" y="253"/>
                  </a:lnTo>
                  <a:lnTo>
                    <a:pt x="1134" y="251"/>
                  </a:lnTo>
                  <a:lnTo>
                    <a:pt x="1140" y="251"/>
                  </a:lnTo>
                  <a:lnTo>
                    <a:pt x="1147" y="251"/>
                  </a:lnTo>
                  <a:lnTo>
                    <a:pt x="1150" y="244"/>
                  </a:lnTo>
                  <a:lnTo>
                    <a:pt x="1154" y="237"/>
                  </a:lnTo>
                  <a:lnTo>
                    <a:pt x="1157" y="230"/>
                  </a:lnTo>
                  <a:lnTo>
                    <a:pt x="1161" y="222"/>
                  </a:lnTo>
                  <a:lnTo>
                    <a:pt x="1166" y="215"/>
                  </a:lnTo>
                  <a:lnTo>
                    <a:pt x="1170" y="208"/>
                  </a:lnTo>
                  <a:lnTo>
                    <a:pt x="1175" y="201"/>
                  </a:lnTo>
                  <a:lnTo>
                    <a:pt x="1182" y="194"/>
                  </a:lnTo>
                  <a:lnTo>
                    <a:pt x="1177" y="187"/>
                  </a:lnTo>
                  <a:lnTo>
                    <a:pt x="1168" y="182"/>
                  </a:lnTo>
                  <a:lnTo>
                    <a:pt x="1157" y="178"/>
                  </a:lnTo>
                  <a:lnTo>
                    <a:pt x="1147" y="175"/>
                  </a:lnTo>
                  <a:lnTo>
                    <a:pt x="1134" y="173"/>
                  </a:lnTo>
                  <a:lnTo>
                    <a:pt x="1122" y="173"/>
                  </a:lnTo>
                  <a:lnTo>
                    <a:pt x="1111" y="173"/>
                  </a:lnTo>
                  <a:lnTo>
                    <a:pt x="1104" y="177"/>
                  </a:lnTo>
                  <a:lnTo>
                    <a:pt x="1104" y="175"/>
                  </a:lnTo>
                  <a:lnTo>
                    <a:pt x="1101" y="173"/>
                  </a:lnTo>
                  <a:lnTo>
                    <a:pt x="1099" y="169"/>
                  </a:lnTo>
                  <a:lnTo>
                    <a:pt x="1094" y="168"/>
                  </a:lnTo>
                  <a:lnTo>
                    <a:pt x="1090" y="164"/>
                  </a:lnTo>
                  <a:lnTo>
                    <a:pt x="1087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85" y="152"/>
                  </a:lnTo>
                  <a:lnTo>
                    <a:pt x="1092" y="147"/>
                  </a:lnTo>
                  <a:lnTo>
                    <a:pt x="1097" y="143"/>
                  </a:lnTo>
                  <a:lnTo>
                    <a:pt x="1104" y="139"/>
                  </a:lnTo>
                  <a:lnTo>
                    <a:pt x="1110" y="138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7" y="138"/>
                  </a:lnTo>
                  <a:close/>
                  <a:moveTo>
                    <a:pt x="1131" y="102"/>
                  </a:moveTo>
                  <a:lnTo>
                    <a:pt x="1134" y="102"/>
                  </a:lnTo>
                  <a:lnTo>
                    <a:pt x="1138" y="104"/>
                  </a:lnTo>
                  <a:lnTo>
                    <a:pt x="1143" y="106"/>
                  </a:lnTo>
                  <a:lnTo>
                    <a:pt x="1147" y="108"/>
                  </a:lnTo>
                  <a:lnTo>
                    <a:pt x="1152" y="108"/>
                  </a:lnTo>
                  <a:lnTo>
                    <a:pt x="1157" y="109"/>
                  </a:lnTo>
                  <a:lnTo>
                    <a:pt x="1161" y="111"/>
                  </a:lnTo>
                  <a:lnTo>
                    <a:pt x="1164" y="111"/>
                  </a:lnTo>
                  <a:lnTo>
                    <a:pt x="1171" y="108"/>
                  </a:lnTo>
                  <a:lnTo>
                    <a:pt x="1180" y="106"/>
                  </a:lnTo>
                  <a:lnTo>
                    <a:pt x="1189" y="104"/>
                  </a:lnTo>
                  <a:lnTo>
                    <a:pt x="1200" y="101"/>
                  </a:lnTo>
                  <a:lnTo>
                    <a:pt x="1208" y="99"/>
                  </a:lnTo>
                  <a:lnTo>
                    <a:pt x="1219" y="95"/>
                  </a:lnTo>
                  <a:lnTo>
                    <a:pt x="1228" y="90"/>
                  </a:lnTo>
                  <a:lnTo>
                    <a:pt x="1235" y="85"/>
                  </a:lnTo>
                  <a:lnTo>
                    <a:pt x="1238" y="85"/>
                  </a:lnTo>
                  <a:lnTo>
                    <a:pt x="1240" y="86"/>
                  </a:lnTo>
                  <a:lnTo>
                    <a:pt x="1244" y="86"/>
                  </a:lnTo>
                  <a:lnTo>
                    <a:pt x="1247" y="88"/>
                  </a:lnTo>
                  <a:lnTo>
                    <a:pt x="1251" y="90"/>
                  </a:lnTo>
                  <a:lnTo>
                    <a:pt x="1254" y="92"/>
                  </a:lnTo>
                  <a:lnTo>
                    <a:pt x="1258" y="93"/>
                  </a:lnTo>
                  <a:lnTo>
                    <a:pt x="1260" y="93"/>
                  </a:lnTo>
                  <a:lnTo>
                    <a:pt x="1286" y="65"/>
                  </a:lnTo>
                  <a:lnTo>
                    <a:pt x="1302" y="65"/>
                  </a:lnTo>
                  <a:lnTo>
                    <a:pt x="1313" y="62"/>
                  </a:lnTo>
                  <a:lnTo>
                    <a:pt x="1323" y="58"/>
                  </a:lnTo>
                  <a:lnTo>
                    <a:pt x="1332" y="53"/>
                  </a:lnTo>
                  <a:lnTo>
                    <a:pt x="1341" y="46"/>
                  </a:lnTo>
                  <a:lnTo>
                    <a:pt x="1348" y="37"/>
                  </a:lnTo>
                  <a:lnTo>
                    <a:pt x="1357" y="28"/>
                  </a:lnTo>
                  <a:lnTo>
                    <a:pt x="1366" y="17"/>
                  </a:lnTo>
                  <a:lnTo>
                    <a:pt x="1371" y="21"/>
                  </a:lnTo>
                  <a:lnTo>
                    <a:pt x="1378" y="21"/>
                  </a:lnTo>
                  <a:lnTo>
                    <a:pt x="1385" y="19"/>
                  </a:lnTo>
                  <a:lnTo>
                    <a:pt x="1392" y="16"/>
                  </a:lnTo>
                  <a:lnTo>
                    <a:pt x="1399" y="14"/>
                  </a:lnTo>
                  <a:lnTo>
                    <a:pt x="1408" y="10"/>
                  </a:lnTo>
                  <a:lnTo>
                    <a:pt x="1417" y="9"/>
                  </a:lnTo>
                  <a:lnTo>
                    <a:pt x="1426" y="7"/>
                  </a:lnTo>
                  <a:lnTo>
                    <a:pt x="1424" y="7"/>
                  </a:lnTo>
                  <a:lnTo>
                    <a:pt x="1422" y="5"/>
                  </a:lnTo>
                  <a:lnTo>
                    <a:pt x="1420" y="3"/>
                  </a:lnTo>
                  <a:lnTo>
                    <a:pt x="1417" y="3"/>
                  </a:lnTo>
                  <a:lnTo>
                    <a:pt x="1415" y="2"/>
                  </a:lnTo>
                  <a:lnTo>
                    <a:pt x="1412" y="0"/>
                  </a:lnTo>
                  <a:lnTo>
                    <a:pt x="1408" y="0"/>
                  </a:lnTo>
                  <a:lnTo>
                    <a:pt x="1403" y="3"/>
                  </a:lnTo>
                  <a:lnTo>
                    <a:pt x="1399" y="5"/>
                  </a:lnTo>
                  <a:lnTo>
                    <a:pt x="1397" y="5"/>
                  </a:lnTo>
                  <a:lnTo>
                    <a:pt x="1396" y="5"/>
                  </a:lnTo>
                  <a:lnTo>
                    <a:pt x="1394" y="5"/>
                  </a:lnTo>
                  <a:lnTo>
                    <a:pt x="1390" y="5"/>
                  </a:lnTo>
                  <a:lnTo>
                    <a:pt x="1387" y="7"/>
                  </a:lnTo>
                  <a:lnTo>
                    <a:pt x="1382" y="10"/>
                  </a:lnTo>
                  <a:lnTo>
                    <a:pt x="1376" y="7"/>
                  </a:lnTo>
                  <a:lnTo>
                    <a:pt x="1369" y="5"/>
                  </a:lnTo>
                  <a:lnTo>
                    <a:pt x="1362" y="3"/>
                  </a:lnTo>
                  <a:lnTo>
                    <a:pt x="1357" y="3"/>
                  </a:lnTo>
                  <a:lnTo>
                    <a:pt x="1350" y="3"/>
                  </a:lnTo>
                  <a:lnTo>
                    <a:pt x="1343" y="5"/>
                  </a:lnTo>
                  <a:lnTo>
                    <a:pt x="1337" y="7"/>
                  </a:lnTo>
                  <a:lnTo>
                    <a:pt x="1330" y="10"/>
                  </a:lnTo>
                  <a:lnTo>
                    <a:pt x="1318" y="7"/>
                  </a:lnTo>
                  <a:lnTo>
                    <a:pt x="1304" y="7"/>
                  </a:lnTo>
                  <a:lnTo>
                    <a:pt x="1286" y="9"/>
                  </a:lnTo>
                  <a:lnTo>
                    <a:pt x="1269" y="10"/>
                  </a:lnTo>
                  <a:lnTo>
                    <a:pt x="1249" y="14"/>
                  </a:lnTo>
                  <a:lnTo>
                    <a:pt x="1231" y="16"/>
                  </a:lnTo>
                  <a:lnTo>
                    <a:pt x="1214" y="19"/>
                  </a:lnTo>
                  <a:lnTo>
                    <a:pt x="1200" y="19"/>
                  </a:lnTo>
                  <a:lnTo>
                    <a:pt x="1203" y="23"/>
                  </a:lnTo>
                  <a:lnTo>
                    <a:pt x="1208" y="28"/>
                  </a:lnTo>
                  <a:lnTo>
                    <a:pt x="1214" y="33"/>
                  </a:lnTo>
                  <a:lnTo>
                    <a:pt x="1221" y="37"/>
                  </a:lnTo>
                  <a:lnTo>
                    <a:pt x="1228" y="42"/>
                  </a:lnTo>
                  <a:lnTo>
                    <a:pt x="1233" y="48"/>
                  </a:lnTo>
                  <a:lnTo>
                    <a:pt x="1238" y="53"/>
                  </a:lnTo>
                  <a:lnTo>
                    <a:pt x="1244" y="56"/>
                  </a:lnTo>
                  <a:lnTo>
                    <a:pt x="1233" y="62"/>
                  </a:lnTo>
                  <a:lnTo>
                    <a:pt x="1221" y="67"/>
                  </a:lnTo>
                  <a:lnTo>
                    <a:pt x="1210" y="76"/>
                  </a:lnTo>
                  <a:lnTo>
                    <a:pt x="1196" y="83"/>
                  </a:lnTo>
                  <a:lnTo>
                    <a:pt x="1182" y="90"/>
                  </a:lnTo>
                  <a:lnTo>
                    <a:pt x="1166" y="97"/>
                  </a:lnTo>
                  <a:lnTo>
                    <a:pt x="1148" y="101"/>
                  </a:lnTo>
                  <a:lnTo>
                    <a:pt x="1131" y="102"/>
                  </a:lnTo>
                  <a:close/>
                  <a:moveTo>
                    <a:pt x="947" y="148"/>
                  </a:moveTo>
                  <a:lnTo>
                    <a:pt x="942" y="148"/>
                  </a:lnTo>
                  <a:lnTo>
                    <a:pt x="935" y="148"/>
                  </a:lnTo>
                  <a:lnTo>
                    <a:pt x="928" y="148"/>
                  </a:lnTo>
                  <a:lnTo>
                    <a:pt x="922" y="148"/>
                  </a:lnTo>
                  <a:lnTo>
                    <a:pt x="915" y="147"/>
                  </a:lnTo>
                  <a:lnTo>
                    <a:pt x="908" y="145"/>
                  </a:lnTo>
                  <a:lnTo>
                    <a:pt x="903" y="143"/>
                  </a:lnTo>
                  <a:lnTo>
                    <a:pt x="896" y="139"/>
                  </a:lnTo>
                  <a:lnTo>
                    <a:pt x="892" y="139"/>
                  </a:lnTo>
                  <a:lnTo>
                    <a:pt x="889" y="141"/>
                  </a:lnTo>
                  <a:lnTo>
                    <a:pt x="885" y="143"/>
                  </a:lnTo>
                  <a:lnTo>
                    <a:pt x="883" y="145"/>
                  </a:lnTo>
                  <a:lnTo>
                    <a:pt x="880" y="147"/>
                  </a:lnTo>
                  <a:lnTo>
                    <a:pt x="876" y="147"/>
                  </a:lnTo>
                  <a:lnTo>
                    <a:pt x="873" y="148"/>
                  </a:lnTo>
                  <a:lnTo>
                    <a:pt x="869" y="148"/>
                  </a:lnTo>
                  <a:lnTo>
                    <a:pt x="852" y="131"/>
                  </a:lnTo>
                  <a:lnTo>
                    <a:pt x="848" y="131"/>
                  </a:lnTo>
                  <a:lnTo>
                    <a:pt x="846" y="132"/>
                  </a:lnTo>
                  <a:lnTo>
                    <a:pt x="843" y="134"/>
                  </a:lnTo>
                  <a:lnTo>
                    <a:pt x="839" y="136"/>
                  </a:lnTo>
                  <a:lnTo>
                    <a:pt x="836" y="136"/>
                  </a:lnTo>
                  <a:lnTo>
                    <a:pt x="832" y="138"/>
                  </a:lnTo>
                  <a:lnTo>
                    <a:pt x="829" y="139"/>
                  </a:lnTo>
                  <a:lnTo>
                    <a:pt x="825" y="139"/>
                  </a:lnTo>
                  <a:lnTo>
                    <a:pt x="809" y="122"/>
                  </a:lnTo>
                  <a:lnTo>
                    <a:pt x="792" y="122"/>
                  </a:lnTo>
                  <a:lnTo>
                    <a:pt x="788" y="124"/>
                  </a:lnTo>
                  <a:lnTo>
                    <a:pt x="783" y="127"/>
                  </a:lnTo>
                  <a:lnTo>
                    <a:pt x="779" y="134"/>
                  </a:lnTo>
                  <a:lnTo>
                    <a:pt x="776" y="141"/>
                  </a:lnTo>
                  <a:lnTo>
                    <a:pt x="770" y="148"/>
                  </a:lnTo>
                  <a:lnTo>
                    <a:pt x="769" y="155"/>
                  </a:lnTo>
                  <a:lnTo>
                    <a:pt x="767" y="162"/>
                  </a:lnTo>
                  <a:lnTo>
                    <a:pt x="765" y="168"/>
                  </a:lnTo>
                  <a:lnTo>
                    <a:pt x="772" y="166"/>
                  </a:lnTo>
                  <a:lnTo>
                    <a:pt x="778" y="166"/>
                  </a:lnTo>
                  <a:lnTo>
                    <a:pt x="781" y="164"/>
                  </a:lnTo>
                  <a:lnTo>
                    <a:pt x="786" y="161"/>
                  </a:lnTo>
                  <a:lnTo>
                    <a:pt x="790" y="159"/>
                  </a:lnTo>
                  <a:lnTo>
                    <a:pt x="793" y="155"/>
                  </a:lnTo>
                  <a:lnTo>
                    <a:pt x="797" y="152"/>
                  </a:lnTo>
                  <a:lnTo>
                    <a:pt x="800" y="148"/>
                  </a:lnTo>
                  <a:lnTo>
                    <a:pt x="852" y="148"/>
                  </a:lnTo>
                  <a:lnTo>
                    <a:pt x="846" y="150"/>
                  </a:lnTo>
                  <a:lnTo>
                    <a:pt x="841" y="150"/>
                  </a:lnTo>
                  <a:lnTo>
                    <a:pt x="836" y="152"/>
                  </a:lnTo>
                  <a:lnTo>
                    <a:pt x="834" y="155"/>
                  </a:lnTo>
                  <a:lnTo>
                    <a:pt x="832" y="159"/>
                  </a:lnTo>
                  <a:lnTo>
                    <a:pt x="831" y="164"/>
                  </a:lnTo>
                  <a:lnTo>
                    <a:pt x="832" y="169"/>
                  </a:lnTo>
                  <a:lnTo>
                    <a:pt x="834" y="177"/>
                  </a:lnTo>
                  <a:lnTo>
                    <a:pt x="831" y="177"/>
                  </a:lnTo>
                  <a:lnTo>
                    <a:pt x="829" y="178"/>
                  </a:lnTo>
                  <a:lnTo>
                    <a:pt x="825" y="178"/>
                  </a:lnTo>
                  <a:lnTo>
                    <a:pt x="822" y="180"/>
                  </a:lnTo>
                  <a:lnTo>
                    <a:pt x="818" y="182"/>
                  </a:lnTo>
                  <a:lnTo>
                    <a:pt x="815" y="184"/>
                  </a:lnTo>
                  <a:lnTo>
                    <a:pt x="813" y="185"/>
                  </a:lnTo>
                  <a:lnTo>
                    <a:pt x="809" y="185"/>
                  </a:lnTo>
                  <a:lnTo>
                    <a:pt x="825" y="191"/>
                  </a:lnTo>
                  <a:lnTo>
                    <a:pt x="845" y="194"/>
                  </a:lnTo>
                  <a:lnTo>
                    <a:pt x="862" y="196"/>
                  </a:lnTo>
                  <a:lnTo>
                    <a:pt x="882" y="194"/>
                  </a:lnTo>
                  <a:lnTo>
                    <a:pt x="891" y="192"/>
                  </a:lnTo>
                  <a:lnTo>
                    <a:pt x="899" y="189"/>
                  </a:lnTo>
                  <a:lnTo>
                    <a:pt x="908" y="185"/>
                  </a:lnTo>
                  <a:lnTo>
                    <a:pt x="917" y="180"/>
                  </a:lnTo>
                  <a:lnTo>
                    <a:pt x="926" y="175"/>
                  </a:lnTo>
                  <a:lnTo>
                    <a:pt x="933" y="168"/>
                  </a:lnTo>
                  <a:lnTo>
                    <a:pt x="942" y="159"/>
                  </a:lnTo>
                  <a:lnTo>
                    <a:pt x="947" y="148"/>
                  </a:lnTo>
                  <a:close/>
                  <a:moveTo>
                    <a:pt x="1161" y="71"/>
                  </a:moveTo>
                  <a:lnTo>
                    <a:pt x="1150" y="71"/>
                  </a:lnTo>
                  <a:lnTo>
                    <a:pt x="1141" y="71"/>
                  </a:lnTo>
                  <a:lnTo>
                    <a:pt x="1133" y="71"/>
                  </a:lnTo>
                  <a:lnTo>
                    <a:pt x="1122" y="71"/>
                  </a:lnTo>
                  <a:lnTo>
                    <a:pt x="1113" y="72"/>
                  </a:lnTo>
                  <a:lnTo>
                    <a:pt x="1106" y="74"/>
                  </a:lnTo>
                  <a:lnTo>
                    <a:pt x="1099" y="76"/>
                  </a:lnTo>
                  <a:lnTo>
                    <a:pt x="1092" y="79"/>
                  </a:lnTo>
                  <a:lnTo>
                    <a:pt x="1088" y="76"/>
                  </a:lnTo>
                  <a:lnTo>
                    <a:pt x="1085" y="72"/>
                  </a:lnTo>
                  <a:lnTo>
                    <a:pt x="1081" y="69"/>
                  </a:lnTo>
                  <a:lnTo>
                    <a:pt x="1078" y="67"/>
                  </a:lnTo>
                  <a:lnTo>
                    <a:pt x="1072" y="65"/>
                  </a:lnTo>
                  <a:lnTo>
                    <a:pt x="1069" y="63"/>
                  </a:lnTo>
                  <a:lnTo>
                    <a:pt x="1064" y="62"/>
                  </a:lnTo>
                  <a:lnTo>
                    <a:pt x="1057" y="62"/>
                  </a:lnTo>
                  <a:lnTo>
                    <a:pt x="1057" y="58"/>
                  </a:lnTo>
                  <a:lnTo>
                    <a:pt x="1057" y="55"/>
                  </a:lnTo>
                  <a:lnTo>
                    <a:pt x="1058" y="51"/>
                  </a:lnTo>
                  <a:lnTo>
                    <a:pt x="1058" y="48"/>
                  </a:lnTo>
                  <a:lnTo>
                    <a:pt x="1058" y="46"/>
                  </a:lnTo>
                  <a:lnTo>
                    <a:pt x="1058" y="42"/>
                  </a:lnTo>
                  <a:lnTo>
                    <a:pt x="1058" y="39"/>
                  </a:lnTo>
                  <a:lnTo>
                    <a:pt x="1058" y="35"/>
                  </a:lnTo>
                  <a:lnTo>
                    <a:pt x="1048" y="16"/>
                  </a:lnTo>
                  <a:lnTo>
                    <a:pt x="1051" y="17"/>
                  </a:lnTo>
                  <a:lnTo>
                    <a:pt x="1058" y="23"/>
                  </a:lnTo>
                  <a:lnTo>
                    <a:pt x="1065" y="32"/>
                  </a:lnTo>
                  <a:lnTo>
                    <a:pt x="1072" y="42"/>
                  </a:lnTo>
                  <a:lnTo>
                    <a:pt x="1080" y="53"/>
                  </a:lnTo>
                  <a:lnTo>
                    <a:pt x="1087" y="62"/>
                  </a:lnTo>
                  <a:lnTo>
                    <a:pt x="1090" y="67"/>
                  </a:lnTo>
                  <a:lnTo>
                    <a:pt x="1092" y="71"/>
                  </a:lnTo>
                  <a:lnTo>
                    <a:pt x="1101" y="69"/>
                  </a:lnTo>
                  <a:lnTo>
                    <a:pt x="1110" y="69"/>
                  </a:lnTo>
                  <a:lnTo>
                    <a:pt x="1118" y="67"/>
                  </a:lnTo>
                  <a:lnTo>
                    <a:pt x="1125" y="67"/>
                  </a:lnTo>
                  <a:lnTo>
                    <a:pt x="1134" y="65"/>
                  </a:lnTo>
                  <a:lnTo>
                    <a:pt x="1143" y="67"/>
                  </a:lnTo>
                  <a:lnTo>
                    <a:pt x="1152" y="67"/>
                  </a:lnTo>
                  <a:lnTo>
                    <a:pt x="1161" y="71"/>
                  </a:lnTo>
                  <a:close/>
                  <a:moveTo>
                    <a:pt x="956" y="131"/>
                  </a:moveTo>
                  <a:lnTo>
                    <a:pt x="959" y="118"/>
                  </a:lnTo>
                  <a:lnTo>
                    <a:pt x="961" y="111"/>
                  </a:lnTo>
                  <a:lnTo>
                    <a:pt x="961" y="106"/>
                  </a:lnTo>
                  <a:lnTo>
                    <a:pt x="959" y="104"/>
                  </a:lnTo>
                  <a:lnTo>
                    <a:pt x="958" y="106"/>
                  </a:lnTo>
                  <a:lnTo>
                    <a:pt x="954" y="109"/>
                  </a:lnTo>
                  <a:lnTo>
                    <a:pt x="947" y="115"/>
                  </a:lnTo>
                  <a:lnTo>
                    <a:pt x="938" y="120"/>
                  </a:lnTo>
                  <a:lnTo>
                    <a:pt x="933" y="115"/>
                  </a:lnTo>
                  <a:lnTo>
                    <a:pt x="926" y="109"/>
                  </a:lnTo>
                  <a:lnTo>
                    <a:pt x="921" y="106"/>
                  </a:lnTo>
                  <a:lnTo>
                    <a:pt x="915" y="102"/>
                  </a:lnTo>
                  <a:lnTo>
                    <a:pt x="910" y="99"/>
                  </a:lnTo>
                  <a:lnTo>
                    <a:pt x="906" y="95"/>
                  </a:lnTo>
                  <a:lnTo>
                    <a:pt x="905" y="90"/>
                  </a:lnTo>
                  <a:lnTo>
                    <a:pt x="903" y="83"/>
                  </a:lnTo>
                  <a:lnTo>
                    <a:pt x="894" y="85"/>
                  </a:lnTo>
                  <a:lnTo>
                    <a:pt x="887" y="85"/>
                  </a:lnTo>
                  <a:lnTo>
                    <a:pt x="880" y="86"/>
                  </a:lnTo>
                  <a:lnTo>
                    <a:pt x="875" y="86"/>
                  </a:lnTo>
                  <a:lnTo>
                    <a:pt x="869" y="88"/>
                  </a:lnTo>
                  <a:lnTo>
                    <a:pt x="864" y="88"/>
                  </a:lnTo>
                  <a:lnTo>
                    <a:pt x="859" y="86"/>
                  </a:lnTo>
                  <a:lnTo>
                    <a:pt x="852" y="83"/>
                  </a:lnTo>
                  <a:lnTo>
                    <a:pt x="846" y="86"/>
                  </a:lnTo>
                  <a:lnTo>
                    <a:pt x="839" y="90"/>
                  </a:lnTo>
                  <a:lnTo>
                    <a:pt x="834" y="92"/>
                  </a:lnTo>
                  <a:lnTo>
                    <a:pt x="829" y="95"/>
                  </a:lnTo>
                  <a:lnTo>
                    <a:pt x="823" y="99"/>
                  </a:lnTo>
                  <a:lnTo>
                    <a:pt x="820" y="104"/>
                  </a:lnTo>
                  <a:lnTo>
                    <a:pt x="818" y="111"/>
                  </a:lnTo>
                  <a:lnTo>
                    <a:pt x="816" y="120"/>
                  </a:lnTo>
                  <a:lnTo>
                    <a:pt x="823" y="116"/>
                  </a:lnTo>
                  <a:lnTo>
                    <a:pt x="832" y="115"/>
                  </a:lnTo>
                  <a:lnTo>
                    <a:pt x="843" y="111"/>
                  </a:lnTo>
                  <a:lnTo>
                    <a:pt x="852" y="108"/>
                  </a:lnTo>
                  <a:lnTo>
                    <a:pt x="862" y="106"/>
                  </a:lnTo>
                  <a:lnTo>
                    <a:pt x="871" y="104"/>
                  </a:lnTo>
                  <a:lnTo>
                    <a:pt x="880" y="102"/>
                  </a:lnTo>
                  <a:lnTo>
                    <a:pt x="887" y="102"/>
                  </a:lnTo>
                  <a:lnTo>
                    <a:pt x="869" y="120"/>
                  </a:lnTo>
                  <a:lnTo>
                    <a:pt x="876" y="122"/>
                  </a:lnTo>
                  <a:lnTo>
                    <a:pt x="883" y="122"/>
                  </a:lnTo>
                  <a:lnTo>
                    <a:pt x="892" y="124"/>
                  </a:lnTo>
                  <a:lnTo>
                    <a:pt x="899" y="125"/>
                  </a:lnTo>
                  <a:lnTo>
                    <a:pt x="908" y="127"/>
                  </a:lnTo>
                  <a:lnTo>
                    <a:pt x="915" y="129"/>
                  </a:lnTo>
                  <a:lnTo>
                    <a:pt x="922" y="129"/>
                  </a:lnTo>
                  <a:lnTo>
                    <a:pt x="929" y="131"/>
                  </a:lnTo>
                  <a:lnTo>
                    <a:pt x="956" y="131"/>
                  </a:lnTo>
                  <a:close/>
                  <a:moveTo>
                    <a:pt x="1042" y="14"/>
                  </a:moveTo>
                  <a:lnTo>
                    <a:pt x="1034" y="17"/>
                  </a:lnTo>
                  <a:lnTo>
                    <a:pt x="1028" y="21"/>
                  </a:lnTo>
                  <a:lnTo>
                    <a:pt x="1023" y="23"/>
                  </a:lnTo>
                  <a:lnTo>
                    <a:pt x="1019" y="25"/>
                  </a:lnTo>
                  <a:lnTo>
                    <a:pt x="1016" y="26"/>
                  </a:lnTo>
                  <a:lnTo>
                    <a:pt x="1014" y="30"/>
                  </a:lnTo>
                  <a:lnTo>
                    <a:pt x="1011" y="35"/>
                  </a:lnTo>
                  <a:lnTo>
                    <a:pt x="1009" y="44"/>
                  </a:lnTo>
                  <a:lnTo>
                    <a:pt x="1000" y="44"/>
                  </a:lnTo>
                  <a:lnTo>
                    <a:pt x="993" y="46"/>
                  </a:lnTo>
                  <a:lnTo>
                    <a:pt x="984" y="48"/>
                  </a:lnTo>
                  <a:lnTo>
                    <a:pt x="975" y="51"/>
                  </a:lnTo>
                  <a:lnTo>
                    <a:pt x="968" y="51"/>
                  </a:lnTo>
                  <a:lnTo>
                    <a:pt x="963" y="51"/>
                  </a:lnTo>
                  <a:lnTo>
                    <a:pt x="961" y="49"/>
                  </a:lnTo>
                  <a:lnTo>
                    <a:pt x="959" y="48"/>
                  </a:lnTo>
                  <a:lnTo>
                    <a:pt x="958" y="46"/>
                  </a:lnTo>
                  <a:lnTo>
                    <a:pt x="958" y="42"/>
                  </a:lnTo>
                  <a:lnTo>
                    <a:pt x="949" y="48"/>
                  </a:lnTo>
                  <a:lnTo>
                    <a:pt x="942" y="53"/>
                  </a:lnTo>
                  <a:lnTo>
                    <a:pt x="935" y="58"/>
                  </a:lnTo>
                  <a:lnTo>
                    <a:pt x="929" y="63"/>
                  </a:lnTo>
                  <a:lnTo>
                    <a:pt x="924" y="67"/>
                  </a:lnTo>
                  <a:lnTo>
                    <a:pt x="919" y="72"/>
                  </a:lnTo>
                  <a:lnTo>
                    <a:pt x="914" y="76"/>
                  </a:lnTo>
                  <a:lnTo>
                    <a:pt x="908" y="79"/>
                  </a:lnTo>
                  <a:lnTo>
                    <a:pt x="914" y="55"/>
                  </a:lnTo>
                  <a:lnTo>
                    <a:pt x="921" y="51"/>
                  </a:lnTo>
                  <a:lnTo>
                    <a:pt x="926" y="48"/>
                  </a:lnTo>
                  <a:lnTo>
                    <a:pt x="933" y="42"/>
                  </a:lnTo>
                  <a:lnTo>
                    <a:pt x="938" y="37"/>
                  </a:lnTo>
                  <a:lnTo>
                    <a:pt x="945" y="30"/>
                  </a:lnTo>
                  <a:lnTo>
                    <a:pt x="952" y="25"/>
                  </a:lnTo>
                  <a:lnTo>
                    <a:pt x="958" y="21"/>
                  </a:lnTo>
                  <a:lnTo>
                    <a:pt x="963" y="17"/>
                  </a:lnTo>
                  <a:lnTo>
                    <a:pt x="967" y="19"/>
                  </a:lnTo>
                  <a:lnTo>
                    <a:pt x="968" y="21"/>
                  </a:lnTo>
                  <a:lnTo>
                    <a:pt x="972" y="25"/>
                  </a:lnTo>
                  <a:lnTo>
                    <a:pt x="974" y="26"/>
                  </a:lnTo>
                  <a:lnTo>
                    <a:pt x="977" y="28"/>
                  </a:lnTo>
                  <a:lnTo>
                    <a:pt x="981" y="32"/>
                  </a:lnTo>
                  <a:lnTo>
                    <a:pt x="982" y="33"/>
                  </a:lnTo>
                  <a:lnTo>
                    <a:pt x="984" y="37"/>
                  </a:lnTo>
                  <a:lnTo>
                    <a:pt x="989" y="33"/>
                  </a:lnTo>
                  <a:lnTo>
                    <a:pt x="995" y="30"/>
                  </a:lnTo>
                  <a:lnTo>
                    <a:pt x="998" y="26"/>
                  </a:lnTo>
                  <a:lnTo>
                    <a:pt x="1002" y="21"/>
                  </a:lnTo>
                  <a:lnTo>
                    <a:pt x="1005" y="17"/>
                  </a:lnTo>
                  <a:lnTo>
                    <a:pt x="1009" y="14"/>
                  </a:lnTo>
                  <a:lnTo>
                    <a:pt x="1012" y="10"/>
                  </a:lnTo>
                  <a:lnTo>
                    <a:pt x="1018" y="7"/>
                  </a:lnTo>
                  <a:lnTo>
                    <a:pt x="1019" y="10"/>
                  </a:lnTo>
                  <a:lnTo>
                    <a:pt x="1023" y="12"/>
                  </a:lnTo>
                  <a:lnTo>
                    <a:pt x="1025" y="14"/>
                  </a:lnTo>
                  <a:lnTo>
                    <a:pt x="1028" y="14"/>
                  </a:lnTo>
                  <a:lnTo>
                    <a:pt x="1032" y="16"/>
                  </a:lnTo>
                  <a:lnTo>
                    <a:pt x="1035" y="16"/>
                  </a:lnTo>
                  <a:lnTo>
                    <a:pt x="1039" y="16"/>
                  </a:lnTo>
                  <a:lnTo>
                    <a:pt x="1042" y="14"/>
                  </a:lnTo>
                  <a:close/>
                  <a:moveTo>
                    <a:pt x="1042" y="122"/>
                  </a:moveTo>
                  <a:lnTo>
                    <a:pt x="1042" y="131"/>
                  </a:lnTo>
                  <a:lnTo>
                    <a:pt x="1042" y="139"/>
                  </a:lnTo>
                  <a:lnTo>
                    <a:pt x="1042" y="148"/>
                  </a:lnTo>
                  <a:lnTo>
                    <a:pt x="1042" y="155"/>
                  </a:lnTo>
                  <a:lnTo>
                    <a:pt x="1046" y="161"/>
                  </a:lnTo>
                  <a:lnTo>
                    <a:pt x="1051" y="164"/>
                  </a:lnTo>
                  <a:lnTo>
                    <a:pt x="1058" y="168"/>
                  </a:lnTo>
                  <a:lnTo>
                    <a:pt x="1069" y="168"/>
                  </a:lnTo>
                  <a:lnTo>
                    <a:pt x="1069" y="161"/>
                  </a:lnTo>
                  <a:lnTo>
                    <a:pt x="1067" y="155"/>
                  </a:lnTo>
                  <a:lnTo>
                    <a:pt x="1065" y="150"/>
                  </a:lnTo>
                  <a:lnTo>
                    <a:pt x="1062" y="145"/>
                  </a:lnTo>
                  <a:lnTo>
                    <a:pt x="1058" y="139"/>
                  </a:lnTo>
                  <a:lnTo>
                    <a:pt x="1055" y="134"/>
                  </a:lnTo>
                  <a:lnTo>
                    <a:pt x="1050" y="127"/>
                  </a:lnTo>
                  <a:lnTo>
                    <a:pt x="1042" y="122"/>
                  </a:lnTo>
                  <a:close/>
                  <a:moveTo>
                    <a:pt x="1012" y="78"/>
                  </a:moveTo>
                  <a:lnTo>
                    <a:pt x="1002" y="81"/>
                  </a:lnTo>
                  <a:lnTo>
                    <a:pt x="995" y="85"/>
                  </a:lnTo>
                  <a:lnTo>
                    <a:pt x="991" y="86"/>
                  </a:lnTo>
                  <a:lnTo>
                    <a:pt x="991" y="88"/>
                  </a:lnTo>
                  <a:lnTo>
                    <a:pt x="991" y="90"/>
                  </a:lnTo>
                  <a:lnTo>
                    <a:pt x="993" y="95"/>
                  </a:lnTo>
                  <a:lnTo>
                    <a:pt x="995" y="102"/>
                  </a:lnTo>
                  <a:lnTo>
                    <a:pt x="995" y="113"/>
                  </a:lnTo>
                  <a:lnTo>
                    <a:pt x="1002" y="113"/>
                  </a:lnTo>
                  <a:lnTo>
                    <a:pt x="1007" y="111"/>
                  </a:lnTo>
                  <a:lnTo>
                    <a:pt x="1011" y="109"/>
                  </a:lnTo>
                  <a:lnTo>
                    <a:pt x="1014" y="108"/>
                  </a:lnTo>
                  <a:lnTo>
                    <a:pt x="1019" y="104"/>
                  </a:lnTo>
                  <a:lnTo>
                    <a:pt x="1023" y="102"/>
                  </a:lnTo>
                  <a:lnTo>
                    <a:pt x="1025" y="99"/>
                  </a:lnTo>
                  <a:lnTo>
                    <a:pt x="1028" y="95"/>
                  </a:lnTo>
                  <a:lnTo>
                    <a:pt x="1025" y="92"/>
                  </a:lnTo>
                  <a:lnTo>
                    <a:pt x="1023" y="88"/>
                  </a:lnTo>
                  <a:lnTo>
                    <a:pt x="1019" y="85"/>
                  </a:lnTo>
                  <a:lnTo>
                    <a:pt x="1018" y="83"/>
                  </a:lnTo>
                  <a:lnTo>
                    <a:pt x="1014" y="79"/>
                  </a:lnTo>
                  <a:lnTo>
                    <a:pt x="1014" y="78"/>
                  </a:lnTo>
                  <a:lnTo>
                    <a:pt x="1012" y="78"/>
                  </a:lnTo>
                  <a:close/>
                  <a:moveTo>
                    <a:pt x="894" y="800"/>
                  </a:moveTo>
                  <a:lnTo>
                    <a:pt x="887" y="802"/>
                  </a:lnTo>
                  <a:lnTo>
                    <a:pt x="880" y="806"/>
                  </a:lnTo>
                  <a:lnTo>
                    <a:pt x="875" y="807"/>
                  </a:lnTo>
                  <a:lnTo>
                    <a:pt x="873" y="811"/>
                  </a:lnTo>
                  <a:lnTo>
                    <a:pt x="871" y="816"/>
                  </a:lnTo>
                  <a:lnTo>
                    <a:pt x="869" y="823"/>
                  </a:lnTo>
                  <a:lnTo>
                    <a:pt x="869" y="834"/>
                  </a:lnTo>
                  <a:lnTo>
                    <a:pt x="869" y="846"/>
                  </a:lnTo>
                  <a:lnTo>
                    <a:pt x="878" y="846"/>
                  </a:lnTo>
                  <a:lnTo>
                    <a:pt x="885" y="845"/>
                  </a:lnTo>
                  <a:lnTo>
                    <a:pt x="892" y="843"/>
                  </a:lnTo>
                  <a:lnTo>
                    <a:pt x="898" y="843"/>
                  </a:lnTo>
                  <a:lnTo>
                    <a:pt x="903" y="841"/>
                  </a:lnTo>
                  <a:lnTo>
                    <a:pt x="908" y="843"/>
                  </a:lnTo>
                  <a:lnTo>
                    <a:pt x="914" y="843"/>
                  </a:lnTo>
                  <a:lnTo>
                    <a:pt x="921" y="846"/>
                  </a:lnTo>
                  <a:lnTo>
                    <a:pt x="938" y="827"/>
                  </a:lnTo>
                  <a:lnTo>
                    <a:pt x="921" y="807"/>
                  </a:lnTo>
                  <a:lnTo>
                    <a:pt x="894" y="800"/>
                  </a:lnTo>
                  <a:close/>
                  <a:moveTo>
                    <a:pt x="843" y="809"/>
                  </a:moveTo>
                  <a:lnTo>
                    <a:pt x="831" y="809"/>
                  </a:lnTo>
                  <a:lnTo>
                    <a:pt x="822" y="809"/>
                  </a:lnTo>
                  <a:lnTo>
                    <a:pt x="816" y="807"/>
                  </a:lnTo>
                  <a:lnTo>
                    <a:pt x="809" y="807"/>
                  </a:lnTo>
                  <a:lnTo>
                    <a:pt x="806" y="804"/>
                  </a:lnTo>
                  <a:lnTo>
                    <a:pt x="800" y="802"/>
                  </a:lnTo>
                  <a:lnTo>
                    <a:pt x="797" y="797"/>
                  </a:lnTo>
                  <a:lnTo>
                    <a:pt x="790" y="792"/>
                  </a:lnTo>
                  <a:lnTo>
                    <a:pt x="783" y="792"/>
                  </a:lnTo>
                  <a:lnTo>
                    <a:pt x="776" y="792"/>
                  </a:lnTo>
                  <a:lnTo>
                    <a:pt x="769" y="790"/>
                  </a:lnTo>
                  <a:lnTo>
                    <a:pt x="760" y="790"/>
                  </a:lnTo>
                  <a:lnTo>
                    <a:pt x="753" y="788"/>
                  </a:lnTo>
                  <a:lnTo>
                    <a:pt x="744" y="786"/>
                  </a:lnTo>
                  <a:lnTo>
                    <a:pt x="737" y="784"/>
                  </a:lnTo>
                  <a:lnTo>
                    <a:pt x="730" y="781"/>
                  </a:lnTo>
                  <a:lnTo>
                    <a:pt x="739" y="779"/>
                  </a:lnTo>
                  <a:lnTo>
                    <a:pt x="749" y="776"/>
                  </a:lnTo>
                  <a:lnTo>
                    <a:pt x="758" y="774"/>
                  </a:lnTo>
                  <a:lnTo>
                    <a:pt x="767" y="772"/>
                  </a:lnTo>
                  <a:lnTo>
                    <a:pt x="774" y="774"/>
                  </a:lnTo>
                  <a:lnTo>
                    <a:pt x="781" y="776"/>
                  </a:lnTo>
                  <a:lnTo>
                    <a:pt x="786" y="783"/>
                  </a:lnTo>
                  <a:lnTo>
                    <a:pt x="790" y="792"/>
                  </a:lnTo>
                  <a:lnTo>
                    <a:pt x="793" y="790"/>
                  </a:lnTo>
                  <a:lnTo>
                    <a:pt x="797" y="790"/>
                  </a:lnTo>
                  <a:lnTo>
                    <a:pt x="800" y="788"/>
                  </a:lnTo>
                  <a:lnTo>
                    <a:pt x="804" y="786"/>
                  </a:lnTo>
                  <a:lnTo>
                    <a:pt x="808" y="784"/>
                  </a:lnTo>
                  <a:lnTo>
                    <a:pt x="811" y="783"/>
                  </a:lnTo>
                  <a:lnTo>
                    <a:pt x="813" y="783"/>
                  </a:lnTo>
                  <a:lnTo>
                    <a:pt x="816" y="781"/>
                  </a:lnTo>
                  <a:lnTo>
                    <a:pt x="820" y="783"/>
                  </a:lnTo>
                  <a:lnTo>
                    <a:pt x="825" y="784"/>
                  </a:lnTo>
                  <a:lnTo>
                    <a:pt x="829" y="788"/>
                  </a:lnTo>
                  <a:lnTo>
                    <a:pt x="834" y="792"/>
                  </a:lnTo>
                  <a:lnTo>
                    <a:pt x="839" y="795"/>
                  </a:lnTo>
                  <a:lnTo>
                    <a:pt x="843" y="797"/>
                  </a:lnTo>
                  <a:lnTo>
                    <a:pt x="848" y="800"/>
                  </a:lnTo>
                  <a:lnTo>
                    <a:pt x="852" y="800"/>
                  </a:lnTo>
                  <a:lnTo>
                    <a:pt x="843" y="809"/>
                  </a:lnTo>
                  <a:close/>
                  <a:moveTo>
                    <a:pt x="98" y="380"/>
                  </a:moveTo>
                  <a:lnTo>
                    <a:pt x="89" y="380"/>
                  </a:lnTo>
                  <a:lnTo>
                    <a:pt x="80" y="383"/>
                  </a:lnTo>
                  <a:lnTo>
                    <a:pt x="69" y="383"/>
                  </a:lnTo>
                  <a:lnTo>
                    <a:pt x="69" y="382"/>
                  </a:lnTo>
                  <a:lnTo>
                    <a:pt x="69" y="380"/>
                  </a:lnTo>
                  <a:lnTo>
                    <a:pt x="71" y="380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5" y="376"/>
                  </a:lnTo>
                  <a:lnTo>
                    <a:pt x="76" y="376"/>
                  </a:lnTo>
                  <a:lnTo>
                    <a:pt x="80" y="376"/>
                  </a:lnTo>
                  <a:lnTo>
                    <a:pt x="80" y="378"/>
                  </a:lnTo>
                  <a:lnTo>
                    <a:pt x="82" y="378"/>
                  </a:lnTo>
                  <a:lnTo>
                    <a:pt x="83" y="378"/>
                  </a:lnTo>
                  <a:lnTo>
                    <a:pt x="85" y="378"/>
                  </a:lnTo>
                  <a:lnTo>
                    <a:pt x="87" y="378"/>
                  </a:lnTo>
                  <a:lnTo>
                    <a:pt x="87" y="376"/>
                  </a:lnTo>
                  <a:lnTo>
                    <a:pt x="85" y="376"/>
                  </a:lnTo>
                  <a:lnTo>
                    <a:pt x="85" y="374"/>
                  </a:lnTo>
                  <a:lnTo>
                    <a:pt x="83" y="374"/>
                  </a:lnTo>
                  <a:lnTo>
                    <a:pt x="85" y="374"/>
                  </a:lnTo>
                  <a:lnTo>
                    <a:pt x="87" y="374"/>
                  </a:lnTo>
                  <a:lnTo>
                    <a:pt x="89" y="374"/>
                  </a:lnTo>
                  <a:lnTo>
                    <a:pt x="91" y="374"/>
                  </a:lnTo>
                  <a:lnTo>
                    <a:pt x="91" y="376"/>
                  </a:lnTo>
                  <a:lnTo>
                    <a:pt x="92" y="376"/>
                  </a:lnTo>
                  <a:lnTo>
                    <a:pt x="94" y="376"/>
                  </a:lnTo>
                  <a:lnTo>
                    <a:pt x="96" y="378"/>
                  </a:lnTo>
                  <a:lnTo>
                    <a:pt x="98" y="380"/>
                  </a:lnTo>
                  <a:close/>
                  <a:moveTo>
                    <a:pt x="145" y="367"/>
                  </a:moveTo>
                  <a:lnTo>
                    <a:pt x="136" y="371"/>
                  </a:lnTo>
                  <a:lnTo>
                    <a:pt x="122" y="376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1"/>
                  </a:lnTo>
                  <a:lnTo>
                    <a:pt x="112" y="371"/>
                  </a:lnTo>
                  <a:lnTo>
                    <a:pt x="113" y="371"/>
                  </a:lnTo>
                  <a:lnTo>
                    <a:pt x="115" y="371"/>
                  </a:lnTo>
                  <a:lnTo>
                    <a:pt x="117" y="371"/>
                  </a:lnTo>
                  <a:lnTo>
                    <a:pt x="117" y="369"/>
                  </a:lnTo>
                  <a:lnTo>
                    <a:pt x="117" y="367"/>
                  </a:lnTo>
                  <a:lnTo>
                    <a:pt x="117" y="366"/>
                  </a:lnTo>
                  <a:lnTo>
                    <a:pt x="119" y="366"/>
                  </a:lnTo>
                  <a:lnTo>
                    <a:pt x="122" y="366"/>
                  </a:lnTo>
                  <a:lnTo>
                    <a:pt x="124" y="366"/>
                  </a:lnTo>
                  <a:lnTo>
                    <a:pt x="124" y="367"/>
                  </a:lnTo>
                  <a:lnTo>
                    <a:pt x="126" y="367"/>
                  </a:lnTo>
                  <a:lnTo>
                    <a:pt x="128" y="367"/>
                  </a:lnTo>
                  <a:lnTo>
                    <a:pt x="129" y="366"/>
                  </a:lnTo>
                  <a:lnTo>
                    <a:pt x="131" y="367"/>
                  </a:lnTo>
                  <a:lnTo>
                    <a:pt x="133" y="366"/>
                  </a:lnTo>
                  <a:lnTo>
                    <a:pt x="133" y="364"/>
                  </a:lnTo>
                  <a:lnTo>
                    <a:pt x="131" y="364"/>
                  </a:lnTo>
                  <a:lnTo>
                    <a:pt x="129" y="362"/>
                  </a:lnTo>
                  <a:lnTo>
                    <a:pt x="131" y="362"/>
                  </a:lnTo>
                  <a:lnTo>
                    <a:pt x="133" y="362"/>
                  </a:lnTo>
                  <a:lnTo>
                    <a:pt x="135" y="360"/>
                  </a:lnTo>
                  <a:lnTo>
                    <a:pt x="135" y="362"/>
                  </a:lnTo>
                  <a:lnTo>
                    <a:pt x="136" y="362"/>
                  </a:lnTo>
                  <a:lnTo>
                    <a:pt x="138" y="364"/>
                  </a:lnTo>
                  <a:lnTo>
                    <a:pt x="136" y="364"/>
                  </a:lnTo>
                  <a:lnTo>
                    <a:pt x="138" y="364"/>
                  </a:lnTo>
                  <a:lnTo>
                    <a:pt x="140" y="364"/>
                  </a:lnTo>
                  <a:lnTo>
                    <a:pt x="142" y="364"/>
                  </a:lnTo>
                  <a:lnTo>
                    <a:pt x="144" y="364"/>
                  </a:lnTo>
                  <a:lnTo>
                    <a:pt x="144" y="366"/>
                  </a:lnTo>
                  <a:lnTo>
                    <a:pt x="145" y="367"/>
                  </a:lnTo>
                  <a:close/>
                  <a:moveTo>
                    <a:pt x="32" y="387"/>
                  </a:moveTo>
                  <a:lnTo>
                    <a:pt x="59" y="387"/>
                  </a:lnTo>
                  <a:lnTo>
                    <a:pt x="57" y="385"/>
                  </a:lnTo>
                  <a:lnTo>
                    <a:pt x="55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0" y="383"/>
                  </a:lnTo>
                  <a:lnTo>
                    <a:pt x="48" y="383"/>
                  </a:lnTo>
                  <a:lnTo>
                    <a:pt x="46" y="383"/>
                  </a:lnTo>
                  <a:lnTo>
                    <a:pt x="45" y="385"/>
                  </a:lnTo>
                  <a:lnTo>
                    <a:pt x="43" y="385"/>
                  </a:lnTo>
                  <a:lnTo>
                    <a:pt x="41" y="385"/>
                  </a:lnTo>
                  <a:lnTo>
                    <a:pt x="39" y="385"/>
                  </a:lnTo>
                  <a:lnTo>
                    <a:pt x="39" y="383"/>
                  </a:lnTo>
                  <a:lnTo>
                    <a:pt x="38" y="383"/>
                  </a:lnTo>
                  <a:lnTo>
                    <a:pt x="38" y="382"/>
                  </a:lnTo>
                  <a:lnTo>
                    <a:pt x="36" y="382"/>
                  </a:lnTo>
                  <a:lnTo>
                    <a:pt x="32" y="385"/>
                  </a:lnTo>
                  <a:lnTo>
                    <a:pt x="32" y="387"/>
                  </a:lnTo>
                  <a:close/>
                  <a:moveTo>
                    <a:pt x="0" y="387"/>
                  </a:moveTo>
                  <a:lnTo>
                    <a:pt x="18" y="387"/>
                  </a:lnTo>
                  <a:lnTo>
                    <a:pt x="16" y="385"/>
                  </a:lnTo>
                  <a:lnTo>
                    <a:pt x="15" y="385"/>
                  </a:lnTo>
                  <a:lnTo>
                    <a:pt x="13" y="385"/>
                  </a:lnTo>
                  <a:lnTo>
                    <a:pt x="11" y="385"/>
                  </a:lnTo>
                  <a:lnTo>
                    <a:pt x="9" y="385"/>
                  </a:lnTo>
                  <a:lnTo>
                    <a:pt x="8" y="385"/>
                  </a:lnTo>
                  <a:lnTo>
                    <a:pt x="6" y="385"/>
                  </a:lnTo>
                  <a:lnTo>
                    <a:pt x="6" y="383"/>
                  </a:lnTo>
                  <a:lnTo>
                    <a:pt x="2" y="383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rgbClr val="DAC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1270000" y="1743075"/>
              <a:ext cx="7527925" cy="3584575"/>
            </a:xfrm>
            <a:custGeom>
              <a:avLst/>
              <a:gdLst>
                <a:gd name="T0" fmla="*/ 2147483647 w 4742"/>
                <a:gd name="T1" fmla="*/ 2147483647 h 2258"/>
                <a:gd name="T2" fmla="*/ 2147483647 w 4742"/>
                <a:gd name="T3" fmla="*/ 2147483647 h 2258"/>
                <a:gd name="T4" fmla="*/ 2147483647 w 4742"/>
                <a:gd name="T5" fmla="*/ 2147483647 h 2258"/>
                <a:gd name="T6" fmla="*/ 2147483647 w 4742"/>
                <a:gd name="T7" fmla="*/ 2147483647 h 2258"/>
                <a:gd name="T8" fmla="*/ 2147483647 w 4742"/>
                <a:gd name="T9" fmla="*/ 2147483647 h 2258"/>
                <a:gd name="T10" fmla="*/ 2147483647 w 4742"/>
                <a:gd name="T11" fmla="*/ 2147483647 h 2258"/>
                <a:gd name="T12" fmla="*/ 2147483647 w 4742"/>
                <a:gd name="T13" fmla="*/ 2147483647 h 2258"/>
                <a:gd name="T14" fmla="*/ 2147483647 w 4742"/>
                <a:gd name="T15" fmla="*/ 2147483647 h 2258"/>
                <a:gd name="T16" fmla="*/ 2147483647 w 4742"/>
                <a:gd name="T17" fmla="*/ 2147483647 h 2258"/>
                <a:gd name="T18" fmla="*/ 2147483647 w 4742"/>
                <a:gd name="T19" fmla="*/ 2147483647 h 2258"/>
                <a:gd name="T20" fmla="*/ 0 w 4742"/>
                <a:gd name="T21" fmla="*/ 2147483647 h 2258"/>
                <a:gd name="T22" fmla="*/ 2147483647 w 4742"/>
                <a:gd name="T23" fmla="*/ 2147483647 h 2258"/>
                <a:gd name="T24" fmla="*/ 2147483647 w 4742"/>
                <a:gd name="T25" fmla="*/ 2147483647 h 2258"/>
                <a:gd name="T26" fmla="*/ 2147483647 w 4742"/>
                <a:gd name="T27" fmla="*/ 2147483647 h 2258"/>
                <a:gd name="T28" fmla="*/ 2147483647 w 4742"/>
                <a:gd name="T29" fmla="*/ 2147483647 h 2258"/>
                <a:gd name="T30" fmla="*/ 2147483647 w 4742"/>
                <a:gd name="T31" fmla="*/ 2147483647 h 2258"/>
                <a:gd name="T32" fmla="*/ 2147483647 w 4742"/>
                <a:gd name="T33" fmla="*/ 2147483647 h 2258"/>
                <a:gd name="T34" fmla="*/ 2147483647 w 4742"/>
                <a:gd name="T35" fmla="*/ 2147483647 h 2258"/>
                <a:gd name="T36" fmla="*/ 2147483647 w 4742"/>
                <a:gd name="T37" fmla="*/ 2147483647 h 2258"/>
                <a:gd name="T38" fmla="*/ 2147483647 w 4742"/>
                <a:gd name="T39" fmla="*/ 2147483647 h 2258"/>
                <a:gd name="T40" fmla="*/ 2147483647 w 4742"/>
                <a:gd name="T41" fmla="*/ 2147483647 h 2258"/>
                <a:gd name="T42" fmla="*/ 2147483647 w 4742"/>
                <a:gd name="T43" fmla="*/ 0 h 2258"/>
                <a:gd name="T44" fmla="*/ 2147483647 w 4742"/>
                <a:gd name="T45" fmla="*/ 2147483647 h 2258"/>
                <a:gd name="T46" fmla="*/ 2147483647 w 4742"/>
                <a:gd name="T47" fmla="*/ 2147483647 h 2258"/>
                <a:gd name="T48" fmla="*/ 2147483647 w 4742"/>
                <a:gd name="T49" fmla="*/ 2147483647 h 2258"/>
                <a:gd name="T50" fmla="*/ 2147483647 w 4742"/>
                <a:gd name="T51" fmla="*/ 2147483647 h 2258"/>
                <a:gd name="T52" fmla="*/ 2147483647 w 4742"/>
                <a:gd name="T53" fmla="*/ 2147483647 h 2258"/>
                <a:gd name="T54" fmla="*/ 2147483647 w 4742"/>
                <a:gd name="T55" fmla="*/ 2147483647 h 2258"/>
                <a:gd name="T56" fmla="*/ 2147483647 w 4742"/>
                <a:gd name="T57" fmla="*/ 2147483647 h 2258"/>
                <a:gd name="T58" fmla="*/ 2147483647 w 4742"/>
                <a:gd name="T59" fmla="*/ 2147483647 h 2258"/>
                <a:gd name="T60" fmla="*/ 2147483647 w 4742"/>
                <a:gd name="T61" fmla="*/ 2147483647 h 2258"/>
                <a:gd name="T62" fmla="*/ 2147483647 w 4742"/>
                <a:gd name="T63" fmla="*/ 2147483647 h 2258"/>
                <a:gd name="T64" fmla="*/ 2147483647 w 4742"/>
                <a:gd name="T65" fmla="*/ 2147483647 h 2258"/>
                <a:gd name="T66" fmla="*/ 2147483647 w 4742"/>
                <a:gd name="T67" fmla="*/ 2147483647 h 2258"/>
                <a:gd name="T68" fmla="*/ 2147483647 w 4742"/>
                <a:gd name="T69" fmla="*/ 2147483647 h 2258"/>
                <a:gd name="T70" fmla="*/ 2147483647 w 4742"/>
                <a:gd name="T71" fmla="*/ 2147483647 h 2258"/>
                <a:gd name="T72" fmla="*/ 2147483647 w 4742"/>
                <a:gd name="T73" fmla="*/ 2147483647 h 2258"/>
                <a:gd name="T74" fmla="*/ 2147483647 w 4742"/>
                <a:gd name="T75" fmla="*/ 2147483647 h 2258"/>
                <a:gd name="T76" fmla="*/ 2147483647 w 4742"/>
                <a:gd name="T77" fmla="*/ 2147483647 h 2258"/>
                <a:gd name="T78" fmla="*/ 2147483647 w 4742"/>
                <a:gd name="T79" fmla="*/ 2147483647 h 2258"/>
                <a:gd name="T80" fmla="*/ 2147483647 w 4742"/>
                <a:gd name="T81" fmla="*/ 2147483647 h 2258"/>
                <a:gd name="T82" fmla="*/ 2147483647 w 4742"/>
                <a:gd name="T83" fmla="*/ 2147483647 h 2258"/>
                <a:gd name="T84" fmla="*/ 2147483647 w 4742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42"/>
                <a:gd name="T130" fmla="*/ 0 h 2258"/>
                <a:gd name="T131" fmla="*/ 4742 w 4742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42" h="2258">
                  <a:moveTo>
                    <a:pt x="1385" y="2258"/>
                  </a:moveTo>
                  <a:lnTo>
                    <a:pt x="1298" y="2235"/>
                  </a:lnTo>
                  <a:lnTo>
                    <a:pt x="1215" y="2210"/>
                  </a:lnTo>
                  <a:lnTo>
                    <a:pt x="1134" y="2184"/>
                  </a:lnTo>
                  <a:lnTo>
                    <a:pt x="1056" y="2157"/>
                  </a:lnTo>
                  <a:lnTo>
                    <a:pt x="980" y="2131"/>
                  </a:lnTo>
                  <a:lnTo>
                    <a:pt x="908" y="2102"/>
                  </a:lnTo>
                  <a:lnTo>
                    <a:pt x="839" y="2072"/>
                  </a:lnTo>
                  <a:lnTo>
                    <a:pt x="772" y="2042"/>
                  </a:lnTo>
                  <a:lnTo>
                    <a:pt x="708" y="2012"/>
                  </a:lnTo>
                  <a:lnTo>
                    <a:pt x="647" y="1981"/>
                  </a:lnTo>
                  <a:lnTo>
                    <a:pt x="588" y="1949"/>
                  </a:lnTo>
                  <a:lnTo>
                    <a:pt x="532" y="1917"/>
                  </a:lnTo>
                  <a:lnTo>
                    <a:pt x="479" y="1883"/>
                  </a:lnTo>
                  <a:lnTo>
                    <a:pt x="429" y="1848"/>
                  </a:lnTo>
                  <a:lnTo>
                    <a:pt x="382" y="1814"/>
                  </a:lnTo>
                  <a:lnTo>
                    <a:pt x="338" y="1779"/>
                  </a:lnTo>
                  <a:lnTo>
                    <a:pt x="295" y="1742"/>
                  </a:lnTo>
                  <a:lnTo>
                    <a:pt x="256" y="1707"/>
                  </a:lnTo>
                  <a:lnTo>
                    <a:pt x="221" y="1670"/>
                  </a:lnTo>
                  <a:lnTo>
                    <a:pt x="188" y="1632"/>
                  </a:lnTo>
                  <a:lnTo>
                    <a:pt x="156" y="1595"/>
                  </a:lnTo>
                  <a:lnTo>
                    <a:pt x="127" y="1556"/>
                  </a:lnTo>
                  <a:lnTo>
                    <a:pt x="103" y="1518"/>
                  </a:lnTo>
                  <a:lnTo>
                    <a:pt x="80" y="1479"/>
                  </a:lnTo>
                  <a:lnTo>
                    <a:pt x="60" y="1440"/>
                  </a:lnTo>
                  <a:lnTo>
                    <a:pt x="44" y="1401"/>
                  </a:lnTo>
                  <a:lnTo>
                    <a:pt x="30" y="1360"/>
                  </a:lnTo>
                  <a:lnTo>
                    <a:pt x="18" y="1321"/>
                  </a:lnTo>
                  <a:lnTo>
                    <a:pt x="9" y="1281"/>
                  </a:lnTo>
                  <a:lnTo>
                    <a:pt x="4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2" y="1120"/>
                  </a:lnTo>
                  <a:lnTo>
                    <a:pt x="7" y="1079"/>
                  </a:lnTo>
                  <a:lnTo>
                    <a:pt x="14" y="1039"/>
                  </a:lnTo>
                  <a:lnTo>
                    <a:pt x="25" y="998"/>
                  </a:lnTo>
                  <a:lnTo>
                    <a:pt x="39" y="957"/>
                  </a:lnTo>
                  <a:lnTo>
                    <a:pt x="55" y="917"/>
                  </a:lnTo>
                  <a:lnTo>
                    <a:pt x="73" y="878"/>
                  </a:lnTo>
                  <a:lnTo>
                    <a:pt x="94" y="837"/>
                  </a:lnTo>
                  <a:lnTo>
                    <a:pt x="119" y="797"/>
                  </a:lnTo>
                  <a:lnTo>
                    <a:pt x="145" y="758"/>
                  </a:lnTo>
                  <a:lnTo>
                    <a:pt x="175" y="719"/>
                  </a:lnTo>
                  <a:lnTo>
                    <a:pt x="207" y="680"/>
                  </a:lnTo>
                  <a:lnTo>
                    <a:pt x="242" y="641"/>
                  </a:lnTo>
                  <a:lnTo>
                    <a:pt x="279" y="602"/>
                  </a:lnTo>
                  <a:lnTo>
                    <a:pt x="320" y="563"/>
                  </a:lnTo>
                  <a:lnTo>
                    <a:pt x="362" y="526"/>
                  </a:lnTo>
                  <a:lnTo>
                    <a:pt x="408" y="489"/>
                  </a:lnTo>
                  <a:lnTo>
                    <a:pt x="458" y="452"/>
                  </a:lnTo>
                  <a:lnTo>
                    <a:pt x="509" y="415"/>
                  </a:lnTo>
                  <a:lnTo>
                    <a:pt x="562" y="379"/>
                  </a:lnTo>
                  <a:lnTo>
                    <a:pt x="618" y="344"/>
                  </a:lnTo>
                  <a:lnTo>
                    <a:pt x="678" y="309"/>
                  </a:lnTo>
                  <a:lnTo>
                    <a:pt x="740" y="275"/>
                  </a:lnTo>
                  <a:lnTo>
                    <a:pt x="806" y="242"/>
                  </a:lnTo>
                  <a:lnTo>
                    <a:pt x="873" y="208"/>
                  </a:lnTo>
                  <a:lnTo>
                    <a:pt x="942" y="176"/>
                  </a:lnTo>
                  <a:lnTo>
                    <a:pt x="1014" y="144"/>
                  </a:lnTo>
                  <a:lnTo>
                    <a:pt x="1090" y="114"/>
                  </a:lnTo>
                  <a:lnTo>
                    <a:pt x="1168" y="84"/>
                  </a:lnTo>
                  <a:lnTo>
                    <a:pt x="1249" y="54"/>
                  </a:lnTo>
                  <a:lnTo>
                    <a:pt x="1332" y="26"/>
                  </a:lnTo>
                  <a:lnTo>
                    <a:pt x="1418" y="0"/>
                  </a:lnTo>
                  <a:lnTo>
                    <a:pt x="3324" y="0"/>
                  </a:lnTo>
                  <a:lnTo>
                    <a:pt x="3411" y="26"/>
                  </a:lnTo>
                  <a:lnTo>
                    <a:pt x="3494" y="54"/>
                  </a:lnTo>
                  <a:lnTo>
                    <a:pt x="3573" y="84"/>
                  </a:lnTo>
                  <a:lnTo>
                    <a:pt x="3653" y="114"/>
                  </a:lnTo>
                  <a:lnTo>
                    <a:pt x="3727" y="144"/>
                  </a:lnTo>
                  <a:lnTo>
                    <a:pt x="3801" y="176"/>
                  </a:lnTo>
                  <a:lnTo>
                    <a:pt x="3870" y="208"/>
                  </a:lnTo>
                  <a:lnTo>
                    <a:pt x="3937" y="242"/>
                  </a:lnTo>
                  <a:lnTo>
                    <a:pt x="4002" y="275"/>
                  </a:lnTo>
                  <a:lnTo>
                    <a:pt x="4064" y="309"/>
                  </a:lnTo>
                  <a:lnTo>
                    <a:pt x="4124" y="344"/>
                  </a:lnTo>
                  <a:lnTo>
                    <a:pt x="4181" y="379"/>
                  </a:lnTo>
                  <a:lnTo>
                    <a:pt x="4234" y="415"/>
                  </a:lnTo>
                  <a:lnTo>
                    <a:pt x="4285" y="452"/>
                  </a:lnTo>
                  <a:lnTo>
                    <a:pt x="4334" y="489"/>
                  </a:lnTo>
                  <a:lnTo>
                    <a:pt x="4378" y="526"/>
                  </a:lnTo>
                  <a:lnTo>
                    <a:pt x="4423" y="563"/>
                  </a:lnTo>
                  <a:lnTo>
                    <a:pt x="4463" y="602"/>
                  </a:lnTo>
                  <a:lnTo>
                    <a:pt x="4500" y="641"/>
                  </a:lnTo>
                  <a:lnTo>
                    <a:pt x="4536" y="680"/>
                  </a:lnTo>
                  <a:lnTo>
                    <a:pt x="4567" y="719"/>
                  </a:lnTo>
                  <a:lnTo>
                    <a:pt x="4597" y="758"/>
                  </a:lnTo>
                  <a:lnTo>
                    <a:pt x="4624" y="797"/>
                  </a:lnTo>
                  <a:lnTo>
                    <a:pt x="4649" y="837"/>
                  </a:lnTo>
                  <a:lnTo>
                    <a:pt x="4670" y="878"/>
                  </a:lnTo>
                  <a:lnTo>
                    <a:pt x="4687" y="917"/>
                  </a:lnTo>
                  <a:lnTo>
                    <a:pt x="4703" y="957"/>
                  </a:lnTo>
                  <a:lnTo>
                    <a:pt x="4718" y="998"/>
                  </a:lnTo>
                  <a:lnTo>
                    <a:pt x="4728" y="1039"/>
                  </a:lnTo>
                  <a:lnTo>
                    <a:pt x="4735" y="1079"/>
                  </a:lnTo>
                  <a:lnTo>
                    <a:pt x="4740" y="1120"/>
                  </a:lnTo>
                  <a:lnTo>
                    <a:pt x="4742" y="1161"/>
                  </a:lnTo>
                  <a:lnTo>
                    <a:pt x="4742" y="1201"/>
                  </a:lnTo>
                  <a:lnTo>
                    <a:pt x="4739" y="1240"/>
                  </a:lnTo>
                  <a:lnTo>
                    <a:pt x="4733" y="1281"/>
                  </a:lnTo>
                  <a:lnTo>
                    <a:pt x="4725" y="1321"/>
                  </a:lnTo>
                  <a:lnTo>
                    <a:pt x="4712" y="1360"/>
                  </a:lnTo>
                  <a:lnTo>
                    <a:pt x="4698" y="1401"/>
                  </a:lnTo>
                  <a:lnTo>
                    <a:pt x="4682" y="1440"/>
                  </a:lnTo>
                  <a:lnTo>
                    <a:pt x="4661" y="1479"/>
                  </a:lnTo>
                  <a:lnTo>
                    <a:pt x="4640" y="1518"/>
                  </a:lnTo>
                  <a:lnTo>
                    <a:pt x="4613" y="1556"/>
                  </a:lnTo>
                  <a:lnTo>
                    <a:pt x="4587" y="1595"/>
                  </a:lnTo>
                  <a:lnTo>
                    <a:pt x="4555" y="1632"/>
                  </a:lnTo>
                  <a:lnTo>
                    <a:pt x="4521" y="1670"/>
                  </a:lnTo>
                  <a:lnTo>
                    <a:pt x="4486" y="1707"/>
                  </a:lnTo>
                  <a:lnTo>
                    <a:pt x="4447" y="1742"/>
                  </a:lnTo>
                  <a:lnTo>
                    <a:pt x="4405" y="1779"/>
                  </a:lnTo>
                  <a:lnTo>
                    <a:pt x="4361" y="1814"/>
                  </a:lnTo>
                  <a:lnTo>
                    <a:pt x="4313" y="1848"/>
                  </a:lnTo>
                  <a:lnTo>
                    <a:pt x="4262" y="1883"/>
                  </a:lnTo>
                  <a:lnTo>
                    <a:pt x="4209" y="1917"/>
                  </a:lnTo>
                  <a:lnTo>
                    <a:pt x="4154" y="1949"/>
                  </a:lnTo>
                  <a:lnTo>
                    <a:pt x="4096" y="1981"/>
                  </a:lnTo>
                  <a:lnTo>
                    <a:pt x="4034" y="2012"/>
                  </a:lnTo>
                  <a:lnTo>
                    <a:pt x="3970" y="2042"/>
                  </a:lnTo>
                  <a:lnTo>
                    <a:pt x="3903" y="2072"/>
                  </a:lnTo>
                  <a:lnTo>
                    <a:pt x="3834" y="2102"/>
                  </a:lnTo>
                  <a:lnTo>
                    <a:pt x="3762" y="2131"/>
                  </a:lnTo>
                  <a:lnTo>
                    <a:pt x="3686" y="2157"/>
                  </a:lnTo>
                  <a:lnTo>
                    <a:pt x="3608" y="2184"/>
                  </a:lnTo>
                  <a:lnTo>
                    <a:pt x="3527" y="2210"/>
                  </a:lnTo>
                  <a:lnTo>
                    <a:pt x="3444" y="2235"/>
                  </a:lnTo>
                  <a:lnTo>
                    <a:pt x="3358" y="2258"/>
                  </a:lnTo>
                  <a:lnTo>
                    <a:pt x="1385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1455738" y="1743075"/>
              <a:ext cx="7151687" cy="3584575"/>
            </a:xfrm>
            <a:custGeom>
              <a:avLst/>
              <a:gdLst>
                <a:gd name="T0" fmla="*/ 2147483647 w 4505"/>
                <a:gd name="T1" fmla="*/ 2147483647 h 2258"/>
                <a:gd name="T2" fmla="*/ 2147483647 w 4505"/>
                <a:gd name="T3" fmla="*/ 2147483647 h 2258"/>
                <a:gd name="T4" fmla="*/ 2147483647 w 4505"/>
                <a:gd name="T5" fmla="*/ 2147483647 h 2258"/>
                <a:gd name="T6" fmla="*/ 2147483647 w 4505"/>
                <a:gd name="T7" fmla="*/ 2147483647 h 2258"/>
                <a:gd name="T8" fmla="*/ 2147483647 w 4505"/>
                <a:gd name="T9" fmla="*/ 2147483647 h 2258"/>
                <a:gd name="T10" fmla="*/ 2147483647 w 4505"/>
                <a:gd name="T11" fmla="*/ 2147483647 h 2258"/>
                <a:gd name="T12" fmla="*/ 2147483647 w 4505"/>
                <a:gd name="T13" fmla="*/ 2147483647 h 2258"/>
                <a:gd name="T14" fmla="*/ 2147483647 w 4505"/>
                <a:gd name="T15" fmla="*/ 2147483647 h 2258"/>
                <a:gd name="T16" fmla="*/ 2147483647 w 4505"/>
                <a:gd name="T17" fmla="*/ 2147483647 h 2258"/>
                <a:gd name="T18" fmla="*/ 2147483647 w 4505"/>
                <a:gd name="T19" fmla="*/ 2147483647 h 2258"/>
                <a:gd name="T20" fmla="*/ 0 w 4505"/>
                <a:gd name="T21" fmla="*/ 2147483647 h 2258"/>
                <a:gd name="T22" fmla="*/ 2147483647 w 4505"/>
                <a:gd name="T23" fmla="*/ 2147483647 h 2258"/>
                <a:gd name="T24" fmla="*/ 2147483647 w 4505"/>
                <a:gd name="T25" fmla="*/ 2147483647 h 2258"/>
                <a:gd name="T26" fmla="*/ 2147483647 w 4505"/>
                <a:gd name="T27" fmla="*/ 2147483647 h 2258"/>
                <a:gd name="T28" fmla="*/ 2147483647 w 4505"/>
                <a:gd name="T29" fmla="*/ 2147483647 h 2258"/>
                <a:gd name="T30" fmla="*/ 2147483647 w 4505"/>
                <a:gd name="T31" fmla="*/ 2147483647 h 2258"/>
                <a:gd name="T32" fmla="*/ 2147483647 w 4505"/>
                <a:gd name="T33" fmla="*/ 2147483647 h 2258"/>
                <a:gd name="T34" fmla="*/ 2147483647 w 4505"/>
                <a:gd name="T35" fmla="*/ 2147483647 h 2258"/>
                <a:gd name="T36" fmla="*/ 2147483647 w 4505"/>
                <a:gd name="T37" fmla="*/ 2147483647 h 2258"/>
                <a:gd name="T38" fmla="*/ 2147483647 w 4505"/>
                <a:gd name="T39" fmla="*/ 2147483647 h 2258"/>
                <a:gd name="T40" fmla="*/ 2147483647 w 4505"/>
                <a:gd name="T41" fmla="*/ 2147483647 h 2258"/>
                <a:gd name="T42" fmla="*/ 2147483647 w 4505"/>
                <a:gd name="T43" fmla="*/ 0 h 2258"/>
                <a:gd name="T44" fmla="*/ 2147483647 w 4505"/>
                <a:gd name="T45" fmla="*/ 2147483647 h 2258"/>
                <a:gd name="T46" fmla="*/ 2147483647 w 4505"/>
                <a:gd name="T47" fmla="*/ 2147483647 h 2258"/>
                <a:gd name="T48" fmla="*/ 2147483647 w 4505"/>
                <a:gd name="T49" fmla="*/ 2147483647 h 2258"/>
                <a:gd name="T50" fmla="*/ 2147483647 w 4505"/>
                <a:gd name="T51" fmla="*/ 2147483647 h 2258"/>
                <a:gd name="T52" fmla="*/ 2147483647 w 4505"/>
                <a:gd name="T53" fmla="*/ 2147483647 h 2258"/>
                <a:gd name="T54" fmla="*/ 2147483647 w 4505"/>
                <a:gd name="T55" fmla="*/ 2147483647 h 2258"/>
                <a:gd name="T56" fmla="*/ 2147483647 w 4505"/>
                <a:gd name="T57" fmla="*/ 2147483647 h 2258"/>
                <a:gd name="T58" fmla="*/ 2147483647 w 4505"/>
                <a:gd name="T59" fmla="*/ 2147483647 h 2258"/>
                <a:gd name="T60" fmla="*/ 2147483647 w 4505"/>
                <a:gd name="T61" fmla="*/ 2147483647 h 2258"/>
                <a:gd name="T62" fmla="*/ 2147483647 w 4505"/>
                <a:gd name="T63" fmla="*/ 2147483647 h 2258"/>
                <a:gd name="T64" fmla="*/ 2147483647 w 4505"/>
                <a:gd name="T65" fmla="*/ 2147483647 h 2258"/>
                <a:gd name="T66" fmla="*/ 2147483647 w 4505"/>
                <a:gd name="T67" fmla="*/ 2147483647 h 2258"/>
                <a:gd name="T68" fmla="*/ 2147483647 w 4505"/>
                <a:gd name="T69" fmla="*/ 2147483647 h 2258"/>
                <a:gd name="T70" fmla="*/ 2147483647 w 4505"/>
                <a:gd name="T71" fmla="*/ 2147483647 h 2258"/>
                <a:gd name="T72" fmla="*/ 2147483647 w 4505"/>
                <a:gd name="T73" fmla="*/ 2147483647 h 2258"/>
                <a:gd name="T74" fmla="*/ 2147483647 w 4505"/>
                <a:gd name="T75" fmla="*/ 2147483647 h 2258"/>
                <a:gd name="T76" fmla="*/ 2147483647 w 4505"/>
                <a:gd name="T77" fmla="*/ 2147483647 h 2258"/>
                <a:gd name="T78" fmla="*/ 2147483647 w 4505"/>
                <a:gd name="T79" fmla="*/ 2147483647 h 2258"/>
                <a:gd name="T80" fmla="*/ 2147483647 w 4505"/>
                <a:gd name="T81" fmla="*/ 2147483647 h 2258"/>
                <a:gd name="T82" fmla="*/ 2147483647 w 4505"/>
                <a:gd name="T83" fmla="*/ 2147483647 h 2258"/>
                <a:gd name="T84" fmla="*/ 2147483647 w 4505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05"/>
                <a:gd name="T130" fmla="*/ 0 h 2258"/>
                <a:gd name="T131" fmla="*/ 4505 w 4505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05" h="2258">
                  <a:moveTo>
                    <a:pt x="1316" y="2258"/>
                  </a:moveTo>
                  <a:lnTo>
                    <a:pt x="1233" y="2235"/>
                  </a:lnTo>
                  <a:lnTo>
                    <a:pt x="1153" y="2210"/>
                  </a:lnTo>
                  <a:lnTo>
                    <a:pt x="1077" y="2184"/>
                  </a:lnTo>
                  <a:lnTo>
                    <a:pt x="1003" y="2157"/>
                  </a:lnTo>
                  <a:lnTo>
                    <a:pt x="931" y="2131"/>
                  </a:lnTo>
                  <a:lnTo>
                    <a:pt x="862" y="2102"/>
                  </a:lnTo>
                  <a:lnTo>
                    <a:pt x="796" y="2072"/>
                  </a:lnTo>
                  <a:lnTo>
                    <a:pt x="733" y="2042"/>
                  </a:lnTo>
                  <a:lnTo>
                    <a:pt x="673" y="2012"/>
                  </a:lnTo>
                  <a:lnTo>
                    <a:pt x="614" y="1981"/>
                  </a:lnTo>
                  <a:lnTo>
                    <a:pt x="558" y="1949"/>
                  </a:lnTo>
                  <a:lnTo>
                    <a:pt x="505" y="1917"/>
                  </a:lnTo>
                  <a:lnTo>
                    <a:pt x="456" y="1883"/>
                  </a:lnTo>
                  <a:lnTo>
                    <a:pt x="408" y="1848"/>
                  </a:lnTo>
                  <a:lnTo>
                    <a:pt x="362" y="1814"/>
                  </a:lnTo>
                  <a:lnTo>
                    <a:pt x="320" y="1779"/>
                  </a:lnTo>
                  <a:lnTo>
                    <a:pt x="281" y="1742"/>
                  </a:lnTo>
                  <a:lnTo>
                    <a:pt x="244" y="1707"/>
                  </a:lnTo>
                  <a:lnTo>
                    <a:pt x="208" y="1670"/>
                  </a:lnTo>
                  <a:lnTo>
                    <a:pt x="176" y="1632"/>
                  </a:lnTo>
                  <a:lnTo>
                    <a:pt x="148" y="1595"/>
                  </a:lnTo>
                  <a:lnTo>
                    <a:pt x="122" y="1556"/>
                  </a:lnTo>
                  <a:lnTo>
                    <a:pt x="97" y="1518"/>
                  </a:lnTo>
                  <a:lnTo>
                    <a:pt x="76" y="1479"/>
                  </a:lnTo>
                  <a:lnTo>
                    <a:pt x="56" y="1440"/>
                  </a:lnTo>
                  <a:lnTo>
                    <a:pt x="40" y="1401"/>
                  </a:lnTo>
                  <a:lnTo>
                    <a:pt x="28" y="1360"/>
                  </a:lnTo>
                  <a:lnTo>
                    <a:pt x="18" y="1321"/>
                  </a:lnTo>
                  <a:lnTo>
                    <a:pt x="9" y="1281"/>
                  </a:lnTo>
                  <a:lnTo>
                    <a:pt x="3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2" y="1120"/>
                  </a:lnTo>
                  <a:lnTo>
                    <a:pt x="7" y="1079"/>
                  </a:lnTo>
                  <a:lnTo>
                    <a:pt x="14" y="1039"/>
                  </a:lnTo>
                  <a:lnTo>
                    <a:pt x="23" y="998"/>
                  </a:lnTo>
                  <a:lnTo>
                    <a:pt x="35" y="957"/>
                  </a:lnTo>
                  <a:lnTo>
                    <a:pt x="51" y="917"/>
                  </a:lnTo>
                  <a:lnTo>
                    <a:pt x="69" y="878"/>
                  </a:lnTo>
                  <a:lnTo>
                    <a:pt x="88" y="837"/>
                  </a:lnTo>
                  <a:lnTo>
                    <a:pt x="111" y="797"/>
                  </a:lnTo>
                  <a:lnTo>
                    <a:pt x="138" y="758"/>
                  </a:lnTo>
                  <a:lnTo>
                    <a:pt x="166" y="719"/>
                  </a:lnTo>
                  <a:lnTo>
                    <a:pt x="196" y="680"/>
                  </a:lnTo>
                  <a:lnTo>
                    <a:pt x="229" y="641"/>
                  </a:lnTo>
                  <a:lnTo>
                    <a:pt x="265" y="602"/>
                  </a:lnTo>
                  <a:lnTo>
                    <a:pt x="304" y="563"/>
                  </a:lnTo>
                  <a:lnTo>
                    <a:pt x="344" y="526"/>
                  </a:lnTo>
                  <a:lnTo>
                    <a:pt x="388" y="489"/>
                  </a:lnTo>
                  <a:lnTo>
                    <a:pt x="434" y="452"/>
                  </a:lnTo>
                  <a:lnTo>
                    <a:pt x="482" y="415"/>
                  </a:lnTo>
                  <a:lnTo>
                    <a:pt x="533" y="379"/>
                  </a:lnTo>
                  <a:lnTo>
                    <a:pt x="588" y="344"/>
                  </a:lnTo>
                  <a:lnTo>
                    <a:pt x="643" y="309"/>
                  </a:lnTo>
                  <a:lnTo>
                    <a:pt x="703" y="275"/>
                  </a:lnTo>
                  <a:lnTo>
                    <a:pt x="763" y="242"/>
                  </a:lnTo>
                  <a:lnTo>
                    <a:pt x="828" y="208"/>
                  </a:lnTo>
                  <a:lnTo>
                    <a:pt x="893" y="176"/>
                  </a:lnTo>
                  <a:lnTo>
                    <a:pt x="962" y="144"/>
                  </a:lnTo>
                  <a:lnTo>
                    <a:pt x="1035" y="114"/>
                  </a:lnTo>
                  <a:lnTo>
                    <a:pt x="1109" y="84"/>
                  </a:lnTo>
                  <a:lnTo>
                    <a:pt x="1185" y="54"/>
                  </a:lnTo>
                  <a:lnTo>
                    <a:pt x="1264" y="26"/>
                  </a:lnTo>
                  <a:lnTo>
                    <a:pt x="1346" y="0"/>
                  </a:lnTo>
                  <a:lnTo>
                    <a:pt x="3158" y="0"/>
                  </a:lnTo>
                  <a:lnTo>
                    <a:pt x="3239" y="26"/>
                  </a:lnTo>
                  <a:lnTo>
                    <a:pt x="3318" y="54"/>
                  </a:lnTo>
                  <a:lnTo>
                    <a:pt x="3394" y="84"/>
                  </a:lnTo>
                  <a:lnTo>
                    <a:pt x="3468" y="114"/>
                  </a:lnTo>
                  <a:lnTo>
                    <a:pt x="3541" y="144"/>
                  </a:lnTo>
                  <a:lnTo>
                    <a:pt x="3610" y="176"/>
                  </a:lnTo>
                  <a:lnTo>
                    <a:pt x="3677" y="208"/>
                  </a:lnTo>
                  <a:lnTo>
                    <a:pt x="3740" y="242"/>
                  </a:lnTo>
                  <a:lnTo>
                    <a:pt x="3802" y="275"/>
                  </a:lnTo>
                  <a:lnTo>
                    <a:pt x="3861" y="309"/>
                  </a:lnTo>
                  <a:lnTo>
                    <a:pt x="3917" y="344"/>
                  </a:lnTo>
                  <a:lnTo>
                    <a:pt x="3970" y="379"/>
                  </a:lnTo>
                  <a:lnTo>
                    <a:pt x="4021" y="415"/>
                  </a:lnTo>
                  <a:lnTo>
                    <a:pt x="4071" y="452"/>
                  </a:lnTo>
                  <a:lnTo>
                    <a:pt x="4117" y="489"/>
                  </a:lnTo>
                  <a:lnTo>
                    <a:pt x="4159" y="526"/>
                  </a:lnTo>
                  <a:lnTo>
                    <a:pt x="4201" y="563"/>
                  </a:lnTo>
                  <a:lnTo>
                    <a:pt x="4238" y="602"/>
                  </a:lnTo>
                  <a:lnTo>
                    <a:pt x="4276" y="641"/>
                  </a:lnTo>
                  <a:lnTo>
                    <a:pt x="4307" y="680"/>
                  </a:lnTo>
                  <a:lnTo>
                    <a:pt x="4339" y="719"/>
                  </a:lnTo>
                  <a:lnTo>
                    <a:pt x="4367" y="758"/>
                  </a:lnTo>
                  <a:lnTo>
                    <a:pt x="4392" y="797"/>
                  </a:lnTo>
                  <a:lnTo>
                    <a:pt x="4415" y="837"/>
                  </a:lnTo>
                  <a:lnTo>
                    <a:pt x="4434" y="878"/>
                  </a:lnTo>
                  <a:lnTo>
                    <a:pt x="4454" y="917"/>
                  </a:lnTo>
                  <a:lnTo>
                    <a:pt x="4468" y="957"/>
                  </a:lnTo>
                  <a:lnTo>
                    <a:pt x="4480" y="998"/>
                  </a:lnTo>
                  <a:lnTo>
                    <a:pt x="4491" y="1039"/>
                  </a:lnTo>
                  <a:lnTo>
                    <a:pt x="4498" y="1079"/>
                  </a:lnTo>
                  <a:lnTo>
                    <a:pt x="4503" y="1120"/>
                  </a:lnTo>
                  <a:lnTo>
                    <a:pt x="4505" y="1161"/>
                  </a:lnTo>
                  <a:lnTo>
                    <a:pt x="4505" y="1201"/>
                  </a:lnTo>
                  <a:lnTo>
                    <a:pt x="4502" y="1240"/>
                  </a:lnTo>
                  <a:lnTo>
                    <a:pt x="4496" y="1281"/>
                  </a:lnTo>
                  <a:lnTo>
                    <a:pt x="4487" y="1321"/>
                  </a:lnTo>
                  <a:lnTo>
                    <a:pt x="4477" y="1360"/>
                  </a:lnTo>
                  <a:lnTo>
                    <a:pt x="4463" y="1401"/>
                  </a:lnTo>
                  <a:lnTo>
                    <a:pt x="4447" y="1440"/>
                  </a:lnTo>
                  <a:lnTo>
                    <a:pt x="4427" y="1479"/>
                  </a:lnTo>
                  <a:lnTo>
                    <a:pt x="4406" y="1518"/>
                  </a:lnTo>
                  <a:lnTo>
                    <a:pt x="4383" y="1556"/>
                  </a:lnTo>
                  <a:lnTo>
                    <a:pt x="4357" y="1595"/>
                  </a:lnTo>
                  <a:lnTo>
                    <a:pt x="4327" y="1632"/>
                  </a:lnTo>
                  <a:lnTo>
                    <a:pt x="4295" y="1670"/>
                  </a:lnTo>
                  <a:lnTo>
                    <a:pt x="4261" y="1707"/>
                  </a:lnTo>
                  <a:lnTo>
                    <a:pt x="4224" y="1742"/>
                  </a:lnTo>
                  <a:lnTo>
                    <a:pt x="4184" y="1779"/>
                  </a:lnTo>
                  <a:lnTo>
                    <a:pt x="4141" y="1814"/>
                  </a:lnTo>
                  <a:lnTo>
                    <a:pt x="4097" y="1848"/>
                  </a:lnTo>
                  <a:lnTo>
                    <a:pt x="4049" y="1883"/>
                  </a:lnTo>
                  <a:lnTo>
                    <a:pt x="3998" y="1917"/>
                  </a:lnTo>
                  <a:lnTo>
                    <a:pt x="3945" y="1949"/>
                  </a:lnTo>
                  <a:lnTo>
                    <a:pt x="3891" y="1981"/>
                  </a:lnTo>
                  <a:lnTo>
                    <a:pt x="3832" y="2012"/>
                  </a:lnTo>
                  <a:lnTo>
                    <a:pt x="3772" y="2042"/>
                  </a:lnTo>
                  <a:lnTo>
                    <a:pt x="3709" y="2072"/>
                  </a:lnTo>
                  <a:lnTo>
                    <a:pt x="3642" y="2102"/>
                  </a:lnTo>
                  <a:lnTo>
                    <a:pt x="3573" y="2131"/>
                  </a:lnTo>
                  <a:lnTo>
                    <a:pt x="3502" y="2157"/>
                  </a:lnTo>
                  <a:lnTo>
                    <a:pt x="3428" y="2184"/>
                  </a:lnTo>
                  <a:lnTo>
                    <a:pt x="3350" y="2210"/>
                  </a:lnTo>
                  <a:lnTo>
                    <a:pt x="3271" y="2235"/>
                  </a:lnTo>
                  <a:lnTo>
                    <a:pt x="3189" y="2258"/>
                  </a:lnTo>
                  <a:lnTo>
                    <a:pt x="1316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1758950" y="1743075"/>
              <a:ext cx="6548438" cy="3584575"/>
            </a:xfrm>
            <a:custGeom>
              <a:avLst/>
              <a:gdLst>
                <a:gd name="T0" fmla="*/ 2147483647 w 4125"/>
                <a:gd name="T1" fmla="*/ 2147483647 h 2258"/>
                <a:gd name="T2" fmla="*/ 2147483647 w 4125"/>
                <a:gd name="T3" fmla="*/ 2147483647 h 2258"/>
                <a:gd name="T4" fmla="*/ 2147483647 w 4125"/>
                <a:gd name="T5" fmla="*/ 2147483647 h 2258"/>
                <a:gd name="T6" fmla="*/ 2147483647 w 4125"/>
                <a:gd name="T7" fmla="*/ 2147483647 h 2258"/>
                <a:gd name="T8" fmla="*/ 2147483647 w 4125"/>
                <a:gd name="T9" fmla="*/ 2147483647 h 2258"/>
                <a:gd name="T10" fmla="*/ 2147483647 w 4125"/>
                <a:gd name="T11" fmla="*/ 2147483647 h 2258"/>
                <a:gd name="T12" fmla="*/ 2147483647 w 4125"/>
                <a:gd name="T13" fmla="*/ 2147483647 h 2258"/>
                <a:gd name="T14" fmla="*/ 2147483647 w 4125"/>
                <a:gd name="T15" fmla="*/ 2147483647 h 2258"/>
                <a:gd name="T16" fmla="*/ 2147483647 w 4125"/>
                <a:gd name="T17" fmla="*/ 2147483647 h 2258"/>
                <a:gd name="T18" fmla="*/ 2147483647 w 4125"/>
                <a:gd name="T19" fmla="*/ 2147483647 h 2258"/>
                <a:gd name="T20" fmla="*/ 0 w 4125"/>
                <a:gd name="T21" fmla="*/ 2147483647 h 2258"/>
                <a:gd name="T22" fmla="*/ 2147483647 w 4125"/>
                <a:gd name="T23" fmla="*/ 2147483647 h 2258"/>
                <a:gd name="T24" fmla="*/ 2147483647 w 4125"/>
                <a:gd name="T25" fmla="*/ 2147483647 h 2258"/>
                <a:gd name="T26" fmla="*/ 2147483647 w 4125"/>
                <a:gd name="T27" fmla="*/ 2147483647 h 2258"/>
                <a:gd name="T28" fmla="*/ 2147483647 w 4125"/>
                <a:gd name="T29" fmla="*/ 2147483647 h 2258"/>
                <a:gd name="T30" fmla="*/ 2147483647 w 4125"/>
                <a:gd name="T31" fmla="*/ 2147483647 h 2258"/>
                <a:gd name="T32" fmla="*/ 2147483647 w 4125"/>
                <a:gd name="T33" fmla="*/ 2147483647 h 2258"/>
                <a:gd name="T34" fmla="*/ 2147483647 w 4125"/>
                <a:gd name="T35" fmla="*/ 2147483647 h 2258"/>
                <a:gd name="T36" fmla="*/ 2147483647 w 4125"/>
                <a:gd name="T37" fmla="*/ 2147483647 h 2258"/>
                <a:gd name="T38" fmla="*/ 2147483647 w 4125"/>
                <a:gd name="T39" fmla="*/ 2147483647 h 2258"/>
                <a:gd name="T40" fmla="*/ 2147483647 w 4125"/>
                <a:gd name="T41" fmla="*/ 2147483647 h 2258"/>
                <a:gd name="T42" fmla="*/ 2147483647 w 4125"/>
                <a:gd name="T43" fmla="*/ 0 h 2258"/>
                <a:gd name="T44" fmla="*/ 2147483647 w 4125"/>
                <a:gd name="T45" fmla="*/ 2147483647 h 2258"/>
                <a:gd name="T46" fmla="*/ 2147483647 w 4125"/>
                <a:gd name="T47" fmla="*/ 2147483647 h 2258"/>
                <a:gd name="T48" fmla="*/ 2147483647 w 4125"/>
                <a:gd name="T49" fmla="*/ 2147483647 h 2258"/>
                <a:gd name="T50" fmla="*/ 2147483647 w 4125"/>
                <a:gd name="T51" fmla="*/ 2147483647 h 2258"/>
                <a:gd name="T52" fmla="*/ 2147483647 w 4125"/>
                <a:gd name="T53" fmla="*/ 2147483647 h 2258"/>
                <a:gd name="T54" fmla="*/ 2147483647 w 4125"/>
                <a:gd name="T55" fmla="*/ 2147483647 h 2258"/>
                <a:gd name="T56" fmla="*/ 2147483647 w 4125"/>
                <a:gd name="T57" fmla="*/ 2147483647 h 2258"/>
                <a:gd name="T58" fmla="*/ 2147483647 w 4125"/>
                <a:gd name="T59" fmla="*/ 2147483647 h 2258"/>
                <a:gd name="T60" fmla="*/ 2147483647 w 4125"/>
                <a:gd name="T61" fmla="*/ 2147483647 h 2258"/>
                <a:gd name="T62" fmla="*/ 2147483647 w 4125"/>
                <a:gd name="T63" fmla="*/ 2147483647 h 2258"/>
                <a:gd name="T64" fmla="*/ 2147483647 w 4125"/>
                <a:gd name="T65" fmla="*/ 2147483647 h 2258"/>
                <a:gd name="T66" fmla="*/ 2147483647 w 4125"/>
                <a:gd name="T67" fmla="*/ 2147483647 h 2258"/>
                <a:gd name="T68" fmla="*/ 2147483647 w 4125"/>
                <a:gd name="T69" fmla="*/ 2147483647 h 2258"/>
                <a:gd name="T70" fmla="*/ 2147483647 w 4125"/>
                <a:gd name="T71" fmla="*/ 2147483647 h 2258"/>
                <a:gd name="T72" fmla="*/ 2147483647 w 4125"/>
                <a:gd name="T73" fmla="*/ 2147483647 h 2258"/>
                <a:gd name="T74" fmla="*/ 2147483647 w 4125"/>
                <a:gd name="T75" fmla="*/ 2147483647 h 2258"/>
                <a:gd name="T76" fmla="*/ 2147483647 w 4125"/>
                <a:gd name="T77" fmla="*/ 2147483647 h 2258"/>
                <a:gd name="T78" fmla="*/ 2147483647 w 4125"/>
                <a:gd name="T79" fmla="*/ 2147483647 h 2258"/>
                <a:gd name="T80" fmla="*/ 2147483647 w 4125"/>
                <a:gd name="T81" fmla="*/ 2147483647 h 2258"/>
                <a:gd name="T82" fmla="*/ 2147483647 w 4125"/>
                <a:gd name="T83" fmla="*/ 2147483647 h 2258"/>
                <a:gd name="T84" fmla="*/ 2147483647 w 4125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25"/>
                <a:gd name="T130" fmla="*/ 0 h 2258"/>
                <a:gd name="T131" fmla="*/ 4125 w 4125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25" h="2258">
                  <a:moveTo>
                    <a:pt x="1204" y="2258"/>
                  </a:moveTo>
                  <a:lnTo>
                    <a:pt x="1128" y="2235"/>
                  </a:lnTo>
                  <a:lnTo>
                    <a:pt x="1056" y="2210"/>
                  </a:lnTo>
                  <a:lnTo>
                    <a:pt x="985" y="2184"/>
                  </a:lnTo>
                  <a:lnTo>
                    <a:pt x="918" y="2157"/>
                  </a:lnTo>
                  <a:lnTo>
                    <a:pt x="853" y="2131"/>
                  </a:lnTo>
                  <a:lnTo>
                    <a:pt x="789" y="2102"/>
                  </a:lnTo>
                  <a:lnTo>
                    <a:pt x="729" y="2072"/>
                  </a:lnTo>
                  <a:lnTo>
                    <a:pt x="671" y="2042"/>
                  </a:lnTo>
                  <a:lnTo>
                    <a:pt x="614" y="2012"/>
                  </a:lnTo>
                  <a:lnTo>
                    <a:pt x="561" y="1981"/>
                  </a:lnTo>
                  <a:lnTo>
                    <a:pt x="510" y="1949"/>
                  </a:lnTo>
                  <a:lnTo>
                    <a:pt x="462" y="1917"/>
                  </a:lnTo>
                  <a:lnTo>
                    <a:pt x="416" y="1883"/>
                  </a:lnTo>
                  <a:lnTo>
                    <a:pt x="372" y="1848"/>
                  </a:lnTo>
                  <a:lnTo>
                    <a:pt x="332" y="1814"/>
                  </a:lnTo>
                  <a:lnTo>
                    <a:pt x="293" y="1779"/>
                  </a:lnTo>
                  <a:lnTo>
                    <a:pt x="256" y="1742"/>
                  </a:lnTo>
                  <a:lnTo>
                    <a:pt x="222" y="1707"/>
                  </a:lnTo>
                  <a:lnTo>
                    <a:pt x="190" y="1670"/>
                  </a:lnTo>
                  <a:lnTo>
                    <a:pt x="162" y="1632"/>
                  </a:lnTo>
                  <a:lnTo>
                    <a:pt x="136" y="1595"/>
                  </a:lnTo>
                  <a:lnTo>
                    <a:pt x="111" y="1556"/>
                  </a:lnTo>
                  <a:lnTo>
                    <a:pt x="88" y="1518"/>
                  </a:lnTo>
                  <a:lnTo>
                    <a:pt x="68" y="1479"/>
                  </a:lnTo>
                  <a:lnTo>
                    <a:pt x="53" y="1440"/>
                  </a:lnTo>
                  <a:lnTo>
                    <a:pt x="37" y="1401"/>
                  </a:lnTo>
                  <a:lnTo>
                    <a:pt x="24" y="1360"/>
                  </a:lnTo>
                  <a:lnTo>
                    <a:pt x="15" y="1321"/>
                  </a:lnTo>
                  <a:lnTo>
                    <a:pt x="7" y="1281"/>
                  </a:lnTo>
                  <a:lnTo>
                    <a:pt x="1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1" y="1120"/>
                  </a:lnTo>
                  <a:lnTo>
                    <a:pt x="5" y="1079"/>
                  </a:lnTo>
                  <a:lnTo>
                    <a:pt x="12" y="1039"/>
                  </a:lnTo>
                  <a:lnTo>
                    <a:pt x="21" y="998"/>
                  </a:lnTo>
                  <a:lnTo>
                    <a:pt x="33" y="957"/>
                  </a:lnTo>
                  <a:lnTo>
                    <a:pt x="46" y="917"/>
                  </a:lnTo>
                  <a:lnTo>
                    <a:pt x="63" y="878"/>
                  </a:lnTo>
                  <a:lnTo>
                    <a:pt x="81" y="837"/>
                  </a:lnTo>
                  <a:lnTo>
                    <a:pt x="102" y="797"/>
                  </a:lnTo>
                  <a:lnTo>
                    <a:pt x="125" y="758"/>
                  </a:lnTo>
                  <a:lnTo>
                    <a:pt x="151" y="719"/>
                  </a:lnTo>
                  <a:lnTo>
                    <a:pt x="180" y="680"/>
                  </a:lnTo>
                  <a:lnTo>
                    <a:pt x="210" y="641"/>
                  </a:lnTo>
                  <a:lnTo>
                    <a:pt x="242" y="602"/>
                  </a:lnTo>
                  <a:lnTo>
                    <a:pt x="277" y="563"/>
                  </a:lnTo>
                  <a:lnTo>
                    <a:pt x="316" y="526"/>
                  </a:lnTo>
                  <a:lnTo>
                    <a:pt x="355" y="489"/>
                  </a:lnTo>
                  <a:lnTo>
                    <a:pt x="397" y="452"/>
                  </a:lnTo>
                  <a:lnTo>
                    <a:pt x="441" y="415"/>
                  </a:lnTo>
                  <a:lnTo>
                    <a:pt x="489" y="379"/>
                  </a:lnTo>
                  <a:lnTo>
                    <a:pt x="538" y="344"/>
                  </a:lnTo>
                  <a:lnTo>
                    <a:pt x="589" y="309"/>
                  </a:lnTo>
                  <a:lnTo>
                    <a:pt x="642" y="275"/>
                  </a:lnTo>
                  <a:lnTo>
                    <a:pt x="699" y="242"/>
                  </a:lnTo>
                  <a:lnTo>
                    <a:pt x="757" y="208"/>
                  </a:lnTo>
                  <a:lnTo>
                    <a:pt x="819" y="176"/>
                  </a:lnTo>
                  <a:lnTo>
                    <a:pt x="883" y="144"/>
                  </a:lnTo>
                  <a:lnTo>
                    <a:pt x="948" y="114"/>
                  </a:lnTo>
                  <a:lnTo>
                    <a:pt x="1015" y="84"/>
                  </a:lnTo>
                  <a:lnTo>
                    <a:pt x="1086" y="54"/>
                  </a:lnTo>
                  <a:lnTo>
                    <a:pt x="1158" y="26"/>
                  </a:lnTo>
                  <a:lnTo>
                    <a:pt x="1234" y="0"/>
                  </a:lnTo>
                  <a:lnTo>
                    <a:pt x="2891" y="0"/>
                  </a:lnTo>
                  <a:lnTo>
                    <a:pt x="2965" y="26"/>
                  </a:lnTo>
                  <a:lnTo>
                    <a:pt x="3037" y="54"/>
                  </a:lnTo>
                  <a:lnTo>
                    <a:pt x="3108" y="84"/>
                  </a:lnTo>
                  <a:lnTo>
                    <a:pt x="3177" y="114"/>
                  </a:lnTo>
                  <a:lnTo>
                    <a:pt x="3242" y="144"/>
                  </a:lnTo>
                  <a:lnTo>
                    <a:pt x="3306" y="176"/>
                  </a:lnTo>
                  <a:lnTo>
                    <a:pt x="3366" y="208"/>
                  </a:lnTo>
                  <a:lnTo>
                    <a:pt x="3424" y="242"/>
                  </a:lnTo>
                  <a:lnTo>
                    <a:pt x="3481" y="275"/>
                  </a:lnTo>
                  <a:lnTo>
                    <a:pt x="3535" y="309"/>
                  </a:lnTo>
                  <a:lnTo>
                    <a:pt x="3587" y="344"/>
                  </a:lnTo>
                  <a:lnTo>
                    <a:pt x="3636" y="379"/>
                  </a:lnTo>
                  <a:lnTo>
                    <a:pt x="3682" y="415"/>
                  </a:lnTo>
                  <a:lnTo>
                    <a:pt x="3726" y="452"/>
                  </a:lnTo>
                  <a:lnTo>
                    <a:pt x="3768" y="489"/>
                  </a:lnTo>
                  <a:lnTo>
                    <a:pt x="3809" y="526"/>
                  </a:lnTo>
                  <a:lnTo>
                    <a:pt x="3846" y="563"/>
                  </a:lnTo>
                  <a:lnTo>
                    <a:pt x="3881" y="602"/>
                  </a:lnTo>
                  <a:lnTo>
                    <a:pt x="3913" y="641"/>
                  </a:lnTo>
                  <a:lnTo>
                    <a:pt x="3945" y="680"/>
                  </a:lnTo>
                  <a:lnTo>
                    <a:pt x="3973" y="719"/>
                  </a:lnTo>
                  <a:lnTo>
                    <a:pt x="3998" y="758"/>
                  </a:lnTo>
                  <a:lnTo>
                    <a:pt x="4021" y="797"/>
                  </a:lnTo>
                  <a:lnTo>
                    <a:pt x="4042" y="837"/>
                  </a:lnTo>
                  <a:lnTo>
                    <a:pt x="4062" y="878"/>
                  </a:lnTo>
                  <a:lnTo>
                    <a:pt x="4077" y="917"/>
                  </a:lnTo>
                  <a:lnTo>
                    <a:pt x="4092" y="957"/>
                  </a:lnTo>
                  <a:lnTo>
                    <a:pt x="4102" y="998"/>
                  </a:lnTo>
                  <a:lnTo>
                    <a:pt x="4111" y="1039"/>
                  </a:lnTo>
                  <a:lnTo>
                    <a:pt x="4118" y="1079"/>
                  </a:lnTo>
                  <a:lnTo>
                    <a:pt x="4123" y="1120"/>
                  </a:lnTo>
                  <a:lnTo>
                    <a:pt x="4125" y="1161"/>
                  </a:lnTo>
                  <a:lnTo>
                    <a:pt x="4123" y="1201"/>
                  </a:lnTo>
                  <a:lnTo>
                    <a:pt x="4122" y="1240"/>
                  </a:lnTo>
                  <a:lnTo>
                    <a:pt x="4116" y="1281"/>
                  </a:lnTo>
                  <a:lnTo>
                    <a:pt x="4109" y="1321"/>
                  </a:lnTo>
                  <a:lnTo>
                    <a:pt x="4099" y="1360"/>
                  </a:lnTo>
                  <a:lnTo>
                    <a:pt x="4086" y="1401"/>
                  </a:lnTo>
                  <a:lnTo>
                    <a:pt x="4072" y="1440"/>
                  </a:lnTo>
                  <a:lnTo>
                    <a:pt x="4055" y="1479"/>
                  </a:lnTo>
                  <a:lnTo>
                    <a:pt x="4035" y="1518"/>
                  </a:lnTo>
                  <a:lnTo>
                    <a:pt x="4012" y="1556"/>
                  </a:lnTo>
                  <a:lnTo>
                    <a:pt x="3989" y="1595"/>
                  </a:lnTo>
                  <a:lnTo>
                    <a:pt x="3961" y="1632"/>
                  </a:lnTo>
                  <a:lnTo>
                    <a:pt x="3933" y="1670"/>
                  </a:lnTo>
                  <a:lnTo>
                    <a:pt x="3901" y="1707"/>
                  </a:lnTo>
                  <a:lnTo>
                    <a:pt x="3867" y="1742"/>
                  </a:lnTo>
                  <a:lnTo>
                    <a:pt x="3830" y="1779"/>
                  </a:lnTo>
                  <a:lnTo>
                    <a:pt x="3791" y="1814"/>
                  </a:lnTo>
                  <a:lnTo>
                    <a:pt x="3751" y="1848"/>
                  </a:lnTo>
                  <a:lnTo>
                    <a:pt x="3707" y="1883"/>
                  </a:lnTo>
                  <a:lnTo>
                    <a:pt x="3661" y="1917"/>
                  </a:lnTo>
                  <a:lnTo>
                    <a:pt x="3613" y="1949"/>
                  </a:lnTo>
                  <a:lnTo>
                    <a:pt x="3562" y="1981"/>
                  </a:lnTo>
                  <a:lnTo>
                    <a:pt x="3509" y="2012"/>
                  </a:lnTo>
                  <a:lnTo>
                    <a:pt x="3452" y="2042"/>
                  </a:lnTo>
                  <a:lnTo>
                    <a:pt x="3394" y="2072"/>
                  </a:lnTo>
                  <a:lnTo>
                    <a:pt x="3334" y="2102"/>
                  </a:lnTo>
                  <a:lnTo>
                    <a:pt x="3270" y="2131"/>
                  </a:lnTo>
                  <a:lnTo>
                    <a:pt x="3205" y="2157"/>
                  </a:lnTo>
                  <a:lnTo>
                    <a:pt x="3138" y="2184"/>
                  </a:lnTo>
                  <a:lnTo>
                    <a:pt x="3067" y="2210"/>
                  </a:lnTo>
                  <a:lnTo>
                    <a:pt x="2995" y="2235"/>
                  </a:lnTo>
                  <a:lnTo>
                    <a:pt x="2919" y="2258"/>
                  </a:lnTo>
                  <a:lnTo>
                    <a:pt x="1204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2066925" y="1743075"/>
              <a:ext cx="5929313" cy="3584575"/>
            </a:xfrm>
            <a:custGeom>
              <a:avLst/>
              <a:gdLst>
                <a:gd name="T0" fmla="*/ 2147483647 w 3735"/>
                <a:gd name="T1" fmla="*/ 2147483647 h 2258"/>
                <a:gd name="T2" fmla="*/ 2147483647 w 3735"/>
                <a:gd name="T3" fmla="*/ 2147483647 h 2258"/>
                <a:gd name="T4" fmla="*/ 2147483647 w 3735"/>
                <a:gd name="T5" fmla="*/ 2147483647 h 2258"/>
                <a:gd name="T6" fmla="*/ 2147483647 w 3735"/>
                <a:gd name="T7" fmla="*/ 2147483647 h 2258"/>
                <a:gd name="T8" fmla="*/ 2147483647 w 3735"/>
                <a:gd name="T9" fmla="*/ 2147483647 h 2258"/>
                <a:gd name="T10" fmla="*/ 2147483647 w 3735"/>
                <a:gd name="T11" fmla="*/ 2147483647 h 2258"/>
                <a:gd name="T12" fmla="*/ 2147483647 w 3735"/>
                <a:gd name="T13" fmla="*/ 2147483647 h 2258"/>
                <a:gd name="T14" fmla="*/ 2147483647 w 3735"/>
                <a:gd name="T15" fmla="*/ 2147483647 h 2258"/>
                <a:gd name="T16" fmla="*/ 2147483647 w 3735"/>
                <a:gd name="T17" fmla="*/ 2147483647 h 2258"/>
                <a:gd name="T18" fmla="*/ 2147483647 w 3735"/>
                <a:gd name="T19" fmla="*/ 2147483647 h 2258"/>
                <a:gd name="T20" fmla="*/ 0 w 3735"/>
                <a:gd name="T21" fmla="*/ 2147483647 h 2258"/>
                <a:gd name="T22" fmla="*/ 2147483647 w 3735"/>
                <a:gd name="T23" fmla="*/ 2147483647 h 2258"/>
                <a:gd name="T24" fmla="*/ 2147483647 w 3735"/>
                <a:gd name="T25" fmla="*/ 2147483647 h 2258"/>
                <a:gd name="T26" fmla="*/ 2147483647 w 3735"/>
                <a:gd name="T27" fmla="*/ 2147483647 h 2258"/>
                <a:gd name="T28" fmla="*/ 2147483647 w 3735"/>
                <a:gd name="T29" fmla="*/ 2147483647 h 2258"/>
                <a:gd name="T30" fmla="*/ 2147483647 w 3735"/>
                <a:gd name="T31" fmla="*/ 2147483647 h 2258"/>
                <a:gd name="T32" fmla="*/ 2147483647 w 3735"/>
                <a:gd name="T33" fmla="*/ 2147483647 h 2258"/>
                <a:gd name="T34" fmla="*/ 2147483647 w 3735"/>
                <a:gd name="T35" fmla="*/ 2147483647 h 2258"/>
                <a:gd name="T36" fmla="*/ 2147483647 w 3735"/>
                <a:gd name="T37" fmla="*/ 2147483647 h 2258"/>
                <a:gd name="T38" fmla="*/ 2147483647 w 3735"/>
                <a:gd name="T39" fmla="*/ 2147483647 h 2258"/>
                <a:gd name="T40" fmla="*/ 2147483647 w 3735"/>
                <a:gd name="T41" fmla="*/ 2147483647 h 2258"/>
                <a:gd name="T42" fmla="*/ 2147483647 w 3735"/>
                <a:gd name="T43" fmla="*/ 0 h 2258"/>
                <a:gd name="T44" fmla="*/ 2147483647 w 3735"/>
                <a:gd name="T45" fmla="*/ 2147483647 h 2258"/>
                <a:gd name="T46" fmla="*/ 2147483647 w 3735"/>
                <a:gd name="T47" fmla="*/ 2147483647 h 2258"/>
                <a:gd name="T48" fmla="*/ 2147483647 w 3735"/>
                <a:gd name="T49" fmla="*/ 2147483647 h 2258"/>
                <a:gd name="T50" fmla="*/ 2147483647 w 3735"/>
                <a:gd name="T51" fmla="*/ 2147483647 h 2258"/>
                <a:gd name="T52" fmla="*/ 2147483647 w 3735"/>
                <a:gd name="T53" fmla="*/ 2147483647 h 2258"/>
                <a:gd name="T54" fmla="*/ 2147483647 w 3735"/>
                <a:gd name="T55" fmla="*/ 2147483647 h 2258"/>
                <a:gd name="T56" fmla="*/ 2147483647 w 3735"/>
                <a:gd name="T57" fmla="*/ 2147483647 h 2258"/>
                <a:gd name="T58" fmla="*/ 2147483647 w 3735"/>
                <a:gd name="T59" fmla="*/ 2147483647 h 2258"/>
                <a:gd name="T60" fmla="*/ 2147483647 w 3735"/>
                <a:gd name="T61" fmla="*/ 2147483647 h 2258"/>
                <a:gd name="T62" fmla="*/ 2147483647 w 3735"/>
                <a:gd name="T63" fmla="*/ 2147483647 h 2258"/>
                <a:gd name="T64" fmla="*/ 2147483647 w 3735"/>
                <a:gd name="T65" fmla="*/ 2147483647 h 2258"/>
                <a:gd name="T66" fmla="*/ 2147483647 w 3735"/>
                <a:gd name="T67" fmla="*/ 2147483647 h 2258"/>
                <a:gd name="T68" fmla="*/ 2147483647 w 3735"/>
                <a:gd name="T69" fmla="*/ 2147483647 h 2258"/>
                <a:gd name="T70" fmla="*/ 2147483647 w 3735"/>
                <a:gd name="T71" fmla="*/ 2147483647 h 2258"/>
                <a:gd name="T72" fmla="*/ 2147483647 w 3735"/>
                <a:gd name="T73" fmla="*/ 2147483647 h 2258"/>
                <a:gd name="T74" fmla="*/ 2147483647 w 3735"/>
                <a:gd name="T75" fmla="*/ 2147483647 h 2258"/>
                <a:gd name="T76" fmla="*/ 2147483647 w 3735"/>
                <a:gd name="T77" fmla="*/ 2147483647 h 2258"/>
                <a:gd name="T78" fmla="*/ 2147483647 w 3735"/>
                <a:gd name="T79" fmla="*/ 2147483647 h 2258"/>
                <a:gd name="T80" fmla="*/ 2147483647 w 3735"/>
                <a:gd name="T81" fmla="*/ 2147483647 h 2258"/>
                <a:gd name="T82" fmla="*/ 2147483647 w 3735"/>
                <a:gd name="T83" fmla="*/ 2147483647 h 2258"/>
                <a:gd name="T84" fmla="*/ 2147483647 w 3735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35"/>
                <a:gd name="T130" fmla="*/ 0 h 2258"/>
                <a:gd name="T131" fmla="*/ 3735 w 3735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35" h="2258">
                  <a:moveTo>
                    <a:pt x="1091" y="2258"/>
                  </a:moveTo>
                  <a:lnTo>
                    <a:pt x="1024" y="2235"/>
                  </a:lnTo>
                  <a:lnTo>
                    <a:pt x="957" y="2210"/>
                  </a:lnTo>
                  <a:lnTo>
                    <a:pt x="894" y="2184"/>
                  </a:lnTo>
                  <a:lnTo>
                    <a:pt x="832" y="2157"/>
                  </a:lnTo>
                  <a:lnTo>
                    <a:pt x="773" y="2131"/>
                  </a:lnTo>
                  <a:lnTo>
                    <a:pt x="717" y="2102"/>
                  </a:lnTo>
                  <a:lnTo>
                    <a:pt x="662" y="2072"/>
                  </a:lnTo>
                  <a:lnTo>
                    <a:pt x="609" y="2042"/>
                  </a:lnTo>
                  <a:lnTo>
                    <a:pt x="558" y="2012"/>
                  </a:lnTo>
                  <a:lnTo>
                    <a:pt x="510" y="1981"/>
                  </a:lnTo>
                  <a:lnTo>
                    <a:pt x="464" y="1949"/>
                  </a:lnTo>
                  <a:lnTo>
                    <a:pt x="420" y="1917"/>
                  </a:lnTo>
                  <a:lnTo>
                    <a:pt x="378" y="1883"/>
                  </a:lnTo>
                  <a:lnTo>
                    <a:pt x="339" y="1848"/>
                  </a:lnTo>
                  <a:lnTo>
                    <a:pt x="302" y="1814"/>
                  </a:lnTo>
                  <a:lnTo>
                    <a:pt x="267" y="1779"/>
                  </a:lnTo>
                  <a:lnTo>
                    <a:pt x="233" y="1742"/>
                  </a:lnTo>
                  <a:lnTo>
                    <a:pt x="203" y="1707"/>
                  </a:lnTo>
                  <a:lnTo>
                    <a:pt x="175" y="1670"/>
                  </a:lnTo>
                  <a:lnTo>
                    <a:pt x="148" y="1632"/>
                  </a:lnTo>
                  <a:lnTo>
                    <a:pt x="123" y="1595"/>
                  </a:lnTo>
                  <a:lnTo>
                    <a:pt x="102" y="1556"/>
                  </a:lnTo>
                  <a:lnTo>
                    <a:pt x="81" y="1518"/>
                  </a:lnTo>
                  <a:lnTo>
                    <a:pt x="63" y="1479"/>
                  </a:lnTo>
                  <a:lnTo>
                    <a:pt x="49" y="1440"/>
                  </a:lnTo>
                  <a:lnTo>
                    <a:pt x="35" y="1401"/>
                  </a:lnTo>
                  <a:lnTo>
                    <a:pt x="25" y="1360"/>
                  </a:lnTo>
                  <a:lnTo>
                    <a:pt x="14" y="1321"/>
                  </a:lnTo>
                  <a:lnTo>
                    <a:pt x="9" y="1281"/>
                  </a:lnTo>
                  <a:lnTo>
                    <a:pt x="3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2" y="1120"/>
                  </a:lnTo>
                  <a:lnTo>
                    <a:pt x="5" y="1079"/>
                  </a:lnTo>
                  <a:lnTo>
                    <a:pt x="12" y="1039"/>
                  </a:lnTo>
                  <a:lnTo>
                    <a:pt x="21" y="998"/>
                  </a:lnTo>
                  <a:lnTo>
                    <a:pt x="30" y="957"/>
                  </a:lnTo>
                  <a:lnTo>
                    <a:pt x="44" y="917"/>
                  </a:lnTo>
                  <a:lnTo>
                    <a:pt x="58" y="878"/>
                  </a:lnTo>
                  <a:lnTo>
                    <a:pt x="74" y="837"/>
                  </a:lnTo>
                  <a:lnTo>
                    <a:pt x="93" y="797"/>
                  </a:lnTo>
                  <a:lnTo>
                    <a:pt x="115" y="758"/>
                  </a:lnTo>
                  <a:lnTo>
                    <a:pt x="138" y="719"/>
                  </a:lnTo>
                  <a:lnTo>
                    <a:pt x="164" y="680"/>
                  </a:lnTo>
                  <a:lnTo>
                    <a:pt x="191" y="641"/>
                  </a:lnTo>
                  <a:lnTo>
                    <a:pt x="221" y="602"/>
                  </a:lnTo>
                  <a:lnTo>
                    <a:pt x="252" y="563"/>
                  </a:lnTo>
                  <a:lnTo>
                    <a:pt x="286" y="526"/>
                  </a:lnTo>
                  <a:lnTo>
                    <a:pt x="323" y="489"/>
                  </a:lnTo>
                  <a:lnTo>
                    <a:pt x="360" y="452"/>
                  </a:lnTo>
                  <a:lnTo>
                    <a:pt x="401" y="415"/>
                  </a:lnTo>
                  <a:lnTo>
                    <a:pt x="443" y="379"/>
                  </a:lnTo>
                  <a:lnTo>
                    <a:pt x="487" y="344"/>
                  </a:lnTo>
                  <a:lnTo>
                    <a:pt x="535" y="309"/>
                  </a:lnTo>
                  <a:lnTo>
                    <a:pt x="583" y="275"/>
                  </a:lnTo>
                  <a:lnTo>
                    <a:pt x="634" y="242"/>
                  </a:lnTo>
                  <a:lnTo>
                    <a:pt x="687" y="208"/>
                  </a:lnTo>
                  <a:lnTo>
                    <a:pt x="742" y="176"/>
                  </a:lnTo>
                  <a:lnTo>
                    <a:pt x="800" y="144"/>
                  </a:lnTo>
                  <a:lnTo>
                    <a:pt x="858" y="114"/>
                  </a:lnTo>
                  <a:lnTo>
                    <a:pt x="920" y="84"/>
                  </a:lnTo>
                  <a:lnTo>
                    <a:pt x="984" y="54"/>
                  </a:lnTo>
                  <a:lnTo>
                    <a:pt x="1049" y="26"/>
                  </a:lnTo>
                  <a:lnTo>
                    <a:pt x="1118" y="0"/>
                  </a:lnTo>
                  <a:lnTo>
                    <a:pt x="2617" y="0"/>
                  </a:lnTo>
                  <a:lnTo>
                    <a:pt x="2686" y="26"/>
                  </a:lnTo>
                  <a:lnTo>
                    <a:pt x="2751" y="54"/>
                  </a:lnTo>
                  <a:lnTo>
                    <a:pt x="2815" y="84"/>
                  </a:lnTo>
                  <a:lnTo>
                    <a:pt x="2877" y="114"/>
                  </a:lnTo>
                  <a:lnTo>
                    <a:pt x="2935" y="144"/>
                  </a:lnTo>
                  <a:lnTo>
                    <a:pt x="2993" y="176"/>
                  </a:lnTo>
                  <a:lnTo>
                    <a:pt x="3048" y="208"/>
                  </a:lnTo>
                  <a:lnTo>
                    <a:pt x="3101" y="242"/>
                  </a:lnTo>
                  <a:lnTo>
                    <a:pt x="3152" y="275"/>
                  </a:lnTo>
                  <a:lnTo>
                    <a:pt x="3200" y="309"/>
                  </a:lnTo>
                  <a:lnTo>
                    <a:pt x="3248" y="344"/>
                  </a:lnTo>
                  <a:lnTo>
                    <a:pt x="3292" y="379"/>
                  </a:lnTo>
                  <a:lnTo>
                    <a:pt x="3334" y="415"/>
                  </a:lnTo>
                  <a:lnTo>
                    <a:pt x="3375" y="452"/>
                  </a:lnTo>
                  <a:lnTo>
                    <a:pt x="3412" y="489"/>
                  </a:lnTo>
                  <a:lnTo>
                    <a:pt x="3449" y="526"/>
                  </a:lnTo>
                  <a:lnTo>
                    <a:pt x="3483" y="563"/>
                  </a:lnTo>
                  <a:lnTo>
                    <a:pt x="3514" y="602"/>
                  </a:lnTo>
                  <a:lnTo>
                    <a:pt x="3544" y="641"/>
                  </a:lnTo>
                  <a:lnTo>
                    <a:pt x="3571" y="680"/>
                  </a:lnTo>
                  <a:lnTo>
                    <a:pt x="3597" y="719"/>
                  </a:lnTo>
                  <a:lnTo>
                    <a:pt x="3620" y="758"/>
                  </a:lnTo>
                  <a:lnTo>
                    <a:pt x="3642" y="797"/>
                  </a:lnTo>
                  <a:lnTo>
                    <a:pt x="3661" y="837"/>
                  </a:lnTo>
                  <a:lnTo>
                    <a:pt x="3677" y="878"/>
                  </a:lnTo>
                  <a:lnTo>
                    <a:pt x="3691" y="917"/>
                  </a:lnTo>
                  <a:lnTo>
                    <a:pt x="3705" y="957"/>
                  </a:lnTo>
                  <a:lnTo>
                    <a:pt x="3714" y="998"/>
                  </a:lnTo>
                  <a:lnTo>
                    <a:pt x="3723" y="1039"/>
                  </a:lnTo>
                  <a:lnTo>
                    <a:pt x="3730" y="1079"/>
                  </a:lnTo>
                  <a:lnTo>
                    <a:pt x="3733" y="1120"/>
                  </a:lnTo>
                  <a:lnTo>
                    <a:pt x="3735" y="1161"/>
                  </a:lnTo>
                  <a:lnTo>
                    <a:pt x="3733" y="1201"/>
                  </a:lnTo>
                  <a:lnTo>
                    <a:pt x="3732" y="1240"/>
                  </a:lnTo>
                  <a:lnTo>
                    <a:pt x="3726" y="1281"/>
                  </a:lnTo>
                  <a:lnTo>
                    <a:pt x="3719" y="1321"/>
                  </a:lnTo>
                  <a:lnTo>
                    <a:pt x="3710" y="1360"/>
                  </a:lnTo>
                  <a:lnTo>
                    <a:pt x="3700" y="1401"/>
                  </a:lnTo>
                  <a:lnTo>
                    <a:pt x="3686" y="1440"/>
                  </a:lnTo>
                  <a:lnTo>
                    <a:pt x="3672" y="1479"/>
                  </a:lnTo>
                  <a:lnTo>
                    <a:pt x="3654" y="1518"/>
                  </a:lnTo>
                  <a:lnTo>
                    <a:pt x="3633" y="1556"/>
                  </a:lnTo>
                  <a:lnTo>
                    <a:pt x="3612" y="1595"/>
                  </a:lnTo>
                  <a:lnTo>
                    <a:pt x="3587" y="1632"/>
                  </a:lnTo>
                  <a:lnTo>
                    <a:pt x="3560" y="1670"/>
                  </a:lnTo>
                  <a:lnTo>
                    <a:pt x="3532" y="1707"/>
                  </a:lnTo>
                  <a:lnTo>
                    <a:pt x="3502" y="1742"/>
                  </a:lnTo>
                  <a:lnTo>
                    <a:pt x="3468" y="1779"/>
                  </a:lnTo>
                  <a:lnTo>
                    <a:pt x="3433" y="1814"/>
                  </a:lnTo>
                  <a:lnTo>
                    <a:pt x="3396" y="1848"/>
                  </a:lnTo>
                  <a:lnTo>
                    <a:pt x="3357" y="1883"/>
                  </a:lnTo>
                  <a:lnTo>
                    <a:pt x="3315" y="1917"/>
                  </a:lnTo>
                  <a:lnTo>
                    <a:pt x="3271" y="1949"/>
                  </a:lnTo>
                  <a:lnTo>
                    <a:pt x="3225" y="1981"/>
                  </a:lnTo>
                  <a:lnTo>
                    <a:pt x="3177" y="2012"/>
                  </a:lnTo>
                  <a:lnTo>
                    <a:pt x="3126" y="2042"/>
                  </a:lnTo>
                  <a:lnTo>
                    <a:pt x="3073" y="2072"/>
                  </a:lnTo>
                  <a:lnTo>
                    <a:pt x="3018" y="2102"/>
                  </a:lnTo>
                  <a:lnTo>
                    <a:pt x="2962" y="2131"/>
                  </a:lnTo>
                  <a:lnTo>
                    <a:pt x="2903" y="2157"/>
                  </a:lnTo>
                  <a:lnTo>
                    <a:pt x="2841" y="2184"/>
                  </a:lnTo>
                  <a:lnTo>
                    <a:pt x="2778" y="2210"/>
                  </a:lnTo>
                  <a:lnTo>
                    <a:pt x="2711" y="2235"/>
                  </a:lnTo>
                  <a:lnTo>
                    <a:pt x="2644" y="2258"/>
                  </a:lnTo>
                  <a:lnTo>
                    <a:pt x="1091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2425700" y="1743075"/>
              <a:ext cx="5211763" cy="3584575"/>
            </a:xfrm>
            <a:custGeom>
              <a:avLst/>
              <a:gdLst>
                <a:gd name="T0" fmla="*/ 2147483647 w 3283"/>
                <a:gd name="T1" fmla="*/ 2147483647 h 2258"/>
                <a:gd name="T2" fmla="*/ 2147483647 w 3283"/>
                <a:gd name="T3" fmla="*/ 2147483647 h 2258"/>
                <a:gd name="T4" fmla="*/ 2147483647 w 3283"/>
                <a:gd name="T5" fmla="*/ 2147483647 h 2258"/>
                <a:gd name="T6" fmla="*/ 2147483647 w 3283"/>
                <a:gd name="T7" fmla="*/ 2147483647 h 2258"/>
                <a:gd name="T8" fmla="*/ 2147483647 w 3283"/>
                <a:gd name="T9" fmla="*/ 2147483647 h 2258"/>
                <a:gd name="T10" fmla="*/ 2147483647 w 3283"/>
                <a:gd name="T11" fmla="*/ 2147483647 h 2258"/>
                <a:gd name="T12" fmla="*/ 2147483647 w 3283"/>
                <a:gd name="T13" fmla="*/ 2147483647 h 2258"/>
                <a:gd name="T14" fmla="*/ 2147483647 w 3283"/>
                <a:gd name="T15" fmla="*/ 2147483647 h 2258"/>
                <a:gd name="T16" fmla="*/ 2147483647 w 3283"/>
                <a:gd name="T17" fmla="*/ 2147483647 h 2258"/>
                <a:gd name="T18" fmla="*/ 2147483647 w 3283"/>
                <a:gd name="T19" fmla="*/ 2147483647 h 2258"/>
                <a:gd name="T20" fmla="*/ 0 w 3283"/>
                <a:gd name="T21" fmla="*/ 2147483647 h 2258"/>
                <a:gd name="T22" fmla="*/ 2147483647 w 3283"/>
                <a:gd name="T23" fmla="*/ 2147483647 h 2258"/>
                <a:gd name="T24" fmla="*/ 2147483647 w 3283"/>
                <a:gd name="T25" fmla="*/ 2147483647 h 2258"/>
                <a:gd name="T26" fmla="*/ 2147483647 w 3283"/>
                <a:gd name="T27" fmla="*/ 2147483647 h 2258"/>
                <a:gd name="T28" fmla="*/ 2147483647 w 3283"/>
                <a:gd name="T29" fmla="*/ 2147483647 h 2258"/>
                <a:gd name="T30" fmla="*/ 2147483647 w 3283"/>
                <a:gd name="T31" fmla="*/ 2147483647 h 2258"/>
                <a:gd name="T32" fmla="*/ 2147483647 w 3283"/>
                <a:gd name="T33" fmla="*/ 2147483647 h 2258"/>
                <a:gd name="T34" fmla="*/ 2147483647 w 3283"/>
                <a:gd name="T35" fmla="*/ 2147483647 h 2258"/>
                <a:gd name="T36" fmla="*/ 2147483647 w 3283"/>
                <a:gd name="T37" fmla="*/ 2147483647 h 2258"/>
                <a:gd name="T38" fmla="*/ 2147483647 w 3283"/>
                <a:gd name="T39" fmla="*/ 2147483647 h 2258"/>
                <a:gd name="T40" fmla="*/ 2147483647 w 3283"/>
                <a:gd name="T41" fmla="*/ 2147483647 h 2258"/>
                <a:gd name="T42" fmla="*/ 2147483647 w 3283"/>
                <a:gd name="T43" fmla="*/ 0 h 2258"/>
                <a:gd name="T44" fmla="*/ 2147483647 w 3283"/>
                <a:gd name="T45" fmla="*/ 2147483647 h 2258"/>
                <a:gd name="T46" fmla="*/ 2147483647 w 3283"/>
                <a:gd name="T47" fmla="*/ 2147483647 h 2258"/>
                <a:gd name="T48" fmla="*/ 2147483647 w 3283"/>
                <a:gd name="T49" fmla="*/ 2147483647 h 2258"/>
                <a:gd name="T50" fmla="*/ 2147483647 w 3283"/>
                <a:gd name="T51" fmla="*/ 2147483647 h 2258"/>
                <a:gd name="T52" fmla="*/ 2147483647 w 3283"/>
                <a:gd name="T53" fmla="*/ 2147483647 h 2258"/>
                <a:gd name="T54" fmla="*/ 2147483647 w 3283"/>
                <a:gd name="T55" fmla="*/ 2147483647 h 2258"/>
                <a:gd name="T56" fmla="*/ 2147483647 w 3283"/>
                <a:gd name="T57" fmla="*/ 2147483647 h 2258"/>
                <a:gd name="T58" fmla="*/ 2147483647 w 3283"/>
                <a:gd name="T59" fmla="*/ 2147483647 h 2258"/>
                <a:gd name="T60" fmla="*/ 2147483647 w 3283"/>
                <a:gd name="T61" fmla="*/ 2147483647 h 2258"/>
                <a:gd name="T62" fmla="*/ 2147483647 w 3283"/>
                <a:gd name="T63" fmla="*/ 2147483647 h 2258"/>
                <a:gd name="T64" fmla="*/ 2147483647 w 3283"/>
                <a:gd name="T65" fmla="*/ 2147483647 h 2258"/>
                <a:gd name="T66" fmla="*/ 2147483647 w 3283"/>
                <a:gd name="T67" fmla="*/ 2147483647 h 2258"/>
                <a:gd name="T68" fmla="*/ 2147483647 w 3283"/>
                <a:gd name="T69" fmla="*/ 2147483647 h 2258"/>
                <a:gd name="T70" fmla="*/ 2147483647 w 3283"/>
                <a:gd name="T71" fmla="*/ 2147483647 h 2258"/>
                <a:gd name="T72" fmla="*/ 2147483647 w 3283"/>
                <a:gd name="T73" fmla="*/ 2147483647 h 2258"/>
                <a:gd name="T74" fmla="*/ 2147483647 w 3283"/>
                <a:gd name="T75" fmla="*/ 2147483647 h 2258"/>
                <a:gd name="T76" fmla="*/ 2147483647 w 3283"/>
                <a:gd name="T77" fmla="*/ 2147483647 h 2258"/>
                <a:gd name="T78" fmla="*/ 2147483647 w 3283"/>
                <a:gd name="T79" fmla="*/ 2147483647 h 2258"/>
                <a:gd name="T80" fmla="*/ 2147483647 w 3283"/>
                <a:gd name="T81" fmla="*/ 2147483647 h 2258"/>
                <a:gd name="T82" fmla="*/ 2147483647 w 3283"/>
                <a:gd name="T83" fmla="*/ 2147483647 h 2258"/>
                <a:gd name="T84" fmla="*/ 2147483647 w 3283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83"/>
                <a:gd name="T130" fmla="*/ 0 h 2258"/>
                <a:gd name="T131" fmla="*/ 3283 w 3283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83" h="2258">
                  <a:moveTo>
                    <a:pt x="959" y="2258"/>
                  </a:moveTo>
                  <a:lnTo>
                    <a:pt x="899" y="2235"/>
                  </a:lnTo>
                  <a:lnTo>
                    <a:pt x="841" y="2210"/>
                  </a:lnTo>
                  <a:lnTo>
                    <a:pt x="786" y="2184"/>
                  </a:lnTo>
                  <a:lnTo>
                    <a:pt x="731" y="2157"/>
                  </a:lnTo>
                  <a:lnTo>
                    <a:pt x="678" y="2131"/>
                  </a:lnTo>
                  <a:lnTo>
                    <a:pt x="629" y="2102"/>
                  </a:lnTo>
                  <a:lnTo>
                    <a:pt x="581" y="2072"/>
                  </a:lnTo>
                  <a:lnTo>
                    <a:pt x="535" y="2042"/>
                  </a:lnTo>
                  <a:lnTo>
                    <a:pt x="489" y="2012"/>
                  </a:lnTo>
                  <a:lnTo>
                    <a:pt x="447" y="1981"/>
                  </a:lnTo>
                  <a:lnTo>
                    <a:pt x="406" y="1949"/>
                  </a:lnTo>
                  <a:lnTo>
                    <a:pt x="369" y="1917"/>
                  </a:lnTo>
                  <a:lnTo>
                    <a:pt x="332" y="1883"/>
                  </a:lnTo>
                  <a:lnTo>
                    <a:pt x="297" y="1848"/>
                  </a:lnTo>
                  <a:lnTo>
                    <a:pt x="265" y="1814"/>
                  </a:lnTo>
                  <a:lnTo>
                    <a:pt x="233" y="1779"/>
                  </a:lnTo>
                  <a:lnTo>
                    <a:pt x="205" y="1742"/>
                  </a:lnTo>
                  <a:lnTo>
                    <a:pt x="178" y="1707"/>
                  </a:lnTo>
                  <a:lnTo>
                    <a:pt x="152" y="1670"/>
                  </a:lnTo>
                  <a:lnTo>
                    <a:pt x="129" y="1632"/>
                  </a:lnTo>
                  <a:lnTo>
                    <a:pt x="108" y="1595"/>
                  </a:lnTo>
                  <a:lnTo>
                    <a:pt x="88" y="1556"/>
                  </a:lnTo>
                  <a:lnTo>
                    <a:pt x="71" y="1518"/>
                  </a:lnTo>
                  <a:lnTo>
                    <a:pt x="55" y="1479"/>
                  </a:lnTo>
                  <a:lnTo>
                    <a:pt x="42" y="1440"/>
                  </a:lnTo>
                  <a:lnTo>
                    <a:pt x="30" y="1401"/>
                  </a:lnTo>
                  <a:lnTo>
                    <a:pt x="21" y="1360"/>
                  </a:lnTo>
                  <a:lnTo>
                    <a:pt x="12" y="1321"/>
                  </a:lnTo>
                  <a:lnTo>
                    <a:pt x="7" y="1281"/>
                  </a:lnTo>
                  <a:lnTo>
                    <a:pt x="2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2" y="1120"/>
                  </a:lnTo>
                  <a:lnTo>
                    <a:pt x="5" y="1079"/>
                  </a:lnTo>
                  <a:lnTo>
                    <a:pt x="11" y="1039"/>
                  </a:lnTo>
                  <a:lnTo>
                    <a:pt x="18" y="998"/>
                  </a:lnTo>
                  <a:lnTo>
                    <a:pt x="26" y="957"/>
                  </a:lnTo>
                  <a:lnTo>
                    <a:pt x="37" y="917"/>
                  </a:lnTo>
                  <a:lnTo>
                    <a:pt x="51" y="878"/>
                  </a:lnTo>
                  <a:lnTo>
                    <a:pt x="65" y="837"/>
                  </a:lnTo>
                  <a:lnTo>
                    <a:pt x="81" y="797"/>
                  </a:lnTo>
                  <a:lnTo>
                    <a:pt x="101" y="758"/>
                  </a:lnTo>
                  <a:lnTo>
                    <a:pt x="120" y="719"/>
                  </a:lnTo>
                  <a:lnTo>
                    <a:pt x="143" y="680"/>
                  </a:lnTo>
                  <a:lnTo>
                    <a:pt x="168" y="641"/>
                  </a:lnTo>
                  <a:lnTo>
                    <a:pt x="194" y="602"/>
                  </a:lnTo>
                  <a:lnTo>
                    <a:pt x="221" y="563"/>
                  </a:lnTo>
                  <a:lnTo>
                    <a:pt x="251" y="526"/>
                  </a:lnTo>
                  <a:lnTo>
                    <a:pt x="282" y="489"/>
                  </a:lnTo>
                  <a:lnTo>
                    <a:pt x="316" y="452"/>
                  </a:lnTo>
                  <a:lnTo>
                    <a:pt x="351" y="415"/>
                  </a:lnTo>
                  <a:lnTo>
                    <a:pt x="388" y="379"/>
                  </a:lnTo>
                  <a:lnTo>
                    <a:pt x="429" y="344"/>
                  </a:lnTo>
                  <a:lnTo>
                    <a:pt x="470" y="309"/>
                  </a:lnTo>
                  <a:lnTo>
                    <a:pt x="512" y="275"/>
                  </a:lnTo>
                  <a:lnTo>
                    <a:pt x="556" y="242"/>
                  </a:lnTo>
                  <a:lnTo>
                    <a:pt x="604" y="208"/>
                  </a:lnTo>
                  <a:lnTo>
                    <a:pt x="652" y="176"/>
                  </a:lnTo>
                  <a:lnTo>
                    <a:pt x="703" y="144"/>
                  </a:lnTo>
                  <a:lnTo>
                    <a:pt x="754" y="114"/>
                  </a:lnTo>
                  <a:lnTo>
                    <a:pt x="809" y="84"/>
                  </a:lnTo>
                  <a:lnTo>
                    <a:pt x="865" y="54"/>
                  </a:lnTo>
                  <a:lnTo>
                    <a:pt x="922" y="26"/>
                  </a:lnTo>
                  <a:lnTo>
                    <a:pt x="982" y="0"/>
                  </a:lnTo>
                  <a:lnTo>
                    <a:pt x="2301" y="0"/>
                  </a:lnTo>
                  <a:lnTo>
                    <a:pt x="2361" y="26"/>
                  </a:lnTo>
                  <a:lnTo>
                    <a:pt x="2418" y="54"/>
                  </a:lnTo>
                  <a:lnTo>
                    <a:pt x="2474" y="84"/>
                  </a:lnTo>
                  <a:lnTo>
                    <a:pt x="2529" y="114"/>
                  </a:lnTo>
                  <a:lnTo>
                    <a:pt x="2580" y="144"/>
                  </a:lnTo>
                  <a:lnTo>
                    <a:pt x="2631" y="176"/>
                  </a:lnTo>
                  <a:lnTo>
                    <a:pt x="2679" y="208"/>
                  </a:lnTo>
                  <a:lnTo>
                    <a:pt x="2727" y="242"/>
                  </a:lnTo>
                  <a:lnTo>
                    <a:pt x="2771" y="275"/>
                  </a:lnTo>
                  <a:lnTo>
                    <a:pt x="2813" y="309"/>
                  </a:lnTo>
                  <a:lnTo>
                    <a:pt x="2856" y="344"/>
                  </a:lnTo>
                  <a:lnTo>
                    <a:pt x="2895" y="379"/>
                  </a:lnTo>
                  <a:lnTo>
                    <a:pt x="2932" y="415"/>
                  </a:lnTo>
                  <a:lnTo>
                    <a:pt x="2967" y="452"/>
                  </a:lnTo>
                  <a:lnTo>
                    <a:pt x="3001" y="489"/>
                  </a:lnTo>
                  <a:lnTo>
                    <a:pt x="3032" y="526"/>
                  </a:lnTo>
                  <a:lnTo>
                    <a:pt x="3062" y="563"/>
                  </a:lnTo>
                  <a:lnTo>
                    <a:pt x="3091" y="602"/>
                  </a:lnTo>
                  <a:lnTo>
                    <a:pt x="3115" y="641"/>
                  </a:lnTo>
                  <a:lnTo>
                    <a:pt x="3140" y="680"/>
                  </a:lnTo>
                  <a:lnTo>
                    <a:pt x="3163" y="719"/>
                  </a:lnTo>
                  <a:lnTo>
                    <a:pt x="3182" y="758"/>
                  </a:lnTo>
                  <a:lnTo>
                    <a:pt x="3202" y="797"/>
                  </a:lnTo>
                  <a:lnTo>
                    <a:pt x="3218" y="837"/>
                  </a:lnTo>
                  <a:lnTo>
                    <a:pt x="3234" y="878"/>
                  </a:lnTo>
                  <a:lnTo>
                    <a:pt x="3246" y="917"/>
                  </a:lnTo>
                  <a:lnTo>
                    <a:pt x="3257" y="957"/>
                  </a:lnTo>
                  <a:lnTo>
                    <a:pt x="3265" y="998"/>
                  </a:lnTo>
                  <a:lnTo>
                    <a:pt x="3272" y="1039"/>
                  </a:lnTo>
                  <a:lnTo>
                    <a:pt x="3278" y="1079"/>
                  </a:lnTo>
                  <a:lnTo>
                    <a:pt x="3281" y="1120"/>
                  </a:lnTo>
                  <a:lnTo>
                    <a:pt x="3283" y="1161"/>
                  </a:lnTo>
                  <a:lnTo>
                    <a:pt x="3283" y="1201"/>
                  </a:lnTo>
                  <a:lnTo>
                    <a:pt x="3281" y="1240"/>
                  </a:lnTo>
                  <a:lnTo>
                    <a:pt x="3278" y="1281"/>
                  </a:lnTo>
                  <a:lnTo>
                    <a:pt x="3271" y="1321"/>
                  </a:lnTo>
                  <a:lnTo>
                    <a:pt x="3264" y="1360"/>
                  </a:lnTo>
                  <a:lnTo>
                    <a:pt x="3253" y="1401"/>
                  </a:lnTo>
                  <a:lnTo>
                    <a:pt x="3241" y="1440"/>
                  </a:lnTo>
                  <a:lnTo>
                    <a:pt x="3228" y="1479"/>
                  </a:lnTo>
                  <a:lnTo>
                    <a:pt x="3212" y="1518"/>
                  </a:lnTo>
                  <a:lnTo>
                    <a:pt x="3195" y="1556"/>
                  </a:lnTo>
                  <a:lnTo>
                    <a:pt x="3175" y="1595"/>
                  </a:lnTo>
                  <a:lnTo>
                    <a:pt x="3154" y="1632"/>
                  </a:lnTo>
                  <a:lnTo>
                    <a:pt x="3131" y="1670"/>
                  </a:lnTo>
                  <a:lnTo>
                    <a:pt x="3106" y="1707"/>
                  </a:lnTo>
                  <a:lnTo>
                    <a:pt x="3078" y="1742"/>
                  </a:lnTo>
                  <a:lnTo>
                    <a:pt x="3050" y="1779"/>
                  </a:lnTo>
                  <a:lnTo>
                    <a:pt x="3018" y="1814"/>
                  </a:lnTo>
                  <a:lnTo>
                    <a:pt x="2986" y="1848"/>
                  </a:lnTo>
                  <a:lnTo>
                    <a:pt x="2951" y="1883"/>
                  </a:lnTo>
                  <a:lnTo>
                    <a:pt x="2914" y="1917"/>
                  </a:lnTo>
                  <a:lnTo>
                    <a:pt x="2877" y="1949"/>
                  </a:lnTo>
                  <a:lnTo>
                    <a:pt x="2836" y="1981"/>
                  </a:lnTo>
                  <a:lnTo>
                    <a:pt x="2794" y="2012"/>
                  </a:lnTo>
                  <a:lnTo>
                    <a:pt x="2748" y="2042"/>
                  </a:lnTo>
                  <a:lnTo>
                    <a:pt x="2702" y="2072"/>
                  </a:lnTo>
                  <a:lnTo>
                    <a:pt x="2654" y="2102"/>
                  </a:lnTo>
                  <a:lnTo>
                    <a:pt x="2605" y="2131"/>
                  </a:lnTo>
                  <a:lnTo>
                    <a:pt x="2552" y="2157"/>
                  </a:lnTo>
                  <a:lnTo>
                    <a:pt x="2497" y="2184"/>
                  </a:lnTo>
                  <a:lnTo>
                    <a:pt x="2442" y="2210"/>
                  </a:lnTo>
                  <a:lnTo>
                    <a:pt x="2384" y="2235"/>
                  </a:lnTo>
                  <a:lnTo>
                    <a:pt x="2324" y="2258"/>
                  </a:lnTo>
                  <a:lnTo>
                    <a:pt x="959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2890838" y="1743075"/>
              <a:ext cx="4281487" cy="3584575"/>
            </a:xfrm>
            <a:custGeom>
              <a:avLst/>
              <a:gdLst>
                <a:gd name="T0" fmla="*/ 2147483647 w 2697"/>
                <a:gd name="T1" fmla="*/ 2147483647 h 2258"/>
                <a:gd name="T2" fmla="*/ 2147483647 w 2697"/>
                <a:gd name="T3" fmla="*/ 2147483647 h 2258"/>
                <a:gd name="T4" fmla="*/ 2147483647 w 2697"/>
                <a:gd name="T5" fmla="*/ 2147483647 h 2258"/>
                <a:gd name="T6" fmla="*/ 2147483647 w 2697"/>
                <a:gd name="T7" fmla="*/ 2147483647 h 2258"/>
                <a:gd name="T8" fmla="*/ 2147483647 w 2697"/>
                <a:gd name="T9" fmla="*/ 2147483647 h 2258"/>
                <a:gd name="T10" fmla="*/ 2147483647 w 2697"/>
                <a:gd name="T11" fmla="*/ 2147483647 h 2258"/>
                <a:gd name="T12" fmla="*/ 2147483647 w 2697"/>
                <a:gd name="T13" fmla="*/ 2147483647 h 2258"/>
                <a:gd name="T14" fmla="*/ 2147483647 w 2697"/>
                <a:gd name="T15" fmla="*/ 2147483647 h 2258"/>
                <a:gd name="T16" fmla="*/ 2147483647 w 2697"/>
                <a:gd name="T17" fmla="*/ 2147483647 h 2258"/>
                <a:gd name="T18" fmla="*/ 2147483647 w 2697"/>
                <a:gd name="T19" fmla="*/ 2147483647 h 2258"/>
                <a:gd name="T20" fmla="*/ 0 w 2697"/>
                <a:gd name="T21" fmla="*/ 2147483647 h 2258"/>
                <a:gd name="T22" fmla="*/ 2147483647 w 2697"/>
                <a:gd name="T23" fmla="*/ 2147483647 h 2258"/>
                <a:gd name="T24" fmla="*/ 2147483647 w 2697"/>
                <a:gd name="T25" fmla="*/ 2147483647 h 2258"/>
                <a:gd name="T26" fmla="*/ 2147483647 w 2697"/>
                <a:gd name="T27" fmla="*/ 2147483647 h 2258"/>
                <a:gd name="T28" fmla="*/ 2147483647 w 2697"/>
                <a:gd name="T29" fmla="*/ 2147483647 h 2258"/>
                <a:gd name="T30" fmla="*/ 2147483647 w 2697"/>
                <a:gd name="T31" fmla="*/ 2147483647 h 2258"/>
                <a:gd name="T32" fmla="*/ 2147483647 w 2697"/>
                <a:gd name="T33" fmla="*/ 2147483647 h 2258"/>
                <a:gd name="T34" fmla="*/ 2147483647 w 2697"/>
                <a:gd name="T35" fmla="*/ 2147483647 h 2258"/>
                <a:gd name="T36" fmla="*/ 2147483647 w 2697"/>
                <a:gd name="T37" fmla="*/ 2147483647 h 2258"/>
                <a:gd name="T38" fmla="*/ 2147483647 w 2697"/>
                <a:gd name="T39" fmla="*/ 2147483647 h 2258"/>
                <a:gd name="T40" fmla="*/ 2147483647 w 2697"/>
                <a:gd name="T41" fmla="*/ 2147483647 h 2258"/>
                <a:gd name="T42" fmla="*/ 2147483647 w 2697"/>
                <a:gd name="T43" fmla="*/ 0 h 2258"/>
                <a:gd name="T44" fmla="*/ 2147483647 w 2697"/>
                <a:gd name="T45" fmla="*/ 2147483647 h 2258"/>
                <a:gd name="T46" fmla="*/ 2147483647 w 2697"/>
                <a:gd name="T47" fmla="*/ 2147483647 h 2258"/>
                <a:gd name="T48" fmla="*/ 2147483647 w 2697"/>
                <a:gd name="T49" fmla="*/ 2147483647 h 2258"/>
                <a:gd name="T50" fmla="*/ 2147483647 w 2697"/>
                <a:gd name="T51" fmla="*/ 2147483647 h 2258"/>
                <a:gd name="T52" fmla="*/ 2147483647 w 2697"/>
                <a:gd name="T53" fmla="*/ 2147483647 h 2258"/>
                <a:gd name="T54" fmla="*/ 2147483647 w 2697"/>
                <a:gd name="T55" fmla="*/ 2147483647 h 2258"/>
                <a:gd name="T56" fmla="*/ 2147483647 w 2697"/>
                <a:gd name="T57" fmla="*/ 2147483647 h 2258"/>
                <a:gd name="T58" fmla="*/ 2147483647 w 2697"/>
                <a:gd name="T59" fmla="*/ 2147483647 h 2258"/>
                <a:gd name="T60" fmla="*/ 2147483647 w 2697"/>
                <a:gd name="T61" fmla="*/ 2147483647 h 2258"/>
                <a:gd name="T62" fmla="*/ 2147483647 w 2697"/>
                <a:gd name="T63" fmla="*/ 2147483647 h 2258"/>
                <a:gd name="T64" fmla="*/ 2147483647 w 2697"/>
                <a:gd name="T65" fmla="*/ 2147483647 h 2258"/>
                <a:gd name="T66" fmla="*/ 2147483647 w 2697"/>
                <a:gd name="T67" fmla="*/ 2147483647 h 2258"/>
                <a:gd name="T68" fmla="*/ 2147483647 w 2697"/>
                <a:gd name="T69" fmla="*/ 2147483647 h 2258"/>
                <a:gd name="T70" fmla="*/ 2147483647 w 2697"/>
                <a:gd name="T71" fmla="*/ 2147483647 h 2258"/>
                <a:gd name="T72" fmla="*/ 2147483647 w 2697"/>
                <a:gd name="T73" fmla="*/ 2147483647 h 2258"/>
                <a:gd name="T74" fmla="*/ 2147483647 w 2697"/>
                <a:gd name="T75" fmla="*/ 2147483647 h 2258"/>
                <a:gd name="T76" fmla="*/ 2147483647 w 2697"/>
                <a:gd name="T77" fmla="*/ 2147483647 h 2258"/>
                <a:gd name="T78" fmla="*/ 2147483647 w 2697"/>
                <a:gd name="T79" fmla="*/ 2147483647 h 2258"/>
                <a:gd name="T80" fmla="*/ 2147483647 w 2697"/>
                <a:gd name="T81" fmla="*/ 2147483647 h 2258"/>
                <a:gd name="T82" fmla="*/ 2147483647 w 2697"/>
                <a:gd name="T83" fmla="*/ 2147483647 h 2258"/>
                <a:gd name="T84" fmla="*/ 2147483647 w 2697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97"/>
                <a:gd name="T130" fmla="*/ 0 h 2258"/>
                <a:gd name="T131" fmla="*/ 2697 w 2697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97" h="2258">
                  <a:moveTo>
                    <a:pt x="788" y="2258"/>
                  </a:moveTo>
                  <a:lnTo>
                    <a:pt x="738" y="2235"/>
                  </a:lnTo>
                  <a:lnTo>
                    <a:pt x="691" y="2210"/>
                  </a:lnTo>
                  <a:lnTo>
                    <a:pt x="645" y="2184"/>
                  </a:lnTo>
                  <a:lnTo>
                    <a:pt x="601" y="2157"/>
                  </a:lnTo>
                  <a:lnTo>
                    <a:pt x="558" y="2131"/>
                  </a:lnTo>
                  <a:lnTo>
                    <a:pt x="518" y="2102"/>
                  </a:lnTo>
                  <a:lnTo>
                    <a:pt x="477" y="2072"/>
                  </a:lnTo>
                  <a:lnTo>
                    <a:pt x="440" y="2042"/>
                  </a:lnTo>
                  <a:lnTo>
                    <a:pt x="403" y="2012"/>
                  </a:lnTo>
                  <a:lnTo>
                    <a:pt x="367" y="1981"/>
                  </a:lnTo>
                  <a:lnTo>
                    <a:pt x="334" y="1949"/>
                  </a:lnTo>
                  <a:lnTo>
                    <a:pt x="302" y="1917"/>
                  </a:lnTo>
                  <a:lnTo>
                    <a:pt x="272" y="1883"/>
                  </a:lnTo>
                  <a:lnTo>
                    <a:pt x="244" y="1848"/>
                  </a:lnTo>
                  <a:lnTo>
                    <a:pt x="217" y="1814"/>
                  </a:lnTo>
                  <a:lnTo>
                    <a:pt x="193" y="1779"/>
                  </a:lnTo>
                  <a:lnTo>
                    <a:pt x="168" y="1742"/>
                  </a:lnTo>
                  <a:lnTo>
                    <a:pt x="147" y="1707"/>
                  </a:lnTo>
                  <a:lnTo>
                    <a:pt x="125" y="1670"/>
                  </a:lnTo>
                  <a:lnTo>
                    <a:pt x="106" y="1632"/>
                  </a:lnTo>
                  <a:lnTo>
                    <a:pt x="88" y="1595"/>
                  </a:lnTo>
                  <a:lnTo>
                    <a:pt x="73" y="1556"/>
                  </a:lnTo>
                  <a:lnTo>
                    <a:pt x="58" y="1518"/>
                  </a:lnTo>
                  <a:lnTo>
                    <a:pt x="46" y="1479"/>
                  </a:lnTo>
                  <a:lnTo>
                    <a:pt x="35" y="1440"/>
                  </a:lnTo>
                  <a:lnTo>
                    <a:pt x="25" y="1401"/>
                  </a:lnTo>
                  <a:lnTo>
                    <a:pt x="18" y="1360"/>
                  </a:lnTo>
                  <a:lnTo>
                    <a:pt x="11" y="1321"/>
                  </a:lnTo>
                  <a:lnTo>
                    <a:pt x="5" y="1281"/>
                  </a:lnTo>
                  <a:lnTo>
                    <a:pt x="2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2" y="1120"/>
                  </a:lnTo>
                  <a:lnTo>
                    <a:pt x="4" y="1079"/>
                  </a:lnTo>
                  <a:lnTo>
                    <a:pt x="9" y="1039"/>
                  </a:lnTo>
                  <a:lnTo>
                    <a:pt x="14" y="998"/>
                  </a:lnTo>
                  <a:lnTo>
                    <a:pt x="21" y="957"/>
                  </a:lnTo>
                  <a:lnTo>
                    <a:pt x="32" y="917"/>
                  </a:lnTo>
                  <a:lnTo>
                    <a:pt x="42" y="878"/>
                  </a:lnTo>
                  <a:lnTo>
                    <a:pt x="53" y="837"/>
                  </a:lnTo>
                  <a:lnTo>
                    <a:pt x="67" y="797"/>
                  </a:lnTo>
                  <a:lnTo>
                    <a:pt x="83" y="758"/>
                  </a:lnTo>
                  <a:lnTo>
                    <a:pt x="99" y="719"/>
                  </a:lnTo>
                  <a:lnTo>
                    <a:pt x="118" y="680"/>
                  </a:lnTo>
                  <a:lnTo>
                    <a:pt x="138" y="641"/>
                  </a:lnTo>
                  <a:lnTo>
                    <a:pt x="159" y="602"/>
                  </a:lnTo>
                  <a:lnTo>
                    <a:pt x="182" y="563"/>
                  </a:lnTo>
                  <a:lnTo>
                    <a:pt x="207" y="526"/>
                  </a:lnTo>
                  <a:lnTo>
                    <a:pt x="233" y="489"/>
                  </a:lnTo>
                  <a:lnTo>
                    <a:pt x="260" y="452"/>
                  </a:lnTo>
                  <a:lnTo>
                    <a:pt x="290" y="415"/>
                  </a:lnTo>
                  <a:lnTo>
                    <a:pt x="320" y="379"/>
                  </a:lnTo>
                  <a:lnTo>
                    <a:pt x="352" y="344"/>
                  </a:lnTo>
                  <a:lnTo>
                    <a:pt x="385" y="309"/>
                  </a:lnTo>
                  <a:lnTo>
                    <a:pt x="420" y="275"/>
                  </a:lnTo>
                  <a:lnTo>
                    <a:pt x="458" y="242"/>
                  </a:lnTo>
                  <a:lnTo>
                    <a:pt x="496" y="208"/>
                  </a:lnTo>
                  <a:lnTo>
                    <a:pt x="535" y="176"/>
                  </a:lnTo>
                  <a:lnTo>
                    <a:pt x="578" y="144"/>
                  </a:lnTo>
                  <a:lnTo>
                    <a:pt x="620" y="114"/>
                  </a:lnTo>
                  <a:lnTo>
                    <a:pt x="664" y="84"/>
                  </a:lnTo>
                  <a:lnTo>
                    <a:pt x="710" y="54"/>
                  </a:lnTo>
                  <a:lnTo>
                    <a:pt x="758" y="26"/>
                  </a:lnTo>
                  <a:lnTo>
                    <a:pt x="807" y="0"/>
                  </a:lnTo>
                  <a:lnTo>
                    <a:pt x="1892" y="0"/>
                  </a:lnTo>
                  <a:lnTo>
                    <a:pt x="1939" y="26"/>
                  </a:lnTo>
                  <a:lnTo>
                    <a:pt x="1987" y="54"/>
                  </a:lnTo>
                  <a:lnTo>
                    <a:pt x="2033" y="84"/>
                  </a:lnTo>
                  <a:lnTo>
                    <a:pt x="2077" y="114"/>
                  </a:lnTo>
                  <a:lnTo>
                    <a:pt x="2121" y="144"/>
                  </a:lnTo>
                  <a:lnTo>
                    <a:pt x="2162" y="176"/>
                  </a:lnTo>
                  <a:lnTo>
                    <a:pt x="2202" y="208"/>
                  </a:lnTo>
                  <a:lnTo>
                    <a:pt x="2239" y="242"/>
                  </a:lnTo>
                  <a:lnTo>
                    <a:pt x="2277" y="275"/>
                  </a:lnTo>
                  <a:lnTo>
                    <a:pt x="2312" y="309"/>
                  </a:lnTo>
                  <a:lnTo>
                    <a:pt x="2345" y="344"/>
                  </a:lnTo>
                  <a:lnTo>
                    <a:pt x="2377" y="379"/>
                  </a:lnTo>
                  <a:lnTo>
                    <a:pt x="2409" y="415"/>
                  </a:lnTo>
                  <a:lnTo>
                    <a:pt x="2437" y="452"/>
                  </a:lnTo>
                  <a:lnTo>
                    <a:pt x="2466" y="489"/>
                  </a:lnTo>
                  <a:lnTo>
                    <a:pt x="2492" y="526"/>
                  </a:lnTo>
                  <a:lnTo>
                    <a:pt x="2515" y="563"/>
                  </a:lnTo>
                  <a:lnTo>
                    <a:pt x="2538" y="602"/>
                  </a:lnTo>
                  <a:lnTo>
                    <a:pt x="2561" y="641"/>
                  </a:lnTo>
                  <a:lnTo>
                    <a:pt x="2580" y="680"/>
                  </a:lnTo>
                  <a:lnTo>
                    <a:pt x="2598" y="719"/>
                  </a:lnTo>
                  <a:lnTo>
                    <a:pt x="2616" y="758"/>
                  </a:lnTo>
                  <a:lnTo>
                    <a:pt x="2630" y="797"/>
                  </a:lnTo>
                  <a:lnTo>
                    <a:pt x="2644" y="837"/>
                  </a:lnTo>
                  <a:lnTo>
                    <a:pt x="2656" y="878"/>
                  </a:lnTo>
                  <a:lnTo>
                    <a:pt x="2667" y="917"/>
                  </a:lnTo>
                  <a:lnTo>
                    <a:pt x="2676" y="957"/>
                  </a:lnTo>
                  <a:lnTo>
                    <a:pt x="2683" y="998"/>
                  </a:lnTo>
                  <a:lnTo>
                    <a:pt x="2690" y="1039"/>
                  </a:lnTo>
                  <a:lnTo>
                    <a:pt x="2693" y="1079"/>
                  </a:lnTo>
                  <a:lnTo>
                    <a:pt x="2697" y="1120"/>
                  </a:lnTo>
                  <a:lnTo>
                    <a:pt x="2697" y="1161"/>
                  </a:lnTo>
                  <a:lnTo>
                    <a:pt x="2697" y="1201"/>
                  </a:lnTo>
                  <a:lnTo>
                    <a:pt x="2695" y="1240"/>
                  </a:lnTo>
                  <a:lnTo>
                    <a:pt x="2692" y="1281"/>
                  </a:lnTo>
                  <a:lnTo>
                    <a:pt x="2686" y="1321"/>
                  </a:lnTo>
                  <a:lnTo>
                    <a:pt x="2681" y="1360"/>
                  </a:lnTo>
                  <a:lnTo>
                    <a:pt x="2672" y="1401"/>
                  </a:lnTo>
                  <a:lnTo>
                    <a:pt x="2663" y="1440"/>
                  </a:lnTo>
                  <a:lnTo>
                    <a:pt x="2651" y="1479"/>
                  </a:lnTo>
                  <a:lnTo>
                    <a:pt x="2639" y="1518"/>
                  </a:lnTo>
                  <a:lnTo>
                    <a:pt x="2624" y="1556"/>
                  </a:lnTo>
                  <a:lnTo>
                    <a:pt x="2609" y="1595"/>
                  </a:lnTo>
                  <a:lnTo>
                    <a:pt x="2591" y="1632"/>
                  </a:lnTo>
                  <a:lnTo>
                    <a:pt x="2572" y="1670"/>
                  </a:lnTo>
                  <a:lnTo>
                    <a:pt x="2550" y="1707"/>
                  </a:lnTo>
                  <a:lnTo>
                    <a:pt x="2529" y="1742"/>
                  </a:lnTo>
                  <a:lnTo>
                    <a:pt x="2504" y="1779"/>
                  </a:lnTo>
                  <a:lnTo>
                    <a:pt x="2480" y="1814"/>
                  </a:lnTo>
                  <a:lnTo>
                    <a:pt x="2453" y="1848"/>
                  </a:lnTo>
                  <a:lnTo>
                    <a:pt x="2425" y="1883"/>
                  </a:lnTo>
                  <a:lnTo>
                    <a:pt x="2395" y="1917"/>
                  </a:lnTo>
                  <a:lnTo>
                    <a:pt x="2363" y="1949"/>
                  </a:lnTo>
                  <a:lnTo>
                    <a:pt x="2330" y="1981"/>
                  </a:lnTo>
                  <a:lnTo>
                    <a:pt x="2294" y="2012"/>
                  </a:lnTo>
                  <a:lnTo>
                    <a:pt x="2257" y="2042"/>
                  </a:lnTo>
                  <a:lnTo>
                    <a:pt x="2220" y="2072"/>
                  </a:lnTo>
                  <a:lnTo>
                    <a:pt x="2179" y="2102"/>
                  </a:lnTo>
                  <a:lnTo>
                    <a:pt x="2139" y="2131"/>
                  </a:lnTo>
                  <a:lnTo>
                    <a:pt x="2096" y="2157"/>
                  </a:lnTo>
                  <a:lnTo>
                    <a:pt x="2052" y="2184"/>
                  </a:lnTo>
                  <a:lnTo>
                    <a:pt x="2006" y="2210"/>
                  </a:lnTo>
                  <a:lnTo>
                    <a:pt x="1959" y="2235"/>
                  </a:lnTo>
                  <a:lnTo>
                    <a:pt x="1909" y="2258"/>
                  </a:lnTo>
                  <a:lnTo>
                    <a:pt x="788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3502025" y="1743075"/>
              <a:ext cx="3059113" cy="3584575"/>
            </a:xfrm>
            <a:custGeom>
              <a:avLst/>
              <a:gdLst>
                <a:gd name="T0" fmla="*/ 2147483647 w 1927"/>
                <a:gd name="T1" fmla="*/ 2147483647 h 2258"/>
                <a:gd name="T2" fmla="*/ 2147483647 w 1927"/>
                <a:gd name="T3" fmla="*/ 2147483647 h 2258"/>
                <a:gd name="T4" fmla="*/ 2147483647 w 1927"/>
                <a:gd name="T5" fmla="*/ 2147483647 h 2258"/>
                <a:gd name="T6" fmla="*/ 2147483647 w 1927"/>
                <a:gd name="T7" fmla="*/ 2147483647 h 2258"/>
                <a:gd name="T8" fmla="*/ 2147483647 w 1927"/>
                <a:gd name="T9" fmla="*/ 2147483647 h 2258"/>
                <a:gd name="T10" fmla="*/ 2147483647 w 1927"/>
                <a:gd name="T11" fmla="*/ 2147483647 h 2258"/>
                <a:gd name="T12" fmla="*/ 2147483647 w 1927"/>
                <a:gd name="T13" fmla="*/ 2147483647 h 2258"/>
                <a:gd name="T14" fmla="*/ 2147483647 w 1927"/>
                <a:gd name="T15" fmla="*/ 2147483647 h 2258"/>
                <a:gd name="T16" fmla="*/ 2147483647 w 1927"/>
                <a:gd name="T17" fmla="*/ 2147483647 h 2258"/>
                <a:gd name="T18" fmla="*/ 2147483647 w 1927"/>
                <a:gd name="T19" fmla="*/ 2147483647 h 2258"/>
                <a:gd name="T20" fmla="*/ 0 w 1927"/>
                <a:gd name="T21" fmla="*/ 2147483647 h 2258"/>
                <a:gd name="T22" fmla="*/ 2147483647 w 1927"/>
                <a:gd name="T23" fmla="*/ 2147483647 h 2258"/>
                <a:gd name="T24" fmla="*/ 2147483647 w 1927"/>
                <a:gd name="T25" fmla="*/ 2147483647 h 2258"/>
                <a:gd name="T26" fmla="*/ 2147483647 w 1927"/>
                <a:gd name="T27" fmla="*/ 2147483647 h 2258"/>
                <a:gd name="T28" fmla="*/ 2147483647 w 1927"/>
                <a:gd name="T29" fmla="*/ 2147483647 h 2258"/>
                <a:gd name="T30" fmla="*/ 2147483647 w 1927"/>
                <a:gd name="T31" fmla="*/ 2147483647 h 2258"/>
                <a:gd name="T32" fmla="*/ 2147483647 w 1927"/>
                <a:gd name="T33" fmla="*/ 2147483647 h 2258"/>
                <a:gd name="T34" fmla="*/ 2147483647 w 1927"/>
                <a:gd name="T35" fmla="*/ 2147483647 h 2258"/>
                <a:gd name="T36" fmla="*/ 2147483647 w 1927"/>
                <a:gd name="T37" fmla="*/ 2147483647 h 2258"/>
                <a:gd name="T38" fmla="*/ 2147483647 w 1927"/>
                <a:gd name="T39" fmla="*/ 2147483647 h 2258"/>
                <a:gd name="T40" fmla="*/ 2147483647 w 1927"/>
                <a:gd name="T41" fmla="*/ 2147483647 h 2258"/>
                <a:gd name="T42" fmla="*/ 2147483647 w 1927"/>
                <a:gd name="T43" fmla="*/ 0 h 2258"/>
                <a:gd name="T44" fmla="*/ 2147483647 w 1927"/>
                <a:gd name="T45" fmla="*/ 2147483647 h 2258"/>
                <a:gd name="T46" fmla="*/ 2147483647 w 1927"/>
                <a:gd name="T47" fmla="*/ 2147483647 h 2258"/>
                <a:gd name="T48" fmla="*/ 2147483647 w 1927"/>
                <a:gd name="T49" fmla="*/ 2147483647 h 2258"/>
                <a:gd name="T50" fmla="*/ 2147483647 w 1927"/>
                <a:gd name="T51" fmla="*/ 2147483647 h 2258"/>
                <a:gd name="T52" fmla="*/ 2147483647 w 1927"/>
                <a:gd name="T53" fmla="*/ 2147483647 h 2258"/>
                <a:gd name="T54" fmla="*/ 2147483647 w 1927"/>
                <a:gd name="T55" fmla="*/ 2147483647 h 2258"/>
                <a:gd name="T56" fmla="*/ 2147483647 w 1927"/>
                <a:gd name="T57" fmla="*/ 2147483647 h 2258"/>
                <a:gd name="T58" fmla="*/ 2147483647 w 1927"/>
                <a:gd name="T59" fmla="*/ 2147483647 h 2258"/>
                <a:gd name="T60" fmla="*/ 2147483647 w 1927"/>
                <a:gd name="T61" fmla="*/ 2147483647 h 2258"/>
                <a:gd name="T62" fmla="*/ 2147483647 w 1927"/>
                <a:gd name="T63" fmla="*/ 2147483647 h 2258"/>
                <a:gd name="T64" fmla="*/ 2147483647 w 1927"/>
                <a:gd name="T65" fmla="*/ 2147483647 h 2258"/>
                <a:gd name="T66" fmla="*/ 2147483647 w 1927"/>
                <a:gd name="T67" fmla="*/ 2147483647 h 2258"/>
                <a:gd name="T68" fmla="*/ 2147483647 w 1927"/>
                <a:gd name="T69" fmla="*/ 2147483647 h 2258"/>
                <a:gd name="T70" fmla="*/ 2147483647 w 1927"/>
                <a:gd name="T71" fmla="*/ 2147483647 h 2258"/>
                <a:gd name="T72" fmla="*/ 2147483647 w 1927"/>
                <a:gd name="T73" fmla="*/ 2147483647 h 2258"/>
                <a:gd name="T74" fmla="*/ 2147483647 w 1927"/>
                <a:gd name="T75" fmla="*/ 2147483647 h 2258"/>
                <a:gd name="T76" fmla="*/ 2147483647 w 1927"/>
                <a:gd name="T77" fmla="*/ 2147483647 h 2258"/>
                <a:gd name="T78" fmla="*/ 2147483647 w 1927"/>
                <a:gd name="T79" fmla="*/ 2147483647 h 2258"/>
                <a:gd name="T80" fmla="*/ 2147483647 w 1927"/>
                <a:gd name="T81" fmla="*/ 2147483647 h 2258"/>
                <a:gd name="T82" fmla="*/ 2147483647 w 1927"/>
                <a:gd name="T83" fmla="*/ 2147483647 h 2258"/>
                <a:gd name="T84" fmla="*/ 2147483647 w 1927"/>
                <a:gd name="T85" fmla="*/ 2147483647 h 22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7"/>
                <a:gd name="T130" fmla="*/ 0 h 2258"/>
                <a:gd name="T131" fmla="*/ 1927 w 1927"/>
                <a:gd name="T132" fmla="*/ 2258 h 22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7" h="2258">
                  <a:moveTo>
                    <a:pt x="563" y="2258"/>
                  </a:moveTo>
                  <a:lnTo>
                    <a:pt x="528" y="2235"/>
                  </a:lnTo>
                  <a:lnTo>
                    <a:pt x="495" y="2210"/>
                  </a:lnTo>
                  <a:lnTo>
                    <a:pt x="461" y="2184"/>
                  </a:lnTo>
                  <a:lnTo>
                    <a:pt x="429" y="2157"/>
                  </a:lnTo>
                  <a:lnTo>
                    <a:pt x="399" y="2131"/>
                  </a:lnTo>
                  <a:lnTo>
                    <a:pt x="369" y="2102"/>
                  </a:lnTo>
                  <a:lnTo>
                    <a:pt x="341" y="2072"/>
                  </a:lnTo>
                  <a:lnTo>
                    <a:pt x="314" y="2042"/>
                  </a:lnTo>
                  <a:lnTo>
                    <a:pt x="288" y="2012"/>
                  </a:lnTo>
                  <a:lnTo>
                    <a:pt x="263" y="1981"/>
                  </a:lnTo>
                  <a:lnTo>
                    <a:pt x="239" y="1949"/>
                  </a:lnTo>
                  <a:lnTo>
                    <a:pt x="217" y="1917"/>
                  </a:lnTo>
                  <a:lnTo>
                    <a:pt x="194" y="1883"/>
                  </a:lnTo>
                  <a:lnTo>
                    <a:pt x="175" y="1848"/>
                  </a:lnTo>
                  <a:lnTo>
                    <a:pt x="156" y="1814"/>
                  </a:lnTo>
                  <a:lnTo>
                    <a:pt x="138" y="1779"/>
                  </a:lnTo>
                  <a:lnTo>
                    <a:pt x="120" y="1742"/>
                  </a:lnTo>
                  <a:lnTo>
                    <a:pt x="104" y="1707"/>
                  </a:lnTo>
                  <a:lnTo>
                    <a:pt x="90" y="1670"/>
                  </a:lnTo>
                  <a:lnTo>
                    <a:pt x="76" y="1632"/>
                  </a:lnTo>
                  <a:lnTo>
                    <a:pt x="64" y="1595"/>
                  </a:lnTo>
                  <a:lnTo>
                    <a:pt x="51" y="1556"/>
                  </a:lnTo>
                  <a:lnTo>
                    <a:pt x="42" y="1518"/>
                  </a:lnTo>
                  <a:lnTo>
                    <a:pt x="32" y="1479"/>
                  </a:lnTo>
                  <a:lnTo>
                    <a:pt x="25" y="1440"/>
                  </a:lnTo>
                  <a:lnTo>
                    <a:pt x="18" y="1401"/>
                  </a:lnTo>
                  <a:lnTo>
                    <a:pt x="12" y="1360"/>
                  </a:lnTo>
                  <a:lnTo>
                    <a:pt x="7" y="1321"/>
                  </a:lnTo>
                  <a:lnTo>
                    <a:pt x="4" y="1281"/>
                  </a:lnTo>
                  <a:lnTo>
                    <a:pt x="2" y="1240"/>
                  </a:lnTo>
                  <a:lnTo>
                    <a:pt x="0" y="1201"/>
                  </a:lnTo>
                  <a:lnTo>
                    <a:pt x="0" y="1161"/>
                  </a:lnTo>
                  <a:lnTo>
                    <a:pt x="0" y="1120"/>
                  </a:lnTo>
                  <a:lnTo>
                    <a:pt x="4" y="1079"/>
                  </a:lnTo>
                  <a:lnTo>
                    <a:pt x="5" y="1039"/>
                  </a:lnTo>
                  <a:lnTo>
                    <a:pt x="11" y="998"/>
                  </a:lnTo>
                  <a:lnTo>
                    <a:pt x="16" y="957"/>
                  </a:lnTo>
                  <a:lnTo>
                    <a:pt x="21" y="917"/>
                  </a:lnTo>
                  <a:lnTo>
                    <a:pt x="30" y="878"/>
                  </a:lnTo>
                  <a:lnTo>
                    <a:pt x="39" y="837"/>
                  </a:lnTo>
                  <a:lnTo>
                    <a:pt x="48" y="797"/>
                  </a:lnTo>
                  <a:lnTo>
                    <a:pt x="58" y="758"/>
                  </a:lnTo>
                  <a:lnTo>
                    <a:pt x="71" y="719"/>
                  </a:lnTo>
                  <a:lnTo>
                    <a:pt x="85" y="680"/>
                  </a:lnTo>
                  <a:lnTo>
                    <a:pt x="99" y="641"/>
                  </a:lnTo>
                  <a:lnTo>
                    <a:pt x="113" y="602"/>
                  </a:lnTo>
                  <a:lnTo>
                    <a:pt x="131" y="563"/>
                  </a:lnTo>
                  <a:lnTo>
                    <a:pt x="147" y="526"/>
                  </a:lnTo>
                  <a:lnTo>
                    <a:pt x="166" y="489"/>
                  </a:lnTo>
                  <a:lnTo>
                    <a:pt x="186" y="452"/>
                  </a:lnTo>
                  <a:lnTo>
                    <a:pt x="207" y="415"/>
                  </a:lnTo>
                  <a:lnTo>
                    <a:pt x="228" y="379"/>
                  </a:lnTo>
                  <a:lnTo>
                    <a:pt x="251" y="344"/>
                  </a:lnTo>
                  <a:lnTo>
                    <a:pt x="276" y="309"/>
                  </a:lnTo>
                  <a:lnTo>
                    <a:pt x="300" y="275"/>
                  </a:lnTo>
                  <a:lnTo>
                    <a:pt x="327" y="242"/>
                  </a:lnTo>
                  <a:lnTo>
                    <a:pt x="355" y="208"/>
                  </a:lnTo>
                  <a:lnTo>
                    <a:pt x="383" y="176"/>
                  </a:lnTo>
                  <a:lnTo>
                    <a:pt x="413" y="144"/>
                  </a:lnTo>
                  <a:lnTo>
                    <a:pt x="443" y="114"/>
                  </a:lnTo>
                  <a:lnTo>
                    <a:pt x="475" y="84"/>
                  </a:lnTo>
                  <a:lnTo>
                    <a:pt x="509" y="54"/>
                  </a:lnTo>
                  <a:lnTo>
                    <a:pt x="542" y="26"/>
                  </a:lnTo>
                  <a:lnTo>
                    <a:pt x="578" y="0"/>
                  </a:lnTo>
                  <a:lnTo>
                    <a:pt x="1351" y="0"/>
                  </a:lnTo>
                  <a:lnTo>
                    <a:pt x="1386" y="26"/>
                  </a:lnTo>
                  <a:lnTo>
                    <a:pt x="1420" y="54"/>
                  </a:lnTo>
                  <a:lnTo>
                    <a:pt x="1452" y="84"/>
                  </a:lnTo>
                  <a:lnTo>
                    <a:pt x="1484" y="114"/>
                  </a:lnTo>
                  <a:lnTo>
                    <a:pt x="1515" y="144"/>
                  </a:lnTo>
                  <a:lnTo>
                    <a:pt x="1544" y="176"/>
                  </a:lnTo>
                  <a:lnTo>
                    <a:pt x="1574" y="208"/>
                  </a:lnTo>
                  <a:lnTo>
                    <a:pt x="1600" y="242"/>
                  </a:lnTo>
                  <a:lnTo>
                    <a:pt x="1627" y="275"/>
                  </a:lnTo>
                  <a:lnTo>
                    <a:pt x="1651" y="309"/>
                  </a:lnTo>
                  <a:lnTo>
                    <a:pt x="1676" y="344"/>
                  </a:lnTo>
                  <a:lnTo>
                    <a:pt x="1699" y="379"/>
                  </a:lnTo>
                  <a:lnTo>
                    <a:pt x="1720" y="415"/>
                  </a:lnTo>
                  <a:lnTo>
                    <a:pt x="1741" y="452"/>
                  </a:lnTo>
                  <a:lnTo>
                    <a:pt x="1761" y="489"/>
                  </a:lnTo>
                  <a:lnTo>
                    <a:pt x="1780" y="526"/>
                  </a:lnTo>
                  <a:lnTo>
                    <a:pt x="1798" y="563"/>
                  </a:lnTo>
                  <a:lnTo>
                    <a:pt x="1814" y="602"/>
                  </a:lnTo>
                  <a:lnTo>
                    <a:pt x="1830" y="641"/>
                  </a:lnTo>
                  <a:lnTo>
                    <a:pt x="1844" y="680"/>
                  </a:lnTo>
                  <a:lnTo>
                    <a:pt x="1856" y="719"/>
                  </a:lnTo>
                  <a:lnTo>
                    <a:pt x="1869" y="758"/>
                  </a:lnTo>
                  <a:lnTo>
                    <a:pt x="1879" y="797"/>
                  </a:lnTo>
                  <a:lnTo>
                    <a:pt x="1890" y="837"/>
                  </a:lnTo>
                  <a:lnTo>
                    <a:pt x="1897" y="878"/>
                  </a:lnTo>
                  <a:lnTo>
                    <a:pt x="1906" y="917"/>
                  </a:lnTo>
                  <a:lnTo>
                    <a:pt x="1911" y="957"/>
                  </a:lnTo>
                  <a:lnTo>
                    <a:pt x="1916" y="998"/>
                  </a:lnTo>
                  <a:lnTo>
                    <a:pt x="1922" y="1039"/>
                  </a:lnTo>
                  <a:lnTo>
                    <a:pt x="1925" y="1079"/>
                  </a:lnTo>
                  <a:lnTo>
                    <a:pt x="1927" y="1120"/>
                  </a:lnTo>
                  <a:lnTo>
                    <a:pt x="1927" y="1161"/>
                  </a:lnTo>
                  <a:lnTo>
                    <a:pt x="1927" y="1201"/>
                  </a:lnTo>
                  <a:lnTo>
                    <a:pt x="1925" y="1240"/>
                  </a:lnTo>
                  <a:lnTo>
                    <a:pt x="1923" y="1281"/>
                  </a:lnTo>
                  <a:lnTo>
                    <a:pt x="1920" y="1321"/>
                  </a:lnTo>
                  <a:lnTo>
                    <a:pt x="1915" y="1360"/>
                  </a:lnTo>
                  <a:lnTo>
                    <a:pt x="1909" y="1401"/>
                  </a:lnTo>
                  <a:lnTo>
                    <a:pt x="1902" y="1440"/>
                  </a:lnTo>
                  <a:lnTo>
                    <a:pt x="1895" y="1479"/>
                  </a:lnTo>
                  <a:lnTo>
                    <a:pt x="1885" y="1518"/>
                  </a:lnTo>
                  <a:lnTo>
                    <a:pt x="1876" y="1556"/>
                  </a:lnTo>
                  <a:lnTo>
                    <a:pt x="1863" y="1595"/>
                  </a:lnTo>
                  <a:lnTo>
                    <a:pt x="1851" y="1632"/>
                  </a:lnTo>
                  <a:lnTo>
                    <a:pt x="1837" y="1670"/>
                  </a:lnTo>
                  <a:lnTo>
                    <a:pt x="1823" y="1707"/>
                  </a:lnTo>
                  <a:lnTo>
                    <a:pt x="1807" y="1742"/>
                  </a:lnTo>
                  <a:lnTo>
                    <a:pt x="1791" y="1779"/>
                  </a:lnTo>
                  <a:lnTo>
                    <a:pt x="1771" y="1814"/>
                  </a:lnTo>
                  <a:lnTo>
                    <a:pt x="1752" y="1848"/>
                  </a:lnTo>
                  <a:lnTo>
                    <a:pt x="1733" y="1883"/>
                  </a:lnTo>
                  <a:lnTo>
                    <a:pt x="1711" y="1917"/>
                  </a:lnTo>
                  <a:lnTo>
                    <a:pt x="1688" y="1949"/>
                  </a:lnTo>
                  <a:lnTo>
                    <a:pt x="1664" y="1981"/>
                  </a:lnTo>
                  <a:lnTo>
                    <a:pt x="1639" y="2012"/>
                  </a:lnTo>
                  <a:lnTo>
                    <a:pt x="1614" y="2042"/>
                  </a:lnTo>
                  <a:lnTo>
                    <a:pt x="1586" y="2072"/>
                  </a:lnTo>
                  <a:lnTo>
                    <a:pt x="1558" y="2102"/>
                  </a:lnTo>
                  <a:lnTo>
                    <a:pt x="1530" y="2131"/>
                  </a:lnTo>
                  <a:lnTo>
                    <a:pt x="1498" y="2157"/>
                  </a:lnTo>
                  <a:lnTo>
                    <a:pt x="1466" y="2184"/>
                  </a:lnTo>
                  <a:lnTo>
                    <a:pt x="1434" y="2210"/>
                  </a:lnTo>
                  <a:lnTo>
                    <a:pt x="1399" y="2235"/>
                  </a:lnTo>
                  <a:lnTo>
                    <a:pt x="1365" y="2258"/>
                  </a:lnTo>
                  <a:lnTo>
                    <a:pt x="563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4211638" y="1743075"/>
              <a:ext cx="1643062" cy="3584575"/>
            </a:xfrm>
            <a:custGeom>
              <a:avLst/>
              <a:gdLst>
                <a:gd name="T0" fmla="*/ 2147483647 w 1035"/>
                <a:gd name="T1" fmla="*/ 2147483647 h 2258"/>
                <a:gd name="T2" fmla="*/ 2147483647 w 1035"/>
                <a:gd name="T3" fmla="*/ 2147483647 h 2258"/>
                <a:gd name="T4" fmla="*/ 2147483647 w 1035"/>
                <a:gd name="T5" fmla="*/ 2147483647 h 2258"/>
                <a:gd name="T6" fmla="*/ 2147483647 w 1035"/>
                <a:gd name="T7" fmla="*/ 2147483647 h 2258"/>
                <a:gd name="T8" fmla="*/ 2147483647 w 1035"/>
                <a:gd name="T9" fmla="*/ 2147483647 h 2258"/>
                <a:gd name="T10" fmla="*/ 2147483647 w 1035"/>
                <a:gd name="T11" fmla="*/ 2147483647 h 2258"/>
                <a:gd name="T12" fmla="*/ 2147483647 w 1035"/>
                <a:gd name="T13" fmla="*/ 2147483647 h 2258"/>
                <a:gd name="T14" fmla="*/ 2147483647 w 1035"/>
                <a:gd name="T15" fmla="*/ 2147483647 h 2258"/>
                <a:gd name="T16" fmla="*/ 2147483647 w 1035"/>
                <a:gd name="T17" fmla="*/ 2147483647 h 2258"/>
                <a:gd name="T18" fmla="*/ 0 w 1035"/>
                <a:gd name="T19" fmla="*/ 2147483647 h 2258"/>
                <a:gd name="T20" fmla="*/ 2147483647 w 1035"/>
                <a:gd name="T21" fmla="*/ 2147483647 h 2258"/>
                <a:gd name="T22" fmla="*/ 2147483647 w 1035"/>
                <a:gd name="T23" fmla="*/ 2147483647 h 2258"/>
                <a:gd name="T24" fmla="*/ 2147483647 w 1035"/>
                <a:gd name="T25" fmla="*/ 2147483647 h 2258"/>
                <a:gd name="T26" fmla="*/ 2147483647 w 1035"/>
                <a:gd name="T27" fmla="*/ 2147483647 h 2258"/>
                <a:gd name="T28" fmla="*/ 2147483647 w 1035"/>
                <a:gd name="T29" fmla="*/ 2147483647 h 2258"/>
                <a:gd name="T30" fmla="*/ 2147483647 w 1035"/>
                <a:gd name="T31" fmla="*/ 2147483647 h 2258"/>
                <a:gd name="T32" fmla="*/ 2147483647 w 1035"/>
                <a:gd name="T33" fmla="*/ 2147483647 h 2258"/>
                <a:gd name="T34" fmla="*/ 2147483647 w 1035"/>
                <a:gd name="T35" fmla="*/ 2147483647 h 2258"/>
                <a:gd name="T36" fmla="*/ 2147483647 w 1035"/>
                <a:gd name="T37" fmla="*/ 2147483647 h 2258"/>
                <a:gd name="T38" fmla="*/ 2147483647 w 1035"/>
                <a:gd name="T39" fmla="*/ 0 h 2258"/>
                <a:gd name="T40" fmla="*/ 2147483647 w 1035"/>
                <a:gd name="T41" fmla="*/ 2147483647 h 2258"/>
                <a:gd name="T42" fmla="*/ 2147483647 w 1035"/>
                <a:gd name="T43" fmla="*/ 2147483647 h 2258"/>
                <a:gd name="T44" fmla="*/ 2147483647 w 1035"/>
                <a:gd name="T45" fmla="*/ 2147483647 h 2258"/>
                <a:gd name="T46" fmla="*/ 2147483647 w 1035"/>
                <a:gd name="T47" fmla="*/ 2147483647 h 2258"/>
                <a:gd name="T48" fmla="*/ 2147483647 w 1035"/>
                <a:gd name="T49" fmla="*/ 2147483647 h 2258"/>
                <a:gd name="T50" fmla="*/ 2147483647 w 1035"/>
                <a:gd name="T51" fmla="*/ 2147483647 h 2258"/>
                <a:gd name="T52" fmla="*/ 2147483647 w 1035"/>
                <a:gd name="T53" fmla="*/ 2147483647 h 2258"/>
                <a:gd name="T54" fmla="*/ 2147483647 w 1035"/>
                <a:gd name="T55" fmla="*/ 2147483647 h 2258"/>
                <a:gd name="T56" fmla="*/ 2147483647 w 1035"/>
                <a:gd name="T57" fmla="*/ 2147483647 h 2258"/>
                <a:gd name="T58" fmla="*/ 2147483647 w 1035"/>
                <a:gd name="T59" fmla="*/ 2147483647 h 2258"/>
                <a:gd name="T60" fmla="*/ 2147483647 w 1035"/>
                <a:gd name="T61" fmla="*/ 2147483647 h 2258"/>
                <a:gd name="T62" fmla="*/ 2147483647 w 1035"/>
                <a:gd name="T63" fmla="*/ 2147483647 h 2258"/>
                <a:gd name="T64" fmla="*/ 2147483647 w 1035"/>
                <a:gd name="T65" fmla="*/ 2147483647 h 2258"/>
                <a:gd name="T66" fmla="*/ 2147483647 w 1035"/>
                <a:gd name="T67" fmla="*/ 2147483647 h 2258"/>
                <a:gd name="T68" fmla="*/ 2147483647 w 1035"/>
                <a:gd name="T69" fmla="*/ 2147483647 h 2258"/>
                <a:gd name="T70" fmla="*/ 2147483647 w 1035"/>
                <a:gd name="T71" fmla="*/ 2147483647 h 2258"/>
                <a:gd name="T72" fmla="*/ 2147483647 w 1035"/>
                <a:gd name="T73" fmla="*/ 2147483647 h 2258"/>
                <a:gd name="T74" fmla="*/ 2147483647 w 1035"/>
                <a:gd name="T75" fmla="*/ 2147483647 h 2258"/>
                <a:gd name="T76" fmla="*/ 2147483647 w 1035"/>
                <a:gd name="T77" fmla="*/ 2147483647 h 225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35"/>
                <a:gd name="T118" fmla="*/ 0 h 2258"/>
                <a:gd name="T119" fmla="*/ 1035 w 1035"/>
                <a:gd name="T120" fmla="*/ 2258 h 225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35" h="2258">
                  <a:moveTo>
                    <a:pt x="302" y="2258"/>
                  </a:moveTo>
                  <a:lnTo>
                    <a:pt x="284" y="2235"/>
                  </a:lnTo>
                  <a:lnTo>
                    <a:pt x="265" y="2210"/>
                  </a:lnTo>
                  <a:lnTo>
                    <a:pt x="247" y="2184"/>
                  </a:lnTo>
                  <a:lnTo>
                    <a:pt x="231" y="2157"/>
                  </a:lnTo>
                  <a:lnTo>
                    <a:pt x="214" y="2131"/>
                  </a:lnTo>
                  <a:lnTo>
                    <a:pt x="198" y="2102"/>
                  </a:lnTo>
                  <a:lnTo>
                    <a:pt x="184" y="2072"/>
                  </a:lnTo>
                  <a:lnTo>
                    <a:pt x="168" y="2042"/>
                  </a:lnTo>
                  <a:lnTo>
                    <a:pt x="141" y="1981"/>
                  </a:lnTo>
                  <a:lnTo>
                    <a:pt x="116" y="1917"/>
                  </a:lnTo>
                  <a:lnTo>
                    <a:pt x="94" y="1848"/>
                  </a:lnTo>
                  <a:lnTo>
                    <a:pt x="74" y="1779"/>
                  </a:lnTo>
                  <a:lnTo>
                    <a:pt x="56" y="1707"/>
                  </a:lnTo>
                  <a:lnTo>
                    <a:pt x="41" y="1632"/>
                  </a:lnTo>
                  <a:lnTo>
                    <a:pt x="28" y="1556"/>
                  </a:lnTo>
                  <a:lnTo>
                    <a:pt x="18" y="1479"/>
                  </a:lnTo>
                  <a:lnTo>
                    <a:pt x="9" y="1401"/>
                  </a:lnTo>
                  <a:lnTo>
                    <a:pt x="3" y="1321"/>
                  </a:lnTo>
                  <a:lnTo>
                    <a:pt x="0" y="1240"/>
                  </a:lnTo>
                  <a:lnTo>
                    <a:pt x="0" y="1161"/>
                  </a:lnTo>
                  <a:lnTo>
                    <a:pt x="2" y="1079"/>
                  </a:lnTo>
                  <a:lnTo>
                    <a:pt x="5" y="998"/>
                  </a:lnTo>
                  <a:lnTo>
                    <a:pt x="12" y="917"/>
                  </a:lnTo>
                  <a:lnTo>
                    <a:pt x="21" y="837"/>
                  </a:lnTo>
                  <a:lnTo>
                    <a:pt x="32" y="758"/>
                  </a:lnTo>
                  <a:lnTo>
                    <a:pt x="44" y="680"/>
                  </a:lnTo>
                  <a:lnTo>
                    <a:pt x="60" y="602"/>
                  </a:lnTo>
                  <a:lnTo>
                    <a:pt x="79" y="526"/>
                  </a:lnTo>
                  <a:lnTo>
                    <a:pt x="99" y="452"/>
                  </a:lnTo>
                  <a:lnTo>
                    <a:pt x="122" y="379"/>
                  </a:lnTo>
                  <a:lnTo>
                    <a:pt x="148" y="309"/>
                  </a:lnTo>
                  <a:lnTo>
                    <a:pt x="175" y="242"/>
                  </a:lnTo>
                  <a:lnTo>
                    <a:pt x="205" y="176"/>
                  </a:lnTo>
                  <a:lnTo>
                    <a:pt x="238" y="114"/>
                  </a:lnTo>
                  <a:lnTo>
                    <a:pt x="254" y="84"/>
                  </a:lnTo>
                  <a:lnTo>
                    <a:pt x="272" y="54"/>
                  </a:lnTo>
                  <a:lnTo>
                    <a:pt x="291" y="26"/>
                  </a:lnTo>
                  <a:lnTo>
                    <a:pt x="309" y="0"/>
                  </a:lnTo>
                  <a:lnTo>
                    <a:pt x="726" y="0"/>
                  </a:lnTo>
                  <a:lnTo>
                    <a:pt x="745" y="26"/>
                  </a:lnTo>
                  <a:lnTo>
                    <a:pt x="763" y="54"/>
                  </a:lnTo>
                  <a:lnTo>
                    <a:pt x="781" y="84"/>
                  </a:lnTo>
                  <a:lnTo>
                    <a:pt x="796" y="114"/>
                  </a:lnTo>
                  <a:lnTo>
                    <a:pt x="830" y="176"/>
                  </a:lnTo>
                  <a:lnTo>
                    <a:pt x="860" y="242"/>
                  </a:lnTo>
                  <a:lnTo>
                    <a:pt x="886" y="309"/>
                  </a:lnTo>
                  <a:lnTo>
                    <a:pt x="913" y="379"/>
                  </a:lnTo>
                  <a:lnTo>
                    <a:pt x="936" y="452"/>
                  </a:lnTo>
                  <a:lnTo>
                    <a:pt x="955" y="526"/>
                  </a:lnTo>
                  <a:lnTo>
                    <a:pt x="975" y="602"/>
                  </a:lnTo>
                  <a:lnTo>
                    <a:pt x="991" y="680"/>
                  </a:lnTo>
                  <a:lnTo>
                    <a:pt x="1003" y="758"/>
                  </a:lnTo>
                  <a:lnTo>
                    <a:pt x="1014" y="837"/>
                  </a:lnTo>
                  <a:lnTo>
                    <a:pt x="1022" y="917"/>
                  </a:lnTo>
                  <a:lnTo>
                    <a:pt x="1030" y="998"/>
                  </a:lnTo>
                  <a:lnTo>
                    <a:pt x="1033" y="1079"/>
                  </a:lnTo>
                  <a:lnTo>
                    <a:pt x="1035" y="1161"/>
                  </a:lnTo>
                  <a:lnTo>
                    <a:pt x="1035" y="1240"/>
                  </a:lnTo>
                  <a:lnTo>
                    <a:pt x="1031" y="1321"/>
                  </a:lnTo>
                  <a:lnTo>
                    <a:pt x="1026" y="1401"/>
                  </a:lnTo>
                  <a:lnTo>
                    <a:pt x="1017" y="1479"/>
                  </a:lnTo>
                  <a:lnTo>
                    <a:pt x="1007" y="1556"/>
                  </a:lnTo>
                  <a:lnTo>
                    <a:pt x="994" y="1632"/>
                  </a:lnTo>
                  <a:lnTo>
                    <a:pt x="978" y="1707"/>
                  </a:lnTo>
                  <a:lnTo>
                    <a:pt x="961" y="1779"/>
                  </a:lnTo>
                  <a:lnTo>
                    <a:pt x="941" y="1848"/>
                  </a:lnTo>
                  <a:lnTo>
                    <a:pt x="918" y="1917"/>
                  </a:lnTo>
                  <a:lnTo>
                    <a:pt x="894" y="1981"/>
                  </a:lnTo>
                  <a:lnTo>
                    <a:pt x="865" y="2042"/>
                  </a:lnTo>
                  <a:lnTo>
                    <a:pt x="851" y="2072"/>
                  </a:lnTo>
                  <a:lnTo>
                    <a:pt x="837" y="2102"/>
                  </a:lnTo>
                  <a:lnTo>
                    <a:pt x="821" y="2131"/>
                  </a:lnTo>
                  <a:lnTo>
                    <a:pt x="803" y="2157"/>
                  </a:lnTo>
                  <a:lnTo>
                    <a:pt x="788" y="2184"/>
                  </a:lnTo>
                  <a:lnTo>
                    <a:pt x="770" y="2210"/>
                  </a:lnTo>
                  <a:lnTo>
                    <a:pt x="751" y="2235"/>
                  </a:lnTo>
                  <a:lnTo>
                    <a:pt x="733" y="2258"/>
                  </a:lnTo>
                  <a:lnTo>
                    <a:pt x="302" y="2258"/>
                  </a:lnTo>
                </a:path>
              </a:pathLst>
            </a:cu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H="1" flipV="1">
              <a:off x="5027613" y="1743075"/>
              <a:ext cx="4762" cy="3581400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3" name="Line 16"/>
            <p:cNvSpPr>
              <a:spLocks noChangeShapeType="1"/>
            </p:cNvSpPr>
            <p:nvPr/>
          </p:nvSpPr>
          <p:spPr bwMode="auto">
            <a:xfrm>
              <a:off x="3051175" y="1874838"/>
              <a:ext cx="3952875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>
              <a:off x="2513013" y="2090738"/>
              <a:ext cx="5037137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5" name="Line 18"/>
            <p:cNvSpPr>
              <a:spLocks noChangeShapeType="1"/>
            </p:cNvSpPr>
            <p:nvPr/>
          </p:nvSpPr>
          <p:spPr bwMode="auto">
            <a:xfrm flipV="1">
              <a:off x="1949450" y="2401888"/>
              <a:ext cx="6159500" cy="3175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>
              <a:off x="1511300" y="2757488"/>
              <a:ext cx="7034213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1220788" y="3155950"/>
              <a:ext cx="7620000" cy="1588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>
              <a:off x="1111250" y="3598863"/>
              <a:ext cx="7839075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>
              <a:off x="1228725" y="4059238"/>
              <a:ext cx="7605713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>
              <a:off x="1536700" y="4454525"/>
              <a:ext cx="6983413" cy="1588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>
              <a:off x="2030413" y="4808538"/>
              <a:ext cx="5988050" cy="3175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>
              <a:off x="2719388" y="5116513"/>
              <a:ext cx="4610100" cy="1587"/>
            </a:xfrm>
            <a:prstGeom prst="line">
              <a:avLst/>
            </a:prstGeom>
            <a:noFill/>
            <a:ln w="0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2160"/>
            </a:p>
          </p:txBody>
        </p:sp>
        <p:sp>
          <p:nvSpPr>
            <p:cNvPr id="93" name="Rectangle 27"/>
            <p:cNvSpPr>
              <a:spLocks noChangeArrowheads="1"/>
            </p:cNvSpPr>
            <p:nvPr/>
          </p:nvSpPr>
          <p:spPr bwMode="auto">
            <a:xfrm>
              <a:off x="3873500" y="2863850"/>
              <a:ext cx="2278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Middle East</a:t>
              </a:r>
              <a:r>
                <a:rPr lang="en-US" altLang="en-US" sz="1320">
                  <a:ea typeface="MS PGothic" charset="-128"/>
                </a:rPr>
                <a:t> </a:t>
              </a:r>
              <a:r>
                <a:rPr lang="en-US" altLang="en-US" sz="1320" b="1">
                  <a:ea typeface="MS PGothic" charset="-128"/>
                </a:rPr>
                <a:t>&amp;</a:t>
              </a:r>
              <a:r>
                <a:rPr lang="en-US" altLang="en-US" sz="1320">
                  <a:ea typeface="MS PGothic" charset="-128"/>
                </a:rPr>
                <a:t> </a:t>
              </a:r>
              <a:r>
                <a:rPr lang="en-US" altLang="en-US" sz="1320" b="1">
                  <a:ea typeface="MS PGothic" charset="-128"/>
                </a:rPr>
                <a:t>North Africa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560" b="1">
                  <a:ea typeface="MS PGothic" charset="-128"/>
                </a:rPr>
                <a:t>230 000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[160 000 – 330 000]</a:t>
              </a:r>
            </a:p>
          </p:txBody>
        </p:sp>
        <p:sp>
          <p:nvSpPr>
            <p:cNvPr id="94" name="Rectangle 28"/>
            <p:cNvSpPr>
              <a:spLocks noChangeArrowheads="1"/>
            </p:cNvSpPr>
            <p:nvPr/>
          </p:nvSpPr>
          <p:spPr bwMode="auto">
            <a:xfrm>
              <a:off x="4064000" y="3365500"/>
              <a:ext cx="19478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Western and central Africa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560" b="1">
                  <a:ea typeface="MS PGothic" charset="-128"/>
                </a:rPr>
                <a:t>6.5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[5.3 million – 7.8 million]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5575300" y="2133600"/>
              <a:ext cx="1739900" cy="52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Eastern Europe </a:t>
              </a:r>
              <a:br>
                <a:rPr lang="en-US" altLang="en-US" sz="1320" b="1">
                  <a:ea typeface="MS PGothic" charset="-128"/>
                </a:rPr>
              </a:br>
              <a:r>
                <a:rPr lang="en-US" altLang="en-US" sz="1320" b="1">
                  <a:ea typeface="MS PGothic" charset="-128"/>
                </a:rPr>
                <a:t>&amp; central Asia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560" b="1">
                  <a:ea typeface="MS PGothic" charset="-128"/>
                </a:rPr>
                <a:t>1.5 million</a:t>
              </a:r>
              <a:r>
                <a:rPr lang="en-US" altLang="en-US" sz="1680" b="1">
                  <a:ea typeface="MS PGothic" charset="-128"/>
                </a:rPr>
                <a:t> 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[1.4 million – 1.7 million</a:t>
              </a:r>
              <a:r>
                <a:rPr lang="en-US" altLang="en-US" sz="144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]</a:t>
              </a:r>
            </a:p>
          </p:txBody>
        </p:sp>
        <p:sp>
          <p:nvSpPr>
            <p:cNvPr id="96" name="Rectangle 30"/>
            <p:cNvSpPr>
              <a:spLocks noChangeArrowheads="1"/>
            </p:cNvSpPr>
            <p:nvPr/>
          </p:nvSpPr>
          <p:spPr bwMode="auto">
            <a:xfrm>
              <a:off x="6299200" y="3236913"/>
              <a:ext cx="2197100" cy="39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Asia and Pacific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680" b="1">
                  <a:ea typeface="MS PGothic" charset="-128"/>
                </a:rPr>
                <a:t>	</a:t>
              </a:r>
              <a:r>
                <a:rPr lang="en-US" altLang="en-US" sz="1560" b="1">
                  <a:ea typeface="MS PGothic" charset="-128"/>
                </a:rPr>
                <a:t>5.1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440" b="1">
                  <a:latin typeface="Arial Narrow" charset="0"/>
                  <a:ea typeface="MS PGothic" charset="-128"/>
                </a:rPr>
                <a:t>	</a:t>
              </a: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[4.4 million – 5.9 million]</a:t>
              </a:r>
            </a:p>
          </p:txBody>
        </p:sp>
        <p:sp>
          <p:nvSpPr>
            <p:cNvPr id="97" name="Rectangle 32"/>
            <p:cNvSpPr>
              <a:spLocks noChangeArrowheads="1"/>
            </p:cNvSpPr>
            <p:nvPr/>
          </p:nvSpPr>
          <p:spPr bwMode="auto">
            <a:xfrm>
              <a:off x="1979613" y="2327275"/>
              <a:ext cx="3698875" cy="38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North America and Western and central Europe</a:t>
              </a:r>
            </a:p>
            <a:p>
              <a:pPr algn="ctr" eaLnBrk="1" hangingPunct="1">
                <a:lnSpc>
                  <a:spcPct val="75000"/>
                </a:lnSpc>
              </a:pPr>
              <a:r>
                <a:rPr lang="en-US" altLang="en-US" sz="1440" b="1">
                  <a:ea typeface="MS PGothic" charset="-128"/>
                </a:rPr>
                <a:t>                     </a:t>
              </a:r>
              <a:r>
                <a:rPr lang="en-US" altLang="en-US" sz="1560" b="1">
                  <a:ea typeface="MS PGothic" charset="-128"/>
                </a:rPr>
                <a:t>2.4 million </a:t>
              </a:r>
            </a:p>
            <a:p>
              <a:pPr algn="ctr" eaLnBrk="1" hangingPunct="1">
                <a:lnSpc>
                  <a:spcPct val="60000"/>
                </a:lnSpc>
              </a:pPr>
              <a:r>
                <a:rPr lang="en-US" altLang="en-US" sz="144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                          </a:t>
              </a: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[2.2 million – 2.7 million]</a:t>
              </a:r>
            </a:p>
          </p:txBody>
        </p:sp>
        <p:sp>
          <p:nvSpPr>
            <p:cNvPr id="98" name="Rectangle 33"/>
            <p:cNvSpPr>
              <a:spLocks noChangeArrowheads="1"/>
            </p:cNvSpPr>
            <p:nvPr/>
          </p:nvSpPr>
          <p:spPr bwMode="auto">
            <a:xfrm>
              <a:off x="2444750" y="3429000"/>
              <a:ext cx="1762125" cy="4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Latin America 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320" b="1">
                  <a:ea typeface="MS PGothic" charset="-128"/>
                </a:rPr>
                <a:t>and the Caribbean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560" b="1">
                  <a:ea typeface="MS PGothic" charset="-128"/>
                </a:rPr>
                <a:t>2.0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20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[1.7 million – 2.3 million]</a:t>
              </a:r>
            </a:p>
          </p:txBody>
        </p:sp>
        <p:sp>
          <p:nvSpPr>
            <p:cNvPr id="99" name="Rectangle 28"/>
            <p:cNvSpPr>
              <a:spLocks noChangeArrowheads="1"/>
            </p:cNvSpPr>
            <p:nvPr/>
          </p:nvSpPr>
          <p:spPr bwMode="auto">
            <a:xfrm>
              <a:off x="4689475" y="3860800"/>
              <a:ext cx="2182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320" b="1" dirty="0">
                  <a:ea typeface="MS PGothic" charset="-128"/>
                </a:rPr>
                <a:t>Eastern and southern Africa</a:t>
              </a:r>
            </a:p>
            <a:p>
              <a:pPr algn="ctr">
                <a:lnSpc>
                  <a:spcPct val="75000"/>
                </a:lnSpc>
              </a:pPr>
              <a:r>
                <a:rPr lang="en-US" altLang="en-US" sz="1560" b="1" dirty="0">
                  <a:ea typeface="MS PGothic" charset="-128"/>
                </a:rPr>
                <a:t>19.0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200" dirty="0">
                  <a:solidFill>
                    <a:srgbClr val="4D4D4D"/>
                  </a:solidFill>
                  <a:latin typeface="Arial Narrow" charset="0"/>
                  <a:ea typeface="MS PGothic" charset="-128"/>
                </a:rPr>
                <a:t>[17.7 million – 20.5 million]</a:t>
              </a:r>
            </a:p>
          </p:txBody>
        </p:sp>
      </p:grpSp>
      <p:sp>
        <p:nvSpPr>
          <p:cNvPr id="8224" name="Rectangle 36"/>
          <p:cNvSpPr>
            <a:spLocks noChangeArrowheads="1"/>
          </p:cNvSpPr>
          <p:nvPr/>
        </p:nvSpPr>
        <p:spPr bwMode="auto">
          <a:xfrm>
            <a:off x="2436370" y="356199"/>
            <a:ext cx="801552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182"/>
            <a:r>
              <a:rPr lang="fr-FR" sz="2300" dirty="0">
                <a:latin typeface="Arial Bold" charset="0"/>
                <a:ea typeface="MS PGothic" charset="0"/>
              </a:rPr>
              <a:t>Enfants et adultes vivant avec le VIH en 2015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65234" y="6553201"/>
            <a:ext cx="7595812" cy="3281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440">
                <a:latin typeface="Calibri"/>
                <a:cs typeface="Calibri"/>
              </a:rPr>
              <a:t>Source : </a:t>
            </a:r>
            <a:r>
              <a:rPr lang="fr-FR" sz="1440" err="1">
                <a:latin typeface="Calibri"/>
                <a:cs typeface="Calibri"/>
              </a:rPr>
              <a:t>Onusida</a:t>
            </a:r>
            <a:r>
              <a:rPr lang="fr-FR" sz="1440">
                <a:latin typeface="Calibri"/>
                <a:cs typeface="Calibri"/>
              </a:rPr>
              <a:t> 2016</a:t>
            </a:r>
          </a:p>
        </p:txBody>
      </p:sp>
      <p:sp>
        <p:nvSpPr>
          <p:cNvPr id="2" name="Cadre 1"/>
          <p:cNvSpPr/>
          <p:nvPr/>
        </p:nvSpPr>
        <p:spPr>
          <a:xfrm>
            <a:off x="5463240" y="3651886"/>
            <a:ext cx="3055921" cy="98107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5" y="0"/>
            <a:ext cx="9173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8169011" cy="5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09600" y="6400800"/>
            <a:ext cx="998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UNAIDS global report 2016 </a:t>
            </a:r>
            <a:r>
              <a:rPr lang="mr-IN" sz="1200" i="1" dirty="0"/>
              <a:t>–</a:t>
            </a:r>
            <a:r>
              <a:rPr lang="fr-FR" sz="1200" i="1" dirty="0"/>
              <a:t> 31 mai 2016 - http://</a:t>
            </a:r>
            <a:r>
              <a:rPr lang="fr-FR" sz="1200" i="1" dirty="0" err="1"/>
              <a:t>www.unaids.org</a:t>
            </a:r>
            <a:r>
              <a:rPr lang="fr-FR" sz="1200" i="1" dirty="0"/>
              <a:t>/sites/default/files/</a:t>
            </a:r>
            <a:r>
              <a:rPr lang="fr-FR" sz="1200" i="1" dirty="0" err="1"/>
              <a:t>media_asset</a:t>
            </a:r>
            <a:r>
              <a:rPr lang="fr-FR" sz="1200" i="1" dirty="0"/>
              <a:t>/global-AIDS-update-2016_en.pdf</a:t>
            </a:r>
          </a:p>
        </p:txBody>
      </p:sp>
    </p:spTree>
    <p:extLst>
      <p:ext uri="{BB962C8B-B14F-4D97-AF65-F5344CB8AC3E}">
        <p14:creationId xmlns:p14="http://schemas.microsoft.com/office/powerpoint/2010/main" val="11358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fr-FR" dirty="0" smtClean="0"/>
              <a:t>Personnes vivant avec le VIH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02425" y="6486766"/>
            <a:ext cx="8049974" cy="26042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362" y="1929793"/>
            <a:ext cx="6649156" cy="399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01600"/>
            <a:ext cx="9753600" cy="960438"/>
          </a:xfrm>
        </p:spPr>
        <p:txBody>
          <a:bodyPr/>
          <a:lstStyle/>
          <a:p>
            <a:r>
              <a:rPr lang="fr-FR" sz="3200" dirty="0"/>
              <a:t>Nouvelles infections et décès liés au </a:t>
            </a:r>
            <a:r>
              <a:rPr lang="fr-FR" sz="3200" dirty="0" smtClean="0"/>
              <a:t>SIDA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2603858" y="6377286"/>
            <a:ext cx="7595812" cy="2668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0818" y="1645044"/>
            <a:ext cx="1896119" cy="3527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5503" tIns="52752" rIns="105503" bIns="52752" rtlCol="0">
            <a:spAutoFit/>
          </a:bodyPr>
          <a:lstStyle/>
          <a:p>
            <a:r>
              <a:rPr lang="fr-FR" sz="1600" dirty="0">
                <a:latin typeface="Calibri"/>
                <a:cs typeface="Calibri"/>
              </a:rPr>
              <a:t>Nouvelles infections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55509" y="2385358"/>
            <a:ext cx="713204" cy="3527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5503" tIns="52752" rIns="105503" bIns="52752" rtlCol="0">
            <a:spAutoFit/>
          </a:bodyPr>
          <a:lstStyle/>
          <a:p>
            <a:r>
              <a:rPr lang="fr-FR" sz="1600" dirty="0">
                <a:latin typeface="Calibri"/>
                <a:cs typeface="Calibri"/>
              </a:rPr>
              <a:t>Décès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738114"/>
            <a:ext cx="3890600" cy="28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790" y="2983991"/>
            <a:ext cx="3989367" cy="321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3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588" t="4819" r="3585" b="10556"/>
          <a:stretch/>
        </p:blipFill>
        <p:spPr>
          <a:xfrm>
            <a:off x="1996072" y="1424747"/>
            <a:ext cx="7933574" cy="500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609600" y="6539029"/>
            <a:ext cx="6266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Source : ONU, Département des affaires sociales et économiques, division des populations (2015)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1676400"/>
            <a:ext cx="2091981" cy="43393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/>
          </a:p>
        </p:txBody>
      </p:sp>
      <p:sp>
        <p:nvSpPr>
          <p:cNvPr id="5" name="ZoneTexte 4"/>
          <p:cNvSpPr txBox="1"/>
          <p:nvPr/>
        </p:nvSpPr>
        <p:spPr>
          <a:xfrm>
            <a:off x="1828800" y="304800"/>
            <a:ext cx="869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Impact </a:t>
            </a:r>
            <a:r>
              <a:rPr lang="fr-FR" sz="2800" smtClean="0"/>
              <a:t>des antirétroviraux sur l’espérance de vie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1146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France, aujourd’hui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rapeau France animé Gif 240x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69627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2135562" y="1123283"/>
          <a:ext cx="7272809" cy="482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88913"/>
            <a:ext cx="11887200" cy="82836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b="1" dirty="0" smtClean="0">
                <a:latin typeface="Calibri" charset="0"/>
                <a:ea typeface="Calibri" charset="0"/>
                <a:cs typeface="Calibri" charset="0"/>
              </a:rPr>
              <a:t>Près de 6 000 personnes [5 500-6 300] </a:t>
            </a:r>
            <a:br>
              <a:rPr lang="fr-FR" b="1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fr-FR" b="1" dirty="0" smtClean="0">
                <a:latin typeface="Calibri" charset="0"/>
                <a:ea typeface="Calibri" charset="0"/>
                <a:cs typeface="Calibri" charset="0"/>
              </a:rPr>
              <a:t>ont découvert leur séropositivité VIH en 2015</a:t>
            </a:r>
            <a:endParaRPr lang="fr-FR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703390" y="6424613"/>
            <a:ext cx="7356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4D4D4F"/>
                </a:solidFill>
              </a:rPr>
              <a:t>Source : </a:t>
            </a:r>
            <a:r>
              <a:rPr lang="fr-FR" sz="1100" b="0" dirty="0">
                <a:solidFill>
                  <a:srgbClr val="4D4D4F"/>
                </a:solidFill>
              </a:rPr>
              <a:t>Santé publique France, DO VIH au 31/12/2015 corrigées pour les délais, la sous déclaration et les valeurs manquantes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96102" y="3200400"/>
            <a:ext cx="2512269" cy="15367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032106" y="2940915"/>
            <a:ext cx="2232249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rgbClr val="4D4D4F"/>
                </a:solidFill>
                <a:ea typeface="ＭＳ Ｐゴシック" charset="0"/>
              </a:rPr>
              <a:t>Stable depuis 2011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5070" y="5949280"/>
            <a:ext cx="85399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ts val="480"/>
              </a:spcBef>
            </a:pPr>
            <a:r>
              <a:rPr lang="fr-FR" sz="1800" b="0" dirty="0">
                <a:solidFill>
                  <a:srgbClr val="002060"/>
                </a:solidFill>
              </a:rPr>
              <a:t>L’incertitude est plus importante sur le dernier point, en raison des délais de déclaration.</a:t>
            </a:r>
          </a:p>
        </p:txBody>
      </p:sp>
    </p:spTree>
    <p:extLst>
      <p:ext uri="{BB962C8B-B14F-4D97-AF65-F5344CB8AC3E}">
        <p14:creationId xmlns:p14="http://schemas.microsoft.com/office/powerpoint/2010/main" val="1781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0288" y="82550"/>
            <a:ext cx="1020921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b="1" dirty="0">
                <a:latin typeface="Arial Narrow"/>
              </a:rPr>
              <a:t>Découvertes de séropositivité par mode de  contamination</a:t>
            </a:r>
            <a:endParaRPr lang="fr-FR" sz="3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30288" y="6503868"/>
            <a:ext cx="73993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491" tIns="52746" rIns="105491" bIns="52746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1200" kern="0" dirty="0">
                <a:solidFill>
                  <a:srgbClr val="000000"/>
                </a:solidFill>
              </a:rPr>
              <a:t>Source : </a:t>
            </a:r>
            <a:r>
              <a:rPr lang="fr-FR" sz="1200" b="0" kern="0" dirty="0">
                <a:solidFill>
                  <a:srgbClr val="000000"/>
                </a:solidFill>
              </a:rPr>
              <a:t>InVS, données DO VIH au 31/12/2014 corrigées</a:t>
            </a:r>
          </a:p>
        </p:txBody>
      </p:sp>
      <p:sp>
        <p:nvSpPr>
          <p:cNvPr id="6" name="Flèche droite rayée 5"/>
          <p:cNvSpPr/>
          <p:nvPr/>
        </p:nvSpPr>
        <p:spPr bwMode="auto">
          <a:xfrm rot="1028652">
            <a:off x="3097194" y="3205128"/>
            <a:ext cx="5021813" cy="347957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86" y="1630303"/>
            <a:ext cx="9010650" cy="47640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èche droite rayée 3"/>
          <p:cNvSpPr/>
          <p:nvPr/>
        </p:nvSpPr>
        <p:spPr bwMode="auto">
          <a:xfrm rot="20842829">
            <a:off x="3142313" y="2312686"/>
            <a:ext cx="7955929" cy="34795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1524042" y="82"/>
            <a:ext cx="9109075" cy="11430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69899"/>
              </p:ext>
            </p:extLst>
          </p:nvPr>
        </p:nvGraphicFramePr>
        <p:xfrm>
          <a:off x="990600" y="990600"/>
          <a:ext cx="10439401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243"/>
                <a:gridCol w="2865156"/>
                <a:gridCol w="2121800"/>
                <a:gridCol w="1952202"/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Nb de</a:t>
                      </a:r>
                      <a:r>
                        <a:rPr lang="fr-FR" sz="1400" baseline="0" dirty="0" smtClean="0"/>
                        <a:t> PVVIH</a:t>
                      </a:r>
                      <a:endParaRPr lang="fr-FR" sz="1400" dirty="0"/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Taille</a:t>
                      </a:r>
                      <a:r>
                        <a:rPr lang="fr-FR" sz="1400" baseline="0" dirty="0" smtClean="0"/>
                        <a:t> pop. 18-64 ans</a:t>
                      </a:r>
                      <a:endParaRPr lang="fr-FR" sz="1400" dirty="0"/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Taux</a:t>
                      </a:r>
                      <a:r>
                        <a:rPr lang="fr-FR" sz="1400" baseline="0" dirty="0" smtClean="0"/>
                        <a:t> de prévalence(%)</a:t>
                      </a:r>
                      <a:endParaRPr lang="fr-FR" sz="1400" dirty="0"/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Hommes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100 600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19 517 600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0,51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Total Femmes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48 800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20 049 200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0,24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HSH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UDI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(3000-4700)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30" marR="91430" marT="45716" marB="45716"/>
                </a:tc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9470611" y="2462342"/>
            <a:ext cx="1959390" cy="1327930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/>
            <a:endParaRPr lang="fr-FR" sz="21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23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pédagogiques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34060" y="2743200"/>
            <a:ext cx="11253139" cy="3505200"/>
          </a:xfrm>
        </p:spPr>
        <p:txBody>
          <a:bodyPr/>
          <a:lstStyle/>
          <a:p>
            <a:r>
              <a:rPr lang="fr-FR" dirty="0" smtClean="0"/>
              <a:t>Savoir conseiller les personnes souhaitant faire un test de dépistage pour une infection sexuellement transmissible</a:t>
            </a:r>
          </a:p>
          <a:p>
            <a:r>
              <a:rPr lang="fr-FR" dirty="0" smtClean="0"/>
              <a:t>Savoir proposer les tests adaptés en fonction de la situation du consultant</a:t>
            </a:r>
          </a:p>
          <a:p>
            <a:r>
              <a:rPr lang="fr-FR" dirty="0" smtClean="0"/>
              <a:t>Savoir proposer les méthodes de prévention adaptée à chaque situation d’exposition aux 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17453"/>
            <a:ext cx="9144000" cy="5669280"/>
          </a:xfrm>
          <a:prstGeom prst="rect">
            <a:avLst/>
          </a:prstGeom>
        </p:spPr>
      </p:pic>
      <p:sp>
        <p:nvSpPr>
          <p:cNvPr id="58369" name="Titre 1"/>
          <p:cNvSpPr>
            <a:spLocks noGrp="1"/>
          </p:cNvSpPr>
          <p:nvPr>
            <p:ph type="title" idx="4294967295"/>
          </p:nvPr>
        </p:nvSpPr>
        <p:spPr>
          <a:xfrm>
            <a:off x="1295400" y="-78353"/>
            <a:ext cx="10287000" cy="1143001"/>
          </a:xfrm>
        </p:spPr>
        <p:txBody>
          <a:bodyPr/>
          <a:lstStyle/>
          <a:p>
            <a:r>
              <a:rPr lang="fr-FR" altLang="fr-FR" sz="2400" b="1" dirty="0" smtClean="0"/>
              <a:t>Temps médian en années entre les étapes de la prise en charge du VIH en France en 2013*</a:t>
            </a:r>
            <a:endParaRPr lang="fr-FR" altLang="fr-FR" sz="2400" b="1" dirty="0"/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4365771" y="1050829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4365771" y="168012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4365771" y="22886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4365771" y="288799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4365771" y="34891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4365771" y="4097731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4365771" y="468775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7659737" y="82219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8223819" y="142951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6760154" y="259484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6790749" y="322737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8028344" y="825249"/>
            <a:ext cx="833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8341539" y="203678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6553344" y="3814707"/>
            <a:ext cx="505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endParaRPr lang="fr-FR" altLang="fr-FR" sz="1800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6997559" y="444700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8316481" y="1064648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8553886" y="166439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8691788" y="227034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6954444" y="2875675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7061867" y="3504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6844724" y="408469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7251602" y="4689367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800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6900" y="5715000"/>
            <a:ext cx="218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</a:t>
            </a:r>
            <a:r>
              <a:rPr lang="fr-FR"/>
              <a:t>Résultats provisoires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90600" y="6482900"/>
            <a:ext cx="9109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Virginie </a:t>
            </a:r>
            <a:r>
              <a:rPr lang="fr-FR" sz="1400" i="1" dirty="0" err="1"/>
              <a:t>Supervie</a:t>
            </a:r>
            <a:r>
              <a:rPr lang="fr-FR" sz="1400" i="1" dirty="0"/>
              <a:t> - UMR S 1136, Inserm, UPMC, Paris  - SFLS </a:t>
            </a:r>
            <a:r>
              <a:rPr lang="mr-IN" sz="1400" i="1" dirty="0"/>
              <a:t>–</a:t>
            </a:r>
            <a:r>
              <a:rPr lang="fr-FR" sz="1400" i="1" dirty="0"/>
              <a:t> Montpellier, 7 octobre 2016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33373" y="3066983"/>
            <a:ext cx="2830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fr-FR" altLang="fr-FR" sz="2000" dirty="0">
                <a:solidFill>
                  <a:srgbClr val="FF0000"/>
                </a:solidFill>
                <a:ea typeface="Calibri" charset="0"/>
                <a:cs typeface="Calibri" charset="0"/>
                <a:sym typeface="Wingdings" charset="2"/>
              </a:rPr>
              <a:t>délais entre entrée dans le soin et initiation du TARV depuis 2010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1842494" y="197943"/>
            <a:ext cx="8658453" cy="799185"/>
          </a:xfrm>
        </p:spPr>
        <p:txBody>
          <a:bodyPr>
            <a:normAutofit fontScale="90000"/>
          </a:bodyPr>
          <a:lstStyle/>
          <a:p>
            <a:r>
              <a:rPr lang="fr-FR" altLang="fr-FR" sz="3282" b="1" dirty="0"/>
              <a:t>Cascade de la prise en charge en France en 2013*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809750" y="1905784"/>
            <a:ext cx="8572500" cy="4317819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1" y="1899137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2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90" y="2217934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2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12530" cy="467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2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68%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809751" y="1426741"/>
            <a:ext cx="1380041" cy="35208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88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3138060" y="1575590"/>
            <a:ext cx="774701" cy="6712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fr-FR" sz="1688">
              <a:solidFill>
                <a:srgbClr val="000000"/>
              </a:solidFill>
            </a:endParaRP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968135" y="3540470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800" spc="47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Futura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4100555" y="2427565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800" spc="47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Futura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7805099" y="4326283"/>
            <a:ext cx="933032" cy="79027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800" spc="47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Futura"/>
              </a:rPr>
              <a:t>90%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10867" y="6223602"/>
            <a:ext cx="2345514" cy="352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88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* Résultats provisoires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10868" y="6569853"/>
            <a:ext cx="8539759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25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Virginie </a:t>
            </a:r>
            <a:r>
              <a:rPr lang="fr-FR" sz="1125" i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Supervie</a:t>
            </a:r>
            <a:r>
              <a:rPr lang="fr-FR" sz="1125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- UMR S 1136, Inserm, UPMC, Paris  - SFLS </a:t>
            </a:r>
            <a:r>
              <a:rPr lang="mr-IN" sz="1125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–</a:t>
            </a:r>
            <a:r>
              <a:rPr lang="fr-FR" sz="1125" i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Montpellier, 7 octobre 2016</a:t>
            </a:r>
          </a:p>
        </p:txBody>
      </p:sp>
      <p:sp>
        <p:nvSpPr>
          <p:cNvPr id="8" name="Pensées 7"/>
          <p:cNvSpPr/>
          <p:nvPr/>
        </p:nvSpPr>
        <p:spPr>
          <a:xfrm>
            <a:off x="4225023" y="619058"/>
            <a:ext cx="3765586" cy="1424609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Epidémie «</a:t>
            </a:r>
            <a:r>
              <a:rPr lang="fr-FR" sz="1600">
                <a:solidFill>
                  <a:srgbClr val="FFFFFF"/>
                </a:solidFill>
              </a:rPr>
              <a:t> cachée</a:t>
            </a:r>
            <a:r>
              <a:rPr lang="fr-FR" sz="1600" dirty="0">
                <a:solidFill>
                  <a:srgbClr val="FFFFFF"/>
                </a:solidFill>
              </a:rPr>
              <a:t> » 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/>
            </a:r>
            <a:br>
              <a:rPr lang="fr-FR" sz="1600" dirty="0">
                <a:solidFill>
                  <a:srgbClr val="FFFFFF"/>
                </a:solidFill>
              </a:rPr>
            </a:br>
            <a:r>
              <a:rPr lang="fr-FR" sz="1600" dirty="0">
                <a:solidFill>
                  <a:srgbClr val="FFFFFF"/>
                </a:solidFill>
              </a:rPr>
              <a:t>24 800 personnes </a:t>
            </a:r>
          </a:p>
        </p:txBody>
      </p:sp>
    </p:spTree>
    <p:extLst>
      <p:ext uri="{BB962C8B-B14F-4D97-AF65-F5344CB8AC3E}">
        <p14:creationId xmlns:p14="http://schemas.microsoft.com/office/powerpoint/2010/main" val="19128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Bretagne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2" name="Picture 4" descr="http://www.drapeau-breton.fr/wp-content/gallery/gifs-bretons_1/drapeau-anime-bretag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39" y="1497013"/>
            <a:ext cx="19812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1273175"/>
            <a:ext cx="711200" cy="242888"/>
          </a:xfrm>
          <a:prstGeom prst="rect">
            <a:avLst/>
          </a:prstGeom>
        </p:spPr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/>
          </p:nvPr>
        </p:nvGraphicFramePr>
        <p:xfrm>
          <a:off x="1157404" y="274638"/>
          <a:ext cx="9877193" cy="570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882650"/>
            <a:ext cx="88646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50" dirty="0"/>
              <a:t>Caractéristiques : modes de contamination</a:t>
            </a:r>
            <a:br>
              <a:rPr lang="fr-FR" sz="4050" dirty="0"/>
            </a:br>
            <a:r>
              <a:rPr lang="fr-FR" sz="4050" dirty="0"/>
              <a:t>File active 2015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1273175"/>
            <a:ext cx="711200" cy="242888"/>
          </a:xfrm>
          <a:prstGeom prst="rect">
            <a:avLst/>
          </a:prstGeom>
        </p:spPr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14507" y="1834082"/>
            <a:ext cx="2060100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prstClr val="white"/>
                </a:solidFill>
              </a:rPr>
              <a:t>Femmes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78058" y="1834082"/>
            <a:ext cx="2060100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350" dirty="0">
                <a:solidFill>
                  <a:prstClr val="white"/>
                </a:solidFill>
              </a:rPr>
              <a:t>Hommes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/>
          </p:nvPr>
        </p:nvGraphicFramePr>
        <p:xfrm>
          <a:off x="6426997" y="2438981"/>
          <a:ext cx="4700125" cy="349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1382461" y="2438980"/>
          <a:ext cx="5638506" cy="349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2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6940"/>
          <a:stretch/>
        </p:blipFill>
        <p:spPr>
          <a:xfrm>
            <a:off x="3223157" y="2154057"/>
            <a:ext cx="5532683" cy="313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de la file active par origine géographique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virologique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1273175"/>
            <a:ext cx="711200" cy="242888"/>
          </a:xfrm>
          <a:prstGeom prst="rect">
            <a:avLst/>
          </a:prstGeom>
        </p:spPr>
        <p:txBody>
          <a:bodyPr/>
          <a:lstStyle/>
          <a:p>
            <a:fld id="{ACEAC83A-E9DE-4243-B11F-5A179240A60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3576" y="5715000"/>
            <a:ext cx="921098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</a:rPr>
              <a:t>97,4 % des patients suivis ont une charge virale &lt; 1 000 cop/mL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949547"/>
              </p:ext>
            </p:extLst>
          </p:nvPr>
        </p:nvGraphicFramePr>
        <p:xfrm>
          <a:off x="1066800" y="1143000"/>
          <a:ext cx="9576227" cy="401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4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66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69900"/>
            <a:r>
              <a:rPr sz="4400" spc="-25" dirty="0">
                <a:latin typeface="Calibri"/>
                <a:cs typeface="Calibri"/>
              </a:rPr>
              <a:t>…ET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I</a:t>
            </a:r>
            <a:r>
              <a:rPr sz="4400" spc="-20" dirty="0">
                <a:latin typeface="Calibri"/>
                <a:cs typeface="Calibri"/>
              </a:rPr>
              <a:t>L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N</a:t>
            </a:r>
            <a:r>
              <a:rPr sz="4400" spc="25" dirty="0">
                <a:latin typeface="Calibri"/>
                <a:cs typeface="Calibri"/>
              </a:rPr>
              <a:t>’</a:t>
            </a:r>
            <a:r>
              <a:rPr sz="4400" spc="-25" dirty="0">
                <a:latin typeface="Calibri"/>
                <a:cs typeface="Calibri"/>
              </a:rPr>
              <a:t>Y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A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325" dirty="0">
                <a:latin typeface="Calibri"/>
                <a:cs typeface="Calibri"/>
              </a:rPr>
              <a:t>P</a:t>
            </a:r>
            <a:r>
              <a:rPr sz="4400" spc="-25" dirty="0">
                <a:latin typeface="Calibri"/>
                <a:cs typeface="Calibri"/>
              </a:rPr>
              <a:t>AS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QUE</a:t>
            </a:r>
            <a:r>
              <a:rPr sz="4400" spc="2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LE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VI</a:t>
            </a:r>
            <a:r>
              <a:rPr sz="4400" spc="-10" dirty="0">
                <a:latin typeface="Calibri"/>
                <a:cs typeface="Calibri"/>
              </a:rPr>
              <a:t>H</a:t>
            </a:r>
            <a:r>
              <a:rPr sz="4400" spc="-35" dirty="0">
                <a:latin typeface="Calibri"/>
                <a:cs typeface="Calibri"/>
              </a:rPr>
              <a:t>…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object 3"/>
          <p:cNvSpPr txBox="1"/>
          <p:nvPr/>
        </p:nvSpPr>
        <p:spPr>
          <a:xfrm>
            <a:off x="8411527" y="1371600"/>
            <a:ext cx="3401695" cy="3447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yph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ili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spcBef>
                <a:spcPts val="770"/>
              </a:spcBef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200" spc="-5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Ch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7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ae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spcBef>
                <a:spcPts val="770"/>
              </a:spcBef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Gono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oq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ues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spcBef>
                <a:spcPts val="770"/>
              </a:spcBef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Herpes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spcBef>
                <a:spcPts val="765"/>
              </a:spcBef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Co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dy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omes</a:t>
            </a:r>
            <a:endParaRPr sz="3200" dirty="0">
              <a:latin typeface="Calibri"/>
              <a:cs typeface="Calibri"/>
            </a:endParaRPr>
          </a:p>
          <a:p>
            <a:pPr marL="356870" indent="-344170">
              <a:spcBef>
                <a:spcPts val="770"/>
              </a:spcBef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Hépat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3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139473"/>
            <a:ext cx="898652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sz="4000" spc="-5" dirty="0"/>
              <a:t>C</a:t>
            </a:r>
            <a:r>
              <a:rPr sz="4000" spc="-20" dirty="0"/>
              <a:t>A</a:t>
            </a:r>
            <a:r>
              <a:rPr sz="4000" dirty="0"/>
              <a:t>S</a:t>
            </a:r>
            <a:r>
              <a:rPr sz="4000" spc="-20" dirty="0"/>
              <a:t> </a:t>
            </a:r>
            <a:r>
              <a:rPr sz="4000" spc="-5" dirty="0"/>
              <a:t>D</a:t>
            </a:r>
            <a:r>
              <a:rPr sz="4000" dirty="0"/>
              <a:t>E</a:t>
            </a:r>
            <a:r>
              <a:rPr sz="4000" spc="-20" dirty="0"/>
              <a:t> </a:t>
            </a:r>
            <a:r>
              <a:rPr sz="4000" spc="-70" dirty="0"/>
              <a:t>S</a:t>
            </a:r>
            <a:r>
              <a:rPr sz="4000" dirty="0"/>
              <a:t>YPHIL</a:t>
            </a:r>
            <a:r>
              <a:rPr sz="4000" spc="10" dirty="0"/>
              <a:t>I</a:t>
            </a:r>
            <a:r>
              <a:rPr sz="4000" dirty="0"/>
              <a:t>S</a:t>
            </a:r>
            <a:r>
              <a:rPr sz="4000" spc="-90" dirty="0"/>
              <a:t> </a:t>
            </a:r>
            <a:r>
              <a:rPr sz="4000" spc="-15" dirty="0"/>
              <a:t>E</a:t>
            </a:r>
            <a:r>
              <a:rPr sz="4000" dirty="0"/>
              <a:t>T </a:t>
            </a:r>
            <a:r>
              <a:rPr sz="4000" spc="-25" dirty="0"/>
              <a:t>D</a:t>
            </a:r>
            <a:r>
              <a:rPr sz="4000" dirty="0"/>
              <a:t>E</a:t>
            </a:r>
            <a:r>
              <a:rPr sz="4000" spc="-10" dirty="0"/>
              <a:t> </a:t>
            </a:r>
            <a:r>
              <a:rPr sz="4000" spc="-5" dirty="0"/>
              <a:t>GONO</a:t>
            </a:r>
            <a:r>
              <a:rPr sz="4000" spc="-40" dirty="0"/>
              <a:t>C</a:t>
            </a:r>
            <a:r>
              <a:rPr sz="4000" spc="-5" dirty="0"/>
              <a:t>OC</a:t>
            </a:r>
            <a:r>
              <a:rPr sz="4000" spc="-20" dirty="0"/>
              <a:t>C</a:t>
            </a:r>
            <a:r>
              <a:rPr sz="4000" dirty="0"/>
              <a:t>I</a:t>
            </a:r>
            <a:r>
              <a:rPr sz="4000" spc="-55" dirty="0"/>
              <a:t>E</a:t>
            </a:r>
            <a:r>
              <a:rPr sz="4000" dirty="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578975" y="14351"/>
            <a:ext cx="106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105"/>
            <a:r>
              <a:rPr sz="1400" spc="-10" dirty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3949" y="1285255"/>
            <a:ext cx="8488426" cy="5546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20571" y="6477000"/>
            <a:ext cx="7994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400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1400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2013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000" b="1" dirty="0" smtClean="0"/>
              <a:t>Quizz ! </a:t>
            </a:r>
            <a:r>
              <a:rPr lang="fr-FR" sz="2000" b="1" dirty="0" smtClean="0">
                <a:sym typeface="Wingdings"/>
              </a:rPr>
              <a:t> </a:t>
            </a:r>
          </a:p>
          <a:p>
            <a:pPr lvl="0"/>
            <a:r>
              <a:rPr lang="fr-FR" sz="2000" b="1" dirty="0" smtClean="0"/>
              <a:t>Le </a:t>
            </a:r>
            <a:r>
              <a:rPr lang="fr-FR" sz="2000" b="1" dirty="0" smtClean="0"/>
              <a:t>dépistage et les conseils de prévention en 2017</a:t>
            </a:r>
          </a:p>
          <a:p>
            <a:pPr lvl="1"/>
            <a:r>
              <a:rPr lang="fr-FR" sz="1800" dirty="0" smtClean="0"/>
              <a:t>Offre de dépistage dans le domaine du VIH</a:t>
            </a:r>
          </a:p>
          <a:p>
            <a:pPr lvl="1"/>
            <a:r>
              <a:rPr lang="fr-FR" sz="1800" dirty="0" smtClean="0"/>
              <a:t>Organisation d’un counseling pré-test et </a:t>
            </a:r>
            <a:r>
              <a:rPr lang="fr-FR" sz="1800" dirty="0" err="1" smtClean="0"/>
              <a:t>post-test</a:t>
            </a:r>
            <a:endParaRPr lang="fr-FR" sz="1800" dirty="0" smtClean="0"/>
          </a:p>
          <a:p>
            <a:pPr lvl="1"/>
            <a:r>
              <a:rPr lang="fr-FR" sz="1800" dirty="0" smtClean="0"/>
              <a:t>Pratique des Tests Rapides d’Orientation Diagnostique</a:t>
            </a:r>
          </a:p>
          <a:p>
            <a:pPr lvl="0"/>
            <a:r>
              <a:rPr lang="fr-FR" sz="2000" b="1" dirty="0" smtClean="0"/>
              <a:t>Le </a:t>
            </a:r>
            <a:r>
              <a:rPr lang="fr-FR" sz="2000" b="1" dirty="0"/>
              <a:t>VIH en 2017 : épidémiologie en France et ailleurs</a:t>
            </a:r>
          </a:p>
          <a:p>
            <a:pPr lvl="1"/>
            <a:r>
              <a:rPr lang="fr-FR" sz="1800" dirty="0"/>
              <a:t>Situation du VIH dans le monde</a:t>
            </a:r>
          </a:p>
          <a:p>
            <a:pPr lvl="1"/>
            <a:r>
              <a:rPr lang="fr-FR" sz="1800" dirty="0"/>
              <a:t>Situation en France</a:t>
            </a:r>
          </a:p>
          <a:p>
            <a:pPr lvl="1"/>
            <a:r>
              <a:rPr lang="fr-FR" sz="1800" dirty="0"/>
              <a:t>Situation en </a:t>
            </a:r>
            <a:r>
              <a:rPr lang="fr-FR" sz="1800" dirty="0" smtClean="0"/>
              <a:t>Bretagne</a:t>
            </a:r>
            <a:endParaRPr lang="fr-FR" sz="1800" dirty="0"/>
          </a:p>
          <a:p>
            <a:pPr lvl="0"/>
            <a:r>
              <a:rPr lang="fr-FR" sz="2000" b="1" dirty="0" smtClean="0"/>
              <a:t>La </a:t>
            </a:r>
            <a:r>
              <a:rPr lang="fr-FR" sz="2000" b="1" dirty="0" err="1" smtClean="0"/>
              <a:t>risuqe</a:t>
            </a:r>
            <a:r>
              <a:rPr lang="fr-FR" sz="2000" b="1" dirty="0" smtClean="0"/>
              <a:t> d’acquisition et de transmission du VIH</a:t>
            </a:r>
          </a:p>
          <a:p>
            <a:pPr lvl="0"/>
            <a:r>
              <a:rPr lang="fr-FR" sz="2000" b="1" dirty="0" smtClean="0"/>
              <a:t>Le</a:t>
            </a:r>
            <a:r>
              <a:rPr lang="fr-FR" sz="2000" b="1" dirty="0" smtClean="0"/>
              <a:t> </a:t>
            </a:r>
            <a:r>
              <a:rPr lang="fr-FR" sz="2000" b="1" dirty="0"/>
              <a:t>concept de prévention </a:t>
            </a:r>
            <a:r>
              <a:rPr lang="fr-FR" sz="2000" b="1" dirty="0" smtClean="0"/>
              <a:t>combinée</a:t>
            </a:r>
            <a:endParaRPr lang="fr-FR" sz="2000" dirty="0"/>
          </a:p>
          <a:p>
            <a:pPr lvl="1"/>
            <a:r>
              <a:rPr lang="fr-FR" sz="1800" dirty="0"/>
              <a:t>Le traitement comme prévention (</a:t>
            </a:r>
            <a:r>
              <a:rPr lang="fr-FR" sz="1800" dirty="0" err="1"/>
              <a:t>TasP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Le traitement post exposition (TPE)</a:t>
            </a:r>
          </a:p>
          <a:p>
            <a:pPr lvl="1"/>
            <a:r>
              <a:rPr lang="fr-FR" sz="1800" dirty="0"/>
              <a:t>La Prévention pré exposition (</a:t>
            </a:r>
            <a:r>
              <a:rPr lang="fr-FR" sz="1800" dirty="0" err="1"/>
              <a:t>PrEP</a:t>
            </a:r>
            <a:r>
              <a:rPr lang="fr-FR" sz="1800" dirty="0" smtClean="0"/>
              <a:t>)</a:t>
            </a:r>
          </a:p>
          <a:p>
            <a:r>
              <a:rPr lang="fr-FR" sz="2000" b="1" dirty="0" smtClean="0"/>
              <a:t>Quizz de nouveau</a:t>
            </a:r>
            <a:r>
              <a:rPr lang="fr-FR" sz="2156" dirty="0" smtClean="0"/>
              <a:t> </a:t>
            </a:r>
            <a:r>
              <a:rPr lang="fr-FR" sz="2156" dirty="0" smtClean="0">
                <a:sym typeface="Wingdings"/>
              </a:rPr>
              <a:t></a:t>
            </a:r>
            <a:endParaRPr lang="fr-FR" sz="2156" dirty="0"/>
          </a:p>
        </p:txBody>
      </p:sp>
    </p:spTree>
    <p:extLst>
      <p:ext uri="{BB962C8B-B14F-4D97-AF65-F5344CB8AC3E}">
        <p14:creationId xmlns:p14="http://schemas.microsoft.com/office/powerpoint/2010/main" val="108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139472"/>
            <a:ext cx="8986520" cy="664796"/>
          </a:xfrm>
          <a:prstGeom prst="rect">
            <a:avLst/>
          </a:prstGeom>
        </p:spPr>
        <p:txBody>
          <a:bodyPr vert="horz" wrap="square" lIns="0" tIns="4876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112385"/>
            <a:r>
              <a:rPr sz="4000" spc="-60" dirty="0"/>
              <a:t>L</a:t>
            </a:r>
            <a:r>
              <a:rPr sz="4000" spc="-35" dirty="0"/>
              <a:t>G</a:t>
            </a:r>
            <a:r>
              <a:rPr sz="4000" spc="-5" dirty="0"/>
              <a:t>V*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0" y="1162131"/>
            <a:ext cx="4091940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/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08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000" dirty="0">
              <a:latin typeface="Calibri"/>
              <a:cs typeface="Calibri"/>
            </a:endParaRPr>
          </a:p>
          <a:p>
            <a:pPr marL="146685" indent="-133985">
              <a:spcBef>
                <a:spcPts val="240"/>
              </a:spcBef>
              <a:buClr>
                <a:srgbClr val="001F5F"/>
              </a:buClr>
              <a:buFont typeface="Calibri"/>
              <a:buChar char="-"/>
              <a:tabLst>
                <a:tab pos="14732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nta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2013</a:t>
            </a:r>
            <a:endParaRPr sz="2000" dirty="0">
              <a:latin typeface="Calibri"/>
              <a:cs typeface="Calibri"/>
            </a:endParaRPr>
          </a:p>
          <a:p>
            <a:pPr marL="146685" indent="-133985">
              <a:spcBef>
                <a:spcPts val="240"/>
              </a:spcBef>
              <a:buClr>
                <a:srgbClr val="001F5F"/>
              </a:buClr>
              <a:buFont typeface="Calibri"/>
              <a:buChar char="-"/>
              <a:tabLst>
                <a:tab pos="147320" algn="l"/>
              </a:tabLst>
            </a:pP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cti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nta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  <a:p>
            <a:pPr marL="146685" indent="-133985">
              <a:spcBef>
                <a:spcPts val="240"/>
              </a:spcBef>
              <a:buClr>
                <a:srgbClr val="001F5F"/>
              </a:buClr>
              <a:buFont typeface="Calibri"/>
              <a:buChar char="-"/>
              <a:tabLst>
                <a:tab pos="14732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8%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ur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18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90%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ur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8975" y="14351"/>
            <a:ext cx="106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6105"/>
            <a:r>
              <a:rPr sz="1400" spc="-10" dirty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4054" y="2643187"/>
            <a:ext cx="4175886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45428" y="362357"/>
            <a:ext cx="3813810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534"/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600" b="1" spc="-9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10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600" b="1" spc="-12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600" b="1" spc="-8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3600" dirty="0">
              <a:latin typeface="Calibri"/>
              <a:cs typeface="Calibri"/>
            </a:endParaRPr>
          </a:p>
          <a:p>
            <a:pPr marL="12700" marR="374015">
              <a:spcBef>
                <a:spcPts val="2120"/>
              </a:spcBef>
            </a:pPr>
            <a:r>
              <a:rPr spc="-50" dirty="0">
                <a:solidFill>
                  <a:srgbClr val="001F5F"/>
                </a:solidFill>
                <a:latin typeface="Calibri"/>
                <a:cs typeface="Calibri"/>
              </a:rPr>
              <a:t>Év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ol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tion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u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omb</a:t>
            </a:r>
            <a:r>
              <a:rPr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d’in</a:t>
            </a:r>
            <a:r>
              <a:rPr spc="-7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ctio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ales</a:t>
            </a:r>
            <a:r>
              <a:rPr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à </a:t>
            </a:r>
            <a:r>
              <a:rPr i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i="1" spc="-10" dirty="0">
                <a:solidFill>
                  <a:srgbClr val="001F5F"/>
                </a:solidFill>
                <a:latin typeface="Calibri"/>
                <a:cs typeface="Calibri"/>
              </a:rPr>
              <a:t>hla</a:t>
            </a:r>
            <a:r>
              <a:rPr i="1" spc="-5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i="1" spc="-15" dirty="0">
                <a:solidFill>
                  <a:srgbClr val="001F5F"/>
                </a:solidFill>
                <a:latin typeface="Calibri"/>
                <a:cs typeface="Calibri"/>
              </a:rPr>
              <a:t>ydia</a:t>
            </a:r>
            <a:r>
              <a:rPr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de la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pc="-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3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oi</a:t>
            </a:r>
            <a:r>
              <a:rPr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participa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lon</a:t>
            </a:r>
            <a:r>
              <a:rPr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ts val="2420"/>
              </a:lnSpc>
              <a:spcBef>
                <a:spcPts val="65"/>
              </a:spcBef>
            </a:pP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nac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la,</a:t>
            </a:r>
            <a:r>
              <a:rPr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pc="-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200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2013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51004" y="2643187"/>
            <a:ext cx="4257675" cy="401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91736" y="6639257"/>
            <a:ext cx="889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i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600" b="1" i="1" spc="-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600" b="1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b="1" i="1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b="1" i="1" dirty="0">
                <a:solidFill>
                  <a:srgbClr val="001F5F"/>
                </a:solidFill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concept de prévention combinée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5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Quel est le risque de transmission du VIH ?</a:t>
            </a:r>
            <a:endParaRPr lang="fr-FR" sz="4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19400" y="2514600"/>
            <a:ext cx="8915400" cy="3611570"/>
          </a:xfrm>
        </p:spPr>
        <p:txBody>
          <a:bodyPr/>
          <a:lstStyle/>
          <a:p>
            <a:r>
              <a:rPr lang="fr-FR" sz="2800" dirty="0"/>
              <a:t>Albert débarque </a:t>
            </a:r>
            <a:r>
              <a:rPr lang="fr-FR" sz="2800" dirty="0" smtClean="0"/>
              <a:t>au centre </a:t>
            </a:r>
            <a:r>
              <a:rPr lang="fr-FR" sz="2800" smtClean="0"/>
              <a:t>de santé à </a:t>
            </a:r>
            <a:r>
              <a:rPr lang="fr-FR" sz="2800" dirty="0"/>
              <a:t>9h un lundi matin, tout en panique. Il a eu un rapport non protégé avec une ancienne copine samedi soir, et il ne l’a pas trouvé très en forme</a:t>
            </a:r>
            <a:r>
              <a:rPr lang="is-IS" sz="2800" dirty="0"/>
              <a:t>… dimanche matin, il a pensé qu’elle était peut-être malade et dimanche soir il était persuadé qu’elle avait le SIDA !!!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1965255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5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61505"/>
            <a:ext cx="10363200" cy="826539"/>
          </a:xfrm>
        </p:spPr>
        <p:txBody>
          <a:bodyPr/>
          <a:lstStyle/>
          <a:p>
            <a:r>
              <a:rPr lang="fr-FR" sz="3200" dirty="0"/>
              <a:t>Quelle est la probabilité que sa copine (bretonne) soit infectée par le </a:t>
            </a:r>
            <a:r>
              <a:rPr lang="fr-FR" sz="3200" dirty="0" smtClean="0"/>
              <a:t>VIH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6494" y="2209800"/>
            <a:ext cx="7964311" cy="391637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0,01%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8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61505"/>
            <a:ext cx="10896600" cy="826539"/>
          </a:xfrm>
        </p:spPr>
        <p:txBody>
          <a:bodyPr/>
          <a:lstStyle/>
          <a:p>
            <a:r>
              <a:rPr lang="fr-FR" sz="3200" dirty="0"/>
              <a:t>Quelle est la </a:t>
            </a:r>
            <a:r>
              <a:rPr lang="fr-FR" sz="3200" dirty="0" smtClean="0"/>
              <a:t>probabilité approximative </a:t>
            </a:r>
            <a:r>
              <a:rPr lang="fr-FR" sz="3200" dirty="0"/>
              <a:t>que sa copine (bretonne) soit infectée par le VIH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6494" y="1600207"/>
            <a:ext cx="7964311" cy="4525963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0,01%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Si elle est effectivement infectée par le VIH, quelle est la probabilité de contamination d’Albert </a:t>
            </a:r>
            <a:r>
              <a:rPr lang="fr-FR" sz="2400" dirty="0" smtClean="0"/>
              <a:t>au cours de ce rapport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864" y="2057400"/>
            <a:ext cx="10871200" cy="40386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25%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0,04 %</a:t>
            </a:r>
          </a:p>
          <a:p>
            <a:pPr marL="514350" indent="-514350">
              <a:buFont typeface="+mj-lt"/>
              <a:buAutoNum type="alphaL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7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Si elle est effectivement infectée par le VIH, quelle est la probabilité de contamination d’Albert </a:t>
            </a:r>
            <a:r>
              <a:rPr lang="fr-FR" sz="2400" dirty="0" smtClean="0"/>
              <a:t>au cours de ce rapport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3112" y="1905000"/>
            <a:ext cx="10637896" cy="4498977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50%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25%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10%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1%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0,5%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/>
              <a:t>0,04 %</a:t>
            </a:r>
          </a:p>
        </p:txBody>
      </p:sp>
    </p:spTree>
    <p:extLst>
      <p:ext uri="{BB962C8B-B14F-4D97-AF65-F5344CB8AC3E}">
        <p14:creationId xmlns:p14="http://schemas.microsoft.com/office/powerpoint/2010/main" val="10856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Risque de transmission du VIH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3" r="12617"/>
          <a:stretch/>
        </p:blipFill>
        <p:spPr>
          <a:xfrm>
            <a:off x="8991600" y="6295906"/>
            <a:ext cx="1886955" cy="4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53063"/>
              </p:ext>
            </p:extLst>
          </p:nvPr>
        </p:nvGraphicFramePr>
        <p:xfrm>
          <a:off x="1600200" y="1695408"/>
          <a:ext cx="90551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9055100" imgH="4622800" progId="Word.Document.12">
                  <p:embed/>
                </p:oleObj>
              </mc:Choice>
              <mc:Fallback>
                <p:oleObj name="Document" r:id="rId4" imgW="9055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695408"/>
                        <a:ext cx="9055100" cy="46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9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3196"/>
          </a:xfrm>
        </p:spPr>
        <p:txBody>
          <a:bodyPr/>
          <a:lstStyle/>
          <a:p>
            <a:r>
              <a:rPr lang="fr-FR" dirty="0" smtClean="0"/>
              <a:t>Adelaïde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6864" y="2057400"/>
            <a:ext cx="10871200" cy="4038600"/>
          </a:xfrm>
        </p:spPr>
        <p:txBody>
          <a:bodyPr/>
          <a:lstStyle/>
          <a:p>
            <a:r>
              <a:rPr lang="fr-FR" dirty="0" smtClean="0"/>
              <a:t>Adelaïde est séropositive, et elle vient vous voir car elle n’en a parlé </a:t>
            </a:r>
            <a:r>
              <a:rPr lang="fr-FR" dirty="0"/>
              <a:t>ni à son médecin </a:t>
            </a:r>
            <a:r>
              <a:rPr lang="fr-FR" dirty="0" smtClean="0"/>
              <a:t>traitant, ni à son gynécologue… mais elle vous fait confiance en tant que sage-femme et vous parle à la fois de sa séropositivité et </a:t>
            </a:r>
            <a:r>
              <a:rPr lang="is-IS" dirty="0" smtClean="0"/>
              <a:t>… de sa grossesse qui en est au 6</a:t>
            </a:r>
            <a:r>
              <a:rPr lang="is-IS" baseline="30000" dirty="0" smtClean="0"/>
              <a:t>ème</a:t>
            </a:r>
            <a:r>
              <a:rPr lang="is-IS" dirty="0" smtClean="0"/>
              <a:t> mois (d’ailleurs ça commence à bien se voir...)</a:t>
            </a:r>
            <a:r>
              <a:rPr lang="fr-FR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174" y="3963518"/>
            <a:ext cx="6548826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38325"/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b="1" spc="-6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oi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b="1" spc="-5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lang="fr-FR" sz="3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 smtClean="0">
                <a:solidFill>
                  <a:srgbClr val="001F5F"/>
                </a:solidFill>
                <a:latin typeface="Calibri"/>
                <a:cs typeface="Calibri"/>
              </a:rPr>
              <a:t>VIH</a:t>
            </a:r>
            <a:endParaRPr lang="fr-FR" sz="3600" b="1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1838325"/>
            <a:r>
              <a:rPr sz="36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6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3600" dirty="0">
              <a:latin typeface="Calibri"/>
              <a:cs typeface="Calibri"/>
            </a:endParaRPr>
          </a:p>
          <a:p>
            <a:pPr marL="12700"/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Mo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mis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5946" y="2280643"/>
            <a:ext cx="46202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400" b="1" dirty="0">
                <a:solidFill>
                  <a:srgbClr val="001F5F"/>
                </a:solidFill>
                <a:latin typeface="Calibri"/>
                <a:cs typeface="Calibri"/>
              </a:rPr>
              <a:t>EPI</a:t>
            </a:r>
            <a:r>
              <a:rPr sz="5400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5400" b="1" dirty="0">
                <a:solidFill>
                  <a:srgbClr val="001F5F"/>
                </a:solidFill>
                <a:latin typeface="Calibri"/>
                <a:cs typeface="Calibri"/>
              </a:rPr>
              <a:t>EMIO</a:t>
            </a:r>
            <a:r>
              <a:rPr sz="5400" b="1" spc="-9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OGIE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5916"/>
          </a:xfrm>
        </p:spPr>
        <p:txBody>
          <a:bodyPr/>
          <a:lstStyle/>
          <a:p>
            <a:r>
              <a:rPr lang="fr-FR" sz="2800" dirty="0"/>
              <a:t>En France, le dépistage pendant la grossesse est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avant l’accouchement, peu importe le moment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Peut être fait au 1</a:t>
            </a:r>
            <a:r>
              <a:rPr lang="fr-FR" baseline="30000" dirty="0" smtClean="0"/>
              <a:t>er</a:t>
            </a:r>
            <a:r>
              <a:rPr lang="fr-FR" dirty="0" smtClean="0"/>
              <a:t> et renouvelé au 3</a:t>
            </a:r>
            <a:r>
              <a:rPr lang="fr-FR" baseline="30000" dirty="0" smtClean="0"/>
              <a:t>ème</a:t>
            </a:r>
            <a:r>
              <a:rPr lang="fr-FR" dirty="0" smtClean="0"/>
              <a:t> trimestre ou à l’accouchement en cas de négativité du 1</a:t>
            </a:r>
            <a:r>
              <a:rPr lang="fr-FR" baseline="30000" dirty="0" smtClean="0"/>
              <a:t>er</a:t>
            </a:r>
            <a:r>
              <a:rPr lang="fr-FR" dirty="0" smtClean="0"/>
              <a:t> prélèvement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est conseillé de dépister également le futur père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5916"/>
          </a:xfrm>
        </p:spPr>
        <p:txBody>
          <a:bodyPr/>
          <a:lstStyle/>
          <a:p>
            <a:r>
              <a:rPr lang="fr-FR" sz="2800" dirty="0"/>
              <a:t>En France, le dépistage pendant la grossesse est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Conseillé lors du 1</a:t>
            </a:r>
            <a:r>
              <a:rPr lang="fr-FR" baseline="30000" dirty="0"/>
              <a:t>er</a:t>
            </a:r>
            <a:r>
              <a:rPr lang="fr-FR" dirty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Conseillé avant l’accouchement, peu importe le moment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Peut être fait au 1</a:t>
            </a:r>
            <a:r>
              <a:rPr lang="fr-FR" baseline="30000" dirty="0"/>
              <a:t>er</a:t>
            </a:r>
            <a:r>
              <a:rPr lang="fr-FR" dirty="0"/>
              <a:t> et </a:t>
            </a:r>
            <a:r>
              <a:rPr lang="fr-FR" dirty="0" smtClean="0"/>
              <a:t>renouvelé </a:t>
            </a:r>
            <a:r>
              <a:rPr lang="fr-FR" dirty="0"/>
              <a:t>au 3</a:t>
            </a:r>
            <a:r>
              <a:rPr lang="fr-FR" baseline="30000" dirty="0"/>
              <a:t>ème</a:t>
            </a:r>
            <a:r>
              <a:rPr lang="fr-FR" dirty="0"/>
              <a:t> trimestre ou à l’accouchement en cas de négativité du 1</a:t>
            </a:r>
            <a:r>
              <a:rPr lang="fr-FR" baseline="30000" dirty="0"/>
              <a:t>er</a:t>
            </a:r>
            <a:r>
              <a:rPr lang="fr-FR" dirty="0"/>
              <a:t> prélèvement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Il est conseillé de dépister également le futur père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6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60236"/>
          </a:xfrm>
        </p:spPr>
        <p:txBody>
          <a:bodyPr/>
          <a:lstStyle/>
          <a:p>
            <a:r>
              <a:rPr lang="fr-FR" sz="3200" dirty="0"/>
              <a:t>Pour le traitement antirétroviral d’Adelaïde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676400"/>
            <a:ext cx="112014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3200" dirty="0"/>
              <a:t>On attendra le 8</a:t>
            </a:r>
            <a:r>
              <a:rPr lang="fr-FR" sz="3200" baseline="30000" dirty="0"/>
              <a:t>ème</a:t>
            </a:r>
            <a:r>
              <a:rPr lang="fr-FR" sz="3200" dirty="0"/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Elle arrive à temps, on ne traite pas avant le 6</a:t>
            </a:r>
            <a:r>
              <a:rPr lang="fr-FR" sz="3200" baseline="30000" dirty="0"/>
              <a:t>ème</a:t>
            </a:r>
            <a:r>
              <a:rPr lang="fr-FR" sz="3200" dirty="0"/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Elle arrive trop tard, il n’y a plus rien à faire, tout se joue au 1</a:t>
            </a:r>
            <a:r>
              <a:rPr lang="fr-FR" sz="3200" baseline="30000" dirty="0"/>
              <a:t>er</a:t>
            </a:r>
            <a:r>
              <a:rPr lang="fr-FR" sz="3200" dirty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Elle aurait dû être traitée avant la grossesse </a:t>
            </a:r>
            <a:r>
              <a:rPr lang="fr-FR" sz="3200" dirty="0" smtClean="0"/>
              <a:t>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374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458200" cy="760236"/>
          </a:xfrm>
        </p:spPr>
        <p:txBody>
          <a:bodyPr/>
          <a:lstStyle/>
          <a:p>
            <a:r>
              <a:rPr lang="fr-FR" sz="3200" dirty="0"/>
              <a:t>Pour le traitement antirétroviral d’Adelaïde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8800"/>
            <a:ext cx="110490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BFBFBF"/>
                </a:solidFill>
              </a:rPr>
              <a:t>On attendra le 8</a:t>
            </a:r>
            <a:r>
              <a:rPr lang="fr-FR" sz="3200" baseline="30000" dirty="0">
                <a:solidFill>
                  <a:srgbClr val="BFBFBF"/>
                </a:solidFill>
              </a:rPr>
              <a:t>ème</a:t>
            </a:r>
            <a:r>
              <a:rPr lang="fr-FR" sz="3200" dirty="0">
                <a:solidFill>
                  <a:srgbClr val="BFBFBF"/>
                </a:solidFill>
              </a:rPr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BFBFBF"/>
                </a:solidFill>
              </a:rPr>
              <a:t>Elle arrive à temps, on ne traite pas avant le 6</a:t>
            </a:r>
            <a:r>
              <a:rPr lang="fr-FR" sz="3200" baseline="30000" dirty="0">
                <a:solidFill>
                  <a:srgbClr val="BFBFBF"/>
                </a:solidFill>
              </a:rPr>
              <a:t>ème</a:t>
            </a:r>
            <a:r>
              <a:rPr lang="fr-FR" sz="3200" dirty="0">
                <a:solidFill>
                  <a:srgbClr val="BFBFBF"/>
                </a:solidFill>
              </a:rPr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rgbClr val="BFBFBF"/>
                </a:solidFill>
              </a:rPr>
              <a:t>Elle arrive trop tard, il n’y a plus rien à faire, tout se joue au 1</a:t>
            </a:r>
            <a:r>
              <a:rPr lang="fr-FR" sz="3200" baseline="30000" dirty="0">
                <a:solidFill>
                  <a:srgbClr val="BFBFBF"/>
                </a:solidFill>
              </a:rPr>
              <a:t>er</a:t>
            </a:r>
            <a:r>
              <a:rPr lang="fr-FR" sz="3200" dirty="0">
                <a:solidFill>
                  <a:srgbClr val="BFBFBF"/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Elle aurait dû être traitée avant la grossesse </a:t>
            </a:r>
            <a:r>
              <a:rPr lang="fr-FR" sz="3200" dirty="0" smtClean="0"/>
              <a:t>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600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74708"/>
            <a:ext cx="10779008" cy="634797"/>
          </a:xfrm>
        </p:spPr>
        <p:txBody>
          <a:bodyPr/>
          <a:lstStyle/>
          <a:p>
            <a:r>
              <a:rPr lang="fr-FR" sz="2000" dirty="0"/>
              <a:t>En cas de prise en charge selon les recommandations actuelles en France, le risque de transmission à l’enfant est de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2,5%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5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112" y="274708"/>
            <a:ext cx="10450688" cy="634797"/>
          </a:xfrm>
        </p:spPr>
        <p:txBody>
          <a:bodyPr/>
          <a:lstStyle/>
          <a:p>
            <a:r>
              <a:rPr lang="fr-FR" sz="2400" dirty="0"/>
              <a:t>En cas de prise en charge selon les recommandations actuelles en France, le risque de transmission à l’enfant est de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2,5%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0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80" b="1" dirty="0" smtClean="0">
                <a:ea typeface="ＭＳ Ｐゴシック" pitchFamily="-83" charset="-128"/>
                <a:cs typeface="ＭＳ Ｐゴシック" pitchFamily="-83" charset="-128"/>
              </a:rPr>
              <a:t>Moment </a:t>
            </a:r>
            <a:r>
              <a:rPr lang="fr-FR" sz="2880" b="1" dirty="0">
                <a:ea typeface="ＭＳ Ｐゴシック" pitchFamily="-83" charset="-128"/>
                <a:cs typeface="ＭＳ Ｐゴシック" pitchFamily="-83" charset="-128"/>
              </a:rPr>
              <a:t>de la transmission du VIH de la mère à l’enfant</a:t>
            </a:r>
          </a:p>
        </p:txBody>
      </p:sp>
      <p:sp>
        <p:nvSpPr>
          <p:cNvPr id="21551" name="Rectangle 4"/>
          <p:cNvSpPr>
            <a:spLocks noChangeArrowheads="1"/>
          </p:cNvSpPr>
          <p:nvPr/>
        </p:nvSpPr>
        <p:spPr bwMode="auto">
          <a:xfrm>
            <a:off x="2273577" y="3853580"/>
            <a:ext cx="965238" cy="838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sz="2160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21552" name="Rectangle 6"/>
          <p:cNvSpPr>
            <a:spLocks noChangeArrowheads="1"/>
          </p:cNvSpPr>
          <p:nvPr/>
        </p:nvSpPr>
        <p:spPr bwMode="auto">
          <a:xfrm>
            <a:off x="3238815" y="3853580"/>
            <a:ext cx="4226883" cy="838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sz="2160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21553" name="Rectangle 7"/>
          <p:cNvSpPr>
            <a:spLocks noChangeArrowheads="1"/>
          </p:cNvSpPr>
          <p:nvPr/>
        </p:nvSpPr>
        <p:spPr bwMode="auto">
          <a:xfrm>
            <a:off x="7465697" y="3853580"/>
            <a:ext cx="1556386" cy="8382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sz="2160">
              <a:latin typeface="Calibri" pitchFamily="-83" charset="0"/>
            </a:endParaRPr>
          </a:p>
        </p:txBody>
      </p:sp>
      <p:sp>
        <p:nvSpPr>
          <p:cNvPr id="21554" name="Rectangle 8"/>
          <p:cNvSpPr>
            <a:spLocks noChangeArrowheads="1"/>
          </p:cNvSpPr>
          <p:nvPr/>
        </p:nvSpPr>
        <p:spPr bwMode="auto">
          <a:xfrm>
            <a:off x="9022082" y="3853580"/>
            <a:ext cx="1003936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sz="2160">
              <a:latin typeface="Calibri" pitchFamily="-83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4844189"/>
            <a:ext cx="8189597" cy="577851"/>
            <a:chOff x="560" y="3360"/>
            <a:chExt cx="4243" cy="364"/>
          </a:xfrm>
        </p:grpSpPr>
        <p:sp>
          <p:nvSpPr>
            <p:cNvPr id="21538" name="Line 9"/>
            <p:cNvSpPr>
              <a:spLocks noChangeShapeType="1"/>
            </p:cNvSpPr>
            <p:nvPr/>
          </p:nvSpPr>
          <p:spPr bwMode="auto">
            <a:xfrm>
              <a:off x="672" y="3360"/>
              <a:ext cx="403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39" name="Line 10"/>
            <p:cNvSpPr>
              <a:spLocks noChangeShapeType="1"/>
            </p:cNvSpPr>
            <p:nvPr/>
          </p:nvSpPr>
          <p:spPr bwMode="auto">
            <a:xfrm flipV="1">
              <a:off x="672" y="3360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0" name="Line 11"/>
            <p:cNvSpPr>
              <a:spLocks noChangeShapeType="1"/>
            </p:cNvSpPr>
            <p:nvPr/>
          </p:nvSpPr>
          <p:spPr bwMode="auto">
            <a:xfrm flipV="1">
              <a:off x="1476" y="3365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1" name="Line 12"/>
            <p:cNvSpPr>
              <a:spLocks noChangeShapeType="1"/>
            </p:cNvSpPr>
            <p:nvPr/>
          </p:nvSpPr>
          <p:spPr bwMode="auto">
            <a:xfrm flipV="1">
              <a:off x="2286" y="3365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2" name="Line 13"/>
            <p:cNvSpPr>
              <a:spLocks noChangeShapeType="1"/>
            </p:cNvSpPr>
            <p:nvPr/>
          </p:nvSpPr>
          <p:spPr bwMode="auto">
            <a:xfrm flipV="1">
              <a:off x="3072" y="3360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3" name="Line 14"/>
            <p:cNvSpPr>
              <a:spLocks noChangeShapeType="1"/>
            </p:cNvSpPr>
            <p:nvPr/>
          </p:nvSpPr>
          <p:spPr bwMode="auto">
            <a:xfrm flipV="1">
              <a:off x="3899" y="3365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4" name="Line 15"/>
            <p:cNvSpPr>
              <a:spLocks noChangeShapeType="1"/>
            </p:cNvSpPr>
            <p:nvPr/>
          </p:nvSpPr>
          <p:spPr bwMode="auto">
            <a:xfrm flipV="1">
              <a:off x="4703" y="3365"/>
              <a:ext cx="1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160"/>
            </a:p>
          </p:txBody>
        </p:sp>
        <p:sp>
          <p:nvSpPr>
            <p:cNvPr id="21545" name="Rectangle 16"/>
            <p:cNvSpPr>
              <a:spLocks noChangeArrowheads="1"/>
            </p:cNvSpPr>
            <p:nvPr/>
          </p:nvSpPr>
          <p:spPr bwMode="auto">
            <a:xfrm>
              <a:off x="560" y="3515"/>
              <a:ext cx="180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 dirty="0">
                  <a:latin typeface="Calibri" pitchFamily="-83" charset="0"/>
                </a:rPr>
                <a:t>0%</a:t>
              </a:r>
            </a:p>
          </p:txBody>
        </p:sp>
        <p:sp>
          <p:nvSpPr>
            <p:cNvPr id="21546" name="Rectangle 17"/>
            <p:cNvSpPr>
              <a:spLocks noChangeArrowheads="1"/>
            </p:cNvSpPr>
            <p:nvPr/>
          </p:nvSpPr>
          <p:spPr bwMode="auto">
            <a:xfrm>
              <a:off x="1296" y="3515"/>
              <a:ext cx="254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>
                  <a:latin typeface="Calibri" pitchFamily="-83" charset="0"/>
                </a:rPr>
                <a:t>20%</a:t>
              </a:r>
            </a:p>
          </p:txBody>
        </p:sp>
        <p:sp>
          <p:nvSpPr>
            <p:cNvPr id="21547" name="Rectangle 18"/>
            <p:cNvSpPr>
              <a:spLocks noChangeArrowheads="1"/>
            </p:cNvSpPr>
            <p:nvPr/>
          </p:nvSpPr>
          <p:spPr bwMode="auto">
            <a:xfrm>
              <a:off x="2106" y="3515"/>
              <a:ext cx="254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>
                  <a:latin typeface="Calibri" pitchFamily="-83" charset="0"/>
                </a:rPr>
                <a:t>40%</a:t>
              </a:r>
            </a:p>
          </p:txBody>
        </p:sp>
        <p:sp>
          <p:nvSpPr>
            <p:cNvPr id="21548" name="Rectangle 19"/>
            <p:cNvSpPr>
              <a:spLocks noChangeArrowheads="1"/>
            </p:cNvSpPr>
            <p:nvPr/>
          </p:nvSpPr>
          <p:spPr bwMode="auto">
            <a:xfrm>
              <a:off x="2909" y="3515"/>
              <a:ext cx="254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>
                  <a:latin typeface="Calibri" pitchFamily="-83" charset="0"/>
                </a:rPr>
                <a:t>60%</a:t>
              </a:r>
            </a:p>
          </p:txBody>
        </p:sp>
        <p:sp>
          <p:nvSpPr>
            <p:cNvPr id="21549" name="Rectangle 20"/>
            <p:cNvSpPr>
              <a:spLocks noChangeArrowheads="1"/>
            </p:cNvSpPr>
            <p:nvPr/>
          </p:nvSpPr>
          <p:spPr bwMode="auto">
            <a:xfrm>
              <a:off x="3719" y="3515"/>
              <a:ext cx="254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 dirty="0">
                  <a:latin typeface="Calibri" pitchFamily="-83" charset="0"/>
                </a:rPr>
                <a:t>80%</a:t>
              </a:r>
            </a:p>
          </p:txBody>
        </p:sp>
        <p:sp>
          <p:nvSpPr>
            <p:cNvPr id="21550" name="Rectangle 21"/>
            <p:cNvSpPr>
              <a:spLocks noChangeArrowheads="1"/>
            </p:cNvSpPr>
            <p:nvPr/>
          </p:nvSpPr>
          <p:spPr bwMode="auto">
            <a:xfrm>
              <a:off x="4475" y="3515"/>
              <a:ext cx="328" cy="2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160" b="1" dirty="0">
                  <a:latin typeface="Calibri" pitchFamily="-83" charset="0"/>
                </a:rPr>
                <a:t>100%</a:t>
              </a:r>
            </a:p>
          </p:txBody>
        </p:sp>
      </p:grpSp>
      <p:sp>
        <p:nvSpPr>
          <p:cNvPr id="21512" name="Text Box 23"/>
          <p:cNvSpPr txBox="1">
            <a:spLocks noChangeArrowheads="1"/>
          </p:cNvSpPr>
          <p:nvPr/>
        </p:nvSpPr>
        <p:spPr bwMode="auto">
          <a:xfrm>
            <a:off x="1066800" y="2354918"/>
            <a:ext cx="146304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160">
              <a:latin typeface="Calibri" pitchFamily="-83" charset="0"/>
            </a:endParaRPr>
          </a:p>
        </p:txBody>
      </p:sp>
      <p:sp>
        <p:nvSpPr>
          <p:cNvPr id="21513" name="Text Box 24"/>
          <p:cNvSpPr txBox="1">
            <a:spLocks noChangeArrowheads="1"/>
          </p:cNvSpPr>
          <p:nvPr/>
        </p:nvSpPr>
        <p:spPr bwMode="auto">
          <a:xfrm>
            <a:off x="3627121" y="4005980"/>
            <a:ext cx="321056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160">
                <a:solidFill>
                  <a:schemeClr val="bg1"/>
                </a:solidFill>
                <a:latin typeface="Calibri" pitchFamily="-83" charset="0"/>
              </a:rPr>
              <a:t>Travail et accouchement</a:t>
            </a:r>
          </a:p>
        </p:txBody>
      </p:sp>
      <p:sp>
        <p:nvSpPr>
          <p:cNvPr id="21514" name="Text Box 27"/>
          <p:cNvSpPr txBox="1">
            <a:spLocks noChangeArrowheads="1"/>
          </p:cNvSpPr>
          <p:nvPr/>
        </p:nvSpPr>
        <p:spPr bwMode="auto">
          <a:xfrm>
            <a:off x="7467600" y="3853580"/>
            <a:ext cx="1737360" cy="7571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fr-FR" sz="2160">
              <a:latin typeface="Calibri" pitchFamily="-83" charset="0"/>
            </a:endParaRPr>
          </a:p>
          <a:p>
            <a:endParaRPr lang="fr-FR" sz="2160">
              <a:latin typeface="Calibri" pitchFamily="-83" charset="0"/>
            </a:endParaRPr>
          </a:p>
        </p:txBody>
      </p:sp>
      <p:sp>
        <p:nvSpPr>
          <p:cNvPr id="21515" name="Text Box 34"/>
          <p:cNvSpPr txBox="1">
            <a:spLocks noChangeArrowheads="1"/>
          </p:cNvSpPr>
          <p:nvPr/>
        </p:nvSpPr>
        <p:spPr bwMode="auto">
          <a:xfrm>
            <a:off x="2621280" y="4234580"/>
            <a:ext cx="164592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160">
              <a:latin typeface="Calibri" pitchFamily="-83" charset="0"/>
            </a:endParaRPr>
          </a:p>
        </p:txBody>
      </p:sp>
      <p:sp>
        <p:nvSpPr>
          <p:cNvPr id="21516" name="Line 35"/>
          <p:cNvSpPr>
            <a:spLocks noChangeShapeType="1"/>
          </p:cNvSpPr>
          <p:nvPr/>
        </p:nvSpPr>
        <p:spPr bwMode="auto">
          <a:xfrm flipH="1">
            <a:off x="2346960" y="338526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2160"/>
          </a:p>
        </p:txBody>
      </p:sp>
      <p:sp>
        <p:nvSpPr>
          <p:cNvPr id="21517" name="Line 36"/>
          <p:cNvSpPr>
            <a:spLocks noChangeShapeType="1"/>
          </p:cNvSpPr>
          <p:nvPr/>
        </p:nvSpPr>
        <p:spPr bwMode="auto">
          <a:xfrm>
            <a:off x="9022080" y="347258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2160"/>
          </a:p>
        </p:txBody>
      </p:sp>
      <p:sp>
        <p:nvSpPr>
          <p:cNvPr id="21518" name="Line 37"/>
          <p:cNvSpPr>
            <a:spLocks noChangeShapeType="1"/>
          </p:cNvSpPr>
          <p:nvPr/>
        </p:nvSpPr>
        <p:spPr bwMode="auto">
          <a:xfrm>
            <a:off x="9936480" y="347258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2160"/>
          </a:p>
        </p:txBody>
      </p:sp>
      <p:sp>
        <p:nvSpPr>
          <p:cNvPr id="21519" name="Text Box 38"/>
          <p:cNvSpPr txBox="1">
            <a:spLocks noChangeArrowheads="1"/>
          </p:cNvSpPr>
          <p:nvPr/>
        </p:nvSpPr>
        <p:spPr bwMode="auto">
          <a:xfrm>
            <a:off x="8240396" y="3010300"/>
            <a:ext cx="137160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160" b="1" dirty="0"/>
              <a:t>6 mois</a:t>
            </a:r>
          </a:p>
        </p:txBody>
      </p:sp>
      <p:sp>
        <p:nvSpPr>
          <p:cNvPr id="21520" name="Text Box 39"/>
          <p:cNvSpPr txBox="1">
            <a:spLocks noChangeArrowheads="1"/>
          </p:cNvSpPr>
          <p:nvPr/>
        </p:nvSpPr>
        <p:spPr bwMode="auto">
          <a:xfrm>
            <a:off x="9448800" y="3010301"/>
            <a:ext cx="173736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b="1"/>
            </a:lvl1pPr>
          </a:lstStyle>
          <a:p>
            <a:r>
              <a:rPr lang="fr-FR" sz="2160" dirty="0"/>
              <a:t>12 mois</a:t>
            </a:r>
          </a:p>
        </p:txBody>
      </p:sp>
      <p:sp>
        <p:nvSpPr>
          <p:cNvPr id="21521" name="Text Box 40"/>
          <p:cNvSpPr txBox="1">
            <a:spLocks noChangeArrowheads="1"/>
          </p:cNvSpPr>
          <p:nvPr/>
        </p:nvSpPr>
        <p:spPr bwMode="auto">
          <a:xfrm>
            <a:off x="2371410" y="3846781"/>
            <a:ext cx="914400" cy="7571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160" dirty="0" err="1">
                <a:solidFill>
                  <a:schemeClr val="bg1"/>
                </a:solidFill>
                <a:latin typeface="Calibri" pitchFamily="-83" charset="0"/>
              </a:rPr>
              <a:t>Anté</a:t>
            </a:r>
            <a:r>
              <a:rPr lang="fr-FR" sz="2160" dirty="0">
                <a:solidFill>
                  <a:schemeClr val="bg1"/>
                </a:solidFill>
                <a:latin typeface="Calibri" pitchFamily="-83" charset="0"/>
              </a:rPr>
              <a:t/>
            </a:r>
            <a:br>
              <a:rPr lang="fr-FR" sz="2160" dirty="0">
                <a:solidFill>
                  <a:schemeClr val="bg1"/>
                </a:solidFill>
                <a:latin typeface="Calibri" pitchFamily="-83" charset="0"/>
              </a:rPr>
            </a:br>
            <a:r>
              <a:rPr lang="fr-FR" sz="2160" dirty="0">
                <a:solidFill>
                  <a:schemeClr val="bg1"/>
                </a:solidFill>
                <a:latin typeface="Calibri" pitchFamily="-83" charset="0"/>
              </a:rPr>
              <a:t>Natal</a:t>
            </a:r>
          </a:p>
        </p:txBody>
      </p:sp>
      <p:sp>
        <p:nvSpPr>
          <p:cNvPr id="21522" name="Text Box 41"/>
          <p:cNvSpPr txBox="1">
            <a:spLocks noChangeArrowheads="1"/>
          </p:cNvSpPr>
          <p:nvPr/>
        </p:nvSpPr>
        <p:spPr bwMode="auto">
          <a:xfrm>
            <a:off x="7924800" y="4310780"/>
            <a:ext cx="182880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 sz="2160">
              <a:latin typeface="Calibri" pitchFamily="-83" charset="0"/>
            </a:endParaRPr>
          </a:p>
        </p:txBody>
      </p:sp>
      <p:sp>
        <p:nvSpPr>
          <p:cNvPr id="21523" name="Text Box 42"/>
          <p:cNvSpPr txBox="1">
            <a:spLocks noChangeArrowheads="1"/>
          </p:cNvSpPr>
          <p:nvPr/>
        </p:nvSpPr>
        <p:spPr bwMode="auto">
          <a:xfrm>
            <a:off x="8083230" y="4005978"/>
            <a:ext cx="1920240" cy="4247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160">
                <a:latin typeface="Calibri" pitchFamily="-83" charset="0"/>
              </a:rPr>
              <a:t>Post Natal</a:t>
            </a:r>
          </a:p>
        </p:txBody>
      </p:sp>
      <p:sp>
        <p:nvSpPr>
          <p:cNvPr id="21524" name="Text Box 43"/>
          <p:cNvSpPr txBox="1">
            <a:spLocks noChangeArrowheads="1"/>
          </p:cNvSpPr>
          <p:nvPr/>
        </p:nvSpPr>
        <p:spPr bwMode="auto">
          <a:xfrm>
            <a:off x="8473440" y="6128468"/>
            <a:ext cx="975360" cy="424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60" b="1" dirty="0">
                <a:solidFill>
                  <a:srgbClr val="000000"/>
                </a:solidFill>
                <a:latin typeface="Calibri" pitchFamily="-83" charset="0"/>
              </a:rPr>
              <a:t>30 %</a:t>
            </a:r>
          </a:p>
        </p:txBody>
      </p:sp>
      <p:sp>
        <p:nvSpPr>
          <p:cNvPr id="42" name="Double flèche horizontale 41"/>
          <p:cNvSpPr/>
          <p:nvPr/>
        </p:nvSpPr>
        <p:spPr>
          <a:xfrm flipV="1">
            <a:off x="7654293" y="5888661"/>
            <a:ext cx="2402204" cy="54863"/>
          </a:xfrm>
          <a:prstGeom prst="leftRightArrow">
            <a:avLst/>
          </a:prstGeom>
          <a:solidFill>
            <a:srgbClr val="FF0000"/>
          </a:solidFill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216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28" name="ZoneTexte 43"/>
          <p:cNvSpPr txBox="1">
            <a:spLocks noChangeArrowheads="1"/>
          </p:cNvSpPr>
          <p:nvPr/>
        </p:nvSpPr>
        <p:spPr bwMode="auto">
          <a:xfrm>
            <a:off x="1049656" y="1404068"/>
            <a:ext cx="10837543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160" dirty="0" smtClean="0">
                <a:solidFill>
                  <a:srgbClr val="000000"/>
                </a:solidFill>
                <a:latin typeface="Calibri" pitchFamily="-83" charset="0"/>
              </a:rPr>
              <a:t>La </a:t>
            </a:r>
            <a:r>
              <a:rPr lang="fr-FR" sz="2160" dirty="0">
                <a:solidFill>
                  <a:srgbClr val="000000"/>
                </a:solidFill>
                <a:latin typeface="Calibri" pitchFamily="-83" charset="0"/>
              </a:rPr>
              <a:t>contamination</a:t>
            </a:r>
            <a:r>
              <a:rPr lang="fr-FR" sz="2160" dirty="0">
                <a:solidFill>
                  <a:srgbClr val="FFFFFF"/>
                </a:solidFill>
                <a:latin typeface="Calibri" pitchFamily="-83" charset="0"/>
              </a:rPr>
              <a:t> </a:t>
            </a:r>
            <a:r>
              <a:rPr lang="fr-FR" sz="2160" dirty="0">
                <a:solidFill>
                  <a:srgbClr val="000000"/>
                </a:solidFill>
                <a:latin typeface="Calibri" pitchFamily="-83" charset="0"/>
              </a:rPr>
              <a:t>peut se faire à partir de la 14 </a:t>
            </a:r>
            <a:r>
              <a:rPr lang="fr-FR" sz="2160" baseline="30000" dirty="0" err="1">
                <a:solidFill>
                  <a:srgbClr val="000000"/>
                </a:solidFill>
                <a:latin typeface="Calibri" pitchFamily="-83" charset="0"/>
              </a:rPr>
              <a:t>ème</a:t>
            </a:r>
            <a:r>
              <a:rPr lang="fr-FR" sz="2160" baseline="30000" dirty="0">
                <a:solidFill>
                  <a:srgbClr val="000000"/>
                </a:solidFill>
                <a:latin typeface="Calibri" pitchFamily="-83" charset="0"/>
              </a:rPr>
              <a:t>  </a:t>
            </a:r>
            <a:r>
              <a:rPr lang="fr-FR" sz="2160" dirty="0" smtClean="0">
                <a:solidFill>
                  <a:srgbClr val="000000"/>
                </a:solidFill>
                <a:latin typeface="Calibri" pitchFamily="-83" charset="0"/>
              </a:rPr>
              <a:t>semaine</a:t>
            </a:r>
          </a:p>
          <a:p>
            <a:r>
              <a:rPr lang="fr-FR" sz="2160" dirty="0">
                <a:solidFill>
                  <a:srgbClr val="000000"/>
                </a:solidFill>
                <a:latin typeface="Calibri" pitchFamily="-83" charset="0"/>
              </a:rPr>
              <a:t>En l’absence de </a:t>
            </a:r>
            <a:r>
              <a:rPr lang="fr-FR" sz="2160" dirty="0" smtClean="0">
                <a:solidFill>
                  <a:srgbClr val="000000"/>
                </a:solidFill>
                <a:latin typeface="Calibri" pitchFamily="-83" charset="0"/>
              </a:rPr>
              <a:t>traitement, 25</a:t>
            </a:r>
            <a:r>
              <a:rPr lang="fr-FR" sz="2160" dirty="0">
                <a:solidFill>
                  <a:srgbClr val="000000"/>
                </a:solidFill>
                <a:latin typeface="Calibri" pitchFamily="-83" charset="0"/>
              </a:rPr>
              <a:t>% des enfants seront contaminés à la naissance</a:t>
            </a:r>
          </a:p>
          <a:p>
            <a:r>
              <a:rPr lang="fr-FR" sz="2160" dirty="0">
                <a:solidFill>
                  <a:srgbClr val="000000"/>
                </a:solidFill>
                <a:latin typeface="Calibri" pitchFamily="-83" charset="0"/>
              </a:rPr>
              <a:t>Le plus « contaminant » des modes de </a:t>
            </a:r>
            <a:r>
              <a:rPr lang="fr-FR" sz="2160" dirty="0" smtClean="0">
                <a:solidFill>
                  <a:srgbClr val="000000"/>
                </a:solidFill>
                <a:latin typeface="Calibri" pitchFamily="-83" charset="0"/>
              </a:rPr>
              <a:t>transmission après la transfusion de sang contaminé</a:t>
            </a:r>
            <a:endParaRPr lang="fr-FR" sz="2160" dirty="0">
              <a:solidFill>
                <a:srgbClr val="000000"/>
              </a:solidFill>
              <a:latin typeface="Calibri" pitchFamily="-83" charset="0"/>
            </a:endParaRPr>
          </a:p>
          <a:p>
            <a:r>
              <a:rPr lang="fr-FR" sz="2160" dirty="0" smtClean="0">
                <a:solidFill>
                  <a:srgbClr val="000000"/>
                </a:solidFill>
                <a:latin typeface="Calibri" pitchFamily="-83" charset="0"/>
              </a:rPr>
              <a:t> </a:t>
            </a:r>
            <a:endParaRPr lang="fr-FR" sz="2160" dirty="0">
              <a:solidFill>
                <a:srgbClr val="000000"/>
              </a:solidFill>
              <a:latin typeface="Calibri" pitchFamily="-83" charset="0"/>
            </a:endParaRPr>
          </a:p>
        </p:txBody>
      </p:sp>
      <p:sp>
        <p:nvSpPr>
          <p:cNvPr id="21529" name="ZoneTexte 44"/>
          <p:cNvSpPr txBox="1">
            <a:spLocks noChangeArrowheads="1"/>
          </p:cNvSpPr>
          <p:nvPr/>
        </p:nvSpPr>
        <p:spPr bwMode="auto">
          <a:xfrm>
            <a:off x="1489710" y="3015380"/>
            <a:ext cx="137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160" b="1" dirty="0"/>
              <a:t>14 sem</a:t>
            </a:r>
          </a:p>
        </p:txBody>
      </p:sp>
      <p:sp>
        <p:nvSpPr>
          <p:cNvPr id="46" name="Double flèche horizontale 45"/>
          <p:cNvSpPr/>
          <p:nvPr/>
        </p:nvSpPr>
        <p:spPr>
          <a:xfrm>
            <a:off x="3454402" y="5816340"/>
            <a:ext cx="4041776" cy="154495"/>
          </a:xfrm>
          <a:prstGeom prst="leftRightArrow">
            <a:avLst/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216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31" name="ZoneTexte 46"/>
          <p:cNvSpPr txBox="1">
            <a:spLocks noChangeArrowheads="1"/>
          </p:cNvSpPr>
          <p:nvPr/>
        </p:nvSpPr>
        <p:spPr bwMode="auto">
          <a:xfrm>
            <a:off x="6951346" y="3015380"/>
            <a:ext cx="97345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160" b="1"/>
              <a:t>Acct</a:t>
            </a:r>
          </a:p>
        </p:txBody>
      </p:sp>
      <p:sp>
        <p:nvSpPr>
          <p:cNvPr id="21532" name="Line 36"/>
          <p:cNvSpPr>
            <a:spLocks noChangeShapeType="1"/>
          </p:cNvSpPr>
          <p:nvPr/>
        </p:nvSpPr>
        <p:spPr bwMode="auto">
          <a:xfrm>
            <a:off x="7465698" y="3472580"/>
            <a:ext cx="1904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2160"/>
          </a:p>
        </p:txBody>
      </p:sp>
      <p:sp>
        <p:nvSpPr>
          <p:cNvPr id="21533" name="ZoneTexte 48"/>
          <p:cNvSpPr txBox="1">
            <a:spLocks noChangeArrowheads="1"/>
          </p:cNvSpPr>
          <p:nvPr/>
        </p:nvSpPr>
        <p:spPr bwMode="auto">
          <a:xfrm>
            <a:off x="2887980" y="3015380"/>
            <a:ext cx="141160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160" b="1"/>
              <a:t>Travai</a:t>
            </a:r>
            <a:r>
              <a:rPr lang="fr-FR" sz="2160"/>
              <a:t>l</a:t>
            </a:r>
          </a:p>
        </p:txBody>
      </p:sp>
      <p:sp>
        <p:nvSpPr>
          <p:cNvPr id="21534" name="Line 36"/>
          <p:cNvSpPr>
            <a:spLocks noChangeShapeType="1"/>
          </p:cNvSpPr>
          <p:nvPr/>
        </p:nvSpPr>
        <p:spPr bwMode="auto">
          <a:xfrm>
            <a:off x="3261360" y="3358280"/>
            <a:ext cx="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2160"/>
          </a:p>
        </p:txBody>
      </p:sp>
      <p:sp>
        <p:nvSpPr>
          <p:cNvPr id="51" name="Double flèche horizontale 50"/>
          <p:cNvSpPr/>
          <p:nvPr/>
        </p:nvSpPr>
        <p:spPr>
          <a:xfrm>
            <a:off x="2466978" y="5882406"/>
            <a:ext cx="840104" cy="54863"/>
          </a:xfrm>
          <a:prstGeom prst="leftRightArrow">
            <a:avLst/>
          </a:prstGeom>
          <a:solidFill>
            <a:srgbClr val="00B050"/>
          </a:solidFill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216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36" name="Text Box 43"/>
          <p:cNvSpPr txBox="1">
            <a:spLocks noChangeArrowheads="1"/>
          </p:cNvSpPr>
          <p:nvPr/>
        </p:nvSpPr>
        <p:spPr bwMode="auto">
          <a:xfrm>
            <a:off x="4964432" y="6128468"/>
            <a:ext cx="1674496" cy="424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60" b="1" dirty="0">
                <a:solidFill>
                  <a:srgbClr val="000000"/>
                </a:solidFill>
                <a:latin typeface="Calibri" pitchFamily="-83" charset="0"/>
              </a:rPr>
              <a:t>60 </a:t>
            </a:r>
            <a:r>
              <a:rPr lang="en-US" sz="2160" b="1" dirty="0" err="1">
                <a:solidFill>
                  <a:srgbClr val="000000"/>
                </a:solidFill>
                <a:latin typeface="Calibri" pitchFamily="-83" charset="0"/>
              </a:rPr>
              <a:t>à</a:t>
            </a:r>
            <a:r>
              <a:rPr lang="en-US" sz="2160" b="1" dirty="0">
                <a:solidFill>
                  <a:srgbClr val="000000"/>
                </a:solidFill>
                <a:latin typeface="Calibri" pitchFamily="-83" charset="0"/>
              </a:rPr>
              <a:t> 65 %</a:t>
            </a:r>
          </a:p>
        </p:txBody>
      </p:sp>
      <p:sp>
        <p:nvSpPr>
          <p:cNvPr id="21537" name="Text Box 43"/>
          <p:cNvSpPr txBox="1">
            <a:spLocks noChangeArrowheads="1"/>
          </p:cNvSpPr>
          <p:nvPr/>
        </p:nvSpPr>
        <p:spPr bwMode="auto">
          <a:xfrm>
            <a:off x="2164082" y="6128468"/>
            <a:ext cx="1674496" cy="424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60" b="1">
                <a:solidFill>
                  <a:srgbClr val="000000"/>
                </a:solidFill>
                <a:latin typeface="Calibri" pitchFamily="-83" charset="0"/>
              </a:rPr>
              <a:t>5 à 10 %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22210" y="5150107"/>
            <a:ext cx="929640" cy="6740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60" dirty="0">
                <a:solidFill>
                  <a:schemeClr val="bg1"/>
                </a:solidFill>
              </a:rPr>
              <a:t>En cas de primo-infection</a:t>
            </a:r>
          </a:p>
        </p:txBody>
      </p:sp>
    </p:spTree>
    <p:extLst>
      <p:ext uri="{BB962C8B-B14F-4D97-AF65-F5344CB8AC3E}">
        <p14:creationId xmlns:p14="http://schemas.microsoft.com/office/powerpoint/2010/main" val="11043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709"/>
            <a:ext cx="8204200" cy="1082675"/>
          </a:xfrm>
        </p:spPr>
        <p:txBody>
          <a:bodyPr/>
          <a:lstStyle/>
          <a:p>
            <a:pPr eaLnBrk="1" hangingPunct="1"/>
            <a:r>
              <a:rPr lang="fr-FR" altLang="fr-FR" sz="2000" b="1" dirty="0">
                <a:ea typeface="ＭＳ Ｐゴシック" panose="020B0600070205080204" pitchFamily="34" charset="-128"/>
              </a:rPr>
              <a:t>Taux de TME sous </a:t>
            </a:r>
            <a:r>
              <a:rPr lang="fr-FR" altLang="fr-FR" sz="2000" b="1" dirty="0" err="1">
                <a:ea typeface="ＭＳ Ｐゴシック" panose="020B0600070205080204" pitchFamily="34" charset="-128"/>
              </a:rPr>
              <a:t>multithérapie</a:t>
            </a:r>
            <a:r>
              <a:rPr lang="fr-FR" altLang="fr-FR" sz="2000" b="1" dirty="0">
                <a:ea typeface="ＭＳ Ｐゴシック" panose="020B0600070205080204" pitchFamily="34" charset="-128"/>
              </a:rPr>
              <a:t> selon le moment de début de traitement et la charge virale à l</a:t>
            </a:r>
            <a:r>
              <a:rPr lang="fr-FR" altLang="fr-FR" sz="2000" b="1" dirty="0"/>
              <a:t>’</a:t>
            </a:r>
            <a:r>
              <a:rPr lang="fr-FR" altLang="ja-JP" sz="2000" b="1" dirty="0"/>
              <a:t>accouchement, 2000-2010</a:t>
            </a:r>
            <a:endParaRPr lang="fr-FR" altLang="fr-FR" sz="2000" b="1" dirty="0"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3"/>
          <p:cNvSpPr>
            <a:spLocks noGrp="1"/>
          </p:cNvSpPr>
          <p:nvPr>
            <p:ph sz="half" idx="1"/>
          </p:nvPr>
        </p:nvSpPr>
        <p:spPr>
          <a:xfrm>
            <a:off x="6735861" y="5859081"/>
            <a:ext cx="5303739" cy="8651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2000" dirty="0">
                <a:ea typeface="ＭＳ Ｐゴシック" pitchFamily="34" charset="-128"/>
              </a:rPr>
              <a:t>ART débuté avant conception et CV &lt;50 : TME = 0% [0.0 - 0.1]</a:t>
            </a:r>
          </a:p>
        </p:txBody>
      </p:sp>
      <p:grpSp>
        <p:nvGrpSpPr>
          <p:cNvPr id="37892" name="Group 69"/>
          <p:cNvGrpSpPr>
            <a:grpSpLocks/>
          </p:cNvGrpSpPr>
          <p:nvPr/>
        </p:nvGrpSpPr>
        <p:grpSpPr bwMode="auto">
          <a:xfrm>
            <a:off x="8823571" y="1482883"/>
            <a:ext cx="810266" cy="760675"/>
            <a:chOff x="4715" y="737"/>
            <a:chExt cx="832" cy="664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2"/>
              <a:ext cx="384" cy="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4715" y="1079"/>
              <a:ext cx="8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INSERM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900" b="1" i="1">
                  <a:solidFill>
                    <a:srgbClr val="02020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CESP 1018</a:t>
              </a:r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4848" y="737"/>
              <a:ext cx="497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i="1">
                  <a:solidFill>
                    <a:srgbClr val="02020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EPF</a:t>
              </a:r>
              <a:endParaRPr lang="fr-FR" sz="1000" b="1" i="1">
                <a:solidFill>
                  <a:srgbClr val="02020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2057400" y="6587923"/>
            <a:ext cx="19759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100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rPr>
              <a:t>Mandelbrot et al. CID 2015</a:t>
            </a:r>
          </a:p>
        </p:txBody>
      </p:sp>
      <p:grpSp>
        <p:nvGrpSpPr>
          <p:cNvPr id="37894" name="Grouper 12"/>
          <p:cNvGrpSpPr>
            <a:grpSpLocks/>
          </p:cNvGrpSpPr>
          <p:nvPr/>
        </p:nvGrpSpPr>
        <p:grpSpPr bwMode="auto">
          <a:xfrm>
            <a:off x="2450792" y="1952005"/>
            <a:ext cx="5472113" cy="3168650"/>
            <a:chOff x="2051720" y="1844824"/>
            <a:chExt cx="6192688" cy="3384376"/>
          </a:xfrm>
        </p:grpSpPr>
        <p:grpSp>
          <p:nvGrpSpPr>
            <p:cNvPr id="3790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3790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61603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fr-FR" altLang="fr-FR" sz="1600" b="1" i="1">
                    <a:solidFill>
                      <a:srgbClr val="FF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N=2676</a:t>
                </a:r>
              </a:p>
            </p:txBody>
          </p:sp>
          <p:cxnSp>
            <p:nvCxnSpPr>
              <p:cNvPr id="1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7817"/>
                <a:ext cx="0" cy="13683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5531478" y="5407993"/>
            <a:ext cx="7191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7741290" y="2600944"/>
            <a:ext cx="0" cy="8651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897" name="Rectangle 6"/>
          <p:cNvSpPr>
            <a:spLocks noChangeArrowheads="1"/>
          </p:cNvSpPr>
          <p:nvPr/>
        </p:nvSpPr>
        <p:spPr bwMode="auto">
          <a:xfrm>
            <a:off x="3254298" y="5192131"/>
            <a:ext cx="2379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buNone/>
            </a:pPr>
            <a:r>
              <a:rPr lang="fr-FR" altLang="fr-FR" sz="1800" b="1" i="1" dirty="0">
                <a:solidFill>
                  <a:srgbClr val="000000"/>
                </a:solidFill>
                <a:ea typeface="ＭＳ Ｐゴシック" panose="020B0600070205080204" pitchFamily="34" charset="-128"/>
                <a:cs typeface="ＭＳ Ｐゴシック" charset="0"/>
              </a:rPr>
              <a:t>Effet délai de traitement</a:t>
            </a:r>
          </a:p>
        </p:txBody>
      </p:sp>
      <p:sp>
        <p:nvSpPr>
          <p:cNvPr id="37898" name="Rectangle 7"/>
          <p:cNvSpPr>
            <a:spLocks noChangeArrowheads="1"/>
          </p:cNvSpPr>
          <p:nvPr/>
        </p:nvSpPr>
        <p:spPr bwMode="auto">
          <a:xfrm>
            <a:off x="7729448" y="3501908"/>
            <a:ext cx="1983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1" i="1" dirty="0">
                <a:solidFill>
                  <a:srgbClr val="000000"/>
                </a:solidFill>
                <a:ea typeface="ＭＳ Ｐゴシック" panose="020B0600070205080204" pitchFamily="34" charset="-128"/>
                <a:cs typeface="ＭＳ Ｐゴシック" charset="0"/>
              </a:rPr>
              <a:t>Effet charge virale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2450755" y="1880568"/>
            <a:ext cx="365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1" i="1">
                <a:solidFill>
                  <a:srgbClr val="000000"/>
                </a:solidFill>
                <a:ea typeface="ＭＳ Ｐゴシック" panose="020B0600070205080204" pitchFamily="34" charset="-128"/>
                <a:cs typeface="ＭＳ Ｐゴシック" charset="0"/>
              </a:rPr>
              <a:t>%</a:t>
            </a:r>
            <a:endParaRPr lang="fr-FR" altLang="fr-FR" sz="1800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Prévention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Individuellement, quel est le moyen de prévention du VIH le plus efficace en 2015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16864" y="2133600"/>
            <a:ext cx="10871200" cy="39624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séropositif (TasP)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séronégatif (PrEP)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Un programme de conseil d’abstinence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2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Que sait-on de l’origine du VIH en 2017</a:t>
            </a:r>
            <a:endParaRPr lang="fr-FR" sz="4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6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Individuellement, quel est le moyen de prévention du VIH le plus efficace en 2015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16864" y="2133600"/>
            <a:ext cx="10871200" cy="39624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/>
              <a:t>Le traitement antirétroviral du partenaire séropositif (TasP)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Le traitement antirétroviral du partenaire séronégatif (PrEP)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D9D9D9"/>
                </a:solidFill>
              </a:rPr>
              <a:t>Un programme de conseil d’abstinence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2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l’ordre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FR" dirty="0">
                <a:solidFill>
                  <a:srgbClr val="000000"/>
                </a:solidFill>
              </a:rPr>
              <a:t>Le traitement antirétroviral du partenaire séropositif (TasP</a:t>
            </a:r>
            <a:r>
              <a:rPr lang="fr-FR" dirty="0" smtClean="0">
                <a:solidFill>
                  <a:srgbClr val="000000"/>
                </a:solidFill>
              </a:rPr>
              <a:t>) 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préservatif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Le </a:t>
            </a:r>
            <a:r>
              <a:rPr lang="fr-FR" dirty="0">
                <a:solidFill>
                  <a:srgbClr val="000000"/>
                </a:solidFill>
              </a:rPr>
              <a:t>traitement antirétroviral du partenaire séronégatif (PrEP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La circoncision</a:t>
            </a:r>
          </a:p>
          <a:p>
            <a:pPr marL="514350" indent="-514350">
              <a:buFont typeface="+mj-lt"/>
              <a:buAutoNum type="alphaLcPeriod"/>
            </a:pPr>
            <a:r>
              <a:rPr lang="fr-FR" dirty="0" smtClean="0">
                <a:solidFill>
                  <a:srgbClr val="000000"/>
                </a:solidFill>
              </a:rPr>
              <a:t>Un </a:t>
            </a:r>
            <a:r>
              <a:rPr lang="fr-FR" dirty="0">
                <a:solidFill>
                  <a:srgbClr val="000000"/>
                </a:solidFill>
              </a:rPr>
              <a:t>programme de conseil </a:t>
            </a:r>
            <a:r>
              <a:rPr lang="fr-FR" dirty="0" smtClean="0">
                <a:solidFill>
                  <a:srgbClr val="000000"/>
                </a:solidFill>
              </a:rPr>
              <a:t>d’abstinence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9434045" y="1209710"/>
            <a:ext cx="2555800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96 %</a:t>
            </a:r>
          </a:p>
        </p:txBody>
      </p:sp>
      <p:sp>
        <p:nvSpPr>
          <p:cNvPr id="5" name="Explosion 2 4"/>
          <p:cNvSpPr/>
          <p:nvPr/>
        </p:nvSpPr>
        <p:spPr bwMode="auto">
          <a:xfrm>
            <a:off x="3352800" y="1707550"/>
            <a:ext cx="2068127" cy="81280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90 %</a:t>
            </a:r>
          </a:p>
        </p:txBody>
      </p:sp>
      <p:sp>
        <p:nvSpPr>
          <p:cNvPr id="6" name="Explosion 2 5"/>
          <p:cNvSpPr/>
          <p:nvPr/>
        </p:nvSpPr>
        <p:spPr bwMode="auto">
          <a:xfrm>
            <a:off x="9434045" y="2356870"/>
            <a:ext cx="2468205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86 %</a:t>
            </a:r>
          </a:p>
        </p:txBody>
      </p:sp>
      <p:sp>
        <p:nvSpPr>
          <p:cNvPr id="7" name="Explosion 2 6"/>
          <p:cNvSpPr/>
          <p:nvPr/>
        </p:nvSpPr>
        <p:spPr bwMode="auto">
          <a:xfrm>
            <a:off x="3581400" y="2520350"/>
            <a:ext cx="2302929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60 %</a:t>
            </a:r>
          </a:p>
        </p:txBody>
      </p:sp>
      <p:sp>
        <p:nvSpPr>
          <p:cNvPr id="8" name="Explosion 2 7"/>
          <p:cNvSpPr/>
          <p:nvPr/>
        </p:nvSpPr>
        <p:spPr bwMode="auto">
          <a:xfrm>
            <a:off x="7239000" y="3011336"/>
            <a:ext cx="2041031" cy="904240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0 %</a:t>
            </a:r>
          </a:p>
        </p:txBody>
      </p:sp>
    </p:spTree>
    <p:extLst>
      <p:ext uri="{BB962C8B-B14F-4D97-AF65-F5344CB8AC3E}">
        <p14:creationId xmlns:p14="http://schemas.microsoft.com/office/powerpoint/2010/main" val="10910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de transmission sexuelle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599" y="1600207"/>
            <a:ext cx="10281357" cy="4525963"/>
          </a:xfrm>
        </p:spPr>
        <p:txBody>
          <a:bodyPr/>
          <a:lstStyle/>
          <a:p>
            <a:r>
              <a:rPr lang="fr-FR" sz="2800" dirty="0"/>
              <a:t>Si la charge virale est inférieure au seuil de détection dans le sang depuis plus de 6 mois.</a:t>
            </a:r>
          </a:p>
          <a:p>
            <a:r>
              <a:rPr lang="fr-FR" sz="2800" dirty="0"/>
              <a:t>S’il n’y a pas de lésions génitales ni d’IST associée.</a:t>
            </a:r>
          </a:p>
          <a:p>
            <a:r>
              <a:rPr lang="fr-FR" sz="2800" dirty="0"/>
              <a:t>Si le traitement est pris régulièrement.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2285569" y="5029858"/>
            <a:ext cx="9601631" cy="1391843"/>
            <a:chOff x="856725" y="5029788"/>
            <a:chExt cx="8899863" cy="1391843"/>
          </a:xfrm>
        </p:grpSpPr>
        <p:sp>
          <p:nvSpPr>
            <p:cNvPr id="4" name="Flèche droite rayée 3"/>
            <p:cNvSpPr/>
            <p:nvPr/>
          </p:nvSpPr>
          <p:spPr bwMode="auto">
            <a:xfrm>
              <a:off x="856725" y="5029788"/>
              <a:ext cx="1723529" cy="1038213"/>
            </a:xfrm>
            <a:prstGeom prst="strip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53974" y="5221302"/>
              <a:ext cx="67026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3600" b="1" u="sng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Le risque est « acceptable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139472"/>
            <a:ext cx="8986520" cy="677108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7670"/>
            <a:r>
              <a:rPr sz="4400" spc="-325" dirty="0"/>
              <a:t>P</a:t>
            </a:r>
            <a:r>
              <a:rPr sz="4400" spc="-25" dirty="0"/>
              <a:t>AS</a:t>
            </a:r>
            <a:r>
              <a:rPr sz="4400" spc="5" dirty="0"/>
              <a:t> </a:t>
            </a:r>
            <a:r>
              <a:rPr sz="4400" spc="-35" dirty="0"/>
              <a:t>D</a:t>
            </a:r>
            <a:r>
              <a:rPr sz="4400" spc="-25" dirty="0"/>
              <a:t>E</a:t>
            </a:r>
            <a:r>
              <a:rPr sz="4400" spc="15" dirty="0"/>
              <a:t> </a:t>
            </a:r>
            <a:r>
              <a:rPr sz="4400" spc="-30" dirty="0"/>
              <a:t>TR</a:t>
            </a:r>
            <a:r>
              <a:rPr sz="4400" spc="-25" dirty="0"/>
              <a:t>A</a:t>
            </a:r>
            <a:r>
              <a:rPr sz="4400" spc="-30" dirty="0"/>
              <a:t>N</a:t>
            </a:r>
            <a:r>
              <a:rPr sz="4400" spc="-10" dirty="0"/>
              <a:t>S</a:t>
            </a:r>
            <a:r>
              <a:rPr sz="4400" spc="-35" dirty="0"/>
              <a:t>MI</a:t>
            </a:r>
            <a:r>
              <a:rPr sz="4400" spc="-10" dirty="0"/>
              <a:t>S</a:t>
            </a:r>
            <a:r>
              <a:rPr sz="4400" spc="-25" dirty="0"/>
              <a:t>S</a:t>
            </a:r>
            <a:r>
              <a:rPr sz="4400" dirty="0"/>
              <a:t>I</a:t>
            </a:r>
            <a:r>
              <a:rPr sz="4400" spc="-35" dirty="0"/>
              <a:t>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42855" y="1579527"/>
            <a:ext cx="8144149" cy="4677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•</a:t>
            </a:r>
            <a:r>
              <a:rPr sz="2800" spc="-9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670"/>
              </a:spcBef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•</a:t>
            </a:r>
            <a:r>
              <a:rPr sz="2800" spc="-9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ais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elle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le lin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670"/>
              </a:spcBef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•</a:t>
            </a:r>
            <a:r>
              <a:rPr sz="2800" spc="-9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nt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n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675"/>
              </a:spcBef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•</a:t>
            </a:r>
            <a:r>
              <a:rPr sz="2800" spc="-9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b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aiser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esses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675"/>
              </a:spcBef>
            </a:pP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•Ra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800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és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(u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tilis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tion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q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12700"/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ése</a:t>
            </a:r>
            <a:r>
              <a:rPr sz="2800" spc="1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spc="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spcBef>
                <a:spcPts val="1625"/>
              </a:spcBef>
            </a:pPr>
            <a:r>
              <a:rPr sz="3600" b="1" spc="-1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65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3600" b="1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tio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!</a:t>
            </a:r>
            <a:r>
              <a:rPr sz="3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8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006FC0"/>
                </a:solidFill>
                <a:latin typeface="Calibri"/>
                <a:cs typeface="Calibri"/>
              </a:rPr>
              <a:t>aso</a:t>
            </a:r>
            <a:r>
              <a:rPr sz="3600" b="1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27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3600" b="1" spc="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0" dirty="0">
                <a:solidFill>
                  <a:srgbClr val="006FC0"/>
                </a:solidFill>
                <a:latin typeface="Calibri"/>
                <a:cs typeface="Calibri"/>
              </a:rPr>
              <a:t> à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 d</a:t>
            </a:r>
            <a:r>
              <a:rPr sz="3600" b="1" spc="1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ts,</a:t>
            </a:r>
            <a:r>
              <a:rPr sz="36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Calibri"/>
                <a:cs typeface="Calibri"/>
              </a:rPr>
              <a:t>cis</a:t>
            </a:r>
            <a:r>
              <a:rPr sz="3600" b="1" spc="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aux, </a:t>
            </a:r>
            <a:r>
              <a:rPr sz="3600" b="1" spc="-20" dirty="0">
                <a:solidFill>
                  <a:srgbClr val="006FC0"/>
                </a:solidFill>
                <a:latin typeface="Calibri"/>
                <a:cs typeface="Calibri"/>
              </a:rPr>
              <a:t>co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-o</a:t>
            </a:r>
            <a:r>
              <a:rPr sz="3600" b="1" spc="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gle…</a:t>
            </a:r>
            <a:r>
              <a:rPr sz="3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=&gt;</a:t>
            </a:r>
            <a:r>
              <a:rPr sz="3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1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3600" b="1" spc="-5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fr-FR" sz="3600" b="1" spc="-10" dirty="0">
                <a:solidFill>
                  <a:srgbClr val="006FC0"/>
                </a:solidFill>
                <a:latin typeface="Calibri"/>
                <a:cs typeface="Calibri"/>
              </a:rPr>
              <a:t>B &amp; </a:t>
            </a: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8" y="139472"/>
            <a:ext cx="10589261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/>
            <a:r>
              <a:rPr sz="4000" spc="-5" dirty="0"/>
              <a:t>VRA</a:t>
            </a:r>
            <a:r>
              <a:rPr sz="4000" dirty="0"/>
              <a:t>I</a:t>
            </a:r>
            <a:r>
              <a:rPr sz="4000" spc="-30" dirty="0"/>
              <a:t> </a:t>
            </a:r>
            <a:r>
              <a:rPr sz="4000" spc="-5" dirty="0"/>
              <a:t>O</a:t>
            </a:r>
            <a:r>
              <a:rPr sz="4000" dirty="0"/>
              <a:t>U</a:t>
            </a:r>
            <a:r>
              <a:rPr sz="4000" spc="-20" dirty="0"/>
              <a:t> </a:t>
            </a:r>
            <a:r>
              <a:rPr sz="4000" spc="-210" dirty="0"/>
              <a:t>F</a:t>
            </a:r>
            <a:r>
              <a:rPr sz="4000" spc="-80" dirty="0"/>
              <a:t>A</a:t>
            </a:r>
            <a:r>
              <a:rPr sz="4000" dirty="0"/>
              <a:t>UX</a:t>
            </a:r>
            <a:r>
              <a:rPr sz="4000" spc="-50" dirty="0"/>
              <a:t> </a:t>
            </a:r>
            <a:r>
              <a:rPr sz="4000" dirty="0"/>
              <a:t>? </a:t>
            </a:r>
            <a:r>
              <a:rPr sz="4000" spc="-5" dirty="0"/>
              <a:t>TRANSMISSIO</a:t>
            </a:r>
            <a:r>
              <a:rPr sz="4000" dirty="0"/>
              <a:t>N</a:t>
            </a:r>
            <a:r>
              <a:rPr sz="4000" spc="-90" dirty="0"/>
              <a:t> </a:t>
            </a:r>
            <a:r>
              <a:rPr sz="4000" spc="-5" dirty="0"/>
              <a:t>V</a:t>
            </a:r>
            <a:r>
              <a:rPr sz="4000" spc="10" dirty="0"/>
              <a:t>I</a:t>
            </a:r>
            <a:r>
              <a:rPr sz="4000"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676400"/>
            <a:ext cx="10591800" cy="4135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1F5F"/>
              </a:buClr>
              <a:buFont typeface="Arial"/>
              <a:buChar char="•"/>
              <a:tabLst>
                <a:tab pos="23241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emb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ssé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erso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sé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ositi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 smtClean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lang="fr-FR" sz="2400" i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i="1" dirty="0" smtClean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400" i="1" spc="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i="1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 smtClean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2400" i="1" spc="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sai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 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sq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? </a:t>
            </a:r>
            <a:endParaRPr lang="fr-FR" sz="2400" i="1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5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eu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rel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ion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elle</a:t>
            </a:r>
            <a:r>
              <a:rPr sz="24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(p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én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ion</a:t>
            </a:r>
            <a:r>
              <a:rPr sz="24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ag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le)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ec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omme</a:t>
            </a:r>
            <a:r>
              <a:rPr lang="fr-FR" sz="2400" dirty="0">
                <a:latin typeface="Calibri"/>
                <a:cs typeface="Calibri"/>
              </a:rPr>
              <a:t> 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ositi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éj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lé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n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!</a:t>
            </a:r>
            <a:endParaRPr lang="fr-FR" sz="2400" i="1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erso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osi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ens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eux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rap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4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VIH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? </a:t>
            </a:r>
            <a:endParaRPr lang="fr-FR" sz="2400" b="1" spc="-14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217170" indent="-342900">
              <a:spcBef>
                <a:spcPts val="575"/>
              </a:spcBef>
              <a:buClr>
                <a:srgbClr val="001F5F"/>
              </a:buClr>
              <a:buFont typeface="Arial"/>
              <a:buChar char="•"/>
              <a:tabLst>
                <a:tab pos="233679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5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ella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ion</a:t>
            </a:r>
            <a:r>
              <a:rPr sz="24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à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omme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ut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ér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lo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 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sq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?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spcBef>
                <a:spcPts val="575"/>
              </a:spcBef>
              <a:buClr>
                <a:srgbClr val="001F5F"/>
              </a:buClr>
              <a:buFont typeface="Arial"/>
              <a:buChar char="•"/>
              <a:tabLst>
                <a:tab pos="233679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5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ilisé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mêmes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oil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24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spc="-145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erso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nn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osi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je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églée</a:t>
            </a:r>
            <a:r>
              <a:rPr sz="24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2400" i="1" spc="-170" dirty="0">
                <a:solidFill>
                  <a:srgbClr val="001F5F"/>
                </a:solidFill>
                <a:latin typeface="Calibri"/>
                <a:cs typeface="Calibri"/>
              </a:rPr>
              <a:t>’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pr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? 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5562600"/>
            <a:ext cx="3324225" cy="1038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621" y="3950971"/>
            <a:ext cx="4416425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3600" b="1" spc="-1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gi</a:t>
            </a:r>
            <a:r>
              <a:rPr sz="3600" b="1" spc="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 d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600" b="1" spc="-6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spc="-7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L="12700"/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ODS</a:t>
            </a:r>
            <a:endParaRPr sz="3600">
              <a:latin typeface="Calibri"/>
              <a:cs typeface="Calibri"/>
            </a:endParaRPr>
          </a:p>
          <a:p>
            <a:pPr marL="12700"/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b="1" spc="-6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2057" y="2353795"/>
            <a:ext cx="343725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DEPI</a:t>
            </a:r>
            <a:r>
              <a:rPr sz="5400" b="1" spc="-4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5400" b="1" spc="-4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5400" b="1" spc="-8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5400" b="1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5400" b="1" spc="-5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5400" b="1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dépistage : techniques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0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latin typeface="Arial" charset="0"/>
              </a:rPr>
              <a:t>Représentation schématique des marqueurs virologiques au cours de la primo-infection par le VIH en l'absence de traitement</a:t>
            </a:r>
          </a:p>
        </p:txBody>
      </p:sp>
      <p:sp>
        <p:nvSpPr>
          <p:cNvPr id="8196" name="Line 87"/>
          <p:cNvSpPr>
            <a:spLocks noChangeShapeType="1"/>
          </p:cNvSpPr>
          <p:nvPr/>
        </p:nvSpPr>
        <p:spPr bwMode="auto">
          <a:xfrm>
            <a:off x="2638458" y="4124325"/>
            <a:ext cx="5965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7" name="Freeform 125"/>
          <p:cNvSpPr>
            <a:spLocks/>
          </p:cNvSpPr>
          <p:nvPr/>
        </p:nvSpPr>
        <p:spPr bwMode="auto">
          <a:xfrm>
            <a:off x="4017962" y="2805119"/>
            <a:ext cx="2279650" cy="1595437"/>
          </a:xfrm>
          <a:custGeom>
            <a:avLst/>
            <a:gdLst>
              <a:gd name="T0" fmla="*/ 0 w 1436"/>
              <a:gd name="T1" fmla="*/ 1005 h 1005"/>
              <a:gd name="T2" fmla="*/ 228 w 1436"/>
              <a:gd name="T3" fmla="*/ 873 h 1005"/>
              <a:gd name="T4" fmla="*/ 364 w 1436"/>
              <a:gd name="T5" fmla="*/ 617 h 1005"/>
              <a:gd name="T6" fmla="*/ 520 w 1436"/>
              <a:gd name="T7" fmla="*/ 189 h 1005"/>
              <a:gd name="T8" fmla="*/ 700 w 1436"/>
              <a:gd name="T9" fmla="*/ 17 h 1005"/>
              <a:gd name="T10" fmla="*/ 860 w 1436"/>
              <a:gd name="T11" fmla="*/ 89 h 1005"/>
              <a:gd name="T12" fmla="*/ 1000 w 1436"/>
              <a:gd name="T13" fmla="*/ 385 h 1005"/>
              <a:gd name="T14" fmla="*/ 1108 w 1436"/>
              <a:gd name="T15" fmla="*/ 633 h 1005"/>
              <a:gd name="T16" fmla="*/ 1264 w 1436"/>
              <a:gd name="T17" fmla="*/ 833 h 1005"/>
              <a:gd name="T18" fmla="*/ 1436 w 1436"/>
              <a:gd name="T19" fmla="*/ 973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6"/>
              <a:gd name="T31" fmla="*/ 0 h 1005"/>
              <a:gd name="T32" fmla="*/ 1436 w 1436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6" h="1005">
                <a:moveTo>
                  <a:pt x="0" y="1005"/>
                </a:moveTo>
                <a:cubicBezTo>
                  <a:pt x="83" y="971"/>
                  <a:pt x="167" y="938"/>
                  <a:pt x="228" y="873"/>
                </a:cubicBezTo>
                <a:cubicBezTo>
                  <a:pt x="289" y="808"/>
                  <a:pt x="315" y="731"/>
                  <a:pt x="364" y="617"/>
                </a:cubicBezTo>
                <a:cubicBezTo>
                  <a:pt x="413" y="503"/>
                  <a:pt x="464" y="289"/>
                  <a:pt x="520" y="189"/>
                </a:cubicBezTo>
                <a:cubicBezTo>
                  <a:pt x="576" y="89"/>
                  <a:pt x="643" y="34"/>
                  <a:pt x="700" y="17"/>
                </a:cubicBezTo>
                <a:cubicBezTo>
                  <a:pt x="757" y="0"/>
                  <a:pt x="810" y="28"/>
                  <a:pt x="860" y="89"/>
                </a:cubicBezTo>
                <a:cubicBezTo>
                  <a:pt x="910" y="150"/>
                  <a:pt x="959" y="294"/>
                  <a:pt x="1000" y="385"/>
                </a:cubicBezTo>
                <a:cubicBezTo>
                  <a:pt x="1041" y="476"/>
                  <a:pt x="1064" y="558"/>
                  <a:pt x="1108" y="633"/>
                </a:cubicBezTo>
                <a:cubicBezTo>
                  <a:pt x="1152" y="708"/>
                  <a:pt x="1209" y="776"/>
                  <a:pt x="1264" y="833"/>
                </a:cubicBezTo>
                <a:cubicBezTo>
                  <a:pt x="1319" y="890"/>
                  <a:pt x="1377" y="931"/>
                  <a:pt x="1436" y="973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8" name="Freeform 124"/>
          <p:cNvSpPr>
            <a:spLocks/>
          </p:cNvSpPr>
          <p:nvPr/>
        </p:nvSpPr>
        <p:spPr bwMode="auto">
          <a:xfrm>
            <a:off x="4881563" y="2178050"/>
            <a:ext cx="3181350" cy="2222500"/>
          </a:xfrm>
          <a:custGeom>
            <a:avLst/>
            <a:gdLst>
              <a:gd name="T0" fmla="*/ 0 w 2004"/>
              <a:gd name="T1" fmla="*/ 1400 h 1400"/>
              <a:gd name="T2" fmla="*/ 308 w 2004"/>
              <a:gd name="T3" fmla="*/ 1192 h 1400"/>
              <a:gd name="T4" fmla="*/ 520 w 2004"/>
              <a:gd name="T5" fmla="*/ 872 h 1400"/>
              <a:gd name="T6" fmla="*/ 820 w 2004"/>
              <a:gd name="T7" fmla="*/ 324 h 1400"/>
              <a:gd name="T8" fmla="*/ 952 w 2004"/>
              <a:gd name="T9" fmla="*/ 144 h 1400"/>
              <a:gd name="T10" fmla="*/ 1168 w 2004"/>
              <a:gd name="T11" fmla="*/ 28 h 1400"/>
              <a:gd name="T12" fmla="*/ 1576 w 2004"/>
              <a:gd name="T13" fmla="*/ 4 h 1400"/>
              <a:gd name="T14" fmla="*/ 2004 w 2004"/>
              <a:gd name="T15" fmla="*/ 4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4"/>
              <a:gd name="T25" fmla="*/ 0 h 1400"/>
              <a:gd name="T26" fmla="*/ 2004 w 2004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4" h="1400">
                <a:moveTo>
                  <a:pt x="0" y="1400"/>
                </a:moveTo>
                <a:cubicBezTo>
                  <a:pt x="51" y="1365"/>
                  <a:pt x="221" y="1280"/>
                  <a:pt x="308" y="1192"/>
                </a:cubicBezTo>
                <a:cubicBezTo>
                  <a:pt x="395" y="1104"/>
                  <a:pt x="435" y="1016"/>
                  <a:pt x="520" y="872"/>
                </a:cubicBezTo>
                <a:cubicBezTo>
                  <a:pt x="605" y="728"/>
                  <a:pt x="748" y="445"/>
                  <a:pt x="820" y="324"/>
                </a:cubicBezTo>
                <a:cubicBezTo>
                  <a:pt x="892" y="203"/>
                  <a:pt x="894" y="193"/>
                  <a:pt x="952" y="144"/>
                </a:cubicBezTo>
                <a:cubicBezTo>
                  <a:pt x="1010" y="95"/>
                  <a:pt x="1064" y="51"/>
                  <a:pt x="1168" y="28"/>
                </a:cubicBezTo>
                <a:cubicBezTo>
                  <a:pt x="1272" y="5"/>
                  <a:pt x="1437" y="8"/>
                  <a:pt x="1576" y="4"/>
                </a:cubicBezTo>
                <a:cubicBezTo>
                  <a:pt x="1715" y="0"/>
                  <a:pt x="1915" y="4"/>
                  <a:pt x="2004" y="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9" name="Freeform 122"/>
          <p:cNvSpPr>
            <a:spLocks/>
          </p:cNvSpPr>
          <p:nvPr/>
        </p:nvSpPr>
        <p:spPr bwMode="auto">
          <a:xfrm>
            <a:off x="3509962" y="2017778"/>
            <a:ext cx="4064000" cy="2389187"/>
          </a:xfrm>
          <a:custGeom>
            <a:avLst/>
            <a:gdLst>
              <a:gd name="T0" fmla="*/ 0 w 2560"/>
              <a:gd name="T1" fmla="*/ 1505 h 1505"/>
              <a:gd name="T2" fmla="*/ 200 w 2560"/>
              <a:gd name="T3" fmla="*/ 1409 h 1505"/>
              <a:gd name="T4" fmla="*/ 364 w 2560"/>
              <a:gd name="T5" fmla="*/ 1217 h 1505"/>
              <a:gd name="T6" fmla="*/ 548 w 2560"/>
              <a:gd name="T7" fmla="*/ 797 h 1505"/>
              <a:gd name="T8" fmla="*/ 792 w 2560"/>
              <a:gd name="T9" fmla="*/ 197 h 1505"/>
              <a:gd name="T10" fmla="*/ 1000 w 2560"/>
              <a:gd name="T11" fmla="*/ 9 h 1505"/>
              <a:gd name="T12" fmla="*/ 1196 w 2560"/>
              <a:gd name="T13" fmla="*/ 145 h 1505"/>
              <a:gd name="T14" fmla="*/ 1384 w 2560"/>
              <a:gd name="T15" fmla="*/ 553 h 1505"/>
              <a:gd name="T16" fmla="*/ 1516 w 2560"/>
              <a:gd name="T17" fmla="*/ 785 h 1505"/>
              <a:gd name="T18" fmla="*/ 1664 w 2560"/>
              <a:gd name="T19" fmla="*/ 1037 h 1505"/>
              <a:gd name="T20" fmla="*/ 1920 w 2560"/>
              <a:gd name="T21" fmla="*/ 1217 h 1505"/>
              <a:gd name="T22" fmla="*/ 2560 w 2560"/>
              <a:gd name="T23" fmla="*/ 1237 h 1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0"/>
              <a:gd name="T37" fmla="*/ 0 h 1505"/>
              <a:gd name="T38" fmla="*/ 2560 w 2560"/>
              <a:gd name="T39" fmla="*/ 1505 h 1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0" h="1505">
                <a:moveTo>
                  <a:pt x="0" y="1505"/>
                </a:moveTo>
                <a:cubicBezTo>
                  <a:pt x="33" y="1489"/>
                  <a:pt x="139" y="1457"/>
                  <a:pt x="200" y="1409"/>
                </a:cubicBezTo>
                <a:cubicBezTo>
                  <a:pt x="261" y="1361"/>
                  <a:pt x="306" y="1319"/>
                  <a:pt x="364" y="1217"/>
                </a:cubicBezTo>
                <a:cubicBezTo>
                  <a:pt x="422" y="1115"/>
                  <a:pt x="477" y="967"/>
                  <a:pt x="548" y="797"/>
                </a:cubicBezTo>
                <a:cubicBezTo>
                  <a:pt x="619" y="627"/>
                  <a:pt x="717" y="328"/>
                  <a:pt x="792" y="197"/>
                </a:cubicBezTo>
                <a:cubicBezTo>
                  <a:pt x="867" y="66"/>
                  <a:pt x="933" y="18"/>
                  <a:pt x="1000" y="9"/>
                </a:cubicBezTo>
                <a:cubicBezTo>
                  <a:pt x="1067" y="0"/>
                  <a:pt x="1132" y="54"/>
                  <a:pt x="1196" y="145"/>
                </a:cubicBezTo>
                <a:cubicBezTo>
                  <a:pt x="1260" y="236"/>
                  <a:pt x="1331" y="446"/>
                  <a:pt x="1384" y="553"/>
                </a:cubicBezTo>
                <a:cubicBezTo>
                  <a:pt x="1437" y="660"/>
                  <a:pt x="1469" y="704"/>
                  <a:pt x="1516" y="785"/>
                </a:cubicBezTo>
                <a:cubicBezTo>
                  <a:pt x="1563" y="866"/>
                  <a:pt x="1597" y="965"/>
                  <a:pt x="1664" y="1037"/>
                </a:cubicBezTo>
                <a:cubicBezTo>
                  <a:pt x="1731" y="1109"/>
                  <a:pt x="1771" y="1184"/>
                  <a:pt x="1920" y="1217"/>
                </a:cubicBezTo>
                <a:cubicBezTo>
                  <a:pt x="2069" y="1250"/>
                  <a:pt x="2427" y="1233"/>
                  <a:pt x="2560" y="123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0" name="Freeform 123"/>
          <p:cNvSpPr>
            <a:spLocks/>
          </p:cNvSpPr>
          <p:nvPr/>
        </p:nvSpPr>
        <p:spPr bwMode="auto">
          <a:xfrm>
            <a:off x="5846762" y="3143254"/>
            <a:ext cx="1727200" cy="576263"/>
          </a:xfrm>
          <a:custGeom>
            <a:avLst/>
            <a:gdLst>
              <a:gd name="T0" fmla="*/ 0 w 1088"/>
              <a:gd name="T1" fmla="*/ 0 h 363"/>
              <a:gd name="T2" fmla="*/ 204 w 1088"/>
              <a:gd name="T3" fmla="*/ 240 h 363"/>
              <a:gd name="T4" fmla="*/ 396 w 1088"/>
              <a:gd name="T5" fmla="*/ 344 h 363"/>
              <a:gd name="T6" fmla="*/ 796 w 1088"/>
              <a:gd name="T7" fmla="*/ 356 h 363"/>
              <a:gd name="T8" fmla="*/ 1088 w 1088"/>
              <a:gd name="T9" fmla="*/ 35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63"/>
              <a:gd name="T17" fmla="*/ 1088 w 1088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63">
                <a:moveTo>
                  <a:pt x="0" y="0"/>
                </a:moveTo>
                <a:cubicBezTo>
                  <a:pt x="33" y="40"/>
                  <a:pt x="138" y="183"/>
                  <a:pt x="204" y="240"/>
                </a:cubicBezTo>
                <a:cubicBezTo>
                  <a:pt x="270" y="297"/>
                  <a:pt x="297" y="325"/>
                  <a:pt x="396" y="344"/>
                </a:cubicBezTo>
                <a:cubicBezTo>
                  <a:pt x="495" y="363"/>
                  <a:pt x="681" y="354"/>
                  <a:pt x="796" y="356"/>
                </a:cubicBezTo>
                <a:cubicBezTo>
                  <a:pt x="911" y="358"/>
                  <a:pt x="999" y="357"/>
                  <a:pt x="1088" y="35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1" name="Rectangle 104"/>
          <p:cNvSpPr>
            <a:spLocks noChangeArrowheads="1"/>
          </p:cNvSpPr>
          <p:nvPr/>
        </p:nvSpPr>
        <p:spPr bwMode="auto">
          <a:xfrm>
            <a:off x="4471987" y="5200715"/>
            <a:ext cx="1614488" cy="252413"/>
          </a:xfrm>
          <a:prstGeom prst="leftRightArrow">
            <a:avLst>
              <a:gd name="adj1" fmla="val 100000"/>
              <a:gd name="adj2" fmla="val 47409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Antigénémie P24</a:t>
            </a:r>
          </a:p>
        </p:txBody>
      </p:sp>
      <p:sp>
        <p:nvSpPr>
          <p:cNvPr id="8202" name="Rectangle 77"/>
          <p:cNvSpPr>
            <a:spLocks noChangeArrowheads="1"/>
          </p:cNvSpPr>
          <p:nvPr/>
        </p:nvSpPr>
        <p:spPr bwMode="auto">
          <a:xfrm>
            <a:off x="5537233" y="5765865"/>
            <a:ext cx="3121025" cy="252413"/>
          </a:xfrm>
          <a:prstGeom prst="leftRightArrow">
            <a:avLst>
              <a:gd name="adj1" fmla="val 100000"/>
              <a:gd name="adj2" fmla="val 25989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Anticorps anti-VIH positifs par ELISA</a:t>
            </a:r>
          </a:p>
        </p:txBody>
      </p:sp>
      <p:sp>
        <p:nvSpPr>
          <p:cNvPr id="8203" name="Rectangle 79"/>
          <p:cNvSpPr>
            <a:spLocks noChangeArrowheads="1"/>
          </p:cNvSpPr>
          <p:nvPr/>
        </p:nvSpPr>
        <p:spPr bwMode="auto">
          <a:xfrm>
            <a:off x="2571752" y="5842065"/>
            <a:ext cx="2870200" cy="252413"/>
          </a:xfrm>
          <a:prstGeom prst="leftRightArrow">
            <a:avLst>
              <a:gd name="adj1" fmla="val 100000"/>
              <a:gd name="adj2" fmla="val 50959"/>
            </a:avLst>
          </a:prstGeom>
          <a:solidFill>
            <a:srgbClr val="53620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Fenêtre sérologique</a:t>
            </a:r>
          </a:p>
        </p:txBody>
      </p:sp>
      <p:sp>
        <p:nvSpPr>
          <p:cNvPr id="8205" name="Freeform 58"/>
          <p:cNvSpPr>
            <a:spLocks/>
          </p:cNvSpPr>
          <p:nvPr/>
        </p:nvSpPr>
        <p:spPr bwMode="auto">
          <a:xfrm>
            <a:off x="4086231" y="3813175"/>
            <a:ext cx="111125" cy="52388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0 h 32"/>
              <a:gd name="T4" fmla="*/ 0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"/>
              <a:gd name="T17" fmla="*/ 53 w 53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">
                <a:moveTo>
                  <a:pt x="53" y="19"/>
                </a:moveTo>
                <a:lnTo>
                  <a:pt x="5" y="0"/>
                </a:lnTo>
                <a:lnTo>
                  <a:pt x="0" y="13"/>
                </a:lnTo>
                <a:lnTo>
                  <a:pt x="48" y="32"/>
                </a:lnTo>
                <a:lnTo>
                  <a:pt x="53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3822239" y="4624388"/>
            <a:ext cx="3850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11-12</a:t>
            </a: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4272051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14-15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5246776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20-21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6221487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28-29</a:t>
            </a:r>
          </a:p>
        </p:txBody>
      </p:sp>
      <p:sp>
        <p:nvSpPr>
          <p:cNvPr id="8210" name="Freeform 66"/>
          <p:cNvSpPr>
            <a:spLocks/>
          </p:cNvSpPr>
          <p:nvPr/>
        </p:nvSpPr>
        <p:spPr bwMode="auto">
          <a:xfrm>
            <a:off x="4479958" y="3870325"/>
            <a:ext cx="109537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1" name="Rectangle 67"/>
          <p:cNvSpPr>
            <a:spLocks noChangeArrowheads="1"/>
          </p:cNvSpPr>
          <p:nvPr/>
        </p:nvSpPr>
        <p:spPr bwMode="auto">
          <a:xfrm>
            <a:off x="7639050" y="4624388"/>
            <a:ext cx="1006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Temps (jours)</a:t>
            </a:r>
          </a:p>
        </p:txBody>
      </p:sp>
      <p:sp>
        <p:nvSpPr>
          <p:cNvPr id="8212" name="Rectangle 68"/>
          <p:cNvSpPr>
            <a:spLocks noChangeArrowheads="1"/>
          </p:cNvSpPr>
          <p:nvPr/>
        </p:nvSpPr>
        <p:spPr bwMode="auto">
          <a:xfrm>
            <a:off x="7673975" y="2273300"/>
            <a:ext cx="947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anti-gp</a:t>
            </a: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160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anti-gp</a:t>
            </a: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120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anti-gp</a:t>
            </a: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41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anti-p24</a:t>
            </a:r>
          </a:p>
        </p:txBody>
      </p:sp>
      <p:sp>
        <p:nvSpPr>
          <p:cNvPr id="8213" name="Rectangle 69"/>
          <p:cNvSpPr>
            <a:spLocks noChangeArrowheads="1"/>
          </p:cNvSpPr>
          <p:nvPr/>
        </p:nvSpPr>
        <p:spPr bwMode="auto">
          <a:xfrm>
            <a:off x="1981200" y="4595813"/>
            <a:ext cx="872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Contage J 0</a:t>
            </a:r>
          </a:p>
        </p:txBody>
      </p:sp>
      <p:sp>
        <p:nvSpPr>
          <p:cNvPr id="8214" name="Rectangle 70"/>
          <p:cNvSpPr>
            <a:spLocks noChangeArrowheads="1"/>
          </p:cNvSpPr>
          <p:nvPr/>
        </p:nvSpPr>
        <p:spPr bwMode="auto">
          <a:xfrm>
            <a:off x="2722562" y="2133661"/>
            <a:ext cx="13336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Taux </a:t>
            </a:r>
            <a:b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sz="1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des marqueurs </a:t>
            </a:r>
          </a:p>
        </p:txBody>
      </p:sp>
      <p:sp>
        <p:nvSpPr>
          <p:cNvPr id="8215" name="Freeform 71"/>
          <p:cNvSpPr>
            <a:spLocks/>
          </p:cNvSpPr>
          <p:nvPr/>
        </p:nvSpPr>
        <p:spPr bwMode="auto">
          <a:xfrm>
            <a:off x="5459412" y="3870325"/>
            <a:ext cx="109538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6" name="Rectangle 76"/>
          <p:cNvSpPr>
            <a:spLocks noChangeArrowheads="1"/>
          </p:cNvSpPr>
          <p:nvPr/>
        </p:nvSpPr>
        <p:spPr bwMode="auto">
          <a:xfrm>
            <a:off x="4471987" y="5483290"/>
            <a:ext cx="4186238" cy="252413"/>
          </a:xfrm>
          <a:prstGeom prst="leftRightArrow">
            <a:avLst>
              <a:gd name="adj1" fmla="val 100000"/>
              <a:gd name="adj2" fmla="val 3240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ADN proviral</a:t>
            </a:r>
          </a:p>
        </p:txBody>
      </p:sp>
      <p:sp>
        <p:nvSpPr>
          <p:cNvPr id="8217" name="Rectangle 80"/>
          <p:cNvSpPr>
            <a:spLocks noChangeArrowheads="1"/>
          </p:cNvSpPr>
          <p:nvPr/>
        </p:nvSpPr>
        <p:spPr bwMode="auto">
          <a:xfrm>
            <a:off x="6678645" y="6049963"/>
            <a:ext cx="1979613" cy="304800"/>
          </a:xfrm>
          <a:prstGeom prst="leftRightArrow">
            <a:avLst>
              <a:gd name="adj1" fmla="val 100000"/>
              <a:gd name="adj2" fmla="val 31782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Ac anti-VIH positifs</a:t>
            </a:r>
            <a:b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Western - Blot </a:t>
            </a:r>
          </a:p>
        </p:txBody>
      </p:sp>
      <p:sp>
        <p:nvSpPr>
          <p:cNvPr id="8218" name="Rectangle 81"/>
          <p:cNvSpPr>
            <a:spLocks noChangeArrowheads="1"/>
          </p:cNvSpPr>
          <p:nvPr/>
        </p:nvSpPr>
        <p:spPr bwMode="auto">
          <a:xfrm>
            <a:off x="2616205" y="4918075"/>
            <a:ext cx="1411287" cy="273050"/>
          </a:xfrm>
          <a:prstGeom prst="leftRightArrow">
            <a:avLst>
              <a:gd name="adj1" fmla="val 100000"/>
              <a:gd name="adj2" fmla="val 5750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Fenêtre virologique</a:t>
            </a:r>
            <a:endParaRPr lang="en-US" sz="1100" b="1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9" name="Rectangle 83"/>
          <p:cNvSpPr>
            <a:spLocks noChangeArrowheads="1"/>
          </p:cNvSpPr>
          <p:nvPr/>
        </p:nvSpPr>
        <p:spPr bwMode="auto">
          <a:xfrm>
            <a:off x="7673983" y="3705226"/>
            <a:ext cx="7480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ARN-VIH</a:t>
            </a:r>
          </a:p>
        </p:txBody>
      </p:sp>
      <p:sp>
        <p:nvSpPr>
          <p:cNvPr id="8220" name="Rectangle 84"/>
          <p:cNvSpPr>
            <a:spLocks noChangeArrowheads="1"/>
          </p:cNvSpPr>
          <p:nvPr/>
        </p:nvSpPr>
        <p:spPr bwMode="auto">
          <a:xfrm>
            <a:off x="6359563" y="4213226"/>
            <a:ext cx="598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Ag p24</a:t>
            </a:r>
            <a:endParaRPr lang="fr-FR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1" name="Rectangle 86"/>
          <p:cNvSpPr>
            <a:spLocks noChangeArrowheads="1"/>
          </p:cNvSpPr>
          <p:nvPr/>
        </p:nvSpPr>
        <p:spPr bwMode="auto">
          <a:xfrm>
            <a:off x="2646367" y="3733800"/>
            <a:ext cx="1207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Seuil de détection</a:t>
            </a:r>
            <a:br>
              <a:rPr lang="fr-FR" sz="11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fr-FR" sz="11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des marqueurs</a:t>
            </a:r>
          </a:p>
        </p:txBody>
      </p:sp>
      <p:sp>
        <p:nvSpPr>
          <p:cNvPr id="8222" name="Rectangle 57"/>
          <p:cNvSpPr>
            <a:spLocks noChangeArrowheads="1"/>
          </p:cNvSpPr>
          <p:nvPr/>
        </p:nvSpPr>
        <p:spPr bwMode="auto">
          <a:xfrm>
            <a:off x="3997326" y="4505325"/>
            <a:ext cx="2698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3" name="Rectangle 59"/>
          <p:cNvSpPr>
            <a:spLocks noChangeArrowheads="1"/>
          </p:cNvSpPr>
          <p:nvPr/>
        </p:nvSpPr>
        <p:spPr bwMode="auto">
          <a:xfrm>
            <a:off x="4454558" y="4505325"/>
            <a:ext cx="28575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4" name="Rectangle 60"/>
          <p:cNvSpPr>
            <a:spLocks noChangeArrowheads="1"/>
          </p:cNvSpPr>
          <p:nvPr/>
        </p:nvSpPr>
        <p:spPr bwMode="auto">
          <a:xfrm>
            <a:off x="5432428" y="4505325"/>
            <a:ext cx="2698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5" name="Rectangle 65"/>
          <p:cNvSpPr>
            <a:spLocks noChangeArrowheads="1"/>
          </p:cNvSpPr>
          <p:nvPr/>
        </p:nvSpPr>
        <p:spPr bwMode="auto">
          <a:xfrm>
            <a:off x="6408737" y="4505325"/>
            <a:ext cx="26988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6" name="Line 85"/>
          <p:cNvSpPr>
            <a:spLocks noChangeShapeType="1"/>
          </p:cNvSpPr>
          <p:nvPr/>
        </p:nvSpPr>
        <p:spPr bwMode="auto">
          <a:xfrm flipV="1">
            <a:off x="2620962" y="2079690"/>
            <a:ext cx="0" cy="2481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7" name="Line 88"/>
          <p:cNvSpPr>
            <a:spLocks noChangeShapeType="1"/>
          </p:cNvSpPr>
          <p:nvPr/>
        </p:nvSpPr>
        <p:spPr bwMode="auto">
          <a:xfrm>
            <a:off x="2620995" y="4560888"/>
            <a:ext cx="5965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28" name="Rectangle 89"/>
          <p:cNvSpPr>
            <a:spLocks noChangeArrowheads="1"/>
          </p:cNvSpPr>
          <p:nvPr/>
        </p:nvSpPr>
        <p:spPr bwMode="auto">
          <a:xfrm>
            <a:off x="4035425" y="4918140"/>
            <a:ext cx="4622800" cy="252413"/>
          </a:xfrm>
          <a:prstGeom prst="leftRightArrow">
            <a:avLst>
              <a:gd name="adj1" fmla="val 100000"/>
              <a:gd name="adj2" fmla="val 34848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ARN VIH plasmatique</a:t>
            </a:r>
          </a:p>
        </p:txBody>
      </p:sp>
      <p:sp>
        <p:nvSpPr>
          <p:cNvPr id="8229" name="Freeform 71"/>
          <p:cNvSpPr>
            <a:spLocks/>
          </p:cNvSpPr>
          <p:nvPr/>
        </p:nvSpPr>
        <p:spPr bwMode="auto">
          <a:xfrm rot="17074365">
            <a:off x="5785643" y="3867944"/>
            <a:ext cx="109538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object 158"/>
          <p:cNvSpPr txBox="1"/>
          <p:nvPr/>
        </p:nvSpPr>
        <p:spPr>
          <a:xfrm>
            <a:off x="8915010" y="2666691"/>
            <a:ext cx="259281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7955"/>
            <a:r>
              <a:rPr sz="1200" b="1" spc="-2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rolo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VIH</a:t>
            </a:r>
            <a:r>
              <a:rPr sz="12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se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 po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spc="-40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au 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ni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mu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12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-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main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pr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è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200" b="1" spc="-4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am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1200" b="1" spc="-3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endParaRPr sz="1200" dirty="0">
              <a:latin typeface="Calibri"/>
              <a:cs typeface="Calibri"/>
            </a:endParaRPr>
          </a:p>
          <a:p>
            <a:pPr marL="12700" marR="5080"/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onc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 s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se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nc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1200" b="1" spc="-4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am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1200" b="1" spc="-3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main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pr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è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sq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 (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1200" b="1" spc="-130" dirty="0">
                <a:solidFill>
                  <a:srgbClr val="1F487C"/>
                </a:solidFill>
                <a:latin typeface="Calibri"/>
                <a:cs typeface="Calibri"/>
              </a:rPr>
              <a:t>’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nc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-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po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du</a:t>
            </a:r>
            <a:r>
              <a:rPr sz="1200" b="1" spc="-4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4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12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35" dirty="0">
                <a:solidFill>
                  <a:srgbClr val="1F487C"/>
                </a:solidFill>
                <a:latin typeface="Calibri"/>
                <a:cs typeface="Calibri"/>
              </a:rPr>
              <a:t>tt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sz="1200" b="1" spc="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1200" b="1" spc="-20" dirty="0">
                <a:solidFill>
                  <a:srgbClr val="1F487C"/>
                </a:solidFill>
                <a:latin typeface="Calibri"/>
                <a:cs typeface="Calibri"/>
              </a:rPr>
              <a:t>iod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1F487C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95885"/>
            <a:r>
              <a:rPr sz="12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</a:t>
            </a:r>
            <a:r>
              <a:rPr sz="12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12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sz="1200" b="1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200" b="1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sz="1200" b="1" spc="-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</a:t>
            </a:r>
            <a:r>
              <a:rPr sz="1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)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=</a:t>
            </a:r>
            <a:r>
              <a:rPr sz="12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spé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sz="12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sz="12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sé</a:t>
            </a:r>
            <a:r>
              <a:rPr sz="12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r>
              <a:rPr sz="1200" b="1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f</a:t>
            </a:r>
            <a:r>
              <a:rPr sz="12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bl</a:t>
            </a:r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 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à</a:t>
            </a:r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J</a:t>
            </a:r>
            <a:r>
              <a:rPr sz="12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12</a:t>
            </a:r>
            <a:r>
              <a:rPr sz="1200" b="1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FF6600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FF6600"/>
                </a:solidFill>
                <a:latin typeface="Calibri"/>
                <a:cs typeface="Calibri"/>
              </a:rPr>
              <a:t>li</a:t>
            </a:r>
            <a:r>
              <a:rPr sz="1200" b="1" dirty="0">
                <a:solidFill>
                  <a:srgbClr val="FF6600"/>
                </a:solidFill>
                <a:latin typeface="Calibri"/>
                <a:cs typeface="Calibri"/>
              </a:rPr>
              <a:t>sa </a:t>
            </a:r>
            <a:r>
              <a:rPr sz="1200" b="1" spc="-20" dirty="0">
                <a:solidFill>
                  <a:srgbClr val="FF6600"/>
                </a:solidFill>
                <a:latin typeface="Calibri"/>
                <a:cs typeface="Calibri"/>
              </a:rPr>
              <a:t>(</a:t>
            </a:r>
            <a:r>
              <a:rPr sz="1200" b="1" spc="-15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1200" b="1" spc="5" dirty="0">
                <a:solidFill>
                  <a:srgbClr val="FF6600"/>
                </a:solidFill>
                <a:latin typeface="Calibri"/>
                <a:cs typeface="Calibri"/>
              </a:rPr>
              <a:t>g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+</a:t>
            </a:r>
            <a:r>
              <a:rPr sz="1200" b="1" spc="-15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c</a:t>
            </a:r>
            <a:r>
              <a:rPr sz="1200" b="1" spc="-20" dirty="0" smtClean="0">
                <a:solidFill>
                  <a:srgbClr val="FF6600"/>
                </a:solidFill>
                <a:latin typeface="Calibri"/>
                <a:cs typeface="Calibri"/>
              </a:rPr>
              <a:t>)</a:t>
            </a:r>
            <a:r>
              <a:rPr sz="1200" b="1" spc="-10" dirty="0" smtClean="0">
                <a:solidFill>
                  <a:srgbClr val="FF6600"/>
                </a:solidFill>
                <a:latin typeface="Calibri"/>
                <a:cs typeface="Calibri"/>
              </a:rPr>
              <a:t>=</a:t>
            </a:r>
            <a:r>
              <a:rPr lang="fr-FR" sz="1200" b="1" dirty="0" smtClean="0">
                <a:solidFill>
                  <a:srgbClr val="FF6600"/>
                </a:solidFill>
                <a:latin typeface="Calibri"/>
                <a:cs typeface="Calibri"/>
              </a:rPr>
              <a:t>CeGIDD</a:t>
            </a:r>
            <a:r>
              <a:rPr sz="1200" b="1" spc="-5" dirty="0" smtClean="0">
                <a:solidFill>
                  <a:srgbClr val="FF6600"/>
                </a:solidFill>
                <a:latin typeface="Calibri"/>
                <a:cs typeface="Calibri"/>
              </a:rPr>
              <a:t>/</a:t>
            </a:r>
            <a:r>
              <a:rPr sz="1200" b="1" spc="-15" dirty="0" smtClean="0">
                <a:solidFill>
                  <a:srgbClr val="FF6600"/>
                </a:solidFill>
                <a:latin typeface="Calibri"/>
                <a:cs typeface="Calibri"/>
              </a:rPr>
              <a:t>l</a:t>
            </a:r>
            <a:r>
              <a:rPr sz="1200" b="1" dirty="0" smtClean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1200" b="1" spc="-15" dirty="0" smtClean="0">
                <a:solidFill>
                  <a:srgbClr val="FF6600"/>
                </a:solidFill>
                <a:latin typeface="Calibri"/>
                <a:cs typeface="Calibri"/>
              </a:rPr>
              <a:t>b</a:t>
            </a:r>
            <a:r>
              <a:rPr sz="1200" b="1" dirty="0" smtClean="0">
                <a:solidFill>
                  <a:srgbClr val="FF6600"/>
                </a:solidFill>
                <a:latin typeface="Calibri"/>
                <a:cs typeface="Calibri"/>
              </a:rPr>
              <a:t>o </a:t>
            </a:r>
            <a:r>
              <a:rPr sz="1200" b="1" dirty="0">
                <a:solidFill>
                  <a:srgbClr val="FF6600"/>
                </a:solidFill>
                <a:latin typeface="Calibri"/>
                <a:cs typeface="Calibri"/>
              </a:rPr>
              <a:t>f</a:t>
            </a:r>
            <a:r>
              <a:rPr sz="1200" b="1" spc="-15" dirty="0">
                <a:solidFill>
                  <a:srgbClr val="FF6600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FF6600"/>
                </a:solidFill>
                <a:latin typeface="Calibri"/>
                <a:cs typeface="Calibri"/>
              </a:rPr>
              <a:t>bl</a:t>
            </a:r>
            <a:r>
              <a:rPr sz="1200" b="1" dirty="0">
                <a:solidFill>
                  <a:srgbClr val="FF6600"/>
                </a:solidFill>
                <a:latin typeface="Calibri"/>
                <a:cs typeface="Calibri"/>
              </a:rPr>
              <a:t>e 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à</a:t>
            </a:r>
            <a:r>
              <a:rPr sz="1200" b="1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6600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FF6600"/>
                </a:solidFill>
                <a:latin typeface="Calibri"/>
                <a:cs typeface="Calibri"/>
              </a:rPr>
              <a:t>6</a:t>
            </a:r>
            <a:endParaRPr sz="1200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12700" marR="50165"/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1200" b="1" spc="-35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OD</a:t>
            </a:r>
            <a:r>
              <a:rPr sz="1200" b="1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t a</a:t>
            </a:r>
            <a:r>
              <a:rPr sz="1200" b="1" spc="-15" dirty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sz="1200" b="1" spc="-25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sz="1200" b="1" spc="-25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ts 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(</a:t>
            </a:r>
            <a:r>
              <a:rPr sz="1200" b="1" spc="-15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=ass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sz="1200" b="1" spc="-15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sz="1200" b="1" spc="-35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ion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1200" b="1" spc="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ph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ar</a:t>
            </a: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ma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sz="1200" b="1" spc="-15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8000"/>
                </a:solidFill>
                <a:latin typeface="Calibri"/>
                <a:cs typeface="Calibri"/>
              </a:rPr>
              <a:t>:</a:t>
            </a:r>
            <a:r>
              <a:rPr sz="1200" b="1" spc="5" dirty="0">
                <a:solidFill>
                  <a:srgbClr val="008000"/>
                </a:solidFill>
                <a:latin typeface="Calibri"/>
                <a:cs typeface="Calibri"/>
              </a:rPr>
              <a:t> f</a:t>
            </a:r>
            <a:r>
              <a:rPr sz="1200" b="1" spc="-15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1200" b="1" spc="-20" dirty="0">
                <a:solidFill>
                  <a:srgbClr val="008000"/>
                </a:solidFill>
                <a:latin typeface="Calibri"/>
                <a:cs typeface="Calibri"/>
              </a:rPr>
              <a:t>bl</a:t>
            </a:r>
            <a:r>
              <a:rPr sz="1200" b="1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12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à</a:t>
            </a:r>
            <a:r>
              <a:rPr sz="1200" b="1" spc="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08000"/>
                </a:solidFill>
                <a:latin typeface="Calibri"/>
                <a:cs typeface="Calibri"/>
              </a:rPr>
              <a:t>M</a:t>
            </a:r>
            <a:r>
              <a:rPr sz="1200" b="1" spc="-10" dirty="0">
                <a:solidFill>
                  <a:srgbClr val="008000"/>
                </a:solidFill>
                <a:latin typeface="Calibri"/>
                <a:cs typeface="Calibri"/>
              </a:rPr>
              <a:t>3</a:t>
            </a:r>
            <a:endParaRPr sz="1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4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197629"/>
            <a:ext cx="8986520" cy="677980"/>
          </a:xfrm>
          <a:prstGeom prst="rect">
            <a:avLst/>
          </a:prstGeom>
        </p:spPr>
        <p:txBody>
          <a:bodyPr vert="horz" wrap="square" lIns="0" tIns="23797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6205"/>
            <a:r>
              <a:rPr spc="-20" dirty="0"/>
              <a:t>E</a:t>
            </a:r>
            <a:r>
              <a:rPr spc="-35" dirty="0"/>
              <a:t>L</a:t>
            </a:r>
            <a:r>
              <a:rPr spc="-25" dirty="0"/>
              <a:t>EMEN</a:t>
            </a:r>
            <a:r>
              <a:rPr spc="-60" dirty="0"/>
              <a:t>T</a:t>
            </a:r>
            <a:r>
              <a:rPr spc="-20" dirty="0"/>
              <a:t>S</a:t>
            </a:r>
            <a:r>
              <a:rPr spc="25" dirty="0"/>
              <a:t> </a:t>
            </a:r>
            <a:r>
              <a:rPr spc="5" dirty="0"/>
              <a:t>D</a:t>
            </a:r>
            <a:r>
              <a:rPr spc="-20" dirty="0"/>
              <a:t>E</a:t>
            </a:r>
            <a:r>
              <a:rPr spc="-25" dirty="0"/>
              <a:t> </a:t>
            </a:r>
            <a:r>
              <a:rPr spc="5" dirty="0"/>
              <a:t>D</a:t>
            </a:r>
            <a:r>
              <a:rPr spc="-10" dirty="0"/>
              <a:t>I</a:t>
            </a:r>
            <a:r>
              <a:rPr spc="-75" dirty="0"/>
              <a:t>A</a:t>
            </a:r>
            <a:r>
              <a:rPr spc="5" dirty="0"/>
              <a:t>G</a:t>
            </a:r>
            <a:r>
              <a:rPr spc="-25" dirty="0"/>
              <a:t>NO</a:t>
            </a:r>
            <a:r>
              <a:rPr spc="-50" dirty="0"/>
              <a:t>S</a:t>
            </a:r>
            <a:r>
              <a:rPr spc="-5" dirty="0"/>
              <a:t>TI</a:t>
            </a:r>
            <a:r>
              <a:rPr dirty="0"/>
              <a:t>C</a:t>
            </a:r>
            <a:r>
              <a:rPr spc="5" dirty="0"/>
              <a:t> </a:t>
            </a:r>
            <a:r>
              <a:rPr spc="-15" dirty="0"/>
              <a:t>BI</a:t>
            </a:r>
            <a:r>
              <a:rPr spc="-45" dirty="0"/>
              <a:t>O</a:t>
            </a:r>
            <a:r>
              <a:rPr spc="-105" dirty="0"/>
              <a:t>L</a:t>
            </a:r>
            <a:r>
              <a:rPr spc="-30" dirty="0"/>
              <a:t>OGIQUE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7" y="1634521"/>
            <a:ext cx="79629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2800" b="1" spc="-2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dépi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ue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lang="fr-FR" sz="280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814070" lvl="1" indent="-344170"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né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Ag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 act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ellem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2400" b="1" baseline="30000" dirty="0">
                <a:solidFill>
                  <a:srgbClr val="006FC0"/>
                </a:solidFill>
                <a:latin typeface="Calibri"/>
                <a:cs typeface="Calibri"/>
              </a:rPr>
              <a:t>è</a:t>
            </a:r>
            <a:r>
              <a:rPr sz="2400" b="1" spc="-15" baseline="3000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baseline="300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né</a:t>
            </a:r>
            <a:r>
              <a:rPr sz="2400" b="1" spc="-4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endParaRPr lang="fr-FR" sz="2400" dirty="0">
              <a:latin typeface="Calibri"/>
              <a:cs typeface="Calibri"/>
            </a:endParaRPr>
          </a:p>
          <a:p>
            <a:pPr marL="1271270" lvl="2" indent="-344170">
              <a:buClr>
                <a:srgbClr val="001F5F"/>
              </a:buClr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ELI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irm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ion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2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400" spc="-1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3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spc="-2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15" dirty="0" smtClean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40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5" dirty="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400" dirty="0" smtClean="0">
                <a:solidFill>
                  <a:srgbClr val="001F5F"/>
                </a:solidFill>
                <a:latin typeface="Calibri"/>
                <a:cs typeface="Calibri"/>
              </a:rPr>
              <a:t>lot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0672" y="3733800"/>
            <a:ext cx="10441328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buClr>
                <a:srgbClr val="006FC0"/>
              </a:buClr>
              <a:buFont typeface="Arial"/>
              <a:buChar char="•"/>
              <a:tabLst>
                <a:tab pos="357505" algn="l"/>
              </a:tabLst>
            </a:pPr>
            <a:r>
              <a:rPr sz="2800" b="1" spc="-2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Ra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-100" dirty="0">
                <a:solidFill>
                  <a:srgbClr val="006FC0"/>
                </a:solidFill>
                <a:latin typeface="Calibri"/>
                <a:cs typeface="Calibri"/>
              </a:rPr>
              <a:t>’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agn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e: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" dirty="0" smtClean="0">
                <a:solidFill>
                  <a:srgbClr val="006FC0"/>
                </a:solidFill>
                <a:latin typeface="Calibri"/>
                <a:cs typeface="Calibri"/>
              </a:rPr>
              <a:t>OD</a:t>
            </a:r>
            <a:r>
              <a:rPr lang="fr-FR" sz="2800" dirty="0"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001F5F"/>
                </a:solidFill>
                <a:latin typeface="Calibri"/>
                <a:cs typeface="Calibri"/>
              </a:rPr>
              <a:t>(H</a:t>
            </a:r>
            <a:r>
              <a:rPr sz="2400" dirty="0" smtClean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2400" spc="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469900"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=&gt;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soi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ut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ilisé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soig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e)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ili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ée</a:t>
            </a:r>
            <a:endParaRPr sz="2400" dirty="0">
              <a:latin typeface="Calibri"/>
              <a:cs typeface="Calibri"/>
            </a:endParaRPr>
          </a:p>
          <a:p>
            <a:pPr marL="469900">
              <a:spcBef>
                <a:spcPts val="575"/>
              </a:spcBef>
              <a:tabLst>
                <a:tab pos="7125334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=&gt;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soi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ilisé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qu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ell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mê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lang="fr-FR" sz="2400" dirty="0" smtClean="0">
                <a:solidFill>
                  <a:srgbClr val="001F5F"/>
                </a:solidFill>
                <a:latin typeface="Calibri"/>
                <a:cs typeface="Calibri"/>
                <a:sym typeface="Wingdings"/>
              </a:rPr>
              <a:t> </a:t>
            </a:r>
            <a:r>
              <a:rPr sz="2400" b="1" spc="-5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20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spc="-8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10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5" dirty="0" smtClean="0">
                <a:solidFill>
                  <a:srgbClr val="001F5F"/>
                </a:solidFill>
                <a:latin typeface="Calibri"/>
                <a:cs typeface="Calibri"/>
              </a:rPr>
              <a:t>-T</a:t>
            </a:r>
            <a:r>
              <a:rPr sz="24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50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2890" y="1990804"/>
            <a:ext cx="1573149" cy="7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53384" y="1158239"/>
            <a:ext cx="4160520" cy="80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3424" y="1213182"/>
            <a:ext cx="3575304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2441" y="1143000"/>
            <a:ext cx="4143375" cy="786130"/>
          </a:xfrm>
          <a:custGeom>
            <a:avLst/>
            <a:gdLst/>
            <a:ahLst/>
            <a:cxnLst/>
            <a:rect l="l" t="t" r="r" b="b"/>
            <a:pathLst>
              <a:path w="4143375" h="786130">
                <a:moveTo>
                  <a:pt x="0" y="130937"/>
                </a:moveTo>
                <a:lnTo>
                  <a:pt x="7046" y="88450"/>
                </a:lnTo>
                <a:lnTo>
                  <a:pt x="26627" y="51771"/>
                </a:lnTo>
                <a:lnTo>
                  <a:pt x="56407" y="23257"/>
                </a:lnTo>
                <a:lnTo>
                  <a:pt x="94049" y="5263"/>
                </a:lnTo>
                <a:lnTo>
                  <a:pt x="4012311" y="0"/>
                </a:lnTo>
                <a:lnTo>
                  <a:pt x="4026990" y="812"/>
                </a:lnTo>
                <a:lnTo>
                  <a:pt x="4067839" y="12305"/>
                </a:lnTo>
                <a:lnTo>
                  <a:pt x="4102079" y="35550"/>
                </a:lnTo>
                <a:lnTo>
                  <a:pt x="4127364" y="68193"/>
                </a:lnTo>
                <a:lnTo>
                  <a:pt x="4141348" y="107884"/>
                </a:lnTo>
                <a:lnTo>
                  <a:pt x="4143375" y="654812"/>
                </a:lnTo>
                <a:lnTo>
                  <a:pt x="4142563" y="669484"/>
                </a:lnTo>
                <a:lnTo>
                  <a:pt x="4131078" y="710315"/>
                </a:lnTo>
                <a:lnTo>
                  <a:pt x="4107842" y="744546"/>
                </a:lnTo>
                <a:lnTo>
                  <a:pt x="4075199" y="769833"/>
                </a:lnTo>
                <a:lnTo>
                  <a:pt x="4035490" y="783833"/>
                </a:lnTo>
                <a:lnTo>
                  <a:pt x="130937" y="785876"/>
                </a:lnTo>
                <a:lnTo>
                  <a:pt x="116259" y="785063"/>
                </a:lnTo>
                <a:lnTo>
                  <a:pt x="75432" y="773568"/>
                </a:lnTo>
                <a:lnTo>
                  <a:pt x="41228" y="750311"/>
                </a:lnTo>
                <a:lnTo>
                  <a:pt x="15980" y="717641"/>
                </a:lnTo>
                <a:lnTo>
                  <a:pt x="2022" y="677901"/>
                </a:lnTo>
                <a:lnTo>
                  <a:pt x="0" y="1309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7120" y="2444574"/>
            <a:ext cx="1228344" cy="374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5511" y="2401823"/>
            <a:ext cx="1109472" cy="539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3891" y="2428875"/>
            <a:ext cx="1214755" cy="360680"/>
          </a:xfrm>
          <a:custGeom>
            <a:avLst/>
            <a:gdLst/>
            <a:ahLst/>
            <a:cxnLst/>
            <a:rect l="l" t="t" r="r" b="b"/>
            <a:pathLst>
              <a:path w="1214754" h="360680">
                <a:moveTo>
                  <a:pt x="0" y="60071"/>
                </a:moveTo>
                <a:lnTo>
                  <a:pt x="14353" y="21062"/>
                </a:lnTo>
                <a:lnTo>
                  <a:pt x="50012" y="819"/>
                </a:lnTo>
                <a:lnTo>
                  <a:pt x="1154302" y="0"/>
                </a:lnTo>
                <a:lnTo>
                  <a:pt x="1168682" y="1735"/>
                </a:lnTo>
                <a:lnTo>
                  <a:pt x="1202664" y="24455"/>
                </a:lnTo>
                <a:lnTo>
                  <a:pt x="1214374" y="300354"/>
                </a:lnTo>
                <a:lnTo>
                  <a:pt x="1212634" y="314741"/>
                </a:lnTo>
                <a:lnTo>
                  <a:pt x="1189871" y="348669"/>
                </a:lnTo>
                <a:lnTo>
                  <a:pt x="59943" y="360299"/>
                </a:lnTo>
                <a:lnTo>
                  <a:pt x="45542" y="358563"/>
                </a:lnTo>
                <a:lnTo>
                  <a:pt x="11595" y="335831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7853" y="6034166"/>
            <a:ext cx="1500505" cy="714375"/>
          </a:xfrm>
          <a:custGeom>
            <a:avLst/>
            <a:gdLst/>
            <a:ahLst/>
            <a:cxnLst/>
            <a:rect l="l" t="t" r="r" b="b"/>
            <a:pathLst>
              <a:path w="1500505" h="714375">
                <a:moveTo>
                  <a:pt x="1381125" y="0"/>
                </a:moveTo>
                <a:lnTo>
                  <a:pt x="115234" y="60"/>
                </a:lnTo>
                <a:lnTo>
                  <a:pt x="73443" y="9051"/>
                </a:lnTo>
                <a:lnTo>
                  <a:pt x="38563" y="31332"/>
                </a:lnTo>
                <a:lnTo>
                  <a:pt x="13433" y="64066"/>
                </a:lnTo>
                <a:lnTo>
                  <a:pt x="892" y="104412"/>
                </a:lnTo>
                <a:lnTo>
                  <a:pt x="0" y="119062"/>
                </a:lnTo>
                <a:lnTo>
                  <a:pt x="60" y="599140"/>
                </a:lnTo>
                <a:lnTo>
                  <a:pt x="9051" y="640931"/>
                </a:lnTo>
                <a:lnTo>
                  <a:pt x="31332" y="675811"/>
                </a:lnTo>
                <a:lnTo>
                  <a:pt x="64066" y="700941"/>
                </a:lnTo>
                <a:lnTo>
                  <a:pt x="104412" y="713482"/>
                </a:lnTo>
                <a:lnTo>
                  <a:pt x="119062" y="714375"/>
                </a:lnTo>
                <a:lnTo>
                  <a:pt x="1385005" y="714313"/>
                </a:lnTo>
                <a:lnTo>
                  <a:pt x="1426798" y="705309"/>
                </a:lnTo>
                <a:lnTo>
                  <a:pt x="1461682" y="683024"/>
                </a:lnTo>
                <a:lnTo>
                  <a:pt x="1486815" y="650295"/>
                </a:lnTo>
                <a:lnTo>
                  <a:pt x="1499358" y="609958"/>
                </a:lnTo>
                <a:lnTo>
                  <a:pt x="1500251" y="595312"/>
                </a:lnTo>
                <a:lnTo>
                  <a:pt x="1500188" y="115183"/>
                </a:lnTo>
                <a:lnTo>
                  <a:pt x="1491179" y="73408"/>
                </a:lnTo>
                <a:lnTo>
                  <a:pt x="1468880" y="38544"/>
                </a:lnTo>
                <a:lnTo>
                  <a:pt x="1436132" y="13426"/>
                </a:lnTo>
                <a:lnTo>
                  <a:pt x="1395776" y="891"/>
                </a:lnTo>
                <a:lnTo>
                  <a:pt x="138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7853" y="6034166"/>
            <a:ext cx="1500505" cy="714375"/>
          </a:xfrm>
          <a:custGeom>
            <a:avLst/>
            <a:gdLst/>
            <a:ahLst/>
            <a:cxnLst/>
            <a:rect l="l" t="t" r="r" b="b"/>
            <a:pathLst>
              <a:path w="1500505" h="714375">
                <a:moveTo>
                  <a:pt x="0" y="119062"/>
                </a:moveTo>
                <a:lnTo>
                  <a:pt x="7713" y="76809"/>
                </a:lnTo>
                <a:lnTo>
                  <a:pt x="28963" y="41222"/>
                </a:lnTo>
                <a:lnTo>
                  <a:pt x="60908" y="15141"/>
                </a:lnTo>
                <a:lnTo>
                  <a:pt x="100711" y="1405"/>
                </a:lnTo>
                <a:lnTo>
                  <a:pt x="1381125" y="0"/>
                </a:lnTo>
                <a:lnTo>
                  <a:pt x="1395776" y="891"/>
                </a:lnTo>
                <a:lnTo>
                  <a:pt x="1436132" y="13426"/>
                </a:lnTo>
                <a:lnTo>
                  <a:pt x="1468880" y="38544"/>
                </a:lnTo>
                <a:lnTo>
                  <a:pt x="1491179" y="73408"/>
                </a:lnTo>
                <a:lnTo>
                  <a:pt x="1500188" y="115183"/>
                </a:lnTo>
                <a:lnTo>
                  <a:pt x="1500251" y="595312"/>
                </a:lnTo>
                <a:lnTo>
                  <a:pt x="1499358" y="609958"/>
                </a:lnTo>
                <a:lnTo>
                  <a:pt x="1486815" y="650295"/>
                </a:lnTo>
                <a:lnTo>
                  <a:pt x="1461682" y="683024"/>
                </a:lnTo>
                <a:lnTo>
                  <a:pt x="1426798" y="705309"/>
                </a:lnTo>
                <a:lnTo>
                  <a:pt x="1385005" y="714313"/>
                </a:lnTo>
                <a:lnTo>
                  <a:pt x="119062" y="714375"/>
                </a:lnTo>
                <a:lnTo>
                  <a:pt x="104412" y="713482"/>
                </a:lnTo>
                <a:lnTo>
                  <a:pt x="64066" y="700941"/>
                </a:lnTo>
                <a:lnTo>
                  <a:pt x="31332" y="675811"/>
                </a:lnTo>
                <a:lnTo>
                  <a:pt x="9051" y="640931"/>
                </a:lnTo>
                <a:lnTo>
                  <a:pt x="60" y="599140"/>
                </a:lnTo>
                <a:lnTo>
                  <a:pt x="0" y="119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3631" y="6096061"/>
            <a:ext cx="989965" cy="541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 algn="ctr">
              <a:lnSpc>
                <a:spcPts val="2105"/>
              </a:lnSpc>
            </a:pPr>
            <a:r>
              <a:rPr b="1" spc="-25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0" dirty="0">
                <a:latin typeface="Calibri"/>
                <a:cs typeface="Calibri"/>
              </a:rPr>
              <a:t>rolo</a:t>
            </a:r>
            <a:r>
              <a:rPr b="1" spc="5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e</a:t>
            </a:r>
            <a:r>
              <a:rPr lang="fr-FR" b="1" dirty="0">
                <a:latin typeface="Calibri"/>
                <a:cs typeface="Calibri"/>
              </a:rPr>
              <a:t> négative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02739" y="139473"/>
            <a:ext cx="8986520" cy="615553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8270"/>
            <a:r>
              <a:rPr sz="4000" spc="-15" dirty="0"/>
              <a:t>E</a:t>
            </a:r>
            <a:r>
              <a:rPr sz="4000" spc="-70" dirty="0"/>
              <a:t>V</a:t>
            </a:r>
            <a:r>
              <a:rPr sz="4000" spc="-5" dirty="0"/>
              <a:t>O</a:t>
            </a:r>
            <a:r>
              <a:rPr sz="4000" spc="-90" dirty="0"/>
              <a:t>L</a:t>
            </a:r>
            <a:r>
              <a:rPr sz="4000" dirty="0"/>
              <a:t>UTION</a:t>
            </a:r>
            <a:r>
              <a:rPr sz="4000" spc="-105" dirty="0"/>
              <a:t> </a:t>
            </a:r>
            <a:r>
              <a:rPr sz="4000" spc="-5" dirty="0"/>
              <a:t>D</a:t>
            </a:r>
            <a:r>
              <a:rPr sz="4000" dirty="0"/>
              <a:t>U </a:t>
            </a:r>
            <a:r>
              <a:rPr sz="4000" spc="-5" dirty="0"/>
              <a:t>D</a:t>
            </a:r>
            <a:r>
              <a:rPr sz="4000" spc="-25" dirty="0"/>
              <a:t>E</a:t>
            </a:r>
            <a:r>
              <a:rPr sz="4000" spc="-5" dirty="0"/>
              <a:t>PI</a:t>
            </a:r>
            <a:r>
              <a:rPr sz="4000" spc="-35" dirty="0"/>
              <a:t>S</a:t>
            </a:r>
            <a:r>
              <a:rPr sz="4000" spc="-310" dirty="0"/>
              <a:t>T</a:t>
            </a:r>
            <a:r>
              <a:rPr sz="4000" spc="-60" dirty="0"/>
              <a:t>A</a:t>
            </a:r>
            <a:r>
              <a:rPr sz="4000" spc="-5" dirty="0"/>
              <a:t>G</a:t>
            </a:r>
            <a:r>
              <a:rPr sz="4000" dirty="0"/>
              <a:t>E</a:t>
            </a:r>
            <a:r>
              <a:rPr sz="4000" spc="-50" dirty="0"/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0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-15" dirty="0">
                <a:latin typeface="Calibri"/>
                <a:cs typeface="Calibri"/>
              </a:rPr>
              <a:t>/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10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0677" y="1291337"/>
            <a:ext cx="32677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6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hn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que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E</a:t>
            </a:r>
            <a:r>
              <a:rPr spc="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I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15" dirty="0">
                <a:latin typeface="Calibri"/>
                <a:cs typeface="Calibri"/>
              </a:rPr>
              <a:t>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</a:t>
            </a:r>
            <a:r>
              <a:rPr spc="10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m</a:t>
            </a:r>
            <a:r>
              <a:rPr spc="-10" dirty="0">
                <a:latin typeface="Calibri"/>
                <a:cs typeface="Calibri"/>
              </a:rPr>
              <a:t>b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20" dirty="0">
                <a:latin typeface="Calibri"/>
                <a:cs typeface="Calibri"/>
              </a:rPr>
              <a:t>é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g </a:t>
            </a:r>
            <a:r>
              <a:rPr dirty="0">
                <a:latin typeface="Calibri"/>
                <a:cs typeface="Calibri"/>
              </a:rPr>
              <a:t>+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Ac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I</a:t>
            </a:r>
            <a:r>
              <a:rPr spc="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-1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(M</a:t>
            </a:r>
            <a:r>
              <a:rPr spc="-15" dirty="0">
                <a:latin typeface="Calibri"/>
                <a:cs typeface="Calibri"/>
              </a:rPr>
              <a:t>+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)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&amp; VI</a:t>
            </a:r>
            <a:r>
              <a:rPr spc="20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-2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59152" y="2493114"/>
            <a:ext cx="7670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é</a:t>
            </a:r>
            <a:r>
              <a:rPr sz="2000" spc="-65" dirty="0">
                <a:latin typeface="Calibri"/>
                <a:cs typeface="Calibri"/>
              </a:rPr>
              <a:t>g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tif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70842" y="1928748"/>
            <a:ext cx="1379220" cy="500380"/>
          </a:xfrm>
          <a:custGeom>
            <a:avLst/>
            <a:gdLst/>
            <a:ahLst/>
            <a:cxnLst/>
            <a:rect l="l" t="t" r="r" b="b"/>
            <a:pathLst>
              <a:path w="1379220" h="500380">
                <a:moveTo>
                  <a:pt x="18771" y="358030"/>
                </a:moveTo>
                <a:lnTo>
                  <a:pt x="6883" y="360132"/>
                </a:lnTo>
                <a:lnTo>
                  <a:pt x="0" y="369696"/>
                </a:lnTo>
                <a:lnTo>
                  <a:pt x="1743" y="381380"/>
                </a:lnTo>
                <a:lnTo>
                  <a:pt x="70958" y="500252"/>
                </a:lnTo>
                <a:lnTo>
                  <a:pt x="89370" y="468629"/>
                </a:lnTo>
                <a:lnTo>
                  <a:pt x="55083" y="468629"/>
                </a:lnTo>
                <a:lnTo>
                  <a:pt x="55060" y="410086"/>
                </a:lnTo>
                <a:lnTo>
                  <a:pt x="28362" y="364404"/>
                </a:lnTo>
                <a:lnTo>
                  <a:pt x="18771" y="358030"/>
                </a:lnTo>
                <a:close/>
              </a:path>
              <a:path w="1379220" h="500380">
                <a:moveTo>
                  <a:pt x="55083" y="410124"/>
                </a:moveTo>
                <a:lnTo>
                  <a:pt x="55083" y="468629"/>
                </a:lnTo>
                <a:lnTo>
                  <a:pt x="86833" y="468629"/>
                </a:lnTo>
                <a:lnTo>
                  <a:pt x="86833" y="460755"/>
                </a:lnTo>
                <a:lnTo>
                  <a:pt x="57242" y="460755"/>
                </a:lnTo>
                <a:lnTo>
                  <a:pt x="70952" y="437278"/>
                </a:lnTo>
                <a:lnTo>
                  <a:pt x="55083" y="410124"/>
                </a:lnTo>
                <a:close/>
              </a:path>
              <a:path w="1379220" h="500380">
                <a:moveTo>
                  <a:pt x="122172" y="358206"/>
                </a:moveTo>
                <a:lnTo>
                  <a:pt x="112868" y="365505"/>
                </a:lnTo>
                <a:lnTo>
                  <a:pt x="86833" y="410086"/>
                </a:lnTo>
                <a:lnTo>
                  <a:pt x="86833" y="468629"/>
                </a:lnTo>
                <a:lnTo>
                  <a:pt x="89370" y="468629"/>
                </a:lnTo>
                <a:lnTo>
                  <a:pt x="140173" y="381380"/>
                </a:lnTo>
                <a:lnTo>
                  <a:pt x="140757" y="380301"/>
                </a:lnTo>
                <a:lnTo>
                  <a:pt x="141600" y="368794"/>
                </a:lnTo>
                <a:lnTo>
                  <a:pt x="133879" y="359463"/>
                </a:lnTo>
                <a:lnTo>
                  <a:pt x="122172" y="358206"/>
                </a:lnTo>
                <a:close/>
              </a:path>
              <a:path w="1379220" h="500380">
                <a:moveTo>
                  <a:pt x="70952" y="437278"/>
                </a:moveTo>
                <a:lnTo>
                  <a:pt x="57242" y="460755"/>
                </a:lnTo>
                <a:lnTo>
                  <a:pt x="84674" y="460755"/>
                </a:lnTo>
                <a:lnTo>
                  <a:pt x="70952" y="437278"/>
                </a:lnTo>
                <a:close/>
              </a:path>
              <a:path w="1379220" h="500380">
                <a:moveTo>
                  <a:pt x="86833" y="410086"/>
                </a:moveTo>
                <a:lnTo>
                  <a:pt x="70952" y="437278"/>
                </a:lnTo>
                <a:lnTo>
                  <a:pt x="84674" y="460755"/>
                </a:lnTo>
                <a:lnTo>
                  <a:pt x="86833" y="460755"/>
                </a:lnTo>
                <a:lnTo>
                  <a:pt x="86833" y="410086"/>
                </a:lnTo>
                <a:close/>
              </a:path>
              <a:path w="1379220" h="500380">
                <a:moveTo>
                  <a:pt x="1347308" y="234187"/>
                </a:moveTo>
                <a:lnTo>
                  <a:pt x="62195" y="234187"/>
                </a:lnTo>
                <a:lnTo>
                  <a:pt x="55083" y="241300"/>
                </a:lnTo>
                <a:lnTo>
                  <a:pt x="55083" y="410124"/>
                </a:lnTo>
                <a:lnTo>
                  <a:pt x="70952" y="437278"/>
                </a:lnTo>
                <a:lnTo>
                  <a:pt x="86810" y="410124"/>
                </a:lnTo>
                <a:lnTo>
                  <a:pt x="86833" y="265938"/>
                </a:lnTo>
                <a:lnTo>
                  <a:pt x="70958" y="265938"/>
                </a:lnTo>
                <a:lnTo>
                  <a:pt x="86833" y="250062"/>
                </a:lnTo>
                <a:lnTo>
                  <a:pt x="1347308" y="250062"/>
                </a:lnTo>
                <a:lnTo>
                  <a:pt x="1347308" y="234187"/>
                </a:lnTo>
                <a:close/>
              </a:path>
              <a:path w="1379220" h="500380">
                <a:moveTo>
                  <a:pt x="86833" y="250062"/>
                </a:moveTo>
                <a:lnTo>
                  <a:pt x="70958" y="265938"/>
                </a:lnTo>
                <a:lnTo>
                  <a:pt x="86833" y="265938"/>
                </a:lnTo>
                <a:lnTo>
                  <a:pt x="86833" y="250062"/>
                </a:lnTo>
                <a:close/>
              </a:path>
              <a:path w="1379220" h="500380">
                <a:moveTo>
                  <a:pt x="1379058" y="234187"/>
                </a:moveTo>
                <a:lnTo>
                  <a:pt x="1363183" y="234187"/>
                </a:lnTo>
                <a:lnTo>
                  <a:pt x="1347308" y="250062"/>
                </a:lnTo>
                <a:lnTo>
                  <a:pt x="86833" y="250062"/>
                </a:lnTo>
                <a:lnTo>
                  <a:pt x="86833" y="265938"/>
                </a:lnTo>
                <a:lnTo>
                  <a:pt x="1371946" y="265938"/>
                </a:lnTo>
                <a:lnTo>
                  <a:pt x="1379058" y="258825"/>
                </a:lnTo>
                <a:lnTo>
                  <a:pt x="1379058" y="234187"/>
                </a:lnTo>
                <a:close/>
              </a:path>
              <a:path w="1379220" h="500380">
                <a:moveTo>
                  <a:pt x="1379058" y="0"/>
                </a:moveTo>
                <a:lnTo>
                  <a:pt x="1347308" y="0"/>
                </a:lnTo>
                <a:lnTo>
                  <a:pt x="1347308" y="250062"/>
                </a:lnTo>
                <a:lnTo>
                  <a:pt x="1363183" y="234187"/>
                </a:lnTo>
                <a:lnTo>
                  <a:pt x="1379058" y="234187"/>
                </a:lnTo>
                <a:lnTo>
                  <a:pt x="1379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7741" y="2789252"/>
            <a:ext cx="1730375" cy="3245485"/>
          </a:xfrm>
          <a:custGeom>
            <a:avLst/>
            <a:gdLst/>
            <a:ahLst/>
            <a:cxnLst/>
            <a:rect l="l" t="t" r="r" b="b"/>
            <a:pathLst>
              <a:path w="1730375" h="3245485">
                <a:moveTo>
                  <a:pt x="18734" y="3102776"/>
                </a:moveTo>
                <a:lnTo>
                  <a:pt x="6804" y="3104904"/>
                </a:lnTo>
                <a:lnTo>
                  <a:pt x="0" y="3114523"/>
                </a:lnTo>
                <a:lnTo>
                  <a:pt x="1722" y="3126232"/>
                </a:lnTo>
                <a:lnTo>
                  <a:pt x="71001" y="3244989"/>
                </a:lnTo>
                <a:lnTo>
                  <a:pt x="89382" y="3213481"/>
                </a:lnTo>
                <a:lnTo>
                  <a:pt x="55126" y="3213481"/>
                </a:lnTo>
                <a:lnTo>
                  <a:pt x="55086" y="3154752"/>
                </a:lnTo>
                <a:lnTo>
                  <a:pt x="28374" y="3109021"/>
                </a:lnTo>
                <a:lnTo>
                  <a:pt x="18734" y="3102776"/>
                </a:lnTo>
                <a:close/>
              </a:path>
              <a:path w="1730375" h="3245485">
                <a:moveTo>
                  <a:pt x="55126" y="3154820"/>
                </a:moveTo>
                <a:lnTo>
                  <a:pt x="55126" y="3213481"/>
                </a:lnTo>
                <a:lnTo>
                  <a:pt x="86876" y="3213481"/>
                </a:lnTo>
                <a:lnTo>
                  <a:pt x="86876" y="3205479"/>
                </a:lnTo>
                <a:lnTo>
                  <a:pt x="57285" y="3205479"/>
                </a:lnTo>
                <a:lnTo>
                  <a:pt x="70992" y="3181982"/>
                </a:lnTo>
                <a:lnTo>
                  <a:pt x="55126" y="3154820"/>
                </a:lnTo>
                <a:close/>
              </a:path>
              <a:path w="1730375" h="3245485">
                <a:moveTo>
                  <a:pt x="122191" y="3102968"/>
                </a:moveTo>
                <a:lnTo>
                  <a:pt x="112847" y="3110229"/>
                </a:lnTo>
                <a:lnTo>
                  <a:pt x="86876" y="3154752"/>
                </a:lnTo>
                <a:lnTo>
                  <a:pt x="86876" y="3213481"/>
                </a:lnTo>
                <a:lnTo>
                  <a:pt x="89382" y="3213481"/>
                </a:lnTo>
                <a:lnTo>
                  <a:pt x="140279" y="3126232"/>
                </a:lnTo>
                <a:lnTo>
                  <a:pt x="140917" y="3125022"/>
                </a:lnTo>
                <a:lnTo>
                  <a:pt x="141648" y="3113520"/>
                </a:lnTo>
                <a:lnTo>
                  <a:pt x="133914" y="3104155"/>
                </a:lnTo>
                <a:lnTo>
                  <a:pt x="122191" y="3102968"/>
                </a:lnTo>
                <a:close/>
              </a:path>
              <a:path w="1730375" h="3245485">
                <a:moveTo>
                  <a:pt x="70992" y="3181982"/>
                </a:moveTo>
                <a:lnTo>
                  <a:pt x="57285" y="3205479"/>
                </a:lnTo>
                <a:lnTo>
                  <a:pt x="84717" y="3205479"/>
                </a:lnTo>
                <a:lnTo>
                  <a:pt x="70992" y="3181982"/>
                </a:lnTo>
                <a:close/>
              </a:path>
              <a:path w="1730375" h="3245485">
                <a:moveTo>
                  <a:pt x="86876" y="3154752"/>
                </a:moveTo>
                <a:lnTo>
                  <a:pt x="70992" y="3181982"/>
                </a:lnTo>
                <a:lnTo>
                  <a:pt x="84717" y="3205479"/>
                </a:lnTo>
                <a:lnTo>
                  <a:pt x="86876" y="3205479"/>
                </a:lnTo>
                <a:lnTo>
                  <a:pt x="86876" y="3154752"/>
                </a:lnTo>
                <a:close/>
              </a:path>
              <a:path w="1730375" h="3245485">
                <a:moveTo>
                  <a:pt x="1698188" y="1606550"/>
                </a:moveTo>
                <a:lnTo>
                  <a:pt x="55126" y="1606550"/>
                </a:lnTo>
                <a:lnTo>
                  <a:pt x="55126" y="3154820"/>
                </a:lnTo>
                <a:lnTo>
                  <a:pt x="70992" y="3181982"/>
                </a:lnTo>
                <a:lnTo>
                  <a:pt x="86836" y="3154820"/>
                </a:lnTo>
                <a:lnTo>
                  <a:pt x="86876" y="1638300"/>
                </a:lnTo>
                <a:lnTo>
                  <a:pt x="71001" y="1638300"/>
                </a:lnTo>
                <a:lnTo>
                  <a:pt x="86876" y="1622425"/>
                </a:lnTo>
                <a:lnTo>
                  <a:pt x="1698188" y="1622425"/>
                </a:lnTo>
                <a:lnTo>
                  <a:pt x="1698188" y="1606550"/>
                </a:lnTo>
                <a:close/>
              </a:path>
              <a:path w="1730375" h="3245485">
                <a:moveTo>
                  <a:pt x="86876" y="1622425"/>
                </a:moveTo>
                <a:lnTo>
                  <a:pt x="71001" y="1638300"/>
                </a:lnTo>
                <a:lnTo>
                  <a:pt x="86876" y="1638300"/>
                </a:lnTo>
                <a:lnTo>
                  <a:pt x="86876" y="1622425"/>
                </a:lnTo>
                <a:close/>
              </a:path>
              <a:path w="1730375" h="3245485">
                <a:moveTo>
                  <a:pt x="1729938" y="1606550"/>
                </a:moveTo>
                <a:lnTo>
                  <a:pt x="1714063" y="1606550"/>
                </a:lnTo>
                <a:lnTo>
                  <a:pt x="1698188" y="1622425"/>
                </a:lnTo>
                <a:lnTo>
                  <a:pt x="86876" y="1622425"/>
                </a:lnTo>
                <a:lnTo>
                  <a:pt x="86876" y="1638300"/>
                </a:lnTo>
                <a:lnTo>
                  <a:pt x="1729938" y="1638300"/>
                </a:lnTo>
                <a:lnTo>
                  <a:pt x="1729938" y="1606550"/>
                </a:lnTo>
                <a:close/>
              </a:path>
              <a:path w="1730375" h="3245485">
                <a:moveTo>
                  <a:pt x="1729938" y="0"/>
                </a:moveTo>
                <a:lnTo>
                  <a:pt x="1698188" y="0"/>
                </a:lnTo>
                <a:lnTo>
                  <a:pt x="1698188" y="1622425"/>
                </a:lnTo>
                <a:lnTo>
                  <a:pt x="1714063" y="1606550"/>
                </a:lnTo>
                <a:lnTo>
                  <a:pt x="1729938" y="1606550"/>
                </a:lnTo>
                <a:lnTo>
                  <a:pt x="1729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8154" y="1928748"/>
            <a:ext cx="1379220" cy="500380"/>
          </a:xfrm>
          <a:custGeom>
            <a:avLst/>
            <a:gdLst/>
            <a:ahLst/>
            <a:cxnLst/>
            <a:rect l="l" t="t" r="r" b="b"/>
            <a:pathLst>
              <a:path w="1379220" h="500380">
                <a:moveTo>
                  <a:pt x="1256885" y="358206"/>
                </a:moveTo>
                <a:lnTo>
                  <a:pt x="1245178" y="359463"/>
                </a:lnTo>
                <a:lnTo>
                  <a:pt x="1237457" y="368794"/>
                </a:lnTo>
                <a:lnTo>
                  <a:pt x="1238300" y="380301"/>
                </a:lnTo>
                <a:lnTo>
                  <a:pt x="1238885" y="381380"/>
                </a:lnTo>
                <a:lnTo>
                  <a:pt x="1308100" y="500252"/>
                </a:lnTo>
                <a:lnTo>
                  <a:pt x="1326512" y="468629"/>
                </a:lnTo>
                <a:lnTo>
                  <a:pt x="1292225" y="468629"/>
                </a:lnTo>
                <a:lnTo>
                  <a:pt x="1292225" y="410086"/>
                </a:lnTo>
                <a:lnTo>
                  <a:pt x="1266189" y="365505"/>
                </a:lnTo>
                <a:lnTo>
                  <a:pt x="1256885" y="358206"/>
                </a:lnTo>
                <a:close/>
              </a:path>
              <a:path w="1379220" h="500380">
                <a:moveTo>
                  <a:pt x="1292225" y="410086"/>
                </a:moveTo>
                <a:lnTo>
                  <a:pt x="1292225" y="468629"/>
                </a:lnTo>
                <a:lnTo>
                  <a:pt x="1323975" y="468629"/>
                </a:lnTo>
                <a:lnTo>
                  <a:pt x="1323975" y="460755"/>
                </a:lnTo>
                <a:lnTo>
                  <a:pt x="1294384" y="460755"/>
                </a:lnTo>
                <a:lnTo>
                  <a:pt x="1308105" y="437278"/>
                </a:lnTo>
                <a:lnTo>
                  <a:pt x="1292225" y="410086"/>
                </a:lnTo>
                <a:close/>
              </a:path>
              <a:path w="1379220" h="500380">
                <a:moveTo>
                  <a:pt x="1360286" y="358030"/>
                </a:moveTo>
                <a:lnTo>
                  <a:pt x="1350695" y="364404"/>
                </a:lnTo>
                <a:lnTo>
                  <a:pt x="1323997" y="410086"/>
                </a:lnTo>
                <a:lnTo>
                  <a:pt x="1323975" y="468629"/>
                </a:lnTo>
                <a:lnTo>
                  <a:pt x="1326512" y="468629"/>
                </a:lnTo>
                <a:lnTo>
                  <a:pt x="1377314" y="381380"/>
                </a:lnTo>
                <a:lnTo>
                  <a:pt x="1379058" y="369696"/>
                </a:lnTo>
                <a:lnTo>
                  <a:pt x="1372174" y="360132"/>
                </a:lnTo>
                <a:lnTo>
                  <a:pt x="1360286" y="358030"/>
                </a:lnTo>
                <a:close/>
              </a:path>
              <a:path w="1379220" h="500380">
                <a:moveTo>
                  <a:pt x="1308105" y="437278"/>
                </a:moveTo>
                <a:lnTo>
                  <a:pt x="1294384" y="460755"/>
                </a:lnTo>
                <a:lnTo>
                  <a:pt x="1321815" y="460755"/>
                </a:lnTo>
                <a:lnTo>
                  <a:pt x="1308105" y="437278"/>
                </a:lnTo>
                <a:close/>
              </a:path>
              <a:path w="1379220" h="500380">
                <a:moveTo>
                  <a:pt x="1323975" y="410124"/>
                </a:moveTo>
                <a:lnTo>
                  <a:pt x="1308105" y="437278"/>
                </a:lnTo>
                <a:lnTo>
                  <a:pt x="1321815" y="460755"/>
                </a:lnTo>
                <a:lnTo>
                  <a:pt x="1323975" y="460755"/>
                </a:lnTo>
                <a:lnTo>
                  <a:pt x="1323975" y="410124"/>
                </a:lnTo>
                <a:close/>
              </a:path>
              <a:path w="1379220" h="500380">
                <a:moveTo>
                  <a:pt x="1292225" y="250062"/>
                </a:moveTo>
                <a:lnTo>
                  <a:pt x="1292247" y="410124"/>
                </a:lnTo>
                <a:lnTo>
                  <a:pt x="1308105" y="437278"/>
                </a:lnTo>
                <a:lnTo>
                  <a:pt x="1323975" y="410124"/>
                </a:lnTo>
                <a:lnTo>
                  <a:pt x="1323975" y="265938"/>
                </a:lnTo>
                <a:lnTo>
                  <a:pt x="1308100" y="265938"/>
                </a:lnTo>
                <a:lnTo>
                  <a:pt x="1292225" y="250062"/>
                </a:lnTo>
                <a:close/>
              </a:path>
              <a:path w="1379220" h="500380">
                <a:moveTo>
                  <a:pt x="31750" y="0"/>
                </a:moveTo>
                <a:lnTo>
                  <a:pt x="0" y="0"/>
                </a:lnTo>
                <a:lnTo>
                  <a:pt x="0" y="258825"/>
                </a:lnTo>
                <a:lnTo>
                  <a:pt x="7112" y="265938"/>
                </a:lnTo>
                <a:lnTo>
                  <a:pt x="1292225" y="265938"/>
                </a:lnTo>
                <a:lnTo>
                  <a:pt x="1292225" y="250062"/>
                </a:lnTo>
                <a:lnTo>
                  <a:pt x="31750" y="250062"/>
                </a:lnTo>
                <a:lnTo>
                  <a:pt x="15875" y="234187"/>
                </a:lnTo>
                <a:lnTo>
                  <a:pt x="31750" y="234187"/>
                </a:lnTo>
                <a:lnTo>
                  <a:pt x="31750" y="0"/>
                </a:lnTo>
                <a:close/>
              </a:path>
              <a:path w="1379220" h="500380">
                <a:moveTo>
                  <a:pt x="1316863" y="234187"/>
                </a:moveTo>
                <a:lnTo>
                  <a:pt x="31750" y="234187"/>
                </a:lnTo>
                <a:lnTo>
                  <a:pt x="31750" y="250062"/>
                </a:lnTo>
                <a:lnTo>
                  <a:pt x="1292225" y="250062"/>
                </a:lnTo>
                <a:lnTo>
                  <a:pt x="1308100" y="265938"/>
                </a:lnTo>
                <a:lnTo>
                  <a:pt x="1323975" y="265938"/>
                </a:lnTo>
                <a:lnTo>
                  <a:pt x="1323975" y="241300"/>
                </a:lnTo>
                <a:lnTo>
                  <a:pt x="1316863" y="234187"/>
                </a:lnTo>
                <a:close/>
              </a:path>
              <a:path w="1379220" h="500380">
                <a:moveTo>
                  <a:pt x="31750" y="234187"/>
                </a:moveTo>
                <a:lnTo>
                  <a:pt x="15875" y="234187"/>
                </a:lnTo>
                <a:lnTo>
                  <a:pt x="31750" y="250062"/>
                </a:lnTo>
                <a:lnTo>
                  <a:pt x="31750" y="234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3640" y="2789173"/>
            <a:ext cx="142240" cy="284480"/>
          </a:xfrm>
          <a:custGeom>
            <a:avLst/>
            <a:gdLst/>
            <a:ahLst/>
            <a:cxnLst/>
            <a:rect l="l" t="t" r="r" b="b"/>
            <a:pathLst>
              <a:path w="142239" h="284480">
                <a:moveTo>
                  <a:pt x="18789" y="142121"/>
                </a:moveTo>
                <a:lnTo>
                  <a:pt x="6883" y="144232"/>
                </a:lnTo>
                <a:lnTo>
                  <a:pt x="0" y="153796"/>
                </a:lnTo>
                <a:lnTo>
                  <a:pt x="1743" y="165480"/>
                </a:lnTo>
                <a:lnTo>
                  <a:pt x="71085" y="284352"/>
                </a:lnTo>
                <a:lnTo>
                  <a:pt x="89497" y="252729"/>
                </a:lnTo>
                <a:lnTo>
                  <a:pt x="55210" y="252729"/>
                </a:lnTo>
                <a:lnTo>
                  <a:pt x="55210" y="194351"/>
                </a:lnTo>
                <a:lnTo>
                  <a:pt x="28416" y="148425"/>
                </a:lnTo>
                <a:lnTo>
                  <a:pt x="18789" y="142121"/>
                </a:lnTo>
                <a:close/>
              </a:path>
              <a:path w="142239" h="284480">
                <a:moveTo>
                  <a:pt x="55210" y="194351"/>
                </a:moveTo>
                <a:lnTo>
                  <a:pt x="55210" y="252729"/>
                </a:lnTo>
                <a:lnTo>
                  <a:pt x="86960" y="252729"/>
                </a:lnTo>
                <a:lnTo>
                  <a:pt x="86960" y="244855"/>
                </a:lnTo>
                <a:lnTo>
                  <a:pt x="57369" y="244855"/>
                </a:lnTo>
                <a:lnTo>
                  <a:pt x="71012" y="221439"/>
                </a:lnTo>
                <a:lnTo>
                  <a:pt x="55210" y="194351"/>
                </a:lnTo>
                <a:close/>
              </a:path>
              <a:path w="142239" h="284480">
                <a:moveTo>
                  <a:pt x="122190" y="142319"/>
                </a:moveTo>
                <a:lnTo>
                  <a:pt x="112868" y="149605"/>
                </a:lnTo>
                <a:lnTo>
                  <a:pt x="86960" y="194070"/>
                </a:lnTo>
                <a:lnTo>
                  <a:pt x="86960" y="252729"/>
                </a:lnTo>
                <a:lnTo>
                  <a:pt x="89497" y="252729"/>
                </a:lnTo>
                <a:lnTo>
                  <a:pt x="140300" y="165480"/>
                </a:lnTo>
                <a:lnTo>
                  <a:pt x="140923" y="164322"/>
                </a:lnTo>
                <a:lnTo>
                  <a:pt x="141699" y="152846"/>
                </a:lnTo>
                <a:lnTo>
                  <a:pt x="133906" y="143516"/>
                </a:lnTo>
                <a:lnTo>
                  <a:pt x="122190" y="142319"/>
                </a:lnTo>
                <a:close/>
              </a:path>
              <a:path w="142239" h="284480">
                <a:moveTo>
                  <a:pt x="71012" y="221439"/>
                </a:moveTo>
                <a:lnTo>
                  <a:pt x="57369" y="244855"/>
                </a:lnTo>
                <a:lnTo>
                  <a:pt x="84674" y="244855"/>
                </a:lnTo>
                <a:lnTo>
                  <a:pt x="71012" y="221439"/>
                </a:lnTo>
                <a:close/>
              </a:path>
              <a:path w="142239" h="284480">
                <a:moveTo>
                  <a:pt x="86960" y="194070"/>
                </a:moveTo>
                <a:lnTo>
                  <a:pt x="71012" y="221439"/>
                </a:lnTo>
                <a:lnTo>
                  <a:pt x="84674" y="244855"/>
                </a:lnTo>
                <a:lnTo>
                  <a:pt x="86960" y="244855"/>
                </a:lnTo>
                <a:lnTo>
                  <a:pt x="86960" y="194070"/>
                </a:lnTo>
                <a:close/>
              </a:path>
              <a:path w="142239" h="284480">
                <a:moveTo>
                  <a:pt x="56734" y="131798"/>
                </a:moveTo>
                <a:lnTo>
                  <a:pt x="55210" y="133350"/>
                </a:lnTo>
                <a:lnTo>
                  <a:pt x="55210" y="194351"/>
                </a:lnTo>
                <a:lnTo>
                  <a:pt x="71012" y="221439"/>
                </a:lnTo>
                <a:lnTo>
                  <a:pt x="86960" y="194070"/>
                </a:lnTo>
                <a:lnTo>
                  <a:pt x="86960" y="157987"/>
                </a:lnTo>
                <a:lnTo>
                  <a:pt x="71085" y="157987"/>
                </a:lnTo>
                <a:lnTo>
                  <a:pt x="86960" y="142112"/>
                </a:lnTo>
                <a:lnTo>
                  <a:pt x="56734" y="142112"/>
                </a:lnTo>
                <a:lnTo>
                  <a:pt x="56734" y="131798"/>
                </a:lnTo>
                <a:close/>
              </a:path>
              <a:path w="142239" h="284480">
                <a:moveTo>
                  <a:pt x="86960" y="142112"/>
                </a:moveTo>
                <a:lnTo>
                  <a:pt x="71085" y="157987"/>
                </a:lnTo>
                <a:lnTo>
                  <a:pt x="81372" y="157987"/>
                </a:lnTo>
                <a:lnTo>
                  <a:pt x="86960" y="152400"/>
                </a:lnTo>
                <a:lnTo>
                  <a:pt x="86960" y="142112"/>
                </a:lnTo>
                <a:close/>
              </a:path>
              <a:path w="142239" h="284480">
                <a:moveTo>
                  <a:pt x="86960" y="152400"/>
                </a:moveTo>
                <a:lnTo>
                  <a:pt x="81372" y="157987"/>
                </a:lnTo>
                <a:lnTo>
                  <a:pt x="86960" y="157987"/>
                </a:lnTo>
                <a:lnTo>
                  <a:pt x="86960" y="152400"/>
                </a:lnTo>
                <a:close/>
              </a:path>
              <a:path w="142239" h="284480">
                <a:moveTo>
                  <a:pt x="88484" y="126237"/>
                </a:moveTo>
                <a:lnTo>
                  <a:pt x="72609" y="126237"/>
                </a:lnTo>
                <a:lnTo>
                  <a:pt x="56734" y="142112"/>
                </a:lnTo>
                <a:lnTo>
                  <a:pt x="86960" y="142112"/>
                </a:lnTo>
                <a:lnTo>
                  <a:pt x="86960" y="152400"/>
                </a:lnTo>
                <a:lnTo>
                  <a:pt x="88484" y="150875"/>
                </a:lnTo>
                <a:lnTo>
                  <a:pt x="88484" y="126237"/>
                </a:lnTo>
                <a:close/>
              </a:path>
              <a:path w="142239" h="284480">
                <a:moveTo>
                  <a:pt x="72609" y="126237"/>
                </a:moveTo>
                <a:lnTo>
                  <a:pt x="62195" y="126237"/>
                </a:lnTo>
                <a:lnTo>
                  <a:pt x="56734" y="131798"/>
                </a:lnTo>
                <a:lnTo>
                  <a:pt x="56734" y="142112"/>
                </a:lnTo>
                <a:lnTo>
                  <a:pt x="72609" y="126237"/>
                </a:lnTo>
                <a:close/>
              </a:path>
              <a:path w="142239" h="284480">
                <a:moveTo>
                  <a:pt x="88484" y="0"/>
                </a:moveTo>
                <a:lnTo>
                  <a:pt x="56734" y="0"/>
                </a:lnTo>
                <a:lnTo>
                  <a:pt x="56734" y="131798"/>
                </a:lnTo>
                <a:lnTo>
                  <a:pt x="62195" y="126237"/>
                </a:lnTo>
                <a:lnTo>
                  <a:pt x="88484" y="126237"/>
                </a:lnTo>
                <a:lnTo>
                  <a:pt x="88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4805" y="3786123"/>
            <a:ext cx="1247775" cy="500380"/>
          </a:xfrm>
          <a:custGeom>
            <a:avLst/>
            <a:gdLst/>
            <a:ahLst/>
            <a:cxnLst/>
            <a:rect l="l" t="t" r="r" b="b"/>
            <a:pathLst>
              <a:path w="1247775" h="500379">
                <a:moveTo>
                  <a:pt x="18789" y="358021"/>
                </a:moveTo>
                <a:lnTo>
                  <a:pt x="6883" y="360132"/>
                </a:lnTo>
                <a:lnTo>
                  <a:pt x="0" y="369696"/>
                </a:lnTo>
                <a:lnTo>
                  <a:pt x="1743" y="381381"/>
                </a:lnTo>
                <a:lnTo>
                  <a:pt x="71085" y="500252"/>
                </a:lnTo>
                <a:lnTo>
                  <a:pt x="89497" y="468630"/>
                </a:lnTo>
                <a:lnTo>
                  <a:pt x="55210" y="468630"/>
                </a:lnTo>
                <a:lnTo>
                  <a:pt x="55210" y="410251"/>
                </a:lnTo>
                <a:lnTo>
                  <a:pt x="28416" y="364325"/>
                </a:lnTo>
                <a:lnTo>
                  <a:pt x="18789" y="358021"/>
                </a:lnTo>
                <a:close/>
              </a:path>
              <a:path w="1247775" h="500379">
                <a:moveTo>
                  <a:pt x="55210" y="410251"/>
                </a:moveTo>
                <a:lnTo>
                  <a:pt x="55210" y="468630"/>
                </a:lnTo>
                <a:lnTo>
                  <a:pt x="86960" y="468630"/>
                </a:lnTo>
                <a:lnTo>
                  <a:pt x="86960" y="460756"/>
                </a:lnTo>
                <a:lnTo>
                  <a:pt x="57369" y="460756"/>
                </a:lnTo>
                <a:lnTo>
                  <a:pt x="71012" y="437339"/>
                </a:lnTo>
                <a:lnTo>
                  <a:pt x="55210" y="410251"/>
                </a:lnTo>
                <a:close/>
              </a:path>
              <a:path w="1247775" h="500379">
                <a:moveTo>
                  <a:pt x="122190" y="358219"/>
                </a:moveTo>
                <a:lnTo>
                  <a:pt x="112868" y="365506"/>
                </a:lnTo>
                <a:lnTo>
                  <a:pt x="86960" y="409970"/>
                </a:lnTo>
                <a:lnTo>
                  <a:pt x="86960" y="468630"/>
                </a:lnTo>
                <a:lnTo>
                  <a:pt x="89497" y="468630"/>
                </a:lnTo>
                <a:lnTo>
                  <a:pt x="140300" y="381381"/>
                </a:lnTo>
                <a:lnTo>
                  <a:pt x="140923" y="380222"/>
                </a:lnTo>
                <a:lnTo>
                  <a:pt x="141699" y="368746"/>
                </a:lnTo>
                <a:lnTo>
                  <a:pt x="133906" y="359416"/>
                </a:lnTo>
                <a:lnTo>
                  <a:pt x="122190" y="358219"/>
                </a:lnTo>
                <a:close/>
              </a:path>
              <a:path w="1247775" h="500379">
                <a:moveTo>
                  <a:pt x="71012" y="437339"/>
                </a:moveTo>
                <a:lnTo>
                  <a:pt x="57369" y="460756"/>
                </a:lnTo>
                <a:lnTo>
                  <a:pt x="84674" y="460756"/>
                </a:lnTo>
                <a:lnTo>
                  <a:pt x="71012" y="437339"/>
                </a:lnTo>
                <a:close/>
              </a:path>
              <a:path w="1247775" h="500379">
                <a:moveTo>
                  <a:pt x="86960" y="409970"/>
                </a:moveTo>
                <a:lnTo>
                  <a:pt x="71012" y="437339"/>
                </a:lnTo>
                <a:lnTo>
                  <a:pt x="84674" y="460756"/>
                </a:lnTo>
                <a:lnTo>
                  <a:pt x="86960" y="460756"/>
                </a:lnTo>
                <a:lnTo>
                  <a:pt x="86960" y="409970"/>
                </a:lnTo>
                <a:close/>
              </a:path>
              <a:path w="1247775" h="500379">
                <a:moveTo>
                  <a:pt x="1215609" y="234187"/>
                </a:moveTo>
                <a:lnTo>
                  <a:pt x="62195" y="234187"/>
                </a:lnTo>
                <a:lnTo>
                  <a:pt x="55210" y="241300"/>
                </a:lnTo>
                <a:lnTo>
                  <a:pt x="55210" y="410251"/>
                </a:lnTo>
                <a:lnTo>
                  <a:pt x="71012" y="437339"/>
                </a:lnTo>
                <a:lnTo>
                  <a:pt x="86960" y="409970"/>
                </a:lnTo>
                <a:lnTo>
                  <a:pt x="86960" y="265938"/>
                </a:lnTo>
                <a:lnTo>
                  <a:pt x="71085" y="265938"/>
                </a:lnTo>
                <a:lnTo>
                  <a:pt x="86960" y="250062"/>
                </a:lnTo>
                <a:lnTo>
                  <a:pt x="1215609" y="250062"/>
                </a:lnTo>
                <a:lnTo>
                  <a:pt x="1215609" y="234187"/>
                </a:lnTo>
                <a:close/>
              </a:path>
              <a:path w="1247775" h="500379">
                <a:moveTo>
                  <a:pt x="86960" y="250062"/>
                </a:moveTo>
                <a:lnTo>
                  <a:pt x="71085" y="265938"/>
                </a:lnTo>
                <a:lnTo>
                  <a:pt x="86960" y="265938"/>
                </a:lnTo>
                <a:lnTo>
                  <a:pt x="86960" y="250062"/>
                </a:lnTo>
                <a:close/>
              </a:path>
              <a:path w="1247775" h="500379">
                <a:moveTo>
                  <a:pt x="1247359" y="234187"/>
                </a:moveTo>
                <a:lnTo>
                  <a:pt x="1231484" y="234187"/>
                </a:lnTo>
                <a:lnTo>
                  <a:pt x="1215609" y="250062"/>
                </a:lnTo>
                <a:lnTo>
                  <a:pt x="86960" y="250062"/>
                </a:lnTo>
                <a:lnTo>
                  <a:pt x="86960" y="265938"/>
                </a:lnTo>
                <a:lnTo>
                  <a:pt x="1240247" y="265938"/>
                </a:lnTo>
                <a:lnTo>
                  <a:pt x="1247359" y="258825"/>
                </a:lnTo>
                <a:lnTo>
                  <a:pt x="1247359" y="234187"/>
                </a:lnTo>
                <a:close/>
              </a:path>
              <a:path w="1247775" h="500379">
                <a:moveTo>
                  <a:pt x="1247359" y="0"/>
                </a:moveTo>
                <a:lnTo>
                  <a:pt x="1215609" y="0"/>
                </a:lnTo>
                <a:lnTo>
                  <a:pt x="1215609" y="250062"/>
                </a:lnTo>
                <a:lnTo>
                  <a:pt x="1231484" y="234187"/>
                </a:lnTo>
                <a:lnTo>
                  <a:pt x="1247359" y="234187"/>
                </a:lnTo>
                <a:lnTo>
                  <a:pt x="1247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9006" y="4646548"/>
            <a:ext cx="372745" cy="1388110"/>
          </a:xfrm>
          <a:custGeom>
            <a:avLst/>
            <a:gdLst/>
            <a:ahLst/>
            <a:cxnLst/>
            <a:rect l="l" t="t" r="r" b="b"/>
            <a:pathLst>
              <a:path w="372745" h="1388110">
                <a:moveTo>
                  <a:pt x="18754" y="1245400"/>
                </a:moveTo>
                <a:lnTo>
                  <a:pt x="6808" y="1247544"/>
                </a:lnTo>
                <a:lnTo>
                  <a:pt x="0" y="1257161"/>
                </a:lnTo>
                <a:lnTo>
                  <a:pt x="1754" y="1268857"/>
                </a:lnTo>
                <a:lnTo>
                  <a:pt x="70969" y="1387614"/>
                </a:lnTo>
                <a:lnTo>
                  <a:pt x="89366" y="1356106"/>
                </a:lnTo>
                <a:lnTo>
                  <a:pt x="55094" y="1356106"/>
                </a:lnTo>
                <a:lnTo>
                  <a:pt x="55094" y="1297393"/>
                </a:lnTo>
                <a:lnTo>
                  <a:pt x="28386" y="1251623"/>
                </a:lnTo>
                <a:lnTo>
                  <a:pt x="18754" y="1245400"/>
                </a:lnTo>
                <a:close/>
              </a:path>
              <a:path w="372745" h="1388110">
                <a:moveTo>
                  <a:pt x="55094" y="1297393"/>
                </a:moveTo>
                <a:lnTo>
                  <a:pt x="55094" y="1356106"/>
                </a:lnTo>
                <a:lnTo>
                  <a:pt x="86844" y="1356106"/>
                </a:lnTo>
                <a:lnTo>
                  <a:pt x="86844" y="1348105"/>
                </a:lnTo>
                <a:lnTo>
                  <a:pt x="57380" y="1348105"/>
                </a:lnTo>
                <a:lnTo>
                  <a:pt x="71022" y="1324691"/>
                </a:lnTo>
                <a:lnTo>
                  <a:pt x="55094" y="1297393"/>
                </a:lnTo>
                <a:close/>
              </a:path>
              <a:path w="372745" h="1388110">
                <a:moveTo>
                  <a:pt x="122213" y="1245593"/>
                </a:moveTo>
                <a:lnTo>
                  <a:pt x="112879" y="1252855"/>
                </a:lnTo>
                <a:lnTo>
                  <a:pt x="86927" y="1297393"/>
                </a:lnTo>
                <a:lnTo>
                  <a:pt x="86844" y="1356106"/>
                </a:lnTo>
                <a:lnTo>
                  <a:pt x="89366" y="1356106"/>
                </a:lnTo>
                <a:lnTo>
                  <a:pt x="140311" y="1268857"/>
                </a:lnTo>
                <a:lnTo>
                  <a:pt x="140965" y="1267621"/>
                </a:lnTo>
                <a:lnTo>
                  <a:pt x="141703" y="1256132"/>
                </a:lnTo>
                <a:lnTo>
                  <a:pt x="133941" y="1246780"/>
                </a:lnTo>
                <a:lnTo>
                  <a:pt x="122213" y="1245593"/>
                </a:lnTo>
                <a:close/>
              </a:path>
              <a:path w="372745" h="1388110">
                <a:moveTo>
                  <a:pt x="71022" y="1324691"/>
                </a:moveTo>
                <a:lnTo>
                  <a:pt x="57380" y="1348105"/>
                </a:lnTo>
                <a:lnTo>
                  <a:pt x="84685" y="1348105"/>
                </a:lnTo>
                <a:lnTo>
                  <a:pt x="71022" y="1324691"/>
                </a:lnTo>
                <a:close/>
              </a:path>
              <a:path w="372745" h="1388110">
                <a:moveTo>
                  <a:pt x="86844" y="1297537"/>
                </a:moveTo>
                <a:lnTo>
                  <a:pt x="71022" y="1324691"/>
                </a:lnTo>
                <a:lnTo>
                  <a:pt x="84685" y="1348105"/>
                </a:lnTo>
                <a:lnTo>
                  <a:pt x="86844" y="1348105"/>
                </a:lnTo>
                <a:lnTo>
                  <a:pt x="86844" y="1297537"/>
                </a:lnTo>
                <a:close/>
              </a:path>
              <a:path w="372745" h="1388110">
                <a:moveTo>
                  <a:pt x="340844" y="677926"/>
                </a:moveTo>
                <a:lnTo>
                  <a:pt x="55094" y="677926"/>
                </a:lnTo>
                <a:lnTo>
                  <a:pt x="55178" y="1297537"/>
                </a:lnTo>
                <a:lnTo>
                  <a:pt x="71022" y="1324691"/>
                </a:lnTo>
                <a:lnTo>
                  <a:pt x="86844" y="1297537"/>
                </a:lnTo>
                <a:lnTo>
                  <a:pt x="86844" y="709676"/>
                </a:lnTo>
                <a:lnTo>
                  <a:pt x="70969" y="709676"/>
                </a:lnTo>
                <a:lnTo>
                  <a:pt x="86844" y="693801"/>
                </a:lnTo>
                <a:lnTo>
                  <a:pt x="340844" y="693801"/>
                </a:lnTo>
                <a:lnTo>
                  <a:pt x="340844" y="677926"/>
                </a:lnTo>
                <a:close/>
              </a:path>
              <a:path w="372745" h="1388110">
                <a:moveTo>
                  <a:pt x="86844" y="693801"/>
                </a:moveTo>
                <a:lnTo>
                  <a:pt x="70969" y="709676"/>
                </a:lnTo>
                <a:lnTo>
                  <a:pt x="86844" y="709676"/>
                </a:lnTo>
                <a:lnTo>
                  <a:pt x="86844" y="693801"/>
                </a:lnTo>
                <a:close/>
              </a:path>
              <a:path w="372745" h="1388110">
                <a:moveTo>
                  <a:pt x="372594" y="677926"/>
                </a:moveTo>
                <a:lnTo>
                  <a:pt x="356846" y="677926"/>
                </a:lnTo>
                <a:lnTo>
                  <a:pt x="340844" y="693801"/>
                </a:lnTo>
                <a:lnTo>
                  <a:pt x="86844" y="693801"/>
                </a:lnTo>
                <a:lnTo>
                  <a:pt x="86844" y="709676"/>
                </a:lnTo>
                <a:lnTo>
                  <a:pt x="372594" y="709676"/>
                </a:lnTo>
                <a:lnTo>
                  <a:pt x="372594" y="677926"/>
                </a:lnTo>
                <a:close/>
              </a:path>
              <a:path w="372745" h="1388110">
                <a:moveTo>
                  <a:pt x="372594" y="0"/>
                </a:moveTo>
                <a:lnTo>
                  <a:pt x="340844" y="0"/>
                </a:lnTo>
                <a:lnTo>
                  <a:pt x="340844" y="693801"/>
                </a:lnTo>
                <a:lnTo>
                  <a:pt x="356846" y="677926"/>
                </a:lnTo>
                <a:lnTo>
                  <a:pt x="372594" y="677926"/>
                </a:lnTo>
                <a:lnTo>
                  <a:pt x="3725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0376" y="3786123"/>
            <a:ext cx="1249045" cy="500380"/>
          </a:xfrm>
          <a:custGeom>
            <a:avLst/>
            <a:gdLst/>
            <a:ahLst/>
            <a:cxnLst/>
            <a:rect l="l" t="t" r="r" b="b"/>
            <a:pathLst>
              <a:path w="1249045" h="500379">
                <a:moveTo>
                  <a:pt x="1126741" y="358219"/>
                </a:moveTo>
                <a:lnTo>
                  <a:pt x="1114977" y="359416"/>
                </a:lnTo>
                <a:lnTo>
                  <a:pt x="1107282" y="368777"/>
                </a:lnTo>
                <a:lnTo>
                  <a:pt x="1108115" y="380281"/>
                </a:lnTo>
                <a:lnTo>
                  <a:pt x="1108710" y="381381"/>
                </a:lnTo>
                <a:lnTo>
                  <a:pt x="1177925" y="500252"/>
                </a:lnTo>
                <a:lnTo>
                  <a:pt x="1196337" y="468630"/>
                </a:lnTo>
                <a:lnTo>
                  <a:pt x="1162050" y="468630"/>
                </a:lnTo>
                <a:lnTo>
                  <a:pt x="1162050" y="410086"/>
                </a:lnTo>
                <a:lnTo>
                  <a:pt x="1136014" y="365506"/>
                </a:lnTo>
                <a:lnTo>
                  <a:pt x="1126741" y="358219"/>
                </a:lnTo>
                <a:close/>
              </a:path>
              <a:path w="1249045" h="500379">
                <a:moveTo>
                  <a:pt x="1162050" y="410086"/>
                </a:moveTo>
                <a:lnTo>
                  <a:pt x="1162050" y="468630"/>
                </a:lnTo>
                <a:lnTo>
                  <a:pt x="1193800" y="468630"/>
                </a:lnTo>
                <a:lnTo>
                  <a:pt x="1193800" y="460756"/>
                </a:lnTo>
                <a:lnTo>
                  <a:pt x="1164209" y="460756"/>
                </a:lnTo>
                <a:lnTo>
                  <a:pt x="1177930" y="437278"/>
                </a:lnTo>
                <a:lnTo>
                  <a:pt x="1162050" y="410086"/>
                </a:lnTo>
                <a:close/>
              </a:path>
              <a:path w="1249045" h="500379">
                <a:moveTo>
                  <a:pt x="1230111" y="358030"/>
                </a:moveTo>
                <a:lnTo>
                  <a:pt x="1220520" y="364404"/>
                </a:lnTo>
                <a:lnTo>
                  <a:pt x="1193822" y="410086"/>
                </a:lnTo>
                <a:lnTo>
                  <a:pt x="1193800" y="468630"/>
                </a:lnTo>
                <a:lnTo>
                  <a:pt x="1196337" y="468630"/>
                </a:lnTo>
                <a:lnTo>
                  <a:pt x="1247140" y="381381"/>
                </a:lnTo>
                <a:lnTo>
                  <a:pt x="1248883" y="369696"/>
                </a:lnTo>
                <a:lnTo>
                  <a:pt x="1241999" y="360132"/>
                </a:lnTo>
                <a:lnTo>
                  <a:pt x="1230111" y="358030"/>
                </a:lnTo>
                <a:close/>
              </a:path>
              <a:path w="1249045" h="500379">
                <a:moveTo>
                  <a:pt x="1177930" y="437278"/>
                </a:moveTo>
                <a:lnTo>
                  <a:pt x="1164209" y="460756"/>
                </a:lnTo>
                <a:lnTo>
                  <a:pt x="1191640" y="460756"/>
                </a:lnTo>
                <a:lnTo>
                  <a:pt x="1177930" y="437278"/>
                </a:lnTo>
                <a:close/>
              </a:path>
              <a:path w="1249045" h="500379">
                <a:moveTo>
                  <a:pt x="1193800" y="410124"/>
                </a:moveTo>
                <a:lnTo>
                  <a:pt x="1177930" y="437278"/>
                </a:lnTo>
                <a:lnTo>
                  <a:pt x="1191640" y="460756"/>
                </a:lnTo>
                <a:lnTo>
                  <a:pt x="1193800" y="460756"/>
                </a:lnTo>
                <a:lnTo>
                  <a:pt x="1193800" y="410124"/>
                </a:lnTo>
                <a:close/>
              </a:path>
              <a:path w="1249045" h="500379">
                <a:moveTo>
                  <a:pt x="1162050" y="250062"/>
                </a:moveTo>
                <a:lnTo>
                  <a:pt x="1162072" y="410124"/>
                </a:lnTo>
                <a:lnTo>
                  <a:pt x="1177930" y="437278"/>
                </a:lnTo>
                <a:lnTo>
                  <a:pt x="1193800" y="410124"/>
                </a:lnTo>
                <a:lnTo>
                  <a:pt x="1193800" y="265938"/>
                </a:lnTo>
                <a:lnTo>
                  <a:pt x="1177925" y="265938"/>
                </a:lnTo>
                <a:lnTo>
                  <a:pt x="1162050" y="250062"/>
                </a:lnTo>
                <a:close/>
              </a:path>
              <a:path w="1249045" h="500379">
                <a:moveTo>
                  <a:pt x="31750" y="0"/>
                </a:moveTo>
                <a:lnTo>
                  <a:pt x="0" y="0"/>
                </a:lnTo>
                <a:lnTo>
                  <a:pt x="0" y="258825"/>
                </a:lnTo>
                <a:lnTo>
                  <a:pt x="7112" y="265938"/>
                </a:lnTo>
                <a:lnTo>
                  <a:pt x="1162050" y="265938"/>
                </a:lnTo>
                <a:lnTo>
                  <a:pt x="1162050" y="250062"/>
                </a:lnTo>
                <a:lnTo>
                  <a:pt x="31750" y="250062"/>
                </a:lnTo>
                <a:lnTo>
                  <a:pt x="15875" y="234187"/>
                </a:lnTo>
                <a:lnTo>
                  <a:pt x="31750" y="234187"/>
                </a:lnTo>
                <a:lnTo>
                  <a:pt x="31750" y="0"/>
                </a:lnTo>
                <a:close/>
              </a:path>
              <a:path w="1249045" h="500379">
                <a:moveTo>
                  <a:pt x="1186688" y="234187"/>
                </a:moveTo>
                <a:lnTo>
                  <a:pt x="31750" y="234187"/>
                </a:lnTo>
                <a:lnTo>
                  <a:pt x="31750" y="250062"/>
                </a:lnTo>
                <a:lnTo>
                  <a:pt x="1162050" y="250062"/>
                </a:lnTo>
                <a:lnTo>
                  <a:pt x="1177925" y="265938"/>
                </a:lnTo>
                <a:lnTo>
                  <a:pt x="1193800" y="265938"/>
                </a:lnTo>
                <a:lnTo>
                  <a:pt x="1193800" y="241300"/>
                </a:lnTo>
                <a:lnTo>
                  <a:pt x="1186688" y="234187"/>
                </a:lnTo>
                <a:close/>
              </a:path>
              <a:path w="1249045" h="500379">
                <a:moveTo>
                  <a:pt x="31750" y="234187"/>
                </a:moveTo>
                <a:lnTo>
                  <a:pt x="15875" y="234187"/>
                </a:lnTo>
                <a:lnTo>
                  <a:pt x="31750" y="250062"/>
                </a:lnTo>
                <a:lnTo>
                  <a:pt x="31750" y="2341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17343" y="4646548"/>
            <a:ext cx="141605" cy="284480"/>
          </a:xfrm>
          <a:custGeom>
            <a:avLst/>
            <a:gdLst/>
            <a:ahLst/>
            <a:cxnLst/>
            <a:rect l="l" t="t" r="r" b="b"/>
            <a:pathLst>
              <a:path w="141604" h="284479">
                <a:moveTo>
                  <a:pt x="18771" y="142130"/>
                </a:moveTo>
                <a:lnTo>
                  <a:pt x="6883" y="144232"/>
                </a:lnTo>
                <a:lnTo>
                  <a:pt x="0" y="153796"/>
                </a:lnTo>
                <a:lnTo>
                  <a:pt x="1743" y="165481"/>
                </a:lnTo>
                <a:lnTo>
                  <a:pt x="70958" y="284352"/>
                </a:lnTo>
                <a:lnTo>
                  <a:pt x="89370" y="252730"/>
                </a:lnTo>
                <a:lnTo>
                  <a:pt x="55083" y="252730"/>
                </a:lnTo>
                <a:lnTo>
                  <a:pt x="55060" y="194186"/>
                </a:lnTo>
                <a:lnTo>
                  <a:pt x="28362" y="148504"/>
                </a:lnTo>
                <a:lnTo>
                  <a:pt x="18771" y="142130"/>
                </a:lnTo>
                <a:close/>
              </a:path>
              <a:path w="141604" h="284479">
                <a:moveTo>
                  <a:pt x="55083" y="194224"/>
                </a:moveTo>
                <a:lnTo>
                  <a:pt x="55083" y="252730"/>
                </a:lnTo>
                <a:lnTo>
                  <a:pt x="86833" y="252730"/>
                </a:lnTo>
                <a:lnTo>
                  <a:pt x="86833" y="244856"/>
                </a:lnTo>
                <a:lnTo>
                  <a:pt x="57242" y="244856"/>
                </a:lnTo>
                <a:lnTo>
                  <a:pt x="70952" y="221378"/>
                </a:lnTo>
                <a:lnTo>
                  <a:pt x="55083" y="194224"/>
                </a:lnTo>
                <a:close/>
              </a:path>
              <a:path w="141604" h="284479">
                <a:moveTo>
                  <a:pt x="122172" y="142306"/>
                </a:moveTo>
                <a:lnTo>
                  <a:pt x="112868" y="149606"/>
                </a:lnTo>
                <a:lnTo>
                  <a:pt x="86833" y="194186"/>
                </a:lnTo>
                <a:lnTo>
                  <a:pt x="86833" y="252730"/>
                </a:lnTo>
                <a:lnTo>
                  <a:pt x="89370" y="252730"/>
                </a:lnTo>
                <a:lnTo>
                  <a:pt x="140173" y="165481"/>
                </a:lnTo>
                <a:lnTo>
                  <a:pt x="140757" y="164401"/>
                </a:lnTo>
                <a:lnTo>
                  <a:pt x="141600" y="152894"/>
                </a:lnTo>
                <a:lnTo>
                  <a:pt x="133879" y="143563"/>
                </a:lnTo>
                <a:lnTo>
                  <a:pt x="122172" y="142306"/>
                </a:lnTo>
                <a:close/>
              </a:path>
              <a:path w="141604" h="284479">
                <a:moveTo>
                  <a:pt x="70952" y="221378"/>
                </a:moveTo>
                <a:lnTo>
                  <a:pt x="57242" y="244856"/>
                </a:lnTo>
                <a:lnTo>
                  <a:pt x="84674" y="244856"/>
                </a:lnTo>
                <a:lnTo>
                  <a:pt x="70952" y="221378"/>
                </a:lnTo>
                <a:close/>
              </a:path>
              <a:path w="141604" h="284479">
                <a:moveTo>
                  <a:pt x="86833" y="194186"/>
                </a:moveTo>
                <a:lnTo>
                  <a:pt x="70952" y="221378"/>
                </a:lnTo>
                <a:lnTo>
                  <a:pt x="84674" y="244856"/>
                </a:lnTo>
                <a:lnTo>
                  <a:pt x="86833" y="244856"/>
                </a:lnTo>
                <a:lnTo>
                  <a:pt x="86833" y="194186"/>
                </a:lnTo>
                <a:close/>
              </a:path>
              <a:path w="141604" h="284479">
                <a:moveTo>
                  <a:pt x="56734" y="131699"/>
                </a:moveTo>
                <a:lnTo>
                  <a:pt x="55083" y="133350"/>
                </a:lnTo>
                <a:lnTo>
                  <a:pt x="55083" y="194224"/>
                </a:lnTo>
                <a:lnTo>
                  <a:pt x="70952" y="221378"/>
                </a:lnTo>
                <a:lnTo>
                  <a:pt x="86810" y="194224"/>
                </a:lnTo>
                <a:lnTo>
                  <a:pt x="86833" y="157987"/>
                </a:lnTo>
                <a:lnTo>
                  <a:pt x="70958" y="157987"/>
                </a:lnTo>
                <a:lnTo>
                  <a:pt x="86833" y="142112"/>
                </a:lnTo>
                <a:lnTo>
                  <a:pt x="56734" y="142112"/>
                </a:lnTo>
                <a:lnTo>
                  <a:pt x="56734" y="131699"/>
                </a:lnTo>
                <a:close/>
              </a:path>
              <a:path w="141604" h="284479">
                <a:moveTo>
                  <a:pt x="86833" y="142112"/>
                </a:moveTo>
                <a:lnTo>
                  <a:pt x="70958" y="157987"/>
                </a:lnTo>
                <a:lnTo>
                  <a:pt x="81372" y="157987"/>
                </a:lnTo>
                <a:lnTo>
                  <a:pt x="86833" y="152526"/>
                </a:lnTo>
                <a:lnTo>
                  <a:pt x="86833" y="142112"/>
                </a:lnTo>
                <a:close/>
              </a:path>
              <a:path w="141604" h="284479">
                <a:moveTo>
                  <a:pt x="86833" y="152526"/>
                </a:moveTo>
                <a:lnTo>
                  <a:pt x="81372" y="157987"/>
                </a:lnTo>
                <a:lnTo>
                  <a:pt x="86833" y="157987"/>
                </a:lnTo>
                <a:lnTo>
                  <a:pt x="86833" y="152526"/>
                </a:lnTo>
                <a:close/>
              </a:path>
              <a:path w="141604" h="284479">
                <a:moveTo>
                  <a:pt x="88484" y="126237"/>
                </a:moveTo>
                <a:lnTo>
                  <a:pt x="72482" y="126237"/>
                </a:lnTo>
                <a:lnTo>
                  <a:pt x="56734" y="142112"/>
                </a:lnTo>
                <a:lnTo>
                  <a:pt x="86833" y="142112"/>
                </a:lnTo>
                <a:lnTo>
                  <a:pt x="86833" y="152526"/>
                </a:lnTo>
                <a:lnTo>
                  <a:pt x="88484" y="150875"/>
                </a:lnTo>
                <a:lnTo>
                  <a:pt x="88484" y="126237"/>
                </a:lnTo>
                <a:close/>
              </a:path>
              <a:path w="141604" h="284479">
                <a:moveTo>
                  <a:pt x="72482" y="126237"/>
                </a:moveTo>
                <a:lnTo>
                  <a:pt x="62195" y="126237"/>
                </a:lnTo>
                <a:lnTo>
                  <a:pt x="56734" y="131699"/>
                </a:lnTo>
                <a:lnTo>
                  <a:pt x="56734" y="142112"/>
                </a:lnTo>
                <a:lnTo>
                  <a:pt x="72482" y="126237"/>
                </a:lnTo>
                <a:close/>
              </a:path>
              <a:path w="141604" h="284479">
                <a:moveTo>
                  <a:pt x="88484" y="0"/>
                </a:moveTo>
                <a:lnTo>
                  <a:pt x="56734" y="0"/>
                </a:lnTo>
                <a:lnTo>
                  <a:pt x="56734" y="131699"/>
                </a:lnTo>
                <a:lnTo>
                  <a:pt x="62195" y="126237"/>
                </a:lnTo>
                <a:lnTo>
                  <a:pt x="88484" y="126237"/>
                </a:lnTo>
                <a:lnTo>
                  <a:pt x="88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2120" y="3087625"/>
            <a:ext cx="2587752" cy="728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3288" y="3108968"/>
            <a:ext cx="2234184" cy="758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0377" y="3071885"/>
            <a:ext cx="2571750" cy="714375"/>
          </a:xfrm>
          <a:custGeom>
            <a:avLst/>
            <a:gdLst/>
            <a:ahLst/>
            <a:cxnLst/>
            <a:rect l="l" t="t" r="r" b="b"/>
            <a:pathLst>
              <a:path w="2571750" h="714375">
                <a:moveTo>
                  <a:pt x="0" y="118999"/>
                </a:moveTo>
                <a:lnTo>
                  <a:pt x="7719" y="76744"/>
                </a:lnTo>
                <a:lnTo>
                  <a:pt x="28981" y="41176"/>
                </a:lnTo>
                <a:lnTo>
                  <a:pt x="60945" y="15121"/>
                </a:lnTo>
                <a:lnTo>
                  <a:pt x="100767" y="1403"/>
                </a:lnTo>
                <a:lnTo>
                  <a:pt x="2452624" y="0"/>
                </a:lnTo>
                <a:lnTo>
                  <a:pt x="2467279" y="890"/>
                </a:lnTo>
                <a:lnTo>
                  <a:pt x="2507645" y="13414"/>
                </a:lnTo>
                <a:lnTo>
                  <a:pt x="2540396" y="38519"/>
                </a:lnTo>
                <a:lnTo>
                  <a:pt x="2562692" y="73378"/>
                </a:lnTo>
                <a:lnTo>
                  <a:pt x="2571689" y="115169"/>
                </a:lnTo>
                <a:lnTo>
                  <a:pt x="2571750" y="595249"/>
                </a:lnTo>
                <a:lnTo>
                  <a:pt x="2570858" y="609897"/>
                </a:lnTo>
                <a:lnTo>
                  <a:pt x="2558321" y="650243"/>
                </a:lnTo>
                <a:lnTo>
                  <a:pt x="2533200" y="682987"/>
                </a:lnTo>
                <a:lnTo>
                  <a:pt x="2498332" y="705288"/>
                </a:lnTo>
                <a:lnTo>
                  <a:pt x="2456556" y="714311"/>
                </a:lnTo>
                <a:lnTo>
                  <a:pt x="119125" y="714375"/>
                </a:lnTo>
                <a:lnTo>
                  <a:pt x="104477" y="713483"/>
                </a:lnTo>
                <a:lnTo>
                  <a:pt x="64131" y="700946"/>
                </a:lnTo>
                <a:lnTo>
                  <a:pt x="31387" y="675825"/>
                </a:lnTo>
                <a:lnTo>
                  <a:pt x="9086" y="640957"/>
                </a:lnTo>
                <a:lnTo>
                  <a:pt x="63" y="599181"/>
                </a:lnTo>
                <a:lnTo>
                  <a:pt x="0" y="1189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63213" y="3185414"/>
            <a:ext cx="19272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marR="5080" indent="-323850"/>
            <a:r>
              <a:rPr spc="-160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c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fi</a:t>
            </a:r>
            <a:r>
              <a:rPr spc="-10" dirty="0">
                <a:latin typeface="Calibri"/>
                <a:cs typeface="Calibri"/>
              </a:rPr>
              <a:t>r</a:t>
            </a:r>
            <a:r>
              <a:rPr spc="-15" dirty="0">
                <a:latin typeface="Calibri"/>
                <a:cs typeface="Calibri"/>
              </a:rPr>
              <a:t>m</a:t>
            </a:r>
            <a:r>
              <a:rPr spc="-3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spc="5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n </a:t>
            </a:r>
            <a:r>
              <a:rPr spc="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I</a:t>
            </a:r>
            <a:r>
              <a:rPr spc="10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-1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≠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I</a:t>
            </a:r>
            <a:r>
              <a:rPr spc="15" dirty="0">
                <a:latin typeface="Calibri"/>
                <a:cs typeface="Calibri"/>
              </a:rPr>
              <a:t>H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11824" y="2444574"/>
            <a:ext cx="1228344" cy="374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52037" y="2401823"/>
            <a:ext cx="1002791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8341" y="2428875"/>
            <a:ext cx="1214755" cy="360680"/>
          </a:xfrm>
          <a:custGeom>
            <a:avLst/>
            <a:gdLst/>
            <a:ahLst/>
            <a:cxnLst/>
            <a:rect l="l" t="t" r="r" b="b"/>
            <a:pathLst>
              <a:path w="1214754" h="360680">
                <a:moveTo>
                  <a:pt x="0" y="60071"/>
                </a:moveTo>
                <a:lnTo>
                  <a:pt x="14353" y="21062"/>
                </a:lnTo>
                <a:lnTo>
                  <a:pt x="50012" y="819"/>
                </a:lnTo>
                <a:lnTo>
                  <a:pt x="1154302" y="0"/>
                </a:lnTo>
                <a:lnTo>
                  <a:pt x="1168682" y="1735"/>
                </a:lnTo>
                <a:lnTo>
                  <a:pt x="1202664" y="24455"/>
                </a:lnTo>
                <a:lnTo>
                  <a:pt x="1214374" y="300354"/>
                </a:lnTo>
                <a:lnTo>
                  <a:pt x="1212634" y="314741"/>
                </a:lnTo>
                <a:lnTo>
                  <a:pt x="1189871" y="348669"/>
                </a:lnTo>
                <a:lnTo>
                  <a:pt x="59944" y="360299"/>
                </a:lnTo>
                <a:lnTo>
                  <a:pt x="45542" y="358563"/>
                </a:lnTo>
                <a:lnTo>
                  <a:pt x="11595" y="335831"/>
                </a:lnTo>
                <a:lnTo>
                  <a:pt x="0" y="6007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96308" y="2493114"/>
            <a:ext cx="661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65" dirty="0">
                <a:latin typeface="Calibri"/>
                <a:cs typeface="Calibri"/>
              </a:rPr>
              <a:t>P</a:t>
            </a:r>
            <a:r>
              <a:rPr sz="2000" spc="-20" dirty="0">
                <a:latin typeface="Calibri"/>
                <a:cs typeface="Calibri"/>
              </a:rPr>
              <a:t>os</a:t>
            </a:r>
            <a:r>
              <a:rPr sz="2000" spc="-10" dirty="0">
                <a:latin typeface="Calibri"/>
                <a:cs typeface="Calibri"/>
              </a:rPr>
              <a:t>itif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2851" y="6034166"/>
            <a:ext cx="1714500" cy="714375"/>
          </a:xfrm>
          <a:custGeom>
            <a:avLst/>
            <a:gdLst/>
            <a:ahLst/>
            <a:cxnLst/>
            <a:rect l="l" t="t" r="r" b="b"/>
            <a:pathLst>
              <a:path w="1714500" h="714375">
                <a:moveTo>
                  <a:pt x="1595374" y="0"/>
                </a:moveTo>
                <a:lnTo>
                  <a:pt x="115220" y="58"/>
                </a:lnTo>
                <a:lnTo>
                  <a:pt x="73413" y="9036"/>
                </a:lnTo>
                <a:lnTo>
                  <a:pt x="38538" y="31315"/>
                </a:lnTo>
                <a:lnTo>
                  <a:pt x="13421" y="64053"/>
                </a:lnTo>
                <a:lnTo>
                  <a:pt x="891" y="104408"/>
                </a:lnTo>
                <a:lnTo>
                  <a:pt x="0" y="119062"/>
                </a:lnTo>
                <a:lnTo>
                  <a:pt x="58" y="599089"/>
                </a:lnTo>
                <a:lnTo>
                  <a:pt x="9023" y="640897"/>
                </a:lnTo>
                <a:lnTo>
                  <a:pt x="31277" y="675792"/>
                </a:lnTo>
                <a:lnTo>
                  <a:pt x="63992" y="700934"/>
                </a:lnTo>
                <a:lnTo>
                  <a:pt x="104341" y="713482"/>
                </a:lnTo>
                <a:lnTo>
                  <a:pt x="118999" y="714375"/>
                </a:lnTo>
                <a:lnTo>
                  <a:pt x="1599254" y="714313"/>
                </a:lnTo>
                <a:lnTo>
                  <a:pt x="1641047" y="705309"/>
                </a:lnTo>
                <a:lnTo>
                  <a:pt x="1675931" y="683024"/>
                </a:lnTo>
                <a:lnTo>
                  <a:pt x="1701064" y="650295"/>
                </a:lnTo>
                <a:lnTo>
                  <a:pt x="1713607" y="609958"/>
                </a:lnTo>
                <a:lnTo>
                  <a:pt x="1714500" y="595312"/>
                </a:lnTo>
                <a:lnTo>
                  <a:pt x="1714437" y="115183"/>
                </a:lnTo>
                <a:lnTo>
                  <a:pt x="1705428" y="73408"/>
                </a:lnTo>
                <a:lnTo>
                  <a:pt x="1683129" y="38544"/>
                </a:lnTo>
                <a:lnTo>
                  <a:pt x="1650381" y="13426"/>
                </a:lnTo>
                <a:lnTo>
                  <a:pt x="1610025" y="891"/>
                </a:lnTo>
                <a:lnTo>
                  <a:pt x="1595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22851" y="6034166"/>
            <a:ext cx="1714500" cy="714375"/>
          </a:xfrm>
          <a:custGeom>
            <a:avLst/>
            <a:gdLst/>
            <a:ahLst/>
            <a:cxnLst/>
            <a:rect l="l" t="t" r="r" b="b"/>
            <a:pathLst>
              <a:path w="1714500" h="714375">
                <a:moveTo>
                  <a:pt x="0" y="119062"/>
                </a:moveTo>
                <a:lnTo>
                  <a:pt x="7706" y="76799"/>
                </a:lnTo>
                <a:lnTo>
                  <a:pt x="28941" y="41206"/>
                </a:lnTo>
                <a:lnTo>
                  <a:pt x="60878" y="15125"/>
                </a:lnTo>
                <a:lnTo>
                  <a:pt x="100689" y="1398"/>
                </a:lnTo>
                <a:lnTo>
                  <a:pt x="1595374" y="0"/>
                </a:lnTo>
                <a:lnTo>
                  <a:pt x="1610025" y="891"/>
                </a:lnTo>
                <a:lnTo>
                  <a:pt x="1650381" y="13426"/>
                </a:lnTo>
                <a:lnTo>
                  <a:pt x="1683129" y="38544"/>
                </a:lnTo>
                <a:lnTo>
                  <a:pt x="1705428" y="73408"/>
                </a:lnTo>
                <a:lnTo>
                  <a:pt x="1714437" y="115183"/>
                </a:lnTo>
                <a:lnTo>
                  <a:pt x="1714500" y="595312"/>
                </a:lnTo>
                <a:lnTo>
                  <a:pt x="1713607" y="609958"/>
                </a:lnTo>
                <a:lnTo>
                  <a:pt x="1701064" y="650295"/>
                </a:lnTo>
                <a:lnTo>
                  <a:pt x="1675931" y="683024"/>
                </a:lnTo>
                <a:lnTo>
                  <a:pt x="1641047" y="705309"/>
                </a:lnTo>
                <a:lnTo>
                  <a:pt x="1599254" y="714313"/>
                </a:lnTo>
                <a:lnTo>
                  <a:pt x="118999" y="714375"/>
                </a:lnTo>
                <a:lnTo>
                  <a:pt x="104341" y="713482"/>
                </a:lnTo>
                <a:lnTo>
                  <a:pt x="63992" y="700934"/>
                </a:lnTo>
                <a:lnTo>
                  <a:pt x="31277" y="675792"/>
                </a:lnTo>
                <a:lnTo>
                  <a:pt x="9023" y="640897"/>
                </a:lnTo>
                <a:lnTo>
                  <a:pt x="58" y="599089"/>
                </a:lnTo>
                <a:lnTo>
                  <a:pt x="0" y="119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23639" y="6148984"/>
            <a:ext cx="13100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835"/>
            <a:r>
              <a:rPr b="1" spc="-25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0" dirty="0">
                <a:latin typeface="Calibri"/>
                <a:cs typeface="Calibri"/>
              </a:rPr>
              <a:t>rolo</a:t>
            </a:r>
            <a:r>
              <a:rPr b="1" spc="5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e </a:t>
            </a:r>
            <a:r>
              <a:rPr b="1" spc="-5" dirty="0">
                <a:latin typeface="Calibri"/>
                <a:cs typeface="Calibri"/>
              </a:rPr>
              <a:t>I</a:t>
            </a:r>
            <a:r>
              <a:rPr b="1" spc="-20" dirty="0">
                <a:latin typeface="Calibri"/>
                <a:cs typeface="Calibri"/>
              </a:rPr>
              <a:t>ndé</a:t>
            </a:r>
            <a:r>
              <a:rPr b="1" spc="-35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5" dirty="0">
                <a:latin typeface="Calibri"/>
                <a:cs typeface="Calibri"/>
              </a:rPr>
              <a:t>m</a:t>
            </a:r>
            <a:r>
              <a:rPr b="1" spc="-10" dirty="0">
                <a:latin typeface="Calibri"/>
                <a:cs typeface="Calibri"/>
              </a:rPr>
              <a:t>i</a:t>
            </a:r>
            <a:r>
              <a:rPr b="1" spc="-20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ée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39004" y="6034166"/>
            <a:ext cx="1500505" cy="714375"/>
          </a:xfrm>
          <a:custGeom>
            <a:avLst/>
            <a:gdLst/>
            <a:ahLst/>
            <a:cxnLst/>
            <a:rect l="l" t="t" r="r" b="b"/>
            <a:pathLst>
              <a:path w="1500504" h="714375">
                <a:moveTo>
                  <a:pt x="1381125" y="0"/>
                </a:moveTo>
                <a:lnTo>
                  <a:pt x="115245" y="61"/>
                </a:lnTo>
                <a:lnTo>
                  <a:pt x="73452" y="9065"/>
                </a:lnTo>
                <a:lnTo>
                  <a:pt x="38568" y="31350"/>
                </a:lnTo>
                <a:lnTo>
                  <a:pt x="13435" y="64079"/>
                </a:lnTo>
                <a:lnTo>
                  <a:pt x="892" y="104416"/>
                </a:lnTo>
                <a:lnTo>
                  <a:pt x="0" y="119062"/>
                </a:lnTo>
                <a:lnTo>
                  <a:pt x="62" y="599191"/>
                </a:lnTo>
                <a:lnTo>
                  <a:pt x="9071" y="640966"/>
                </a:lnTo>
                <a:lnTo>
                  <a:pt x="31370" y="675830"/>
                </a:lnTo>
                <a:lnTo>
                  <a:pt x="64118" y="700948"/>
                </a:lnTo>
                <a:lnTo>
                  <a:pt x="104474" y="713483"/>
                </a:lnTo>
                <a:lnTo>
                  <a:pt x="119125" y="714375"/>
                </a:lnTo>
                <a:lnTo>
                  <a:pt x="1385005" y="714313"/>
                </a:lnTo>
                <a:lnTo>
                  <a:pt x="1426798" y="705309"/>
                </a:lnTo>
                <a:lnTo>
                  <a:pt x="1461682" y="683024"/>
                </a:lnTo>
                <a:lnTo>
                  <a:pt x="1486815" y="650295"/>
                </a:lnTo>
                <a:lnTo>
                  <a:pt x="1499358" y="609958"/>
                </a:lnTo>
                <a:lnTo>
                  <a:pt x="1500251" y="595312"/>
                </a:lnTo>
                <a:lnTo>
                  <a:pt x="1500188" y="115183"/>
                </a:lnTo>
                <a:lnTo>
                  <a:pt x="1491179" y="73408"/>
                </a:lnTo>
                <a:lnTo>
                  <a:pt x="1468880" y="38544"/>
                </a:lnTo>
                <a:lnTo>
                  <a:pt x="1436132" y="13426"/>
                </a:lnTo>
                <a:lnTo>
                  <a:pt x="1395776" y="891"/>
                </a:lnTo>
                <a:lnTo>
                  <a:pt x="138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39004" y="6034166"/>
            <a:ext cx="1500505" cy="714375"/>
          </a:xfrm>
          <a:custGeom>
            <a:avLst/>
            <a:gdLst/>
            <a:ahLst/>
            <a:cxnLst/>
            <a:rect l="l" t="t" r="r" b="b"/>
            <a:pathLst>
              <a:path w="1500504" h="714375">
                <a:moveTo>
                  <a:pt x="0" y="119062"/>
                </a:moveTo>
                <a:lnTo>
                  <a:pt x="7715" y="76820"/>
                </a:lnTo>
                <a:lnTo>
                  <a:pt x="28967" y="41239"/>
                </a:lnTo>
                <a:lnTo>
                  <a:pt x="60916" y="15158"/>
                </a:lnTo>
                <a:lnTo>
                  <a:pt x="100721" y="1412"/>
                </a:lnTo>
                <a:lnTo>
                  <a:pt x="1381125" y="0"/>
                </a:lnTo>
                <a:lnTo>
                  <a:pt x="1395776" y="891"/>
                </a:lnTo>
                <a:lnTo>
                  <a:pt x="1436132" y="13426"/>
                </a:lnTo>
                <a:lnTo>
                  <a:pt x="1468880" y="38544"/>
                </a:lnTo>
                <a:lnTo>
                  <a:pt x="1491179" y="73408"/>
                </a:lnTo>
                <a:lnTo>
                  <a:pt x="1500188" y="115183"/>
                </a:lnTo>
                <a:lnTo>
                  <a:pt x="1500251" y="595312"/>
                </a:lnTo>
                <a:lnTo>
                  <a:pt x="1499358" y="609958"/>
                </a:lnTo>
                <a:lnTo>
                  <a:pt x="1486815" y="650295"/>
                </a:lnTo>
                <a:lnTo>
                  <a:pt x="1461682" y="683024"/>
                </a:lnTo>
                <a:lnTo>
                  <a:pt x="1426798" y="705309"/>
                </a:lnTo>
                <a:lnTo>
                  <a:pt x="1385005" y="714313"/>
                </a:lnTo>
                <a:lnTo>
                  <a:pt x="119125" y="714375"/>
                </a:lnTo>
                <a:lnTo>
                  <a:pt x="104474" y="713483"/>
                </a:lnTo>
                <a:lnTo>
                  <a:pt x="64118" y="700948"/>
                </a:lnTo>
                <a:lnTo>
                  <a:pt x="31370" y="675830"/>
                </a:lnTo>
                <a:lnTo>
                  <a:pt x="9071" y="640966"/>
                </a:lnTo>
                <a:lnTo>
                  <a:pt x="62" y="599191"/>
                </a:lnTo>
                <a:lnTo>
                  <a:pt x="0" y="119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538084" y="6148984"/>
            <a:ext cx="9061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 marR="5080" indent="-70485"/>
            <a:r>
              <a:rPr b="1" spc="-25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-20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olo</a:t>
            </a:r>
            <a:r>
              <a:rPr b="1" spc="5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e </a:t>
            </a:r>
            <a:r>
              <a:rPr b="1" spc="-25" dirty="0">
                <a:latin typeface="Calibri"/>
                <a:cs typeface="Calibri"/>
              </a:rPr>
              <a:t>P</a:t>
            </a:r>
            <a:r>
              <a:rPr b="1" spc="-15" dirty="0">
                <a:latin typeface="Calibri"/>
                <a:cs typeface="Calibri"/>
              </a:rPr>
              <a:t>o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spc="-10" dirty="0">
                <a:latin typeface="Calibri"/>
                <a:cs typeface="Calibri"/>
              </a:rPr>
              <a:t>t</a:t>
            </a:r>
            <a:r>
              <a:rPr b="1" spc="-15" dirty="0">
                <a:latin typeface="Calibri"/>
                <a:cs typeface="Calibri"/>
              </a:rPr>
              <a:t>i</a:t>
            </a:r>
            <a:r>
              <a:rPr b="1" spc="-40" dirty="0">
                <a:latin typeface="Calibri"/>
                <a:cs typeface="Calibri"/>
              </a:rPr>
              <a:t>v</a:t>
            </a:r>
            <a:r>
              <a:rPr b="1" dirty="0"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50536" y="4300807"/>
            <a:ext cx="1228343" cy="3779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8928" y="4258134"/>
            <a:ext cx="1109472" cy="539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57815" y="4286250"/>
            <a:ext cx="1214755" cy="360680"/>
          </a:xfrm>
          <a:custGeom>
            <a:avLst/>
            <a:gdLst/>
            <a:ahLst/>
            <a:cxnLst/>
            <a:rect l="l" t="t" r="r" b="b"/>
            <a:pathLst>
              <a:path w="1214754" h="360679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1154429" y="0"/>
                </a:lnTo>
                <a:lnTo>
                  <a:pt x="1168809" y="1735"/>
                </a:lnTo>
                <a:lnTo>
                  <a:pt x="1202791" y="24455"/>
                </a:lnTo>
                <a:lnTo>
                  <a:pt x="1214501" y="300355"/>
                </a:lnTo>
                <a:lnTo>
                  <a:pt x="1212761" y="314741"/>
                </a:lnTo>
                <a:lnTo>
                  <a:pt x="1189998" y="348669"/>
                </a:lnTo>
                <a:lnTo>
                  <a:pt x="60071" y="360299"/>
                </a:lnTo>
                <a:lnTo>
                  <a:pt x="45676" y="358567"/>
                </a:lnTo>
                <a:lnTo>
                  <a:pt x="11674" y="335878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283837" y="4351352"/>
            <a:ext cx="7689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é</a:t>
            </a:r>
            <a:r>
              <a:rPr sz="2000" spc="-65" dirty="0">
                <a:latin typeface="Calibri"/>
                <a:cs typeface="Calibri"/>
              </a:rPr>
              <a:t>g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73151" y="4300807"/>
            <a:ext cx="1231391" cy="3779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16368" y="4258134"/>
            <a:ext cx="1002791" cy="5394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81879" y="4286250"/>
            <a:ext cx="1214755" cy="360680"/>
          </a:xfrm>
          <a:custGeom>
            <a:avLst/>
            <a:gdLst/>
            <a:ahLst/>
            <a:cxnLst/>
            <a:rect l="l" t="t" r="r" b="b"/>
            <a:pathLst>
              <a:path w="1214754" h="360679">
                <a:moveTo>
                  <a:pt x="0" y="60070"/>
                </a:moveTo>
                <a:lnTo>
                  <a:pt x="14378" y="21095"/>
                </a:lnTo>
                <a:lnTo>
                  <a:pt x="50045" y="834"/>
                </a:lnTo>
                <a:lnTo>
                  <a:pt x="1154429" y="0"/>
                </a:lnTo>
                <a:lnTo>
                  <a:pt x="1168809" y="1735"/>
                </a:lnTo>
                <a:lnTo>
                  <a:pt x="1202791" y="24455"/>
                </a:lnTo>
                <a:lnTo>
                  <a:pt x="1214501" y="300355"/>
                </a:lnTo>
                <a:lnTo>
                  <a:pt x="1212761" y="314741"/>
                </a:lnTo>
                <a:lnTo>
                  <a:pt x="1189998" y="348669"/>
                </a:lnTo>
                <a:lnTo>
                  <a:pt x="60071" y="360299"/>
                </a:lnTo>
                <a:lnTo>
                  <a:pt x="45676" y="358567"/>
                </a:lnTo>
                <a:lnTo>
                  <a:pt x="11674" y="335878"/>
                </a:lnTo>
                <a:lnTo>
                  <a:pt x="0" y="600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60388" y="4351352"/>
            <a:ext cx="661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60" dirty="0">
                <a:latin typeface="Calibri"/>
                <a:cs typeface="Calibri"/>
              </a:rPr>
              <a:t>P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itif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03175" y="4943934"/>
            <a:ext cx="2371343" cy="7315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0880" y="4965270"/>
            <a:ext cx="1947672" cy="7589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10379" y="4929123"/>
            <a:ext cx="2357755" cy="715010"/>
          </a:xfrm>
          <a:custGeom>
            <a:avLst/>
            <a:gdLst/>
            <a:ahLst/>
            <a:cxnLst/>
            <a:rect l="l" t="t" r="r" b="b"/>
            <a:pathLst>
              <a:path w="2357754" h="715010">
                <a:moveTo>
                  <a:pt x="0" y="119125"/>
                </a:moveTo>
                <a:lnTo>
                  <a:pt x="7711" y="76875"/>
                </a:lnTo>
                <a:lnTo>
                  <a:pt x="28953" y="41282"/>
                </a:lnTo>
                <a:lnTo>
                  <a:pt x="60887" y="15184"/>
                </a:lnTo>
                <a:lnTo>
                  <a:pt x="100676" y="1420"/>
                </a:lnTo>
                <a:lnTo>
                  <a:pt x="2238375" y="0"/>
                </a:lnTo>
                <a:lnTo>
                  <a:pt x="2253023" y="891"/>
                </a:lnTo>
                <a:lnTo>
                  <a:pt x="2293369" y="13428"/>
                </a:lnTo>
                <a:lnTo>
                  <a:pt x="2326113" y="38549"/>
                </a:lnTo>
                <a:lnTo>
                  <a:pt x="2348414" y="73417"/>
                </a:lnTo>
                <a:lnTo>
                  <a:pt x="2357437" y="115193"/>
                </a:lnTo>
                <a:lnTo>
                  <a:pt x="2357501" y="595376"/>
                </a:lnTo>
                <a:lnTo>
                  <a:pt x="2356608" y="610021"/>
                </a:lnTo>
                <a:lnTo>
                  <a:pt x="2344065" y="650358"/>
                </a:lnTo>
                <a:lnTo>
                  <a:pt x="2318932" y="683088"/>
                </a:lnTo>
                <a:lnTo>
                  <a:pt x="2284048" y="705372"/>
                </a:lnTo>
                <a:lnTo>
                  <a:pt x="2242255" y="714376"/>
                </a:lnTo>
                <a:lnTo>
                  <a:pt x="119125" y="714438"/>
                </a:lnTo>
                <a:lnTo>
                  <a:pt x="104474" y="713546"/>
                </a:lnTo>
                <a:lnTo>
                  <a:pt x="64118" y="701011"/>
                </a:lnTo>
                <a:lnTo>
                  <a:pt x="31370" y="675893"/>
                </a:lnTo>
                <a:lnTo>
                  <a:pt x="9071" y="641029"/>
                </a:lnTo>
                <a:lnTo>
                  <a:pt x="62" y="599255"/>
                </a:lnTo>
                <a:lnTo>
                  <a:pt x="0" y="119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170205" y="5030470"/>
            <a:ext cx="16414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2</a:t>
            </a:r>
            <a:r>
              <a:rPr spc="-15" baseline="25462" dirty="0">
                <a:latin typeface="Calibri"/>
                <a:cs typeface="Calibri"/>
              </a:rPr>
              <a:t>ème</a:t>
            </a:r>
            <a:r>
              <a:rPr baseline="25462" dirty="0">
                <a:latin typeface="Calibri"/>
                <a:cs typeface="Calibri"/>
              </a:rPr>
              <a:t> </a:t>
            </a:r>
            <a:r>
              <a:rPr spc="-202" baseline="25462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20" dirty="0">
                <a:latin typeface="Calibri"/>
                <a:cs typeface="Calibri"/>
              </a:rPr>
              <a:t>é</a:t>
            </a:r>
            <a:r>
              <a:rPr spc="-5" dirty="0">
                <a:latin typeface="Calibri"/>
                <a:cs typeface="Calibri"/>
              </a:rPr>
              <a:t>l</a:t>
            </a:r>
            <a:r>
              <a:rPr spc="-20" dirty="0">
                <a:latin typeface="Calibri"/>
                <a:cs typeface="Calibri"/>
              </a:rPr>
              <a:t>è</a:t>
            </a:r>
            <a:r>
              <a:rPr spc="-35" dirty="0">
                <a:latin typeface="Calibri"/>
                <a:cs typeface="Calibri"/>
              </a:rPr>
              <a:t>v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m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t</a:t>
            </a:r>
            <a:endParaRPr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pc="5" dirty="0">
                <a:latin typeface="Calibri"/>
                <a:cs typeface="Calibri"/>
              </a:rPr>
              <a:t>EL</a:t>
            </a:r>
            <a:r>
              <a:rPr dirty="0">
                <a:latin typeface="Calibri"/>
                <a:cs typeface="Calibri"/>
              </a:rPr>
              <a:t>I</a:t>
            </a:r>
            <a:r>
              <a:rPr spc="-35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(</a:t>
            </a:r>
            <a:r>
              <a:rPr spc="-10" dirty="0">
                <a:latin typeface="Calibri"/>
                <a:cs typeface="Calibri"/>
              </a:rPr>
              <a:t>+</a:t>
            </a:r>
            <a:r>
              <a:rPr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917335" y="5645229"/>
            <a:ext cx="141605" cy="389255"/>
          </a:xfrm>
          <a:custGeom>
            <a:avLst/>
            <a:gdLst/>
            <a:ahLst/>
            <a:cxnLst/>
            <a:rect l="l" t="t" r="r" b="b"/>
            <a:pathLst>
              <a:path w="141604" h="389254">
                <a:moveTo>
                  <a:pt x="18736" y="246808"/>
                </a:moveTo>
                <a:lnTo>
                  <a:pt x="6808" y="248943"/>
                </a:lnTo>
                <a:lnTo>
                  <a:pt x="0" y="258560"/>
                </a:lnTo>
                <a:lnTo>
                  <a:pt x="1754" y="270256"/>
                </a:lnTo>
                <a:lnTo>
                  <a:pt x="70969" y="389013"/>
                </a:lnTo>
                <a:lnTo>
                  <a:pt x="89333" y="357505"/>
                </a:lnTo>
                <a:lnTo>
                  <a:pt x="55094" y="357505"/>
                </a:lnTo>
                <a:lnTo>
                  <a:pt x="55066" y="298834"/>
                </a:lnTo>
                <a:lnTo>
                  <a:pt x="28333" y="253100"/>
                </a:lnTo>
                <a:lnTo>
                  <a:pt x="18736" y="246808"/>
                </a:lnTo>
                <a:close/>
              </a:path>
              <a:path w="141604" h="389254">
                <a:moveTo>
                  <a:pt x="55094" y="298881"/>
                </a:moveTo>
                <a:lnTo>
                  <a:pt x="55094" y="357505"/>
                </a:lnTo>
                <a:lnTo>
                  <a:pt x="86844" y="357505"/>
                </a:lnTo>
                <a:lnTo>
                  <a:pt x="86844" y="349503"/>
                </a:lnTo>
                <a:lnTo>
                  <a:pt x="57253" y="349503"/>
                </a:lnTo>
                <a:lnTo>
                  <a:pt x="70962" y="326028"/>
                </a:lnTo>
                <a:lnTo>
                  <a:pt x="55094" y="298881"/>
                </a:lnTo>
                <a:close/>
              </a:path>
              <a:path w="141604" h="389254">
                <a:moveTo>
                  <a:pt x="122196" y="246979"/>
                </a:moveTo>
                <a:lnTo>
                  <a:pt x="112879" y="254253"/>
                </a:lnTo>
                <a:lnTo>
                  <a:pt x="86844" y="298834"/>
                </a:lnTo>
                <a:lnTo>
                  <a:pt x="86844" y="357505"/>
                </a:lnTo>
                <a:lnTo>
                  <a:pt x="89333" y="357505"/>
                </a:lnTo>
                <a:lnTo>
                  <a:pt x="140184" y="270256"/>
                </a:lnTo>
                <a:lnTo>
                  <a:pt x="140800" y="269100"/>
                </a:lnTo>
                <a:lnTo>
                  <a:pt x="141604" y="257578"/>
                </a:lnTo>
                <a:lnTo>
                  <a:pt x="133914" y="248226"/>
                </a:lnTo>
                <a:lnTo>
                  <a:pt x="122196" y="246979"/>
                </a:lnTo>
                <a:close/>
              </a:path>
              <a:path w="141604" h="389254">
                <a:moveTo>
                  <a:pt x="70962" y="326028"/>
                </a:moveTo>
                <a:lnTo>
                  <a:pt x="57253" y="349503"/>
                </a:lnTo>
                <a:lnTo>
                  <a:pt x="84685" y="349503"/>
                </a:lnTo>
                <a:lnTo>
                  <a:pt x="70962" y="326028"/>
                </a:lnTo>
                <a:close/>
              </a:path>
              <a:path w="141604" h="389254">
                <a:moveTo>
                  <a:pt x="86844" y="298834"/>
                </a:moveTo>
                <a:lnTo>
                  <a:pt x="70962" y="326028"/>
                </a:lnTo>
                <a:lnTo>
                  <a:pt x="84685" y="349503"/>
                </a:lnTo>
                <a:lnTo>
                  <a:pt x="86844" y="349503"/>
                </a:lnTo>
                <a:lnTo>
                  <a:pt x="86844" y="298834"/>
                </a:lnTo>
                <a:close/>
              </a:path>
              <a:path w="141604" h="389254">
                <a:moveTo>
                  <a:pt x="56745" y="178587"/>
                </a:moveTo>
                <a:lnTo>
                  <a:pt x="55094" y="178587"/>
                </a:lnTo>
                <a:lnTo>
                  <a:pt x="55094" y="298881"/>
                </a:lnTo>
                <a:lnTo>
                  <a:pt x="70962" y="326028"/>
                </a:lnTo>
                <a:lnTo>
                  <a:pt x="86816" y="298881"/>
                </a:lnTo>
                <a:lnTo>
                  <a:pt x="86844" y="210337"/>
                </a:lnTo>
                <a:lnTo>
                  <a:pt x="70969" y="210337"/>
                </a:lnTo>
                <a:lnTo>
                  <a:pt x="86844" y="194462"/>
                </a:lnTo>
                <a:lnTo>
                  <a:pt x="56745" y="194462"/>
                </a:lnTo>
                <a:lnTo>
                  <a:pt x="56745" y="178587"/>
                </a:lnTo>
                <a:close/>
              </a:path>
              <a:path w="141604" h="389254">
                <a:moveTo>
                  <a:pt x="86844" y="194462"/>
                </a:moveTo>
                <a:lnTo>
                  <a:pt x="70969" y="210337"/>
                </a:lnTo>
                <a:lnTo>
                  <a:pt x="86844" y="210337"/>
                </a:lnTo>
                <a:lnTo>
                  <a:pt x="86844" y="194462"/>
                </a:lnTo>
                <a:close/>
              </a:path>
              <a:path w="141604" h="389254">
                <a:moveTo>
                  <a:pt x="88495" y="178587"/>
                </a:moveTo>
                <a:lnTo>
                  <a:pt x="72493" y="178587"/>
                </a:lnTo>
                <a:lnTo>
                  <a:pt x="56745" y="194462"/>
                </a:lnTo>
                <a:lnTo>
                  <a:pt x="86844" y="194462"/>
                </a:lnTo>
                <a:lnTo>
                  <a:pt x="86844" y="210337"/>
                </a:lnTo>
                <a:lnTo>
                  <a:pt x="88495" y="210337"/>
                </a:lnTo>
                <a:lnTo>
                  <a:pt x="88495" y="178587"/>
                </a:lnTo>
                <a:close/>
              </a:path>
              <a:path w="141604" h="389254">
                <a:moveTo>
                  <a:pt x="88495" y="0"/>
                </a:moveTo>
                <a:lnTo>
                  <a:pt x="56745" y="0"/>
                </a:lnTo>
                <a:lnTo>
                  <a:pt x="56745" y="194462"/>
                </a:lnTo>
                <a:lnTo>
                  <a:pt x="72493" y="178587"/>
                </a:lnTo>
                <a:lnTo>
                  <a:pt x="88495" y="178587"/>
                </a:lnTo>
                <a:lnTo>
                  <a:pt x="88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01125" y="6076950"/>
            <a:ext cx="1479550" cy="665480"/>
          </a:xfrm>
          <a:custGeom>
            <a:avLst/>
            <a:gdLst/>
            <a:ahLst/>
            <a:cxnLst/>
            <a:rect l="l" t="t" r="r" b="b"/>
            <a:pathLst>
              <a:path w="1479550" h="665479">
                <a:moveTo>
                  <a:pt x="1368678" y="0"/>
                </a:moveTo>
                <a:lnTo>
                  <a:pt x="105761" y="115"/>
                </a:lnTo>
                <a:lnTo>
                  <a:pt x="64411" y="10176"/>
                </a:lnTo>
                <a:lnTo>
                  <a:pt x="30814" y="34170"/>
                </a:lnTo>
                <a:lnTo>
                  <a:pt x="8250" y="68822"/>
                </a:lnTo>
                <a:lnTo>
                  <a:pt x="0" y="110858"/>
                </a:lnTo>
                <a:lnTo>
                  <a:pt x="115" y="559414"/>
                </a:lnTo>
                <a:lnTo>
                  <a:pt x="10181" y="600767"/>
                </a:lnTo>
                <a:lnTo>
                  <a:pt x="34182" y="634359"/>
                </a:lnTo>
                <a:lnTo>
                  <a:pt x="68839" y="656915"/>
                </a:lnTo>
                <a:lnTo>
                  <a:pt x="110871" y="665162"/>
                </a:lnTo>
                <a:lnTo>
                  <a:pt x="1373788" y="665046"/>
                </a:lnTo>
                <a:lnTo>
                  <a:pt x="1415138" y="654985"/>
                </a:lnTo>
                <a:lnTo>
                  <a:pt x="1448735" y="630991"/>
                </a:lnTo>
                <a:lnTo>
                  <a:pt x="1471299" y="596339"/>
                </a:lnTo>
                <a:lnTo>
                  <a:pt x="1479550" y="554304"/>
                </a:lnTo>
                <a:lnTo>
                  <a:pt x="1479434" y="105747"/>
                </a:lnTo>
                <a:lnTo>
                  <a:pt x="1469368" y="64395"/>
                </a:lnTo>
                <a:lnTo>
                  <a:pt x="1445367" y="30803"/>
                </a:lnTo>
                <a:lnTo>
                  <a:pt x="1410710" y="8246"/>
                </a:lnTo>
                <a:lnTo>
                  <a:pt x="1368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01125" y="6076950"/>
            <a:ext cx="1479550" cy="665480"/>
          </a:xfrm>
          <a:custGeom>
            <a:avLst/>
            <a:gdLst/>
            <a:ahLst/>
            <a:cxnLst/>
            <a:rect l="l" t="t" r="r" b="b"/>
            <a:pathLst>
              <a:path w="1479550" h="665479">
                <a:moveTo>
                  <a:pt x="0" y="110858"/>
                </a:moveTo>
                <a:lnTo>
                  <a:pt x="8250" y="68822"/>
                </a:lnTo>
                <a:lnTo>
                  <a:pt x="30814" y="34170"/>
                </a:lnTo>
                <a:lnTo>
                  <a:pt x="64411" y="10176"/>
                </a:lnTo>
                <a:lnTo>
                  <a:pt x="105761" y="115"/>
                </a:lnTo>
                <a:lnTo>
                  <a:pt x="1368678" y="0"/>
                </a:lnTo>
                <a:lnTo>
                  <a:pt x="1383306" y="956"/>
                </a:lnTo>
                <a:lnTo>
                  <a:pt x="1423244" y="14337"/>
                </a:lnTo>
                <a:lnTo>
                  <a:pt x="1454714" y="40936"/>
                </a:lnTo>
                <a:lnTo>
                  <a:pt x="1474434" y="77479"/>
                </a:lnTo>
                <a:lnTo>
                  <a:pt x="1479550" y="554304"/>
                </a:lnTo>
                <a:lnTo>
                  <a:pt x="1478592" y="568934"/>
                </a:lnTo>
                <a:lnTo>
                  <a:pt x="1465206" y="608872"/>
                </a:lnTo>
                <a:lnTo>
                  <a:pt x="1438600" y="640335"/>
                </a:lnTo>
                <a:lnTo>
                  <a:pt x="1402054" y="660049"/>
                </a:lnTo>
                <a:lnTo>
                  <a:pt x="110871" y="665162"/>
                </a:lnTo>
                <a:lnTo>
                  <a:pt x="96243" y="664205"/>
                </a:lnTo>
                <a:lnTo>
                  <a:pt x="56305" y="650825"/>
                </a:lnTo>
                <a:lnTo>
                  <a:pt x="24835" y="624226"/>
                </a:lnTo>
                <a:lnTo>
                  <a:pt x="5115" y="587683"/>
                </a:lnTo>
                <a:lnTo>
                  <a:pt x="0" y="11085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161184" y="6206896"/>
            <a:ext cx="1162685" cy="465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/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g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p24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l</a:t>
            </a:r>
            <a:r>
              <a:rPr sz="1600" b="1" dirty="0">
                <a:latin typeface="Calibri"/>
                <a:cs typeface="Calibri"/>
              </a:rPr>
              <a:t>é</a:t>
            </a:r>
            <a:endParaRPr sz="1600">
              <a:latin typeface="Calibri"/>
              <a:cs typeface="Calibri"/>
            </a:endParaRPr>
          </a:p>
          <a:p>
            <a:pPr marL="12700">
              <a:spcBef>
                <a:spcPts val="30"/>
              </a:spcBef>
            </a:pPr>
            <a:r>
              <a:rPr sz="1400" b="1" spc="-15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r</a:t>
            </a:r>
            <a:r>
              <a:rPr sz="1400" b="1" spc="-15" dirty="0">
                <a:latin typeface="Calibri"/>
                <a:cs typeface="Calibri"/>
              </a:rPr>
              <a:t>i</a:t>
            </a:r>
            <a:r>
              <a:rPr sz="1400" b="1" spc="-20" dirty="0">
                <a:latin typeface="Calibri"/>
                <a:cs typeface="Calibri"/>
              </a:rPr>
              <a:t>mo</a:t>
            </a:r>
            <a:r>
              <a:rPr sz="1400" b="1" dirty="0">
                <a:latin typeface="Calibri"/>
                <a:cs typeface="Calibri"/>
              </a:rPr>
              <a:t>-</a:t>
            </a:r>
            <a:r>
              <a:rPr sz="1400" b="1" spc="-15" dirty="0">
                <a:latin typeface="Calibri"/>
                <a:cs typeface="Calibri"/>
              </a:rPr>
              <a:t>i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spc="-45" dirty="0">
                <a:latin typeface="Calibri"/>
                <a:cs typeface="Calibri"/>
              </a:rPr>
              <a:t>f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c</a:t>
            </a:r>
            <a:r>
              <a:rPr sz="1400" b="1" spc="-5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io</a:t>
            </a:r>
            <a:r>
              <a:rPr sz="1400" b="1" spc="-1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73225" y="2271776"/>
            <a:ext cx="1884680" cy="800100"/>
          </a:xfrm>
          <a:custGeom>
            <a:avLst/>
            <a:gdLst/>
            <a:ahLst/>
            <a:cxnLst/>
            <a:rect l="l" t="t" r="r" b="b"/>
            <a:pathLst>
              <a:path w="1884680" h="800100">
                <a:moveTo>
                  <a:pt x="1750949" y="0"/>
                </a:moveTo>
                <a:lnTo>
                  <a:pt x="120859" y="577"/>
                </a:lnTo>
                <a:lnTo>
                  <a:pt x="79685" y="11236"/>
                </a:lnTo>
                <a:lnTo>
                  <a:pt x="44830" y="33611"/>
                </a:lnTo>
                <a:lnTo>
                  <a:pt x="18560" y="65439"/>
                </a:lnTo>
                <a:lnTo>
                  <a:pt x="3137" y="104458"/>
                </a:lnTo>
                <a:lnTo>
                  <a:pt x="0" y="133350"/>
                </a:lnTo>
                <a:lnTo>
                  <a:pt x="586" y="679213"/>
                </a:lnTo>
                <a:lnTo>
                  <a:pt x="11267" y="720381"/>
                </a:lnTo>
                <a:lnTo>
                  <a:pt x="33650" y="755242"/>
                </a:lnTo>
                <a:lnTo>
                  <a:pt x="65473" y="781526"/>
                </a:lnTo>
                <a:lnTo>
                  <a:pt x="104475" y="796959"/>
                </a:lnTo>
                <a:lnTo>
                  <a:pt x="133350" y="800100"/>
                </a:lnTo>
                <a:lnTo>
                  <a:pt x="1763636" y="799503"/>
                </a:lnTo>
                <a:lnTo>
                  <a:pt x="1804774" y="788783"/>
                </a:lnTo>
                <a:lnTo>
                  <a:pt x="1839608" y="766362"/>
                </a:lnTo>
                <a:lnTo>
                  <a:pt x="1865868" y="734510"/>
                </a:lnTo>
                <a:lnTo>
                  <a:pt x="1881288" y="695493"/>
                </a:lnTo>
                <a:lnTo>
                  <a:pt x="1884426" y="666623"/>
                </a:lnTo>
                <a:lnTo>
                  <a:pt x="1883838" y="120760"/>
                </a:lnTo>
                <a:lnTo>
                  <a:pt x="1873138" y="79612"/>
                </a:lnTo>
                <a:lnTo>
                  <a:pt x="1850723" y="44786"/>
                </a:lnTo>
                <a:lnTo>
                  <a:pt x="1818864" y="18540"/>
                </a:lnTo>
                <a:lnTo>
                  <a:pt x="1779833" y="3133"/>
                </a:lnTo>
                <a:lnTo>
                  <a:pt x="1750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73225" y="2271776"/>
            <a:ext cx="1884680" cy="800100"/>
          </a:xfrm>
          <a:custGeom>
            <a:avLst/>
            <a:gdLst/>
            <a:ahLst/>
            <a:cxnLst/>
            <a:rect l="l" t="t" r="r" b="b"/>
            <a:pathLst>
              <a:path w="1884680" h="800100">
                <a:moveTo>
                  <a:pt x="0" y="133350"/>
                </a:moveTo>
                <a:lnTo>
                  <a:pt x="6933" y="90792"/>
                </a:lnTo>
                <a:lnTo>
                  <a:pt x="26223" y="53919"/>
                </a:lnTo>
                <a:lnTo>
                  <a:pt x="55606" y="24990"/>
                </a:lnTo>
                <a:lnTo>
                  <a:pt x="92819" y="6269"/>
                </a:lnTo>
                <a:lnTo>
                  <a:pt x="1750949" y="0"/>
                </a:lnTo>
                <a:lnTo>
                  <a:pt x="1765621" y="797"/>
                </a:lnTo>
                <a:lnTo>
                  <a:pt x="1806539" y="12088"/>
                </a:lnTo>
                <a:lnTo>
                  <a:pt x="1841041" y="34972"/>
                </a:lnTo>
                <a:lnTo>
                  <a:pt x="1866856" y="67190"/>
                </a:lnTo>
                <a:lnTo>
                  <a:pt x="1881713" y="106481"/>
                </a:lnTo>
                <a:lnTo>
                  <a:pt x="1884426" y="666623"/>
                </a:lnTo>
                <a:lnTo>
                  <a:pt x="1883627" y="681288"/>
                </a:lnTo>
                <a:lnTo>
                  <a:pt x="1872325" y="722188"/>
                </a:lnTo>
                <a:lnTo>
                  <a:pt x="1849426" y="756681"/>
                </a:lnTo>
                <a:lnTo>
                  <a:pt x="1817198" y="782497"/>
                </a:lnTo>
                <a:lnTo>
                  <a:pt x="1777909" y="797370"/>
                </a:lnTo>
                <a:lnTo>
                  <a:pt x="133350" y="800100"/>
                </a:lnTo>
                <a:lnTo>
                  <a:pt x="118681" y="799300"/>
                </a:lnTo>
                <a:lnTo>
                  <a:pt x="77788" y="787988"/>
                </a:lnTo>
                <a:lnTo>
                  <a:pt x="43320" y="765069"/>
                </a:lnTo>
                <a:lnTo>
                  <a:pt x="17540" y="732814"/>
                </a:lnTo>
                <a:lnTo>
                  <a:pt x="2707" y="693496"/>
                </a:lnTo>
                <a:lnTo>
                  <a:pt x="0" y="133350"/>
                </a:lnTo>
                <a:close/>
              </a:path>
            </a:pathLst>
          </a:custGeom>
          <a:ln w="254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904491" y="2452195"/>
            <a:ext cx="14185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/>
            <a:r>
              <a:rPr sz="1600" b="1" spc="5" dirty="0"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i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&gt;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6 s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m</a:t>
            </a:r>
            <a:r>
              <a:rPr sz="1600" b="1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n</a:t>
            </a:r>
            <a:r>
              <a:rPr sz="1600" b="1" spc="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/>
            <a:r>
              <a:rPr sz="1600" b="1" dirty="0">
                <a:latin typeface="Calibri"/>
                <a:cs typeface="Calibri"/>
              </a:rPr>
              <a:t>ap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dirty="0">
                <a:latin typeface="Calibri"/>
                <a:cs typeface="Calibri"/>
              </a:rPr>
              <a:t>ès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xpo</a:t>
            </a:r>
            <a:r>
              <a:rPr sz="1600" b="1" spc="5" dirty="0">
                <a:latin typeface="Calibri"/>
                <a:cs typeface="Calibri"/>
              </a:rPr>
              <a:t>s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de </a:t>
            </a:r>
            <a:r>
              <a:rPr lang="fr-FR" dirty="0" smtClean="0">
                <a:latin typeface="Arial" charset="0"/>
              </a:rPr>
              <a:t>l’épidémie</a:t>
            </a:r>
            <a:endParaRPr lang="fr-FR" dirty="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>
                <a:latin typeface="Arial" charset="0"/>
              </a:rPr>
              <a:t>Échanges multiples de </a:t>
            </a:r>
            <a:r>
              <a:rPr lang="fr-FR" sz="2800" dirty="0" smtClean="0">
                <a:latin typeface="Arial" charset="0"/>
              </a:rPr>
              <a:t>SIV (virus « VIH » du singe) </a:t>
            </a:r>
            <a:r>
              <a:rPr lang="fr-FR" sz="2800" dirty="0">
                <a:latin typeface="Arial" charset="0"/>
              </a:rPr>
              <a:t>avec les Hommes depuis des dizaines de milliers d’années</a:t>
            </a:r>
          </a:p>
          <a:p>
            <a:pPr lvl="1"/>
            <a:r>
              <a:rPr lang="fr-FR" sz="2400" dirty="0">
                <a:latin typeface="Arial" charset="0"/>
              </a:rPr>
              <a:t>Bonnes conditions de </a:t>
            </a:r>
            <a:r>
              <a:rPr lang="fr-FR" sz="2400" b="1" dirty="0">
                <a:latin typeface="Arial" charset="0"/>
              </a:rPr>
              <a:t>TRANSMISSION</a:t>
            </a:r>
            <a:r>
              <a:rPr lang="fr-FR" sz="2400" dirty="0">
                <a:latin typeface="Arial" charset="0"/>
              </a:rPr>
              <a:t> du virus</a:t>
            </a:r>
          </a:p>
          <a:p>
            <a:pPr lvl="2"/>
            <a:r>
              <a:rPr lang="fr-FR" sz="2000" dirty="0">
                <a:latin typeface="Arial" charset="0"/>
              </a:rPr>
              <a:t>Cas isolés ?</a:t>
            </a:r>
          </a:p>
          <a:p>
            <a:pPr lvl="2"/>
            <a:r>
              <a:rPr lang="fr-FR" sz="2000" dirty="0">
                <a:latin typeface="Arial" charset="0"/>
              </a:rPr>
              <a:t>Petites épidémies localisées?</a:t>
            </a:r>
          </a:p>
          <a:p>
            <a:r>
              <a:rPr lang="fr-FR" sz="2800" dirty="0">
                <a:latin typeface="Arial" charset="0"/>
              </a:rPr>
              <a:t>Au début du </a:t>
            </a:r>
            <a:r>
              <a:rPr lang="fr-FR" sz="2800" dirty="0" smtClean="0">
                <a:latin typeface="Arial" charset="0"/>
              </a:rPr>
              <a:t>siècle, évolution sociétale</a:t>
            </a:r>
          </a:p>
          <a:p>
            <a:pPr lvl="1"/>
            <a:r>
              <a:rPr lang="fr-FR" sz="2444" dirty="0" smtClean="0">
                <a:latin typeface="Arial" charset="0"/>
              </a:rPr>
              <a:t>Voyages, concentrations de population, urbanisation</a:t>
            </a:r>
            <a:endParaRPr lang="fr-FR" sz="2444" dirty="0">
              <a:latin typeface="Arial" charset="0"/>
            </a:endParaRPr>
          </a:p>
          <a:p>
            <a:pPr lvl="1"/>
            <a:r>
              <a:rPr lang="fr-FR" sz="2400" dirty="0">
                <a:latin typeface="Arial" charset="0"/>
              </a:rPr>
              <a:t>Apparition des conditions de </a:t>
            </a:r>
            <a:r>
              <a:rPr lang="fr-FR" sz="2400" b="1" dirty="0">
                <a:latin typeface="Arial" charset="0"/>
              </a:rPr>
              <a:t>DIFFUSION</a:t>
            </a:r>
            <a:r>
              <a:rPr lang="fr-FR" sz="2400" dirty="0">
                <a:latin typeface="Arial" charset="0"/>
              </a:rPr>
              <a:t> à partir des foyers humains</a:t>
            </a:r>
          </a:p>
        </p:txBody>
      </p:sp>
    </p:spTree>
    <p:extLst>
      <p:ext uri="{BB962C8B-B14F-4D97-AF65-F5344CB8AC3E}">
        <p14:creationId xmlns:p14="http://schemas.microsoft.com/office/powerpoint/2010/main" val="28363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recommandations stratégiques 2017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18064" y="1422402"/>
            <a:ext cx="8421536" cy="4981575"/>
          </a:xfrm>
        </p:spPr>
        <p:txBody>
          <a:bodyPr/>
          <a:lstStyle/>
          <a:p>
            <a:r>
              <a:rPr lang="fr-FR" dirty="0" smtClean="0"/>
              <a:t>Approche populationnelle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riorité accordée </a:t>
            </a:r>
            <a:r>
              <a:rPr lang="fr-FR" dirty="0"/>
              <a:t>au dépistage de l’infection à VIH en </a:t>
            </a:r>
            <a:r>
              <a:rPr lang="fr-FR" dirty="0" smtClean="0"/>
              <a:t>direction </a:t>
            </a:r>
            <a:r>
              <a:rPr lang="fr-FR" dirty="0"/>
              <a:t>des </a:t>
            </a:r>
            <a:r>
              <a:rPr lang="fr-FR" dirty="0" smtClean="0"/>
              <a:t>populations clés.</a:t>
            </a:r>
            <a:endParaRPr lang="fr-FR" dirty="0"/>
          </a:p>
          <a:p>
            <a:pPr lvl="2"/>
            <a:r>
              <a:rPr lang="fr-FR" dirty="0"/>
              <a:t>tous les 3 mois chez les HSH</a:t>
            </a:r>
          </a:p>
          <a:p>
            <a:pPr lvl="2"/>
            <a:r>
              <a:rPr lang="fr-FR" dirty="0" smtClean="0"/>
              <a:t>tous </a:t>
            </a:r>
            <a:r>
              <a:rPr lang="fr-FR" dirty="0"/>
              <a:t>les ans chez les UDI</a:t>
            </a:r>
          </a:p>
          <a:p>
            <a:pPr lvl="2"/>
            <a:r>
              <a:rPr lang="fr-FR" dirty="0" smtClean="0"/>
              <a:t>tous </a:t>
            </a:r>
            <a:r>
              <a:rPr lang="fr-FR" dirty="0"/>
              <a:t>les ans chez les personnes originaires de </a:t>
            </a:r>
            <a:r>
              <a:rPr lang="fr-FR" dirty="0" smtClean="0"/>
              <a:t>zones de </a:t>
            </a:r>
            <a:r>
              <a:rPr lang="fr-FR" dirty="0"/>
              <a:t>forte prévalence, notamment </a:t>
            </a:r>
            <a:r>
              <a:rPr lang="fr-FR" dirty="0" smtClean="0"/>
              <a:t>d’Afrique </a:t>
            </a:r>
            <a:r>
              <a:rPr lang="fr-FR" dirty="0"/>
              <a:t>subsaharienne et des </a:t>
            </a:r>
            <a:r>
              <a:rPr lang="fr-FR" dirty="0" smtClean="0"/>
              <a:t>Caraïbes</a:t>
            </a:r>
          </a:p>
          <a:p>
            <a:pPr lvl="1"/>
            <a:r>
              <a:rPr lang="fr-FR" dirty="0" smtClean="0"/>
              <a:t>Proposition systématique (opt-out) dans les situations à risque</a:t>
            </a:r>
          </a:p>
          <a:p>
            <a:pPr lvl="2"/>
            <a:r>
              <a:rPr lang="fr-FR" dirty="0" smtClean="0"/>
              <a:t>IST, hépatite B, hépatite C</a:t>
            </a:r>
          </a:p>
          <a:p>
            <a:pPr lvl="2"/>
            <a:r>
              <a:rPr lang="fr-FR" dirty="0" smtClean="0"/>
              <a:t>Grossesse, projet de grossesse</a:t>
            </a:r>
          </a:p>
          <a:p>
            <a:pPr lvl="2"/>
            <a:r>
              <a:rPr lang="fr-FR" dirty="0" smtClean="0"/>
              <a:t>Viol</a:t>
            </a:r>
          </a:p>
          <a:p>
            <a:pPr lvl="2"/>
            <a:r>
              <a:rPr lang="fr-FR" dirty="0" smtClean="0"/>
              <a:t>Contraception, IVG</a:t>
            </a:r>
          </a:p>
          <a:p>
            <a:pPr lvl="2"/>
            <a:r>
              <a:rPr lang="fr-FR" dirty="0" smtClean="0"/>
              <a:t>Incarcération</a:t>
            </a:r>
          </a:p>
          <a:p>
            <a:pPr lvl="2"/>
            <a:r>
              <a:rPr lang="fr-FR" dirty="0" smtClean="0"/>
              <a:t>Tuberculose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8" y="1905000"/>
            <a:ext cx="2752666" cy="393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4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la PrEP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Donner un traitement avant l’exposition au VIH, en partant du principe que la présence du traitement va diminuer le risque de contamination</a:t>
            </a:r>
          </a:p>
          <a:p>
            <a:endParaRPr lang="fr-FR" dirty="0"/>
          </a:p>
          <a:p>
            <a:r>
              <a:rPr lang="fr-FR" dirty="0" smtClean="0"/>
              <a:t>Même principe</a:t>
            </a:r>
          </a:p>
          <a:p>
            <a:pPr lvl="1"/>
            <a:r>
              <a:rPr lang="fr-FR" dirty="0" smtClean="0"/>
              <a:t>que la prévention du paludisme chez le voyageur : on donne un traitement pendant et après l’exposition</a:t>
            </a:r>
          </a:p>
          <a:p>
            <a:pPr lvl="1"/>
            <a:r>
              <a:rPr lang="fr-FR" dirty="0" smtClean="0"/>
              <a:t>Que la pilule contraceptive</a:t>
            </a:r>
          </a:p>
          <a:p>
            <a:endParaRPr lang="fr-FR" dirty="0"/>
          </a:p>
          <a:p>
            <a:r>
              <a:rPr lang="fr-FR" dirty="0" smtClean="0"/>
              <a:t>Potentiellement modulable : pas d’exposition, pas de traitement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1273175"/>
            <a:ext cx="711200" cy="2428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fld id="{8B1B8899-633C-8749-9DCD-F2226657EDE4}" type="slidenum">
              <a:rPr lang="fr-FR" smtClean="0"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2461161" y="2167468"/>
            <a:ext cx="3958174" cy="2173874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dirty="0" smtClean="0"/>
              <a:t>TDF/FTC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Placebo</a:t>
            </a:r>
          </a:p>
          <a:p>
            <a:r>
              <a:rPr lang="fr-FR" dirty="0" smtClean="0"/>
              <a:t>France/Québec</a:t>
            </a:r>
          </a:p>
          <a:p>
            <a:r>
              <a:rPr lang="fr-FR" b="1" dirty="0"/>
              <a:t>PrEP </a:t>
            </a:r>
            <a:r>
              <a:rPr lang="fr-FR" b="1" dirty="0" smtClean="0"/>
              <a:t>« à la demande»</a:t>
            </a:r>
            <a:endParaRPr lang="fr-FR" b="1" dirty="0"/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668919" y="1608153"/>
            <a:ext cx="5277567" cy="635290"/>
          </a:xfrm>
        </p:spPr>
        <p:txBody>
          <a:bodyPr/>
          <a:lstStyle/>
          <a:p>
            <a:pPr algn="ctr"/>
            <a:r>
              <a:rPr lang="fr-FR" dirty="0" smtClean="0"/>
              <a:t>IPERGAY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2590800" y="4541795"/>
            <a:ext cx="2997200" cy="53181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sz="1600" dirty="0"/>
              <a:t>Ça marche très bien !</a:t>
            </a:r>
          </a:p>
          <a:p>
            <a:pPr lvl="1">
              <a:buFont typeface="Arial"/>
              <a:buChar char="•"/>
            </a:pPr>
            <a:r>
              <a:rPr lang="fr-FR" sz="1600" dirty="0"/>
              <a:t>- 86% d’infection VIH</a:t>
            </a:r>
          </a:p>
          <a:p>
            <a:pPr lvl="1">
              <a:buFont typeface="Arial"/>
              <a:buChar char="•"/>
            </a:pPr>
            <a:r>
              <a:rPr lang="fr-FR" sz="1600" dirty="0"/>
              <a:t>NPT = 18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62001" y="404664"/>
            <a:ext cx="10058400" cy="607606"/>
          </a:xfrm>
        </p:spPr>
        <p:txBody>
          <a:bodyPr>
            <a:normAutofit fontScale="90000"/>
          </a:bodyPr>
          <a:lstStyle/>
          <a:p>
            <a:r>
              <a:rPr lang="fr-FR" sz="3700" b="1" dirty="0"/>
              <a:t>PrEP en population HSH: </a:t>
            </a:r>
            <a:r>
              <a:rPr lang="fr-FR" sz="3700" b="1" dirty="0" smtClean="0"/>
              <a:t> deux </a:t>
            </a:r>
            <a:r>
              <a:rPr lang="fr-FR" sz="3700" b="1" dirty="0"/>
              <a:t>essais essentiels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63</a:t>
            </a:fld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7"/>
          </p:nvPr>
        </p:nvSpPr>
        <p:spPr>
          <a:xfrm>
            <a:off x="6607057" y="2167467"/>
            <a:ext cx="3958174" cy="2173876"/>
          </a:xfrm>
          <a:ln>
            <a:solidFill>
              <a:srgbClr val="C0504D"/>
            </a:solidFill>
          </a:ln>
        </p:spPr>
        <p:txBody>
          <a:bodyPr/>
          <a:lstStyle/>
          <a:p>
            <a:r>
              <a:rPr lang="fr-FR" dirty="0" smtClean="0"/>
              <a:t>TDF/FTC</a:t>
            </a:r>
          </a:p>
          <a:p>
            <a:r>
              <a:rPr lang="fr-FR" dirty="0" smtClean="0"/>
              <a:t>Randomisée</a:t>
            </a:r>
          </a:p>
          <a:p>
            <a:r>
              <a:rPr lang="fr-FR" dirty="0" smtClean="0"/>
              <a:t>PrEP immédiate versus retardée</a:t>
            </a:r>
          </a:p>
          <a:p>
            <a:r>
              <a:rPr lang="fr-FR" dirty="0" smtClean="0"/>
              <a:t>UK</a:t>
            </a:r>
          </a:p>
          <a:p>
            <a:r>
              <a:rPr lang="fr-FR" b="1" dirty="0" smtClean="0"/>
              <a:t>PrEP continue</a:t>
            </a:r>
          </a:p>
          <a:p>
            <a:pPr lvl="1">
              <a:buFont typeface="Arial"/>
              <a:buChar char="•"/>
            </a:pP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947360" y="1761606"/>
            <a:ext cx="5277567" cy="635290"/>
          </a:xfrm>
        </p:spPr>
        <p:txBody>
          <a:bodyPr/>
          <a:lstStyle/>
          <a:p>
            <a:pPr algn="ctr"/>
            <a:r>
              <a:rPr lang="fr-FR" dirty="0" smtClean="0"/>
              <a:t>PROUD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6705600" y="4541795"/>
            <a:ext cx="3063103" cy="53181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fr-FR" sz="1600" dirty="0"/>
              <a:t>Ça marche très bien !</a:t>
            </a:r>
          </a:p>
          <a:p>
            <a:pPr lvl="1">
              <a:buFont typeface="Arial"/>
              <a:buChar char="•"/>
            </a:pPr>
            <a:r>
              <a:rPr lang="fr-FR" sz="1600" dirty="0"/>
              <a:t>- 86% d’infection VIH</a:t>
            </a:r>
          </a:p>
          <a:p>
            <a:pPr lvl="1">
              <a:buFont typeface="Arial"/>
              <a:buChar char="•"/>
            </a:pPr>
            <a:r>
              <a:rPr lang="fr-FR" sz="1600" dirty="0"/>
              <a:t>NPT = 13</a:t>
            </a:r>
          </a:p>
          <a:p>
            <a:pPr>
              <a:buFont typeface="Arial"/>
              <a:buChar char="•"/>
            </a:pPr>
            <a:endParaRPr lang="fr-FR" sz="1600" dirty="0"/>
          </a:p>
        </p:txBody>
      </p:sp>
      <p:sp>
        <p:nvSpPr>
          <p:cNvPr id="17" name="Espace réservé du pied de page 35"/>
          <p:cNvSpPr txBox="1">
            <a:spLocks noGrp="1"/>
          </p:cNvSpPr>
          <p:nvPr>
            <p:ph type="ftr" sz="quarter" idx="4294967295"/>
          </p:nvPr>
        </p:nvSpPr>
        <p:spPr>
          <a:xfrm>
            <a:off x="0" y="6532563"/>
            <a:ext cx="7432675" cy="288925"/>
          </a:xfrm>
          <a:prstGeom prst="rect">
            <a:avLst/>
          </a:prstGeom>
        </p:spPr>
        <p:txBody>
          <a:bodyPr vert="horz" lIns="105503" tIns="52752" rIns="105503" bIns="52752" anchor="ctr"/>
          <a:lstStyle>
            <a:defPPr>
              <a:defRPr lang="fr-FR"/>
            </a:defPPr>
            <a:lvl1pPr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  <a:lvl2pPr marL="527517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055035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582552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110069" algn="l" defTabSz="527517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637587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3165104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692622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4220139" algn="l" defTabSz="527517" rtl="0" eaLnBrk="1" latinLnBrk="0" hangingPunct="1">
              <a:defRPr kern="1200">
                <a:solidFill>
                  <a:schemeClr val="tx1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fr-FR" sz="1300"/>
              <a:t>Prévention et santé sexuelle - Module PrEP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494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68275"/>
            <a:ext cx="10385425" cy="798513"/>
          </a:xfrm>
        </p:spPr>
        <p:txBody>
          <a:bodyPr>
            <a:normAutofit/>
          </a:bodyPr>
          <a:lstStyle/>
          <a:p>
            <a:r>
              <a:rPr lang="fr-FR" dirty="0" smtClean="0"/>
              <a:t>Les outils de la prévention combinée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6" idx="7"/>
          </p:cNvCxnSpPr>
          <p:nvPr/>
        </p:nvCxnSpPr>
        <p:spPr>
          <a:xfrm flipV="1">
            <a:off x="6589908" y="2393103"/>
            <a:ext cx="1096093" cy="64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59488" y="1433346"/>
            <a:ext cx="172819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Circoncision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800108" y="3217406"/>
            <a:ext cx="1168101" cy="25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111708" y="3044531"/>
            <a:ext cx="2099092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Traitement des IST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534130" y="4043464"/>
            <a:ext cx="1434078" cy="465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111708" y="4248280"/>
            <a:ext cx="209909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Changement de comportement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6390631" y="4106416"/>
            <a:ext cx="1291813" cy="1046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373888" y="5322941"/>
            <a:ext cx="28369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Traitement comme prévention (TasP)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4308739" y="3922859"/>
            <a:ext cx="1091939" cy="87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460450" y="4655810"/>
            <a:ext cx="27195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Traitement post Exposition (TPE)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4086875" y="3375839"/>
            <a:ext cx="1313803" cy="13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65931" y="3075278"/>
            <a:ext cx="287281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Prévention </a:t>
            </a:r>
            <a:r>
              <a:rPr lang="fr-FR" dirty="0" err="1"/>
              <a:t>Pré-Exposition</a:t>
            </a:r>
            <a:r>
              <a:rPr lang="fr-FR" dirty="0"/>
              <a:t> médicamenteuse (PrEP)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4099689" y="2314887"/>
            <a:ext cx="1386613" cy="659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006145" y="1869883"/>
            <a:ext cx="201519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Microbicides, anneaux vaginaux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5581084" y="1948190"/>
            <a:ext cx="283436" cy="88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40383" y="1421916"/>
            <a:ext cx="201519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/>
              <a:t>Préservatifs</a:t>
            </a:r>
            <a:endParaRPr lang="fr-FR" sz="2400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6269361" y="1937089"/>
            <a:ext cx="804189" cy="94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824192" y="2046418"/>
            <a:ext cx="261520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Dépistage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5387827" y="4177658"/>
            <a:ext cx="573539" cy="115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042298" y="5586790"/>
            <a:ext cx="28369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Droits humains, accès universel</a:t>
            </a:r>
          </a:p>
        </p:txBody>
      </p:sp>
      <p:sp>
        <p:nvSpPr>
          <p:cNvPr id="6" name="Sourire 5"/>
          <p:cNvSpPr/>
          <p:nvPr/>
        </p:nvSpPr>
        <p:spPr>
          <a:xfrm>
            <a:off x="5237728" y="2825150"/>
            <a:ext cx="1584176" cy="144016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Arrêté du 1er août 2016</a:t>
            </a:r>
            <a:r>
              <a:rPr lang="fr-FR" dirty="0"/>
              <a:t> fixant les conditions de réalisation des tests rapides d’orientation diagnostique de l’infection par les virus de l’immunodéficience humaine (VIH 1 et 2) et de l’infection par le virus de l’hépatite C (VHC) en </a:t>
            </a:r>
            <a:r>
              <a:rPr lang="fr-FR" u="sng" dirty="0"/>
              <a:t>milieu </a:t>
            </a:r>
            <a:r>
              <a:rPr lang="fr-FR" u="sng" dirty="0" smtClean="0"/>
              <a:t>médico-social </a:t>
            </a:r>
            <a:r>
              <a:rPr lang="fr-FR" u="sng" dirty="0"/>
              <a:t>ou </a:t>
            </a:r>
            <a:r>
              <a:rPr lang="fr-FR" u="sng" dirty="0" smtClean="0"/>
              <a:t>associatif</a:t>
            </a:r>
          </a:p>
          <a:p>
            <a:pPr lvl="1"/>
            <a:r>
              <a:rPr lang="fr-FR" dirty="0" smtClean="0"/>
              <a:t>Détermine qui doit être formé et comment (Mini 2 journées et réalisation tests + et -)</a:t>
            </a:r>
          </a:p>
          <a:p>
            <a:pPr lvl="1"/>
            <a:r>
              <a:rPr lang="fr-FR" dirty="0" smtClean="0"/>
              <a:t>Détermine qui doit demander une autorisation complémentaire</a:t>
            </a:r>
          </a:p>
          <a:p>
            <a:pPr lvl="1"/>
            <a:r>
              <a:rPr lang="fr-FR" dirty="0" smtClean="0"/>
              <a:t>Détermine qui doit passer une convention avec l’ARS</a:t>
            </a:r>
          </a:p>
          <a:p>
            <a:pPr lvl="1"/>
            <a:r>
              <a:rPr lang="fr-FR" dirty="0" smtClean="0"/>
              <a:t>Concerne essentiellement les CAARUD et CSAPA</a:t>
            </a:r>
          </a:p>
          <a:p>
            <a:pPr lvl="1"/>
            <a:r>
              <a:rPr lang="fr-FR" b="1" dirty="0" smtClean="0"/>
              <a:t>Après renseignement auprès de l’ARS-Bretagne, PMI et CPEF ne sont pas concernés</a:t>
            </a:r>
          </a:p>
          <a:p>
            <a:pPr lvl="2"/>
            <a:r>
              <a:rPr lang="fr-FR" dirty="0" smtClean="0"/>
              <a:t>Pas d’autorisation préalable, pas de convention, pas de standard de formation</a:t>
            </a:r>
          </a:p>
        </p:txBody>
      </p:sp>
    </p:spTree>
    <p:extLst>
      <p:ext uri="{BB962C8B-B14F-4D97-AF65-F5344CB8AC3E}">
        <p14:creationId xmlns:p14="http://schemas.microsoft.com/office/powerpoint/2010/main" val="1918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textes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Arrêté du 18 août 2016 </a:t>
            </a:r>
            <a:r>
              <a:rPr lang="fr-FR" dirty="0"/>
              <a:t>fixant les conditions particulières de </a:t>
            </a:r>
            <a:r>
              <a:rPr lang="fr-FR" b="1" dirty="0"/>
              <a:t>délivrance de l’autotest </a:t>
            </a:r>
            <a:r>
              <a:rPr lang="fr-FR" dirty="0"/>
              <a:t>de détection de l’infection par les virus de l’immunodéficience humaine (VIH 1 et 2) et les modalités d’information et d’accompagnement de la personne en application de l’article L. 3121-2-2 du code de la santé publique.</a:t>
            </a:r>
          </a:p>
          <a:p>
            <a:pPr lvl="1"/>
            <a:r>
              <a:rPr lang="fr-FR" dirty="0" smtClean="0"/>
              <a:t>Permet aux professionnels de délivrer des </a:t>
            </a:r>
            <a:r>
              <a:rPr lang="fr-FR" dirty="0" err="1" smtClean="0"/>
              <a:t>auto-tests</a:t>
            </a:r>
            <a:r>
              <a:rPr lang="fr-FR" dirty="0" smtClean="0"/>
              <a:t> gratuits</a:t>
            </a:r>
            <a:endParaRPr lang="fr-FR" dirty="0"/>
          </a:p>
        </p:txBody>
      </p:sp>
      <p:pic>
        <p:nvPicPr>
          <p:cNvPr id="2050" name="Picture 2" descr="ésultat de recherche d'images pour &quot;auto tests VIH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34" y="4038600"/>
            <a:ext cx="3874051" cy="220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18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dépistage est la porte d’entrée dans le soin</a:t>
            </a:r>
            <a:r>
              <a:rPr lang="mr-IN" dirty="0" smtClean="0"/>
              <a:t>…</a:t>
            </a:r>
            <a:endParaRPr lang="fr-FR" dirty="0" smtClean="0"/>
          </a:p>
          <a:p>
            <a:r>
              <a:rPr lang="mr-IN" dirty="0" smtClean="0"/>
              <a:t>…</a:t>
            </a:r>
            <a:r>
              <a:rPr lang="fr-FR" dirty="0" smtClean="0"/>
              <a:t> mais aussi dans la prévention !</a:t>
            </a:r>
          </a:p>
          <a:p>
            <a:r>
              <a:rPr lang="fr-FR" dirty="0" smtClean="0"/>
              <a:t>Dépister plus tôt est essentiel</a:t>
            </a:r>
          </a:p>
          <a:p>
            <a:r>
              <a:rPr lang="fr-FR" dirty="0" smtClean="0"/>
              <a:t>Nouvelles recommandations </a:t>
            </a:r>
            <a:r>
              <a:rPr lang="fr-FR" dirty="0" smtClean="0"/>
              <a:t>HAS pour le dépistage :</a:t>
            </a:r>
          </a:p>
          <a:p>
            <a:pPr lvl="1"/>
            <a:r>
              <a:rPr lang="fr-FR" dirty="0" smtClean="0"/>
              <a:t>Cibler les populations clés</a:t>
            </a:r>
          </a:p>
          <a:p>
            <a:pPr lvl="1"/>
            <a:r>
              <a:rPr lang="fr-FR" dirty="0" smtClean="0"/>
              <a:t>Renouveler aussi souvent que nécessaire</a:t>
            </a:r>
          </a:p>
          <a:p>
            <a:r>
              <a:rPr lang="fr-FR" dirty="0" smtClean="0"/>
              <a:t>Moyens de prévention</a:t>
            </a:r>
          </a:p>
          <a:p>
            <a:pPr lvl="1"/>
            <a:r>
              <a:rPr lang="fr-FR" dirty="0" smtClean="0"/>
              <a:t>Multiples et efficaces</a:t>
            </a:r>
          </a:p>
          <a:p>
            <a:pPr lvl="2"/>
            <a:r>
              <a:rPr lang="fr-FR" dirty="0" smtClean="0"/>
              <a:t> Préservatifs, </a:t>
            </a:r>
            <a:r>
              <a:rPr lang="fr-FR" dirty="0" err="1" smtClean="0"/>
              <a:t>TasP</a:t>
            </a:r>
            <a:r>
              <a:rPr lang="fr-FR" dirty="0" smtClean="0"/>
              <a:t>, </a:t>
            </a:r>
            <a:r>
              <a:rPr lang="fr-FR" dirty="0" err="1" smtClean="0"/>
              <a:t>PrEP</a:t>
            </a:r>
            <a:r>
              <a:rPr lang="fr-FR" dirty="0" smtClean="0"/>
              <a:t>, TPE</a:t>
            </a:r>
            <a:r>
              <a:rPr lang="mr-IN" dirty="0" smtClean="0"/>
              <a:t>…</a:t>
            </a:r>
            <a:endParaRPr lang="fr-FR" dirty="0" smtClean="0"/>
          </a:p>
          <a:p>
            <a:pPr lvl="1"/>
            <a:r>
              <a:rPr lang="fr-FR" dirty="0" smtClean="0"/>
              <a:t>En perpétuelle évolution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1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199" y="228600"/>
            <a:ext cx="11125201" cy="990600"/>
          </a:xfrm>
        </p:spPr>
        <p:txBody>
          <a:bodyPr/>
          <a:lstStyle/>
          <a:p>
            <a:r>
              <a:rPr lang="fr-FR" sz="3200" dirty="0" smtClean="0"/>
              <a:t>Et pour en savoir plus</a:t>
            </a:r>
            <a:r>
              <a:rPr lang="is-IS" sz="3200" dirty="0" smtClean="0"/>
              <a:t>…</a:t>
            </a:r>
            <a:r>
              <a:rPr lang="fr-FR" sz="3200" dirty="0"/>
              <a:t> </a:t>
            </a:r>
            <a:r>
              <a:rPr lang="fr-FR" sz="3200" dirty="0" err="1" smtClean="0"/>
              <a:t>www.corevih-bretagne.fr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1" y="1219200"/>
            <a:ext cx="5567241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mr-IN" sz="2400" dirty="0" smtClean="0">
                <a:latin typeface="Arial" charset="0"/>
              </a:rPr>
              <a:t>…</a:t>
            </a:r>
            <a:r>
              <a:rPr lang="fr-FR" sz="2400" dirty="0" smtClean="0">
                <a:latin typeface="Arial" charset="0"/>
              </a:rPr>
              <a:t> un </a:t>
            </a:r>
            <a:r>
              <a:rPr lang="fr-FR" sz="2400" dirty="0">
                <a:latin typeface="Arial" charset="0"/>
              </a:rPr>
              <a:t>voyage en pirogue, puis en train, puis en bateau, puis en avion</a:t>
            </a:r>
            <a:r>
              <a:rPr lang="is-IS" sz="2400" dirty="0">
                <a:latin typeface="Arial" charset="0"/>
              </a:rPr>
              <a:t>…</a:t>
            </a:r>
            <a:endParaRPr lang="fr-FR" sz="2400" dirty="0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/>
        </p:blipFill>
        <p:spPr>
          <a:xfrm>
            <a:off x="4206646" y="1520383"/>
            <a:ext cx="4708754" cy="472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90329" y="6398170"/>
            <a:ext cx="7944838" cy="2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000000"/>
                </a:solidFill>
                <a:cs typeface="ＭＳ Ｐゴシック" charset="0"/>
              </a:rPr>
              <a:t>Faria et al. Science 2014                                                        Infographie « le Monde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91" y="2753360"/>
            <a:ext cx="1868506" cy="2438400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 bwMode="auto">
          <a:xfrm>
            <a:off x="3917246" y="2804160"/>
            <a:ext cx="1390791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3917245" y="4968240"/>
            <a:ext cx="1074702" cy="142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4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6350" y="349748"/>
            <a:ext cx="5519347" cy="4413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4400" dirty="0" smtClean="0">
                <a:latin typeface="Calibri" charset="0"/>
                <a:ea typeface="Calibri" charset="0"/>
                <a:cs typeface="Calibri" charset="0"/>
              </a:rPr>
              <a:t>Une peu d’histoire</a:t>
            </a:r>
            <a:r>
              <a:rPr lang="mr-IN" sz="44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fr-FR" sz="44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47108" name="Picture 13" descr="Structure VI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413" y="4595896"/>
            <a:ext cx="735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7" y="4017963"/>
            <a:ext cx="7350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37" y="2720975"/>
            <a:ext cx="7350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0" y="5291138"/>
            <a:ext cx="73501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3" descr="Structure VI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43600"/>
            <a:ext cx="735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4"/>
          <p:cNvSpPr>
            <a:spLocks noChangeArrowheads="1"/>
          </p:cNvSpPr>
          <p:nvPr/>
        </p:nvSpPr>
        <p:spPr bwMode="auto">
          <a:xfrm>
            <a:off x="1466848" y="6305592"/>
            <a:ext cx="4324352" cy="2437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1981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Description des 1</a:t>
            </a:r>
            <a:r>
              <a:rPr lang="fr-FR" sz="1200" b="1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ers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cas de « Sida » aux USA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453" y="5611897"/>
            <a:ext cx="3460748" cy="243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1983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découverte du VIH1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3309935" y="4926096"/>
            <a:ext cx="3825804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1983-1985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mise au point des tests de dépistage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834130" y="4277863"/>
            <a:ext cx="3696675" cy="24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1987-1994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1200" b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Premiers antirétroviraux</a:t>
            </a:r>
            <a:endParaRPr lang="fr-FR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4558" y="3525846"/>
            <a:ext cx="3211513" cy="243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1995 -1996 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fr-FR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trithérapies (</a:t>
            </a:r>
            <a:r>
              <a:rPr lang="fr-FR" sz="1200" b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antiprotéases</a:t>
            </a:r>
            <a:r>
              <a:rPr lang="fr-FR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FR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5524205" y="3014331"/>
            <a:ext cx="4368633" cy="2400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2007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découverte de l’effet ‘Traitement comme prévention (</a:t>
            </a:r>
            <a:r>
              <a:rPr lang="fr-FR" sz="1200" b="1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TasP</a:t>
            </a:r>
            <a:r>
              <a:rPr lang="fr-FR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FR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7119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24" y="3365507"/>
            <a:ext cx="7350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2" y="2068513"/>
            <a:ext cx="7350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0" y="1355808"/>
            <a:ext cx="7350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818438" y="854166"/>
            <a:ext cx="3859647" cy="24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fr-FR" sz="12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r>
              <a:rPr lang="fr-FR" sz="1200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fr-FR" sz="1200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Autorisation de la prévention Pré exposition (</a:t>
            </a:r>
            <a:r>
              <a:rPr lang="fr-FR" sz="1200" b="1" dirty="0" err="1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PrEP</a:t>
            </a:r>
            <a:r>
              <a:rPr lang="fr-FR" sz="1200" b="1" dirty="0" smtClea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FR" sz="1200" b="1" dirty="0">
              <a:solidFill>
                <a:prstClr val="black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124" name="ZoneTexte 21"/>
          <p:cNvSpPr txBox="1">
            <a:spLocks noChangeArrowheads="1"/>
          </p:cNvSpPr>
          <p:nvPr/>
        </p:nvSpPr>
        <p:spPr bwMode="auto">
          <a:xfrm>
            <a:off x="6562321" y="2394749"/>
            <a:ext cx="379270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2009</a:t>
            </a:r>
            <a:r>
              <a:rPr lang="fr-FR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Traitement antiviral en un seul comprimé par jour</a:t>
            </a:r>
            <a:endParaRPr lang="fr-FR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Picture 13" descr="Structure V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78" y="691851"/>
            <a:ext cx="7350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7530805" y="1715492"/>
            <a:ext cx="2954527" cy="243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fr-FR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2015</a:t>
            </a:r>
            <a:r>
              <a:rPr lang="fr-FR" sz="12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: </a:t>
            </a:r>
            <a:r>
              <a:rPr lang="fr-FR" sz="1200" b="1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Auto-tests</a:t>
            </a:r>
            <a:r>
              <a:rPr lang="fr-FR" sz="1200" b="1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VIH disponibles en France</a:t>
            </a:r>
          </a:p>
        </p:txBody>
      </p:sp>
    </p:spTree>
    <p:extLst>
      <p:ext uri="{BB962C8B-B14F-4D97-AF65-F5344CB8AC3E}">
        <p14:creationId xmlns:p14="http://schemas.microsoft.com/office/powerpoint/2010/main" val="31997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le monde, aujourd’hui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OREVIH1">
  <a:themeElements>
    <a:clrScheme name="Modèle COREVIH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COREVIH1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REVIH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REVIH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REVIH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2766</Words>
  <Application>Microsoft Macintosh PowerPoint</Application>
  <PresentationFormat>Grand écran</PresentationFormat>
  <Paragraphs>509</Paragraphs>
  <Slides>68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82" baseType="lpstr">
      <vt:lpstr>Arial Bold</vt:lpstr>
      <vt:lpstr>Arial Narrow</vt:lpstr>
      <vt:lpstr>Calibri</vt:lpstr>
      <vt:lpstr>Futura</vt:lpstr>
      <vt:lpstr>Lucida Grande</vt:lpstr>
      <vt:lpstr>MS PGothic</vt:lpstr>
      <vt:lpstr>ＭＳ Ｐゴシック</vt:lpstr>
      <vt:lpstr>Times New Roman</vt:lpstr>
      <vt:lpstr>Trebuchet MS</vt:lpstr>
      <vt:lpstr>Tw Cen MT</vt:lpstr>
      <vt:lpstr>Wingdings</vt:lpstr>
      <vt:lpstr>Arial</vt:lpstr>
      <vt:lpstr>Modèle COREVIH1</vt:lpstr>
      <vt:lpstr>Document</vt:lpstr>
      <vt:lpstr>Actualité sur le VIH, la prévention et les modalités de dépistage</vt:lpstr>
      <vt:lpstr>Objectifs pédagogiques</vt:lpstr>
      <vt:lpstr>Plan</vt:lpstr>
      <vt:lpstr>Présentation PowerPoint</vt:lpstr>
      <vt:lpstr>Que sait-on de l’origine du VIH en 2017</vt:lpstr>
      <vt:lpstr>Évolution de l’épidémie</vt:lpstr>
      <vt:lpstr>… un voyage en pirogue, puis en train, puis en bateau, puis en avion…</vt:lpstr>
      <vt:lpstr>Une peu d’histoire… </vt:lpstr>
      <vt:lpstr>Dans le monde, aujourd’hui…</vt:lpstr>
      <vt:lpstr>Présentation PowerPoint</vt:lpstr>
      <vt:lpstr>Présentation PowerPoint</vt:lpstr>
      <vt:lpstr>Présentation PowerPoint</vt:lpstr>
      <vt:lpstr>Personnes vivant avec le VIH</vt:lpstr>
      <vt:lpstr>Nouvelles infections et décès liés au SIDA</vt:lpstr>
      <vt:lpstr>Présentation PowerPoint</vt:lpstr>
      <vt:lpstr>En France, aujourd’hui…</vt:lpstr>
      <vt:lpstr>Près de 6 000 personnes [5 500-6 300]  ont découvert leur séropositivité VIH en 2015</vt:lpstr>
      <vt:lpstr>Découvertes de séropositivité par mode de  contamination</vt:lpstr>
      <vt:lpstr>Prévalence du VIH en 2010</vt:lpstr>
      <vt:lpstr>Temps médian en années entre les étapes de la prise en charge du VIH en France en 2013*</vt:lpstr>
      <vt:lpstr>Cascade de la prise en charge en France en 2013*</vt:lpstr>
      <vt:lpstr>La Bretagne</vt:lpstr>
      <vt:lpstr>Présentation PowerPoint</vt:lpstr>
      <vt:lpstr>Présentation PowerPoint</vt:lpstr>
      <vt:lpstr>Caractéristiques : modes de contamination File active 2015</vt:lpstr>
      <vt:lpstr>Répartition de la file active par origine géographique</vt:lpstr>
      <vt:lpstr>Evolution virologique</vt:lpstr>
      <vt:lpstr>…ET IL N’Y A PAS QUE LE VIH…</vt:lpstr>
      <vt:lpstr>CAS DE SYPHILIS ET DE GONOCOCCIES</vt:lpstr>
      <vt:lpstr>LGV*</vt:lpstr>
      <vt:lpstr>Le concept de prévention combinée</vt:lpstr>
      <vt:lpstr>Quel est le risque de transmission du VIH ?</vt:lpstr>
      <vt:lpstr>Albert</vt:lpstr>
      <vt:lpstr>Quelle est la probabilité que sa copine (bretonne) soit infectée par le VIH ?</vt:lpstr>
      <vt:lpstr>Quelle est la probabilité approximative que sa copine (bretonne) soit infectée par le VIH</vt:lpstr>
      <vt:lpstr>Si elle est effectivement infectée par le VIH, quelle est la probabilité de contamination d’Albert au cours de ce rapport ?</vt:lpstr>
      <vt:lpstr>Si elle est effectivement infectée par le VIH, quelle est la probabilité de contamination d’Albert au cours de ce rapport ?</vt:lpstr>
      <vt:lpstr>Risque de transmission du VIH</vt:lpstr>
      <vt:lpstr>Adelaïde</vt:lpstr>
      <vt:lpstr>En France, le dépistage pendant la grossesse est :</vt:lpstr>
      <vt:lpstr>En France, le dépistage pendant la grossesse est :</vt:lpstr>
      <vt:lpstr>Pour le traitement antirétroviral d’Adelaïde</vt:lpstr>
      <vt:lpstr>Pour le traitement antirétroviral d’Adelaïde</vt:lpstr>
      <vt:lpstr>En cas de prise en charge selon les recommandations actuelles en France, le risque de transmission à l’enfant est de :</vt:lpstr>
      <vt:lpstr>En cas de prise en charge selon les recommandations actuelles en France, le risque de transmission à l’enfant est de :</vt:lpstr>
      <vt:lpstr>Moment de la transmission du VIH de la mère à l’enfant</vt:lpstr>
      <vt:lpstr>Taux de TME sous multithérapie selon le moment de début de traitement et la charge virale à l’accouchement, 2000-2010</vt:lpstr>
      <vt:lpstr>La Prévention</vt:lpstr>
      <vt:lpstr>Individuellement, quel est le moyen de prévention du VIH le plus efficace en 2015 ?</vt:lpstr>
      <vt:lpstr>Individuellement, quel est le moyen de prévention du VIH le plus efficace en 2015 ?</vt:lpstr>
      <vt:lpstr>Dans l’ordre !</vt:lpstr>
      <vt:lpstr>Risque de transmission sexuelle</vt:lpstr>
      <vt:lpstr>PAS DE TRANSMISSION</vt:lpstr>
      <vt:lpstr>VRAI OU FAUX ? TRANSMISSION VIH</vt:lpstr>
      <vt:lpstr>Présentation PowerPoint</vt:lpstr>
      <vt:lpstr>Le dépistage : techniques…</vt:lpstr>
      <vt:lpstr>Représentation schématique des marqueurs virologiques au cours de la primo-infection par le VIH en l'absence de traitement</vt:lpstr>
      <vt:lpstr>ELEMENTS DE DIAGNOSTIC BIOLOGIQUE</vt:lpstr>
      <vt:lpstr>EVOLUTION DU DEPISTAGE - 09/06/2010</vt:lpstr>
      <vt:lpstr>Nouvelles recommandations stratégiques 2017</vt:lpstr>
      <vt:lpstr>La PrEP</vt:lpstr>
      <vt:lpstr>Principe de la PrEP</vt:lpstr>
      <vt:lpstr>PrEP en population HSH:  deux essais essentiels</vt:lpstr>
      <vt:lpstr>Les outils de la prévention combinée</vt:lpstr>
      <vt:lpstr>Les textes</vt:lpstr>
      <vt:lpstr>Les textes</vt:lpstr>
      <vt:lpstr>En conclusion</vt:lpstr>
      <vt:lpstr>Et pour en savoir plus… www.corevih-bretagne.fr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VIH, PREVENTION ET AUTOTEST</dc:title>
  <dc:creator>Marina</dc:creator>
  <cp:lastModifiedBy>Cédric Arvieux</cp:lastModifiedBy>
  <cp:revision>130</cp:revision>
  <cp:lastPrinted>2017-05-29T21:49:41Z</cp:lastPrinted>
  <dcterms:created xsi:type="dcterms:W3CDTF">2015-11-04T15:01:01Z</dcterms:created>
  <dcterms:modified xsi:type="dcterms:W3CDTF">2017-05-30T11:17:35Z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2015-10-26T00:00:00Z</vt:filetime>
  </property>
  <property fmtid="{D5CDD505-2E9C-101B-9397-08002B2CF9AE}" pid="3" name="LastSaved">
    <vt:filetime>2015-11-04T00:00:00Z</vt:filetime>
  </property>
</Properties>
</file>