
<file path=[Content_Types].xml><?xml version="1.0" encoding="utf-8"?>
<Types xmlns="http://schemas.openxmlformats.org/package/2006/content-types">
  <Default Extension="xml" ContentType="application/xml"/>
  <Default Extension="docx" ContentType="application/vnd.openxmlformats-officedocument.wordprocessingml.document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wdp" ContentType="image/vnd.ms-photo"/>
  <Default Extension="png" ContentType="image/png"/>
  <Default Extension="bin" ContentType="application/vnd.openxmlformats-officedocument.oleObjec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3" r:id="rId1"/>
    <p:sldMasterId id="2147483871" r:id="rId2"/>
    <p:sldMasterId id="2147483882" r:id="rId3"/>
    <p:sldMasterId id="2147483894" r:id="rId4"/>
    <p:sldMasterId id="2147483909" r:id="rId5"/>
    <p:sldMasterId id="2147483922" r:id="rId6"/>
  </p:sldMasterIdLst>
  <p:notesMasterIdLst>
    <p:notesMasterId r:id="rId161"/>
  </p:notesMasterIdLst>
  <p:handoutMasterIdLst>
    <p:handoutMasterId r:id="rId162"/>
  </p:handoutMasterIdLst>
  <p:sldIdLst>
    <p:sldId id="1018" r:id="rId7"/>
    <p:sldId id="1946" r:id="rId8"/>
    <p:sldId id="1840" r:id="rId9"/>
    <p:sldId id="1944" r:id="rId10"/>
    <p:sldId id="1945" r:id="rId11"/>
    <p:sldId id="1845" r:id="rId12"/>
    <p:sldId id="1698" r:id="rId13"/>
    <p:sldId id="1786" r:id="rId14"/>
    <p:sldId id="1783" r:id="rId15"/>
    <p:sldId id="1699" r:id="rId16"/>
    <p:sldId id="1700" r:id="rId17"/>
    <p:sldId id="1785" r:id="rId18"/>
    <p:sldId id="1846" r:id="rId19"/>
    <p:sldId id="1890" r:id="rId20"/>
    <p:sldId id="1701" r:id="rId21"/>
    <p:sldId id="1702" r:id="rId22"/>
    <p:sldId id="1703" r:id="rId23"/>
    <p:sldId id="1704" r:id="rId24"/>
    <p:sldId id="1705" r:id="rId25"/>
    <p:sldId id="1706" r:id="rId26"/>
    <p:sldId id="1707" r:id="rId27"/>
    <p:sldId id="1784" r:id="rId28"/>
    <p:sldId id="1910" r:id="rId29"/>
    <p:sldId id="1924" r:id="rId30"/>
    <p:sldId id="1923" r:id="rId31"/>
    <p:sldId id="1847" r:id="rId32"/>
    <p:sldId id="1933" r:id="rId33"/>
    <p:sldId id="1934" r:id="rId34"/>
    <p:sldId id="1935" r:id="rId35"/>
    <p:sldId id="1938" r:id="rId36"/>
    <p:sldId id="1936" r:id="rId37"/>
    <p:sldId id="1943" r:id="rId38"/>
    <p:sldId id="1937" r:id="rId39"/>
    <p:sldId id="1734" r:id="rId40"/>
    <p:sldId id="1939" r:id="rId41"/>
    <p:sldId id="1940" r:id="rId42"/>
    <p:sldId id="1894" r:id="rId43"/>
    <p:sldId id="1928" r:id="rId44"/>
    <p:sldId id="1930" r:id="rId45"/>
    <p:sldId id="1941" r:id="rId46"/>
    <p:sldId id="1709" r:id="rId47"/>
    <p:sldId id="1721" r:id="rId48"/>
    <p:sldId id="1942" r:id="rId49"/>
    <p:sldId id="1860" r:id="rId50"/>
    <p:sldId id="1931" r:id="rId51"/>
    <p:sldId id="1728" r:id="rId52"/>
    <p:sldId id="1932" r:id="rId53"/>
    <p:sldId id="1922" r:id="rId54"/>
    <p:sldId id="1925" r:id="rId55"/>
    <p:sldId id="1899" r:id="rId56"/>
    <p:sldId id="1900" r:id="rId57"/>
    <p:sldId id="1901" r:id="rId58"/>
    <p:sldId id="1896" r:id="rId59"/>
    <p:sldId id="1855" r:id="rId60"/>
    <p:sldId id="1912" r:id="rId61"/>
    <p:sldId id="1790" r:id="rId62"/>
    <p:sldId id="1724" r:id="rId63"/>
    <p:sldId id="1791" r:id="rId64"/>
    <p:sldId id="1710" r:id="rId65"/>
    <p:sldId id="1792" r:id="rId66"/>
    <p:sldId id="1793" r:id="rId67"/>
    <p:sldId id="1796" r:id="rId68"/>
    <p:sldId id="1725" r:id="rId69"/>
    <p:sldId id="1726" r:id="rId70"/>
    <p:sldId id="1712" r:id="rId71"/>
    <p:sldId id="1798" r:id="rId72"/>
    <p:sldId id="1799" r:id="rId73"/>
    <p:sldId id="1746" r:id="rId74"/>
    <p:sldId id="1917" r:id="rId75"/>
    <p:sldId id="1800" r:id="rId76"/>
    <p:sldId id="1801" r:id="rId77"/>
    <p:sldId id="1748" r:id="rId78"/>
    <p:sldId id="1802" r:id="rId79"/>
    <p:sldId id="1753" r:id="rId80"/>
    <p:sldId id="1713" r:id="rId81"/>
    <p:sldId id="1804" r:id="rId82"/>
    <p:sldId id="1805" r:id="rId83"/>
    <p:sldId id="1714" r:id="rId84"/>
    <p:sldId id="1843" r:id="rId85"/>
    <p:sldId id="1844" r:id="rId86"/>
    <p:sldId id="1897" r:id="rId87"/>
    <p:sldId id="1898" r:id="rId88"/>
    <p:sldId id="1807" r:id="rId89"/>
    <p:sldId id="1715" r:id="rId90"/>
    <p:sldId id="1806" r:id="rId91"/>
    <p:sldId id="1752" r:id="rId92"/>
    <p:sldId id="1683" r:id="rId93"/>
    <p:sldId id="1914" r:id="rId94"/>
    <p:sldId id="1902" r:id="rId95"/>
    <p:sldId id="1716" r:id="rId96"/>
    <p:sldId id="1808" r:id="rId97"/>
    <p:sldId id="1809" r:id="rId98"/>
    <p:sldId id="1856" r:id="rId99"/>
    <p:sldId id="1857" r:id="rId100"/>
    <p:sldId id="1743" r:id="rId101"/>
    <p:sldId id="1744" r:id="rId102"/>
    <p:sldId id="1832" r:id="rId103"/>
    <p:sldId id="1833" r:id="rId104"/>
    <p:sldId id="1834" r:id="rId105"/>
    <p:sldId id="1835" r:id="rId106"/>
    <p:sldId id="1836" r:id="rId107"/>
    <p:sldId id="1838" r:id="rId108"/>
    <p:sldId id="1839" r:id="rId109"/>
    <p:sldId id="1919" r:id="rId110"/>
    <p:sldId id="1905" r:id="rId111"/>
    <p:sldId id="1717" r:id="rId112"/>
    <p:sldId id="1865" r:id="rId113"/>
    <p:sldId id="1810" r:id="rId114"/>
    <p:sldId id="1866" r:id="rId115"/>
    <p:sldId id="1811" r:id="rId116"/>
    <p:sldId id="1859" r:id="rId117"/>
    <p:sldId id="1718" r:id="rId118"/>
    <p:sldId id="1813" r:id="rId119"/>
    <p:sldId id="1754" r:id="rId120"/>
    <p:sldId id="1818" r:id="rId121"/>
    <p:sldId id="1819" r:id="rId122"/>
    <p:sldId id="1820" r:id="rId123"/>
    <p:sldId id="1821" r:id="rId124"/>
    <p:sldId id="1822" r:id="rId125"/>
    <p:sldId id="1915" r:id="rId126"/>
    <p:sldId id="1916" r:id="rId127"/>
    <p:sldId id="1814" r:id="rId128"/>
    <p:sldId id="1815" r:id="rId129"/>
    <p:sldId id="1816" r:id="rId130"/>
    <p:sldId id="1757" r:id="rId131"/>
    <p:sldId id="1817" r:id="rId132"/>
    <p:sldId id="1756" r:id="rId133"/>
    <p:sldId id="1719" r:id="rId134"/>
    <p:sldId id="1903" r:id="rId135"/>
    <p:sldId id="1829" r:id="rId136"/>
    <p:sldId id="1830" r:id="rId137"/>
    <p:sldId id="1926" r:id="rId138"/>
    <p:sldId id="1929" r:id="rId139"/>
    <p:sldId id="1831" r:id="rId140"/>
    <p:sldId id="1561" r:id="rId141"/>
    <p:sldId id="1869" r:id="rId142"/>
    <p:sldId id="1870" r:id="rId143"/>
    <p:sldId id="1871" r:id="rId144"/>
    <p:sldId id="1872" r:id="rId145"/>
    <p:sldId id="1873" r:id="rId146"/>
    <p:sldId id="1876" r:id="rId147"/>
    <p:sldId id="1877" r:id="rId148"/>
    <p:sldId id="1878" r:id="rId149"/>
    <p:sldId id="1879" r:id="rId150"/>
    <p:sldId id="1880" r:id="rId151"/>
    <p:sldId id="1881" r:id="rId152"/>
    <p:sldId id="1882" r:id="rId153"/>
    <p:sldId id="1883" r:id="rId154"/>
    <p:sldId id="1884" r:id="rId155"/>
    <p:sldId id="1885" r:id="rId156"/>
    <p:sldId id="1886" r:id="rId157"/>
    <p:sldId id="1887" r:id="rId158"/>
    <p:sldId id="1888" r:id="rId159"/>
    <p:sldId id="1889" r:id="rId160"/>
  </p:sldIdLst>
  <p:sldSz cx="10287000" cy="6858000" type="35mm"/>
  <p:notesSz cx="9874250" cy="679767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2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2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2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09">
          <p15:clr>
            <a:srgbClr val="A4A3A4"/>
          </p15:clr>
        </p15:guide>
        <p15:guide id="2" orient="horz" pos="4319">
          <p15:clr>
            <a:srgbClr val="A4A3A4"/>
          </p15:clr>
        </p15:guide>
        <p15:guide id="3" orient="horz">
          <p15:clr>
            <a:srgbClr val="A4A3A4"/>
          </p15:clr>
        </p15:guide>
        <p15:guide id="4" pos="6479">
          <p15:clr>
            <a:srgbClr val="A4A3A4"/>
          </p15:clr>
        </p15:guide>
        <p15:guide id="5">
          <p15:clr>
            <a:srgbClr val="A4A3A4"/>
          </p15:clr>
        </p15:guide>
        <p15:guide id="6" pos="6306">
          <p15:clr>
            <a:srgbClr val="A4A3A4"/>
          </p15:clr>
        </p15:guide>
        <p15:guide id="7" pos="3707">
          <p15:clr>
            <a:srgbClr val="A4A3A4"/>
          </p15:clr>
        </p15:guide>
        <p15:guide id="8" pos="456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0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edric Arvieux" initials="" lastIdx="1" clrIdx="0"/>
  <p:cmAuthor id="1" name="Cédric Arvieux" initials="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FF9999"/>
    <a:srgbClr val="4576F1"/>
    <a:srgbClr val="5B86F3"/>
    <a:srgbClr val="CC3300"/>
    <a:srgbClr val="FF6600"/>
    <a:srgbClr val="FFD699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0000" autoAdjust="0"/>
    <p:restoredTop sz="86515" autoAdjust="0"/>
  </p:normalViewPr>
  <p:slideViewPr>
    <p:cSldViewPr snapToGrid="0">
      <p:cViewPr varScale="1">
        <p:scale>
          <a:sx n="130" d="100"/>
          <a:sy n="130" d="100"/>
        </p:scale>
        <p:origin x="2416" y="184"/>
      </p:cViewPr>
      <p:guideLst>
        <p:guide orient="horz" pos="3809"/>
        <p:guide orient="horz" pos="4319"/>
        <p:guide orient="horz"/>
        <p:guide pos="6479"/>
        <p:guide/>
        <p:guide pos="6306"/>
        <p:guide pos="3707"/>
        <p:guide pos="4563"/>
      </p:guideLst>
    </p:cSldViewPr>
  </p:slideViewPr>
  <p:outlineViewPr>
    <p:cViewPr>
      <p:scale>
        <a:sx n="33" d="100"/>
        <a:sy n="33" d="100"/>
      </p:scale>
      <p:origin x="0" y="-18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9" d="100"/>
        <a:sy n="179" d="100"/>
      </p:scale>
      <p:origin x="0" y="7984"/>
    </p:cViewPr>
  </p:sorterViewPr>
  <p:notesViewPr>
    <p:cSldViewPr snapToGrid="0">
      <p:cViewPr varScale="1">
        <p:scale>
          <a:sx n="45" d="100"/>
          <a:sy n="45" d="100"/>
        </p:scale>
        <p:origin x="-1896" y="-108"/>
      </p:cViewPr>
      <p:guideLst>
        <p:guide orient="horz" pos="2141"/>
        <p:guide pos="310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42" Type="http://schemas.openxmlformats.org/officeDocument/2006/relationships/slide" Target="slides/slide136.xml"/><Relationship Id="rId143" Type="http://schemas.openxmlformats.org/officeDocument/2006/relationships/slide" Target="slides/slide137.xml"/><Relationship Id="rId144" Type="http://schemas.openxmlformats.org/officeDocument/2006/relationships/slide" Target="slides/slide138.xml"/><Relationship Id="rId145" Type="http://schemas.openxmlformats.org/officeDocument/2006/relationships/slide" Target="slides/slide139.xml"/><Relationship Id="rId146" Type="http://schemas.openxmlformats.org/officeDocument/2006/relationships/slide" Target="slides/slide140.xml"/><Relationship Id="rId147" Type="http://schemas.openxmlformats.org/officeDocument/2006/relationships/slide" Target="slides/slide141.xml"/><Relationship Id="rId148" Type="http://schemas.openxmlformats.org/officeDocument/2006/relationships/slide" Target="slides/slide142.xml"/><Relationship Id="rId149" Type="http://schemas.openxmlformats.org/officeDocument/2006/relationships/slide" Target="slides/slide14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80" Type="http://schemas.openxmlformats.org/officeDocument/2006/relationships/slide" Target="slides/slide74.xml"/><Relationship Id="rId81" Type="http://schemas.openxmlformats.org/officeDocument/2006/relationships/slide" Target="slides/slide75.xml"/><Relationship Id="rId82" Type="http://schemas.openxmlformats.org/officeDocument/2006/relationships/slide" Target="slides/slide76.xml"/><Relationship Id="rId83" Type="http://schemas.openxmlformats.org/officeDocument/2006/relationships/slide" Target="slides/slide77.xml"/><Relationship Id="rId84" Type="http://schemas.openxmlformats.org/officeDocument/2006/relationships/slide" Target="slides/slide78.xml"/><Relationship Id="rId85" Type="http://schemas.openxmlformats.org/officeDocument/2006/relationships/slide" Target="slides/slide79.xml"/><Relationship Id="rId86" Type="http://schemas.openxmlformats.org/officeDocument/2006/relationships/slide" Target="slides/slide80.xml"/><Relationship Id="rId87" Type="http://schemas.openxmlformats.org/officeDocument/2006/relationships/slide" Target="slides/slide81.xml"/><Relationship Id="rId88" Type="http://schemas.openxmlformats.org/officeDocument/2006/relationships/slide" Target="slides/slide82.xml"/><Relationship Id="rId89" Type="http://schemas.openxmlformats.org/officeDocument/2006/relationships/slide" Target="slides/slide83.xml"/><Relationship Id="rId110" Type="http://schemas.openxmlformats.org/officeDocument/2006/relationships/slide" Target="slides/slide104.xml"/><Relationship Id="rId111" Type="http://schemas.openxmlformats.org/officeDocument/2006/relationships/slide" Target="slides/slide105.xml"/><Relationship Id="rId112" Type="http://schemas.openxmlformats.org/officeDocument/2006/relationships/slide" Target="slides/slide106.xml"/><Relationship Id="rId113" Type="http://schemas.openxmlformats.org/officeDocument/2006/relationships/slide" Target="slides/slide107.xml"/><Relationship Id="rId114" Type="http://schemas.openxmlformats.org/officeDocument/2006/relationships/slide" Target="slides/slide108.xml"/><Relationship Id="rId115" Type="http://schemas.openxmlformats.org/officeDocument/2006/relationships/slide" Target="slides/slide109.xml"/><Relationship Id="rId116" Type="http://schemas.openxmlformats.org/officeDocument/2006/relationships/slide" Target="slides/slide110.xml"/><Relationship Id="rId117" Type="http://schemas.openxmlformats.org/officeDocument/2006/relationships/slide" Target="slides/slide111.xml"/><Relationship Id="rId118" Type="http://schemas.openxmlformats.org/officeDocument/2006/relationships/slide" Target="slides/slide112.xml"/><Relationship Id="rId119" Type="http://schemas.openxmlformats.org/officeDocument/2006/relationships/slide" Target="slides/slide113.xml"/><Relationship Id="rId150" Type="http://schemas.openxmlformats.org/officeDocument/2006/relationships/slide" Target="slides/slide144.xml"/><Relationship Id="rId151" Type="http://schemas.openxmlformats.org/officeDocument/2006/relationships/slide" Target="slides/slide145.xml"/><Relationship Id="rId152" Type="http://schemas.openxmlformats.org/officeDocument/2006/relationships/slide" Target="slides/slide146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153" Type="http://schemas.openxmlformats.org/officeDocument/2006/relationships/slide" Target="slides/slide147.xml"/><Relationship Id="rId154" Type="http://schemas.openxmlformats.org/officeDocument/2006/relationships/slide" Target="slides/slide148.xml"/><Relationship Id="rId155" Type="http://schemas.openxmlformats.org/officeDocument/2006/relationships/slide" Target="slides/slide149.xml"/><Relationship Id="rId156" Type="http://schemas.openxmlformats.org/officeDocument/2006/relationships/slide" Target="slides/slide150.xml"/><Relationship Id="rId157" Type="http://schemas.openxmlformats.org/officeDocument/2006/relationships/slide" Target="slides/slide151.xml"/><Relationship Id="rId158" Type="http://schemas.openxmlformats.org/officeDocument/2006/relationships/slide" Target="slides/slide152.xml"/><Relationship Id="rId159" Type="http://schemas.openxmlformats.org/officeDocument/2006/relationships/slide" Target="slides/slide15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<Relationship Id="rId58" Type="http://schemas.openxmlformats.org/officeDocument/2006/relationships/slide" Target="slides/slide52.xml"/><Relationship Id="rId59" Type="http://schemas.openxmlformats.org/officeDocument/2006/relationships/slide" Target="slides/slide53.xml"/><Relationship Id="rId90" Type="http://schemas.openxmlformats.org/officeDocument/2006/relationships/slide" Target="slides/slide84.xml"/><Relationship Id="rId91" Type="http://schemas.openxmlformats.org/officeDocument/2006/relationships/slide" Target="slides/slide85.xml"/><Relationship Id="rId92" Type="http://schemas.openxmlformats.org/officeDocument/2006/relationships/slide" Target="slides/slide86.xml"/><Relationship Id="rId93" Type="http://schemas.openxmlformats.org/officeDocument/2006/relationships/slide" Target="slides/slide87.xml"/><Relationship Id="rId94" Type="http://schemas.openxmlformats.org/officeDocument/2006/relationships/slide" Target="slides/slide88.xml"/><Relationship Id="rId95" Type="http://schemas.openxmlformats.org/officeDocument/2006/relationships/slide" Target="slides/slide89.xml"/><Relationship Id="rId96" Type="http://schemas.openxmlformats.org/officeDocument/2006/relationships/slide" Target="slides/slide90.xml"/><Relationship Id="rId97" Type="http://schemas.openxmlformats.org/officeDocument/2006/relationships/slide" Target="slides/slide91.xml"/><Relationship Id="rId98" Type="http://schemas.openxmlformats.org/officeDocument/2006/relationships/slide" Target="slides/slide92.xml"/><Relationship Id="rId99" Type="http://schemas.openxmlformats.org/officeDocument/2006/relationships/slide" Target="slides/slide93.xml"/><Relationship Id="rId120" Type="http://schemas.openxmlformats.org/officeDocument/2006/relationships/slide" Target="slides/slide114.xml"/><Relationship Id="rId121" Type="http://schemas.openxmlformats.org/officeDocument/2006/relationships/slide" Target="slides/slide115.xml"/><Relationship Id="rId122" Type="http://schemas.openxmlformats.org/officeDocument/2006/relationships/slide" Target="slides/slide116.xml"/><Relationship Id="rId123" Type="http://schemas.openxmlformats.org/officeDocument/2006/relationships/slide" Target="slides/slide117.xml"/><Relationship Id="rId124" Type="http://schemas.openxmlformats.org/officeDocument/2006/relationships/slide" Target="slides/slide118.xml"/><Relationship Id="rId125" Type="http://schemas.openxmlformats.org/officeDocument/2006/relationships/slide" Target="slides/slide119.xml"/><Relationship Id="rId126" Type="http://schemas.openxmlformats.org/officeDocument/2006/relationships/slide" Target="slides/slide120.xml"/><Relationship Id="rId127" Type="http://schemas.openxmlformats.org/officeDocument/2006/relationships/slide" Target="slides/slide121.xml"/><Relationship Id="rId128" Type="http://schemas.openxmlformats.org/officeDocument/2006/relationships/slide" Target="slides/slide122.xml"/><Relationship Id="rId129" Type="http://schemas.openxmlformats.org/officeDocument/2006/relationships/slide" Target="slides/slide123.xml"/><Relationship Id="rId160" Type="http://schemas.openxmlformats.org/officeDocument/2006/relationships/slide" Target="slides/slide154.xml"/><Relationship Id="rId161" Type="http://schemas.openxmlformats.org/officeDocument/2006/relationships/notesMaster" Target="notesMasters/notesMaster1.xml"/><Relationship Id="rId162" Type="http://schemas.openxmlformats.org/officeDocument/2006/relationships/handoutMaster" Target="handoutMasters/handoutMaster1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163" Type="http://schemas.openxmlformats.org/officeDocument/2006/relationships/commentAuthors" Target="commentAuthors.xml"/><Relationship Id="rId164" Type="http://schemas.openxmlformats.org/officeDocument/2006/relationships/presProps" Target="presProps.xml"/><Relationship Id="rId165" Type="http://schemas.openxmlformats.org/officeDocument/2006/relationships/viewProps" Target="viewProps.xml"/><Relationship Id="rId166" Type="http://schemas.openxmlformats.org/officeDocument/2006/relationships/theme" Target="theme/theme1.xml"/><Relationship Id="rId167" Type="http://schemas.openxmlformats.org/officeDocument/2006/relationships/tableStyles" Target="tableStyles.xml"/><Relationship Id="rId60" Type="http://schemas.openxmlformats.org/officeDocument/2006/relationships/slide" Target="slides/slide54.xml"/><Relationship Id="rId61" Type="http://schemas.openxmlformats.org/officeDocument/2006/relationships/slide" Target="slides/slide55.xml"/><Relationship Id="rId62" Type="http://schemas.openxmlformats.org/officeDocument/2006/relationships/slide" Target="slides/slide56.xml"/><Relationship Id="rId63" Type="http://schemas.openxmlformats.org/officeDocument/2006/relationships/slide" Target="slides/slide57.xml"/><Relationship Id="rId64" Type="http://schemas.openxmlformats.org/officeDocument/2006/relationships/slide" Target="slides/slide58.xml"/><Relationship Id="rId65" Type="http://schemas.openxmlformats.org/officeDocument/2006/relationships/slide" Target="slides/slide59.xml"/><Relationship Id="rId66" Type="http://schemas.openxmlformats.org/officeDocument/2006/relationships/slide" Target="slides/slide60.xml"/><Relationship Id="rId67" Type="http://schemas.openxmlformats.org/officeDocument/2006/relationships/slide" Target="slides/slide61.xml"/><Relationship Id="rId68" Type="http://schemas.openxmlformats.org/officeDocument/2006/relationships/slide" Target="slides/slide62.xml"/><Relationship Id="rId69" Type="http://schemas.openxmlformats.org/officeDocument/2006/relationships/slide" Target="slides/slide63.xml"/><Relationship Id="rId130" Type="http://schemas.openxmlformats.org/officeDocument/2006/relationships/slide" Target="slides/slide124.xml"/><Relationship Id="rId131" Type="http://schemas.openxmlformats.org/officeDocument/2006/relationships/slide" Target="slides/slide125.xml"/><Relationship Id="rId132" Type="http://schemas.openxmlformats.org/officeDocument/2006/relationships/slide" Target="slides/slide126.xml"/><Relationship Id="rId133" Type="http://schemas.openxmlformats.org/officeDocument/2006/relationships/slide" Target="slides/slide127.xml"/><Relationship Id="rId134" Type="http://schemas.openxmlformats.org/officeDocument/2006/relationships/slide" Target="slides/slide128.xml"/><Relationship Id="rId135" Type="http://schemas.openxmlformats.org/officeDocument/2006/relationships/slide" Target="slides/slide129.xml"/><Relationship Id="rId136" Type="http://schemas.openxmlformats.org/officeDocument/2006/relationships/slide" Target="slides/slide130.xml"/><Relationship Id="rId137" Type="http://schemas.openxmlformats.org/officeDocument/2006/relationships/slide" Target="slides/slide131.xml"/><Relationship Id="rId138" Type="http://schemas.openxmlformats.org/officeDocument/2006/relationships/slide" Target="slides/slide132.xml"/><Relationship Id="rId139" Type="http://schemas.openxmlformats.org/officeDocument/2006/relationships/slide" Target="slides/slide13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70" Type="http://schemas.openxmlformats.org/officeDocument/2006/relationships/slide" Target="slides/slide64.xml"/><Relationship Id="rId71" Type="http://schemas.openxmlformats.org/officeDocument/2006/relationships/slide" Target="slides/slide65.xml"/><Relationship Id="rId72" Type="http://schemas.openxmlformats.org/officeDocument/2006/relationships/slide" Target="slides/slide66.xml"/><Relationship Id="rId73" Type="http://schemas.openxmlformats.org/officeDocument/2006/relationships/slide" Target="slides/slide67.xml"/><Relationship Id="rId74" Type="http://schemas.openxmlformats.org/officeDocument/2006/relationships/slide" Target="slides/slide68.xml"/><Relationship Id="rId75" Type="http://schemas.openxmlformats.org/officeDocument/2006/relationships/slide" Target="slides/slide69.xml"/><Relationship Id="rId76" Type="http://schemas.openxmlformats.org/officeDocument/2006/relationships/slide" Target="slides/slide70.xml"/><Relationship Id="rId77" Type="http://schemas.openxmlformats.org/officeDocument/2006/relationships/slide" Target="slides/slide71.xml"/><Relationship Id="rId78" Type="http://schemas.openxmlformats.org/officeDocument/2006/relationships/slide" Target="slides/slide72.xml"/><Relationship Id="rId79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100" Type="http://schemas.openxmlformats.org/officeDocument/2006/relationships/slide" Target="slides/slide94.xml"/><Relationship Id="rId101" Type="http://schemas.openxmlformats.org/officeDocument/2006/relationships/slide" Target="slides/slide95.xml"/><Relationship Id="rId102" Type="http://schemas.openxmlformats.org/officeDocument/2006/relationships/slide" Target="slides/slide96.xml"/><Relationship Id="rId103" Type="http://schemas.openxmlformats.org/officeDocument/2006/relationships/slide" Target="slides/slide97.xml"/><Relationship Id="rId104" Type="http://schemas.openxmlformats.org/officeDocument/2006/relationships/slide" Target="slides/slide98.xml"/><Relationship Id="rId105" Type="http://schemas.openxmlformats.org/officeDocument/2006/relationships/slide" Target="slides/slide99.xml"/><Relationship Id="rId106" Type="http://schemas.openxmlformats.org/officeDocument/2006/relationships/slide" Target="slides/slide100.xml"/><Relationship Id="rId107" Type="http://schemas.openxmlformats.org/officeDocument/2006/relationships/slide" Target="slides/slide101.xml"/><Relationship Id="rId108" Type="http://schemas.openxmlformats.org/officeDocument/2006/relationships/slide" Target="slides/slide102.xml"/><Relationship Id="rId109" Type="http://schemas.openxmlformats.org/officeDocument/2006/relationships/slide" Target="slides/slide103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40" Type="http://schemas.openxmlformats.org/officeDocument/2006/relationships/slide" Target="slides/slide134.xml"/><Relationship Id="rId141" Type="http://schemas.openxmlformats.org/officeDocument/2006/relationships/slide" Target="slides/slide13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\G5\Google%20Drive\Complement%20fp.cazein\Francoise\1erDecembre\DonneesDepistageVIHSida_2003_2015_%20pour%20diapo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Graphique%20dans%20Microsoft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6985986921126"/>
          <c:y val="0.0612497018751972"/>
          <c:w val="0.813188136798313"/>
          <c:h val="0.751184158968951"/>
        </c:manualLayout>
      </c:layout>
      <c:lineChart>
        <c:grouping val="standard"/>
        <c:varyColors val="0"/>
        <c:ser>
          <c:idx val="1"/>
          <c:order val="0"/>
          <c:marker>
            <c:symbol val="none"/>
          </c:marker>
          <c:dPt>
            <c:idx val="12"/>
            <c:bubble3D val="0"/>
            <c:spPr>
              <a:ln>
                <a:prstDash val="sysDash"/>
              </a:ln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0526559957782474"/>
                  <c:y val="0.1141878958111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0.0500244128506606"/>
                  <c:y val="0.08318966392812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0.0556755993454523"/>
                  <c:y val="0.0677254478746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0.0609726481558226"/>
                  <c:y val="-0.09149471006845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0.0236842105263158"/>
                  <c:y val="-0.1168384879725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rgbClr val="C00000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Dir val="y"/>
            <c:errBarType val="both"/>
            <c:errValType val="cust"/>
            <c:noEndCap val="0"/>
            <c:plus>
              <c:numRef>
                <c:f>VIH!$B$7:$N$7</c:f>
                <c:numCache>
                  <c:formatCode>General</c:formatCode>
                  <c:ptCount val="13"/>
                  <c:pt idx="0">
                    <c:v>451.1244410912404</c:v>
                  </c:pt>
                  <c:pt idx="1">
                    <c:v>393.9426381923804</c:v>
                  </c:pt>
                  <c:pt idx="2">
                    <c:v>321.7618083128083</c:v>
                  </c:pt>
                  <c:pt idx="3">
                    <c:v>344.5344988406802</c:v>
                  </c:pt>
                  <c:pt idx="4">
                    <c:v>320.0335960069786</c:v>
                  </c:pt>
                  <c:pt idx="5">
                    <c:v>214.9016818188957</c:v>
                  </c:pt>
                  <c:pt idx="6">
                    <c:v>232.2767582154211</c:v>
                  </c:pt>
                  <c:pt idx="7">
                    <c:v>237.5538314111573</c:v>
                  </c:pt>
                  <c:pt idx="8">
                    <c:v>190.9150263768688</c:v>
                  </c:pt>
                  <c:pt idx="9">
                    <c:v>168.5377259871093</c:v>
                  </c:pt>
                  <c:pt idx="10">
                    <c:v>292.9427049769884</c:v>
                  </c:pt>
                  <c:pt idx="11">
                    <c:v>317.4580654274951</c:v>
                  </c:pt>
                  <c:pt idx="12">
                    <c:v>386.7295688147296</c:v>
                  </c:pt>
                </c:numCache>
              </c:numRef>
            </c:plus>
            <c:minus>
              <c:numRef>
                <c:f>VIH!$B$8:$N$8</c:f>
                <c:numCache>
                  <c:formatCode>General</c:formatCode>
                  <c:ptCount val="13"/>
                  <c:pt idx="0">
                    <c:v>451.1244410912404</c:v>
                  </c:pt>
                  <c:pt idx="1">
                    <c:v>393.9426381923813</c:v>
                  </c:pt>
                  <c:pt idx="2">
                    <c:v>321.7618083128083</c:v>
                  </c:pt>
                  <c:pt idx="3">
                    <c:v>344.5344988406802</c:v>
                  </c:pt>
                  <c:pt idx="4">
                    <c:v>320.0335960069786</c:v>
                  </c:pt>
                  <c:pt idx="5">
                    <c:v>214.9016818188957</c:v>
                  </c:pt>
                  <c:pt idx="6">
                    <c:v>232.2767582154211</c:v>
                  </c:pt>
                  <c:pt idx="7">
                    <c:v>237.5538314111573</c:v>
                  </c:pt>
                  <c:pt idx="8">
                    <c:v>190.9150263768688</c:v>
                  </c:pt>
                  <c:pt idx="9">
                    <c:v>168.5377259871093</c:v>
                  </c:pt>
                  <c:pt idx="10">
                    <c:v>292.9427049769884</c:v>
                  </c:pt>
                  <c:pt idx="11">
                    <c:v>317.4580654274951</c:v>
                  </c:pt>
                  <c:pt idx="12">
                    <c:v>386.7295688147296</c:v>
                  </c:pt>
                </c:numCache>
              </c:numRef>
            </c:minus>
          </c:errBars>
          <c:cat>
            <c:numRef>
              <c:f>VIH!$B$2:$N$2</c:f>
              <c:numCache>
                <c:formatCode>General</c:formatCode>
                <c:ptCount val="13"/>
                <c:pt idx="0">
                  <c:v>2003.0</c:v>
                </c:pt>
                <c:pt idx="1">
                  <c:v>2004.0</c:v>
                </c:pt>
                <c:pt idx="2">
                  <c:v>2005.0</c:v>
                </c:pt>
                <c:pt idx="3">
                  <c:v>2006.0</c:v>
                </c:pt>
                <c:pt idx="4">
                  <c:v>2007.0</c:v>
                </c:pt>
                <c:pt idx="5">
                  <c:v>2008.0</c:v>
                </c:pt>
                <c:pt idx="6">
                  <c:v>2009.0</c:v>
                </c:pt>
                <c:pt idx="7">
                  <c:v>2010.0</c:v>
                </c:pt>
                <c:pt idx="8">
                  <c:v>2011.0</c:v>
                </c:pt>
                <c:pt idx="9">
                  <c:v>2012.0</c:v>
                </c:pt>
                <c:pt idx="10">
                  <c:v>2013.0</c:v>
                </c:pt>
                <c:pt idx="11">
                  <c:v>2014.0</c:v>
                </c:pt>
                <c:pt idx="12">
                  <c:v>2015.0</c:v>
                </c:pt>
              </c:numCache>
            </c:numRef>
          </c:cat>
          <c:val>
            <c:numRef>
              <c:f>VIH!$B$3:$N$3</c:f>
              <c:numCache>
                <c:formatCode>#,##0</c:formatCode>
                <c:ptCount val="13"/>
                <c:pt idx="0">
                  <c:v>7742.58022038535</c:v>
                </c:pt>
                <c:pt idx="1">
                  <c:v>7937.973514822331</c:v>
                </c:pt>
                <c:pt idx="2">
                  <c:v>7644.351748502</c:v>
                </c:pt>
                <c:pt idx="3">
                  <c:v>7188.979391143997</c:v>
                </c:pt>
                <c:pt idx="4">
                  <c:v>6626.35760660125</c:v>
                </c:pt>
                <c:pt idx="5">
                  <c:v>6390.261602187723</c:v>
                </c:pt>
                <c:pt idx="6">
                  <c:v>6372.6743925</c:v>
                </c:pt>
                <c:pt idx="7">
                  <c:v>6336.419742787376</c:v>
                </c:pt>
                <c:pt idx="8">
                  <c:v>6175.920597235989</c:v>
                </c:pt>
                <c:pt idx="9">
                  <c:v>6259.28750445042</c:v>
                </c:pt>
                <c:pt idx="10">
                  <c:v>6249.74835791358</c:v>
                </c:pt>
                <c:pt idx="11">
                  <c:v>6097.27226626377</c:v>
                </c:pt>
                <c:pt idx="12">
                  <c:v>5925.16106326232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648839728"/>
        <c:axId val="-648461984"/>
      </c:lineChart>
      <c:catAx>
        <c:axId val="-6488397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Année de diagnostic</a:t>
                </a:r>
              </a:p>
            </c:rich>
          </c:tx>
          <c:layout>
            <c:manualLayout>
              <c:xMode val="edge"/>
              <c:yMode val="edge"/>
              <c:x val="0.425840002122976"/>
              <c:y val="0.9266951080945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400"/>
            </a:pPr>
            <a:endParaRPr lang="fr-FR"/>
          </a:p>
        </c:txPr>
        <c:crossAx val="-648461984"/>
        <c:crosses val="autoZero"/>
        <c:auto val="1"/>
        <c:lblAlgn val="ctr"/>
        <c:lblOffset val="100"/>
        <c:tickLblSkip val="1"/>
        <c:noMultiLvlLbl val="0"/>
      </c:catAx>
      <c:valAx>
        <c:axId val="-648461984"/>
        <c:scaling>
          <c:orientation val="minMax"/>
          <c:max val="8500.0"/>
          <c:min val="5000.0"/>
        </c:scaling>
        <c:delete val="0"/>
        <c:axPos val="l"/>
        <c:majorGridlines>
          <c:spPr>
            <a:ln w="3175">
              <a:solidFill>
                <a:schemeClr val="bg1">
                  <a:lumMod val="85000"/>
                  <a:alpha val="2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 err="1"/>
                  <a:t>Découvertes</a:t>
                </a:r>
                <a:r>
                  <a:rPr lang="en-US" sz="1600" dirty="0"/>
                  <a:t> de </a:t>
                </a:r>
                <a:r>
                  <a:rPr lang="en-US" sz="1600" dirty="0" err="1"/>
                  <a:t>séropositivité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0.0310215763950353"/>
              <c:y val="0.171841104815811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 b="0"/>
            </a:pPr>
            <a:endParaRPr lang="fr-FR"/>
          </a:p>
        </c:txPr>
        <c:crossAx val="-648839728"/>
        <c:crosses val="autoZero"/>
        <c:crossBetween val="between"/>
        <c:majorUnit val="500.0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699138710239328"/>
          <c:y val="0.0962859377776855"/>
          <c:w val="0.903869048843681"/>
          <c:h val="0.71628078782587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'[Graphique dans Microsoft PowerPoint]Sheet1'!$A$2</c:f>
              <c:strCache>
                <c:ptCount val="1"/>
                <c:pt idx="0">
                  <c:v>&lt; 50 cp/mL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'[Graphique dans Microsoft PowerPoint]Sheet1'!$B$1:$E$1</c:f>
              <c:strCache>
                <c:ptCount val="4"/>
                <c:pt idx="0">
                  <c:v>Depuis la conception</c:v>
                </c:pt>
                <c:pt idx="1">
                  <c:v>1er trimestre</c:v>
                </c:pt>
                <c:pt idx="2">
                  <c:v>2ème trimestre</c:v>
                </c:pt>
                <c:pt idx="3">
                  <c:v>3ème trimestre</c:v>
                </c:pt>
              </c:strCache>
            </c:strRef>
          </c:cat>
          <c:val>
            <c:numRef>
              <c:f>'[Graphique dans Microsoft PowerPoint]Sheet1'!$B$2:$E$2</c:f>
              <c:numCache>
                <c:formatCode>General</c:formatCode>
                <c:ptCount val="4"/>
                <c:pt idx="0">
                  <c:v>0.0</c:v>
                </c:pt>
                <c:pt idx="1">
                  <c:v>0.2</c:v>
                </c:pt>
                <c:pt idx="2">
                  <c:v>0.5</c:v>
                </c:pt>
                <c:pt idx="3">
                  <c:v>0.7</c:v>
                </c:pt>
              </c:numCache>
            </c:numRef>
          </c:val>
        </c:ser>
        <c:ser>
          <c:idx val="1"/>
          <c:order val="1"/>
          <c:tx>
            <c:strRef>
              <c:f>'[Graphique dans Microsoft PowerPoint]Sheet1'!$A$3</c:f>
              <c:strCache>
                <c:ptCount val="1"/>
                <c:pt idx="0">
                  <c:v>50-400 cp/mL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'[Graphique dans Microsoft PowerPoint]Sheet1'!$B$1:$E$1</c:f>
              <c:strCache>
                <c:ptCount val="4"/>
                <c:pt idx="0">
                  <c:v>Depuis la conception</c:v>
                </c:pt>
                <c:pt idx="1">
                  <c:v>1er trimestre</c:v>
                </c:pt>
                <c:pt idx="2">
                  <c:v>2ème trimestre</c:v>
                </c:pt>
                <c:pt idx="3">
                  <c:v>3ème trimestre</c:v>
                </c:pt>
              </c:strCache>
            </c:strRef>
          </c:cat>
          <c:val>
            <c:numRef>
              <c:f>'[Graphique dans Microsoft PowerPoint]Sheet1'!$B$3:$E$3</c:f>
              <c:numCache>
                <c:formatCode>General</c:formatCode>
                <c:ptCount val="4"/>
                <c:pt idx="0">
                  <c:v>0.4</c:v>
                </c:pt>
                <c:pt idx="1">
                  <c:v>1.0</c:v>
                </c:pt>
                <c:pt idx="2">
                  <c:v>1.1</c:v>
                </c:pt>
                <c:pt idx="3">
                  <c:v>2.7</c:v>
                </c:pt>
              </c:numCache>
            </c:numRef>
          </c:val>
        </c:ser>
        <c:ser>
          <c:idx val="2"/>
          <c:order val="2"/>
          <c:tx>
            <c:strRef>
              <c:f>'[Graphique dans Microsoft PowerPoint]Sheet1'!$A$4</c:f>
              <c:strCache>
                <c:ptCount val="1"/>
                <c:pt idx="0">
                  <c:v>&gt;400 cp/mL</c:v>
                </c:pt>
              </c:strCache>
            </c:strRef>
          </c:tx>
          <c:spPr>
            <a:solidFill>
              <a:srgbClr val="B3D9FF"/>
            </a:solidFill>
          </c:spPr>
          <c:invertIfNegative val="0"/>
          <c:cat>
            <c:strRef>
              <c:f>'[Graphique dans Microsoft PowerPoint]Sheet1'!$B$1:$E$1</c:f>
              <c:strCache>
                <c:ptCount val="4"/>
                <c:pt idx="0">
                  <c:v>Depuis la conception</c:v>
                </c:pt>
                <c:pt idx="1">
                  <c:v>1er trimestre</c:v>
                </c:pt>
                <c:pt idx="2">
                  <c:v>2ème trimestre</c:v>
                </c:pt>
                <c:pt idx="3">
                  <c:v>3ème trimestre</c:v>
                </c:pt>
              </c:strCache>
            </c:strRef>
          </c:cat>
          <c:val>
            <c:numRef>
              <c:f>'[Graphique dans Microsoft PowerPoint]Sheet1'!$B$4:$E$4</c:f>
              <c:numCache>
                <c:formatCode>General</c:formatCode>
                <c:ptCount val="4"/>
                <c:pt idx="0">
                  <c:v>2.2</c:v>
                </c:pt>
                <c:pt idx="1">
                  <c:v>1.8</c:v>
                </c:pt>
                <c:pt idx="2">
                  <c:v>2.3</c:v>
                </c:pt>
                <c:pt idx="3">
                  <c:v>4.1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490931008"/>
        <c:axId val="-490929232"/>
        <c:axId val="0"/>
      </c:bar3DChart>
      <c:catAx>
        <c:axId val="-490931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fr-FR"/>
          </a:p>
        </c:txPr>
        <c:crossAx val="-490929232"/>
        <c:crosses val="autoZero"/>
        <c:auto val="1"/>
        <c:lblAlgn val="ctr"/>
        <c:lblOffset val="100"/>
        <c:noMultiLvlLbl val="0"/>
      </c:catAx>
      <c:valAx>
        <c:axId val="-49092923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fr-FR"/>
          </a:p>
        </c:txPr>
        <c:crossAx val="-490931008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400"/>
          </a:pPr>
          <a:endParaRPr lang="fr-FR"/>
        </a:p>
      </c:txPr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6725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916" tIns="45958" rIns="91916" bIns="45958" numCol="1" anchor="t" anchorCtr="0" compatLnSpc="1">
            <a:prstTxWarp prst="textNoShape">
              <a:avLst/>
            </a:prstTxWarp>
          </a:bodyPr>
          <a:lstStyle>
            <a:lvl1pPr defTabSz="919163">
              <a:defRPr b="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2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4350" y="0"/>
            <a:ext cx="4278313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916" tIns="45958" rIns="91916" bIns="45958" numCol="1" anchor="t" anchorCtr="0" compatLnSpc="1">
            <a:prstTxWarp prst="textNoShape">
              <a:avLst/>
            </a:prstTxWarp>
          </a:bodyPr>
          <a:lstStyle>
            <a:lvl1pPr algn="r" defTabSz="919163">
              <a:defRPr b="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2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3"/>
            <a:ext cx="4276725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916" tIns="45958" rIns="91916" bIns="45958" numCol="1" anchor="b" anchorCtr="0" compatLnSpc="1">
            <a:prstTxWarp prst="textNoShape">
              <a:avLst/>
            </a:prstTxWarp>
          </a:bodyPr>
          <a:lstStyle>
            <a:lvl1pPr defTabSz="919163">
              <a:defRPr b="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2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4350" y="6456363"/>
            <a:ext cx="4278313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916" tIns="45958" rIns="91916" bIns="45958" numCol="1" anchor="b" anchorCtr="0" compatLnSpc="1">
            <a:prstTxWarp prst="textNoShape">
              <a:avLst/>
            </a:prstTxWarp>
          </a:bodyPr>
          <a:lstStyle>
            <a:lvl1pPr algn="r" defTabSz="919163">
              <a:defRPr b="0"/>
            </a:lvl1pPr>
          </a:lstStyle>
          <a:p>
            <a:fld id="{14A272BF-E1ED-B34E-BD74-96FAC3D0CF53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69295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6725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916" tIns="45958" rIns="91916" bIns="45958" numCol="1" anchor="t" anchorCtr="0" compatLnSpc="1">
            <a:prstTxWarp prst="textNoShape">
              <a:avLst/>
            </a:prstTxWarp>
          </a:bodyPr>
          <a:lstStyle>
            <a:lvl1pPr defTabSz="919163">
              <a:defRPr b="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4350" y="0"/>
            <a:ext cx="4278313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916" tIns="45958" rIns="91916" bIns="45958" numCol="1" anchor="t" anchorCtr="0" compatLnSpc="1">
            <a:prstTxWarp prst="textNoShape">
              <a:avLst/>
            </a:prstTxWarp>
          </a:bodyPr>
          <a:lstStyle>
            <a:lvl1pPr algn="r" defTabSz="919163">
              <a:defRPr b="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028950" y="508000"/>
            <a:ext cx="3824288" cy="2551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59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2663" y="3230563"/>
            <a:ext cx="7908925" cy="30591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916" tIns="45958" rIns="91916" bIns="459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259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276725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916" tIns="45958" rIns="91916" bIns="45958" numCol="1" anchor="b" anchorCtr="0" compatLnSpc="1">
            <a:prstTxWarp prst="textNoShape">
              <a:avLst/>
            </a:prstTxWarp>
          </a:bodyPr>
          <a:lstStyle>
            <a:lvl1pPr defTabSz="919163">
              <a:defRPr b="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59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4350" y="6456363"/>
            <a:ext cx="4278313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916" tIns="45958" rIns="91916" bIns="45958" numCol="1" anchor="b" anchorCtr="0" compatLnSpc="1">
            <a:prstTxWarp prst="textNoShape">
              <a:avLst/>
            </a:prstTxWarp>
          </a:bodyPr>
          <a:lstStyle>
            <a:lvl1pPr algn="r" defTabSz="919163">
              <a:defRPr b="0"/>
            </a:lvl1pPr>
          </a:lstStyle>
          <a:p>
            <a:fld id="{0FC69BD0-9404-1745-B473-A173F11FDEA9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06746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4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5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322E843-05E0-9741-9B48-050A3907E181}" type="slidenum">
              <a:rPr lang="fr-FR" b="0"/>
              <a:pPr/>
              <a:t>1</a:t>
            </a:fld>
            <a:endParaRPr lang="fr-FR" b="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50544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2016801" y="680197"/>
            <a:ext cx="5838635" cy="233026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fr-FR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506550" y="3235763"/>
            <a:ext cx="6869218" cy="258560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0"/>
              <a:buNone/>
            </a:pPr>
            <a:r>
              <a:rPr lang="en-GB" b="1" dirty="0" err="1" smtClean="0">
                <a:latin typeface="Arial" charset="0"/>
                <a:cs typeface="msgothic" charset="0"/>
              </a:rPr>
              <a:t>Remontée</a:t>
            </a:r>
            <a:r>
              <a:rPr lang="en-GB" b="1" dirty="0" smtClean="0">
                <a:latin typeface="Arial" charset="0"/>
                <a:cs typeface="msgothic" charset="0"/>
              </a:rPr>
              <a:t> de </a:t>
            </a:r>
            <a:r>
              <a:rPr lang="en-GB" b="1" dirty="0" err="1" smtClean="0">
                <a:latin typeface="Arial" charset="0"/>
                <a:cs typeface="msgothic" charset="0"/>
              </a:rPr>
              <a:t>l’espérance</a:t>
            </a:r>
            <a:r>
              <a:rPr lang="en-GB" b="1" dirty="0" smtClean="0">
                <a:latin typeface="Arial" charset="0"/>
                <a:cs typeface="msgothic" charset="0"/>
              </a:rPr>
              <a:t> de vie </a:t>
            </a:r>
            <a:r>
              <a:rPr lang="en-GB" b="1" dirty="0" err="1" smtClean="0">
                <a:latin typeface="Arial" charset="0"/>
                <a:cs typeface="msgothic" charset="0"/>
              </a:rPr>
              <a:t>depuis</a:t>
            </a:r>
            <a:r>
              <a:rPr lang="en-GB" b="1" dirty="0" smtClean="0">
                <a:latin typeface="Arial" charset="0"/>
                <a:cs typeface="msgothic" charset="0"/>
              </a:rPr>
              <a:t> </a:t>
            </a:r>
            <a:r>
              <a:rPr lang="en-GB" b="1" dirty="0" err="1" smtClean="0">
                <a:latin typeface="Arial" charset="0"/>
                <a:cs typeface="msgothic" charset="0"/>
              </a:rPr>
              <a:t>l’introduction</a:t>
            </a:r>
            <a:r>
              <a:rPr lang="en-GB" b="1" dirty="0" smtClean="0">
                <a:latin typeface="Arial" charset="0"/>
                <a:cs typeface="msgothic" charset="0"/>
              </a:rPr>
              <a:t> des ARV</a:t>
            </a:r>
            <a:r>
              <a:rPr lang="en-GB" b="1" baseline="0" dirty="0" smtClean="0">
                <a:latin typeface="Arial" charset="0"/>
                <a:cs typeface="msgothic" charset="0"/>
              </a:rPr>
              <a:t> au </a:t>
            </a:r>
            <a:r>
              <a:rPr lang="en-GB" b="1" baseline="0" dirty="0" err="1" smtClean="0">
                <a:latin typeface="Arial" charset="0"/>
                <a:cs typeface="msgothic" charset="0"/>
              </a:rPr>
              <a:t>Kwazulu</a:t>
            </a:r>
            <a:r>
              <a:rPr lang="en-GB" b="1" baseline="0" dirty="0" smtClean="0">
                <a:latin typeface="Arial" charset="0"/>
                <a:cs typeface="msgothic" charset="0"/>
              </a:rPr>
              <a:t> Natal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0"/>
              <a:buNone/>
            </a:pPr>
            <a:r>
              <a:rPr lang="en-GB" dirty="0" smtClean="0">
                <a:latin typeface="Arial" charset="0"/>
                <a:cs typeface="msgothic" charset="0"/>
              </a:rPr>
              <a:t>Adult </a:t>
            </a:r>
            <a:r>
              <a:rPr lang="en-GB" dirty="0">
                <a:latin typeface="Arial" charset="0"/>
                <a:cs typeface="msgothic" charset="0"/>
              </a:rPr>
              <a:t>life expectancy, 2000–2011. Adult life expectancy is the mean age to which a 15-year-old could expect to live if subjected to the full pattern of age-specific mortality rates observed in a population for a given period of time. Annual estimates of adult life expectancy (blue squares) are shown for each year, 2000 to 2011, with 95% CIs. Public-sector provision of ART to adults in this community began in 2004, as indicated by the vertical line</a:t>
            </a:r>
            <a:r>
              <a:rPr lang="en-GB" dirty="0" smtClean="0">
                <a:latin typeface="Arial" charset="0"/>
                <a:cs typeface="msgothic" charset="0"/>
              </a:rPr>
              <a:t>.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0"/>
              <a:buNone/>
            </a:pPr>
            <a:endParaRPr lang="en-GB" dirty="0">
              <a:latin typeface="Arial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1387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EAB2727-C338-5241-9D2D-C2E6CB68DC1B}" type="slidenum">
              <a:rPr lang="fr-FR" b="0"/>
              <a:pPr/>
              <a:t>56</a:t>
            </a:fld>
            <a:endParaRPr lang="fr-FR" b="0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7625" y="3230563"/>
            <a:ext cx="7239000" cy="3059112"/>
          </a:xfrm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38017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0802F11-D9F4-B84B-B22E-7586E74780AF}" type="slidenum">
              <a:rPr lang="fr-FR" b="0"/>
              <a:pPr/>
              <a:t>63</a:t>
            </a:fld>
            <a:endParaRPr lang="fr-FR" b="0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74156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E8209DD-6068-6744-B087-E355F871AAA5}" type="slidenum">
              <a:rPr lang="fr-FR" b="0"/>
              <a:pPr/>
              <a:t>64</a:t>
            </a:fld>
            <a:endParaRPr lang="fr-FR" b="0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36068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72F3130-54F2-A340-9B7C-0CADCF73F0C5}" type="slidenum">
              <a:rPr lang="fr-FR" b="0"/>
              <a:pPr/>
              <a:t>72</a:t>
            </a:fld>
            <a:endParaRPr lang="fr-FR" b="0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5242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A241D54-FB57-0349-BADC-87F472A6CC52}" type="slidenum">
              <a:rPr lang="fr-FR" b="0"/>
              <a:pPr/>
              <a:t>74</a:t>
            </a:fld>
            <a:endParaRPr lang="fr-FR" b="0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73388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8251581-5BFC-BC44-BCB6-00D508E3FC64}" type="slidenum">
              <a:rPr lang="fr-FR" b="0"/>
              <a:pPr/>
              <a:t>77</a:t>
            </a:fld>
            <a:endParaRPr lang="fr-FR" b="0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75179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9BD0-9404-1745-B473-A173F11FDEA9}" type="slidenum">
              <a:rPr lang="fr-FR" smtClean="0"/>
              <a:pPr/>
              <a:t>78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87528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2476FEE-450A-BE48-A73B-2C16D62F4DF0}" type="slidenum">
              <a:rPr lang="fr-FR" b="0"/>
              <a:pPr/>
              <a:t>83</a:t>
            </a:fld>
            <a:endParaRPr lang="fr-FR" b="0"/>
          </a:p>
        </p:txBody>
      </p:sp>
      <p:sp>
        <p:nvSpPr>
          <p:cNvPr id="1751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617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58262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075F6F7-423B-AD45-AA94-371A18BD5DFD}" type="slidenum">
              <a:rPr lang="fr-FR" b="0"/>
              <a:pPr/>
              <a:t>86</a:t>
            </a:fld>
            <a:endParaRPr lang="fr-FR" b="0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30538" y="508000"/>
            <a:ext cx="3824287" cy="2551113"/>
          </a:xfrm>
          <a:ln/>
        </p:spPr>
      </p:sp>
      <p:sp>
        <p:nvSpPr>
          <p:cNvPr id="3057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6038" y="3230563"/>
            <a:ext cx="7242175" cy="3059112"/>
          </a:xfrm>
        </p:spPr>
        <p:txBody>
          <a:bodyPr/>
          <a:lstStyle/>
          <a:p>
            <a:pPr eaLnBrk="1" hangingPunct="1">
              <a:defRPr/>
            </a:pPr>
            <a:r>
              <a:rPr lang="fr-FR" smtClean="0">
                <a:cs typeface="+mn-cs"/>
              </a:rPr>
              <a:t>visage</a:t>
            </a:r>
          </a:p>
        </p:txBody>
      </p:sp>
    </p:spTree>
    <p:extLst>
      <p:ext uri="{BB962C8B-B14F-4D97-AF65-F5344CB8AC3E}">
        <p14:creationId xmlns:p14="http://schemas.microsoft.com/office/powerpoint/2010/main" val="253103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322E843-05E0-9741-9B48-050A3907E181}" type="slidenum">
              <a:rPr lang="fr-FR" b="0"/>
              <a:pPr/>
              <a:t>3</a:t>
            </a:fld>
            <a:endParaRPr lang="fr-FR" b="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13339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24188" y="509588"/>
            <a:ext cx="3825875" cy="2549525"/>
          </a:xfrm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dirty="0"/>
              <a:t>L</a:t>
            </a:r>
            <a:r>
              <a:rPr lang="ja-JP" altLang="fr-FR" dirty="0"/>
              <a:t>’</a:t>
            </a:r>
            <a:r>
              <a:rPr lang="fr-FR" altLang="ja-JP" dirty="0"/>
              <a:t>enquête MORTALITE 2010 étudie les cas de décès chez les patients VIH+ dans un échantillon représentatif de centres cliniques. Les résultats sont comparés à ceux des enquêtes MORTALITE 2005 et MORTALITE 2000.</a:t>
            </a:r>
          </a:p>
          <a:p>
            <a:r>
              <a:rPr lang="fr-FR" dirty="0"/>
              <a:t>Parmi les 728 cas de décès le dernier taux de CD4 était </a:t>
            </a:r>
            <a:r>
              <a:rPr lang="fr-FR" u="sng" dirty="0"/>
              <a:t>&gt;</a:t>
            </a:r>
            <a:r>
              <a:rPr lang="fr-FR" dirty="0"/>
              <a:t> 500/mm</a:t>
            </a:r>
            <a:r>
              <a:rPr lang="fr-FR" baseline="30000" dirty="0"/>
              <a:t>3</a:t>
            </a:r>
            <a:r>
              <a:rPr lang="fr-FR" dirty="0"/>
              <a:t> chez 20 % </a:t>
            </a:r>
            <a:br>
              <a:rPr lang="fr-FR" dirty="0"/>
            </a:br>
            <a:r>
              <a:rPr lang="fr-FR" dirty="0"/>
              <a:t>(médiane : 243/mm</a:t>
            </a:r>
            <a:r>
              <a:rPr lang="fr-FR" baseline="30000" dirty="0"/>
              <a:t>3</a:t>
            </a:r>
            <a:r>
              <a:rPr lang="fr-FR" dirty="0"/>
              <a:t>), le CV &lt; 50 c/ml chez 56 %.</a:t>
            </a:r>
          </a:p>
          <a:p>
            <a:r>
              <a:rPr lang="fr-FR" dirty="0"/>
              <a:t>Outre tabagisme et alcoolisme, on retrouvait fréquemment d</a:t>
            </a:r>
            <a:r>
              <a:rPr lang="ja-JP" altLang="fr-FR" dirty="0"/>
              <a:t>’</a:t>
            </a:r>
            <a:r>
              <a:rPr lang="fr-FR" altLang="ja-JP" dirty="0"/>
              <a:t>autres facteurs de risque dont HTA (17 %), hyperlipidémie (14 %) ou diabète (10 %).</a:t>
            </a:r>
          </a:p>
          <a:p>
            <a:endParaRPr lang="fr-FR" dirty="0"/>
          </a:p>
          <a:p>
            <a:r>
              <a:rPr lang="fr-FR" dirty="0"/>
              <a:t>Les principaux cancers non-sida non-hépatiques étaient broncho-pulmonaires (38 %).</a:t>
            </a:r>
          </a:p>
        </p:txBody>
      </p:sp>
      <p:sp>
        <p:nvSpPr>
          <p:cNvPr id="209924" name="Rectangle 7"/>
          <p:cNvSpPr txBox="1">
            <a:spLocks noGrp="1" noChangeArrowheads="1"/>
          </p:cNvSpPr>
          <p:nvPr/>
        </p:nvSpPr>
        <p:spPr bwMode="auto">
          <a:xfrm>
            <a:off x="5204296" y="6263098"/>
            <a:ext cx="4274720" cy="340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1" tIns="46030" rIns="92061" bIns="46030" anchor="b"/>
          <a:lstStyle>
            <a:lvl1pPr defTabSz="922338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2338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2338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2338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2338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EB20170C-E848-7241-8586-7670BB9170D7}" type="slidenum">
              <a:rPr lang="fr-FR" sz="1300" b="0" smtClean="0">
                <a:solidFill>
                  <a:prstClr val="black"/>
                </a:solidFill>
              </a:rPr>
              <a:pPr algn="r" eaLnBrk="1" hangingPunct="1"/>
              <a:t>87</a:t>
            </a:fld>
            <a:endParaRPr lang="fr-FR" sz="1300" b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2479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322E843-05E0-9741-9B48-050A3907E181}" type="slidenum">
              <a:rPr lang="fr-FR" b="0">
                <a:solidFill>
                  <a:prstClr val="black"/>
                </a:solidFill>
              </a:rPr>
              <a:pPr/>
              <a:t>88</a:t>
            </a:fld>
            <a:endParaRPr lang="fr-FR" b="0">
              <a:solidFill>
                <a:prstClr val="black"/>
              </a:solidFill>
            </a:endParaRPr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1367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064665D-3EEE-CF49-8A3E-48B8512D93A3}" type="slidenum">
              <a:rPr lang="fr-FR" b="0"/>
              <a:pPr/>
              <a:t>95</a:t>
            </a:fld>
            <a:endParaRPr lang="fr-FR" b="0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06454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F8D669B-C22C-B548-B991-44C281F91A28}" type="slidenum">
              <a:rPr lang="fr-FR"/>
              <a:pPr/>
              <a:t>96</a:t>
            </a:fld>
            <a:endParaRPr lang="fr-FR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7223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Contrairement</a:t>
            </a:r>
            <a:r>
              <a:rPr lang="fr-FR" baseline="0" dirty="0" smtClean="0"/>
              <a:t> à la syphilis, la rubéole, l’</a:t>
            </a:r>
            <a:r>
              <a:rPr lang="fr-FR" baseline="0" dirty="0" err="1" smtClean="0"/>
              <a:t>AgHBs</a:t>
            </a:r>
            <a:r>
              <a:rPr lang="fr-FR" baseline="0" dirty="0" smtClean="0"/>
              <a:t> et la toxoplasmose qui sont « obligatoires », </a:t>
            </a:r>
            <a:r>
              <a:rPr lang="fr-FR" baseline="0" smtClean="0"/>
              <a:t>la sérologie VIH </a:t>
            </a:r>
            <a:r>
              <a:rPr lang="fr-FR" baseline="0" dirty="0" smtClean="0"/>
              <a:t>est «</a:t>
            </a:r>
            <a:r>
              <a:rPr lang="fr-FR" baseline="0" smtClean="0"/>
              <a:t> conseillée</a:t>
            </a:r>
            <a:r>
              <a:rPr lang="fr-FR" baseline="0" dirty="0" smtClean="0"/>
              <a:t> »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9BD0-9404-1745-B473-A173F11FDEA9}" type="slidenum">
              <a:rPr lang="fr-FR" smtClean="0"/>
              <a:pPr/>
              <a:t>98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85519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47D6101-BA13-4BCF-BBA0-88721D7D45F8}" type="slidenum"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</a:rPr>
              <a:pPr eaLnBrk="1" hangingPunct="1">
                <a:spcBef>
                  <a:spcPct val="0"/>
                </a:spcBef>
              </a:pPr>
              <a:t>104</a:t>
            </a:fld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887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7DB769-EE10-2E49-97CD-3CE4C20AEDAF}" type="slidenum">
              <a:rPr lang="fr-FR"/>
              <a:pPr/>
              <a:t>105</a:t>
            </a:fld>
            <a:endParaRPr lang="fr-FR"/>
          </a:p>
        </p:txBody>
      </p:sp>
      <p:sp>
        <p:nvSpPr>
          <p:cNvPr id="82946" name="Rectangle 7"/>
          <p:cNvSpPr txBox="1">
            <a:spLocks noGrp="1" noChangeArrowheads="1"/>
          </p:cNvSpPr>
          <p:nvPr/>
        </p:nvSpPr>
        <p:spPr bwMode="auto">
          <a:xfrm>
            <a:off x="5593123" y="6456611"/>
            <a:ext cx="4278842" cy="33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8C193CBE-9271-2F4A-9D48-13EF06322D36}" type="slidenum">
              <a:rPr lang="fr-FR" sz="1200">
                <a:latin typeface="Calibri" charset="0"/>
                <a:cs typeface="Arial" charset="0"/>
              </a:rPr>
              <a:pPr algn="r"/>
              <a:t>105</a:t>
            </a:fld>
            <a:endParaRPr lang="fr-FR" sz="1200">
              <a:latin typeface="Calibri" charset="0"/>
              <a:cs typeface="Arial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024188" y="509588"/>
            <a:ext cx="3825875" cy="25495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7425" y="3228896"/>
            <a:ext cx="7899400" cy="3058954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9273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201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9BD0-9404-1745-B473-A173F11FDEA9}" type="slidenum">
              <a:rPr lang="fr-FR" smtClean="0"/>
              <a:pPr/>
              <a:t>133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32039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12B851E-8A70-7E4B-BDB5-24AEB85F4F5C}" type="slidenum">
              <a:rPr lang="fr-FR" b="0"/>
              <a:pPr/>
              <a:t>134</a:t>
            </a:fld>
            <a:endParaRPr lang="fr-FR" b="0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0216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9BD0-9404-1745-B473-A173F11FDEA9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757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601A950-4566-644F-8CE3-A055FD5A78EE}" type="slidenum">
              <a:rPr lang="fr-FR" b="0"/>
              <a:pPr/>
              <a:t>135</a:t>
            </a:fld>
            <a:endParaRPr lang="fr-FR" b="0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7347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7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8838" y="687388"/>
            <a:ext cx="5141912" cy="3427412"/>
          </a:xfrm>
          <a:ln/>
        </p:spPr>
      </p:sp>
      <p:sp>
        <p:nvSpPr>
          <p:cNvPr id="464898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13309"/>
            <a:r>
              <a:rPr lang="fr-FR" altLang="fr-FR" dirty="0" smtClean="0"/>
              <a:t>Interprétation : le calcul de l’IC 95 % indique qu’il y a 2,5 % de probabilité que le risque de transmission intra-couple pour tous rapports soit supérieur à 3,9 %, et pour les rapports anaux supérieur à 9,2 %.</a:t>
            </a:r>
          </a:p>
          <a:p>
            <a:pPr defTabSz="813309"/>
            <a:endParaRPr lang="fr-FR" altLang="fr-FR" dirty="0" smtClean="0"/>
          </a:p>
          <a:p>
            <a:pPr defTabSz="813309"/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2093178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21938E1-AA18-564D-8E26-1B106BD4E67D}" type="slidenum">
              <a:rPr lang="fr-FR" b="0"/>
              <a:pPr/>
              <a:t>34</a:t>
            </a:fld>
            <a:endParaRPr lang="fr-FR" b="0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4654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dirty="0" smtClean="0">
              <a:latin typeface="Arial Narrow" charset="0"/>
            </a:endParaRPr>
          </a:p>
        </p:txBody>
      </p:sp>
      <p:sp>
        <p:nvSpPr>
          <p:cNvPr id="3174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defTabSz="912813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defTabSz="912813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defTabSz="912813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defTabSz="912813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FEBC1E51-DF4B-4139-A94A-4438360107BA}" type="slidenum">
              <a:rPr lang="fr-FR" sz="1200" b="0" smtClean="0">
                <a:solidFill>
                  <a:srgbClr val="000000"/>
                </a:solidFill>
              </a:rPr>
              <a:pPr/>
              <a:t>35</a:t>
            </a:fld>
            <a:endParaRPr lang="fr-FR" sz="1200" b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498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9BD0-9404-1745-B473-A173F11FDEA9}" type="slidenum">
              <a:rPr lang="fr-FR" smtClean="0"/>
              <a:pPr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7251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9BD0-9404-1745-B473-A173F11FDEA9}" type="slidenum">
              <a:rPr lang="fr-FR" smtClean="0"/>
              <a:pPr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9317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1.8 million d’injecteurs de drogue en Russie en 2012 selon une étude </a:t>
            </a:r>
            <a:r>
              <a:rPr lang="fr-FR" smtClean="0"/>
              <a:t>parue dans le Lancet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C3C41-3260-AA49-829C-F33AC9032CBE}" type="slidenum">
              <a:rPr lang="fr-FR" smtClean="0"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8719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e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e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5.xml"/><Relationship Id="rId3" Type="http://schemas.openxmlformats.org/officeDocument/2006/relationships/image" Target="../media/image6.emf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6675" y="0"/>
            <a:ext cx="447675" cy="685800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b="0">
              <a:cs typeface="+mn-cs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447675" cy="6858000"/>
          </a:xfrm>
          <a:prstGeom prst="rect">
            <a:avLst/>
          </a:prstGeom>
          <a:solidFill>
            <a:srgbClr val="0099CC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b="0">
              <a:cs typeface="+mn-cs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 userDrawn="1"/>
        </p:nvSpPr>
        <p:spPr bwMode="auto">
          <a:xfrm rot="16200000">
            <a:off x="-1023513" y="4704834"/>
            <a:ext cx="2505814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sz="1800" dirty="0" smtClean="0">
                <a:solidFill>
                  <a:schemeClr val="bg1"/>
                </a:solidFill>
              </a:rPr>
              <a:t>Infection VIH en 2017</a:t>
            </a:r>
          </a:p>
        </p:txBody>
      </p:sp>
    </p:spTree>
    <p:extLst>
      <p:ext uri="{BB962C8B-B14F-4D97-AF65-F5344CB8AC3E}">
        <p14:creationId xmlns:p14="http://schemas.microsoft.com/office/powerpoint/2010/main" val="3376169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741362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1600200"/>
            <a:ext cx="92583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524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8"/>
            <a:ext cx="2314575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791325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193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14350" y="274638"/>
            <a:ext cx="92583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237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741362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14350" y="1600200"/>
            <a:ext cx="92583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721363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101600"/>
            <a:ext cx="8763000" cy="960438"/>
          </a:xfrm>
        </p:spPr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762000" y="1484313"/>
            <a:ext cx="8763000" cy="461168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05870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226224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ctr"/>
          <a:lstStyle>
            <a:lvl1pPr marL="0" indent="0">
              <a:buNone/>
              <a:defRPr sz="2800" b="1">
                <a:solidFill>
                  <a:srgbClr val="FFFF66"/>
                </a:solidFill>
                <a:latin typeface="Trebuchet MS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9681070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4350" y="1341438"/>
            <a:ext cx="4798815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84615" y="1341438"/>
            <a:ext cx="4800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587689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225654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225654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640992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508881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41115"/>
            <a:ext cx="9258300" cy="826539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600200"/>
            <a:ext cx="92583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3"/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4"/>
            <a:r>
              <a:rPr lang="fr-FR" dirty="0" err="1" smtClean="0"/>
              <a:t>Fifth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9099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434061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1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21931" y="273051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14351" y="1435101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6378449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6622399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918004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843838" y="115888"/>
            <a:ext cx="2441377" cy="63373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14350" y="115888"/>
            <a:ext cx="7158038" cy="63373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142168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1525" y="2130426"/>
            <a:ext cx="874395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D259-4D8A-4704-8B12-63D623CF2AF9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03/12/2017</a:t>
            </a:fld>
            <a:endParaRPr lang="fr-F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62AF-F9D9-4A98-B3D0-2BD37D3E143E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05244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D259-4D8A-4704-8B12-63D623CF2AF9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03/12/2017</a:t>
            </a:fld>
            <a:endParaRPr lang="fr-F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73182" y="6356351"/>
            <a:ext cx="2400300" cy="365125"/>
          </a:xfrm>
        </p:spPr>
        <p:txBody>
          <a:bodyPr/>
          <a:lstStyle/>
          <a:p>
            <a:fld id="{0F6A62AF-F9D9-4A98-B3D0-2BD37D3E143E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2050" name="Picture 2" descr="http://intranet/article/attach/comm/edition/comm_edition_10264_12962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37747" y="6186830"/>
            <a:ext cx="1010869" cy="67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77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2602" y="4406901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D259-4D8A-4704-8B12-63D623CF2AF9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03/12/2017</a:t>
            </a:fld>
            <a:endParaRPr lang="fr-F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62AF-F9D9-4A98-B3D0-2BD37D3E143E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4590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4350" y="1600201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29225" y="1600201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D259-4D8A-4704-8B12-63D623CF2AF9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03/12/2017</a:t>
            </a:fld>
            <a:endParaRPr lang="fr-F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62AF-F9D9-4A98-B3D0-2BD37D3E143E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0029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225654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225654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D259-4D8A-4704-8B12-63D623CF2AF9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03/12/2017</a:t>
            </a:fld>
            <a:endParaRPr lang="fr-F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62AF-F9D9-4A98-B3D0-2BD37D3E143E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1978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33246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D259-4D8A-4704-8B12-63D623CF2AF9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03/12/2017</a:t>
            </a:fld>
            <a:endParaRPr lang="fr-F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7809041" y="6356351"/>
            <a:ext cx="2400300" cy="365125"/>
          </a:xfrm>
        </p:spPr>
        <p:txBody>
          <a:bodyPr/>
          <a:lstStyle/>
          <a:p>
            <a:fld id="{0F6A62AF-F9D9-4A98-B3D0-2BD37D3E143E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6" name="Picture 2" descr="http://intranet/article/attach/comm/edition/comm_edition_10264_12962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37747" y="6186830"/>
            <a:ext cx="1010869" cy="67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095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D259-4D8A-4704-8B12-63D623CF2AF9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03/12/2017</a:t>
            </a:fld>
            <a:endParaRPr lang="fr-F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62AF-F9D9-4A98-B3D0-2BD37D3E143E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07530" y="6117778"/>
            <a:ext cx="907218" cy="604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8622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1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21931" y="273051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14351" y="1435101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D259-4D8A-4704-8B12-63D623CF2AF9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03/12/2017</a:t>
            </a:fld>
            <a:endParaRPr lang="fr-F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62AF-F9D9-4A98-B3D0-2BD37D3E143E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66366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D259-4D8A-4704-8B12-63D623CF2AF9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03/12/2017</a:t>
            </a:fld>
            <a:endParaRPr lang="fr-F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62AF-F9D9-4A98-B3D0-2BD37D3E143E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66451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D259-4D8A-4704-8B12-63D623CF2AF9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03/12/2017</a:t>
            </a:fld>
            <a:endParaRPr lang="fr-F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62AF-F9D9-4A98-B3D0-2BD37D3E143E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37668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458075" y="274639"/>
            <a:ext cx="2314575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14350" y="274639"/>
            <a:ext cx="6772275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D259-4D8A-4704-8B12-63D623CF2AF9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03/12/2017</a:t>
            </a:fld>
            <a:endParaRPr lang="fr-F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62AF-F9D9-4A98-B3D0-2BD37D3E143E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71862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6675" y="0"/>
            <a:ext cx="447675" cy="685800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447675" cy="6858000"/>
          </a:xfrm>
          <a:prstGeom prst="rect">
            <a:avLst/>
          </a:prstGeom>
          <a:solidFill>
            <a:srgbClr val="0099CC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 userDrawn="1"/>
        </p:nvSpPr>
        <p:spPr bwMode="auto">
          <a:xfrm rot="16200000">
            <a:off x="-1023864" y="4704834"/>
            <a:ext cx="2506515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sz="1800" dirty="0" smtClean="0">
                <a:solidFill>
                  <a:srgbClr val="FFFFFF"/>
                </a:solidFill>
              </a:rPr>
              <a:t>Infection VIH en 2014</a:t>
            </a:r>
          </a:p>
        </p:txBody>
      </p:sp>
    </p:spTree>
    <p:extLst>
      <p:ext uri="{BB962C8B-B14F-4D97-AF65-F5344CB8AC3E}">
        <p14:creationId xmlns:p14="http://schemas.microsoft.com/office/powerpoint/2010/main" val="36502187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41115"/>
            <a:ext cx="9258300" cy="826539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600200"/>
            <a:ext cx="92583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3"/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4"/>
            <a:r>
              <a:rPr lang="fr-FR" dirty="0" err="1" smtClean="0"/>
              <a:t>Fifth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7557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36533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596219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65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596219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3970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59621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421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511552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457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08421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49"/>
            <a:ext cx="3384550" cy="69456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15771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09436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741362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1600200"/>
            <a:ext cx="92583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156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8"/>
            <a:ext cx="2314575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791325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6974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14350" y="274638"/>
            <a:ext cx="92583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3014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741362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14350" y="1600200"/>
            <a:ext cx="92583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9596902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101600"/>
            <a:ext cx="8763000" cy="960438"/>
          </a:xfrm>
        </p:spPr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762000" y="1484313"/>
            <a:ext cx="8763000" cy="461168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16599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59621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5071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272"/>
            <a:ext cx="10287000" cy="8877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503" tIns="52752" rIns="105503" bIns="52752" anchor="ctr"/>
          <a:lstStyle/>
          <a:p>
            <a:pPr algn="ctr" defTabSz="52751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00" b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0716" y="6054092"/>
            <a:ext cx="2530674" cy="71247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503" tIns="52752" rIns="105503" bIns="52752" anchor="ctr"/>
          <a:lstStyle/>
          <a:p>
            <a:pPr algn="ctr" defTabSz="52751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00" b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53906" y="6044566"/>
            <a:ext cx="7633097" cy="71247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503" tIns="52752" rIns="105503" bIns="52752" anchor="ctr"/>
          <a:lstStyle/>
          <a:p>
            <a:pPr algn="ctr" defTabSz="52751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00" b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657475" y="4038600"/>
            <a:ext cx="7286625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endParaRPr lang="en-US" dirty="0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657475" y="6050038"/>
            <a:ext cx="7543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3000" baseline="0">
                <a:solidFill>
                  <a:srgbClr val="FFFFFF"/>
                </a:solidFill>
              </a:defRPr>
            </a:lvl1pPr>
            <a:lvl2pPr marL="527517" indent="0" algn="ctr">
              <a:buNone/>
            </a:lvl2pPr>
            <a:lvl3pPr marL="1055035" indent="0" algn="ctr">
              <a:buNone/>
            </a:lvl3pPr>
            <a:lvl4pPr marL="1582552" indent="0" algn="ctr">
              <a:buNone/>
            </a:lvl4pPr>
            <a:lvl5pPr marL="2110069" indent="0" algn="ctr">
              <a:buNone/>
            </a:lvl5pPr>
            <a:lvl6pPr marL="2637587" indent="0" algn="ctr">
              <a:buNone/>
            </a:lvl6pPr>
            <a:lvl7pPr marL="3165104" indent="0" algn="ctr">
              <a:buNone/>
            </a:lvl7pPr>
            <a:lvl8pPr marL="3692622" indent="0" algn="ctr">
              <a:buNone/>
            </a:lvl8pPr>
            <a:lvl9pPr marL="4220139" indent="0" algn="ctr">
              <a:buNone/>
            </a:lvl9pPr>
          </a:lstStyle>
          <a:p>
            <a:endParaRPr lang="en-US" dirty="0"/>
          </a:p>
        </p:txBody>
      </p:sp>
      <p:sp>
        <p:nvSpPr>
          <p:cNvPr id="7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85725" y="6069330"/>
            <a:ext cx="2314575" cy="685800"/>
          </a:xfrm>
        </p:spPr>
        <p:txBody>
          <a:bodyPr>
            <a:noAutofit/>
          </a:bodyPr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DC54749-BCDB-534B-A1F5-67CF611BC080}" type="datetime1">
              <a:rPr lang="fr-FR" smtClean="0">
                <a:latin typeface="Tw Cen MT"/>
              </a:rPr>
              <a:pPr/>
              <a:t>03/12/2017</a:t>
            </a:fld>
            <a:endParaRPr lang="fr-FR" dirty="0">
              <a:latin typeface="Tw Cen MT"/>
            </a:endParaRPr>
          </a:p>
        </p:txBody>
      </p:sp>
      <p:sp>
        <p:nvSpPr>
          <p:cNvPr id="10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346722" y="236220"/>
            <a:ext cx="6600825" cy="36576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fr-FR">
              <a:solidFill>
                <a:srgbClr val="EBDDC3"/>
              </a:solidFill>
              <a:latin typeface="Tw Cen MT"/>
            </a:endParaRPr>
          </a:p>
        </p:txBody>
      </p:sp>
      <p:sp>
        <p:nvSpPr>
          <p:cNvPr id="11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9001125" y="228600"/>
            <a:ext cx="942975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47B961-917D-714F-B9EF-810BDF4968C8}" type="slidenum">
              <a:rPr lang="fr-FR" smtClean="0">
                <a:solidFill>
                  <a:srgbClr val="EBDDC3"/>
                </a:solidFill>
                <a:latin typeface="Tw Cen MT"/>
              </a:rPr>
              <a:pPr/>
              <a:t>‹#›</a:t>
            </a:fld>
            <a:endParaRPr lang="fr-FR">
              <a:solidFill>
                <a:srgbClr val="EBDDC3"/>
              </a:solidFill>
              <a:latin typeface="Tw Cen MT"/>
            </a:endParaRPr>
          </a:p>
        </p:txBody>
      </p:sp>
      <p:pic>
        <p:nvPicPr>
          <p:cNvPr id="13" name="Image 12" descr="LogoCoreVIH Bretagne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41" y="160021"/>
            <a:ext cx="3078956" cy="2089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04618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9229" y="228600"/>
            <a:ext cx="8726234" cy="9906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89229" y="1600200"/>
            <a:ext cx="9172575" cy="4495800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E7443D-2D5D-9746-90C0-FEE6AC957BF6}" type="datetime1">
              <a:rPr lang="fr-FR" smtClean="0">
                <a:solidFill>
                  <a:srgbClr val="775F55"/>
                </a:solidFill>
                <a:latin typeface="Tw Cen MT"/>
              </a:rPr>
              <a:pPr/>
              <a:t>03/12/2017</a:t>
            </a:fld>
            <a:endParaRPr lang="fr-FR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47B961-917D-714F-B9EF-810BDF4968C8}" type="slidenum">
              <a:rPr lang="fr-FR" smtClean="0">
                <a:latin typeface="Tw Cen MT"/>
              </a:rPr>
              <a:pPr/>
              <a:t>‹#›</a:t>
            </a:fld>
            <a:endParaRPr lang="fr-FR"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24615837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10287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503" tIns="52752" rIns="105503" bIns="52752" anchor="ctr"/>
          <a:lstStyle/>
          <a:p>
            <a:pPr algn="ctr" defTabSz="52751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00" b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457325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503" tIns="52752" rIns="105503" bIns="52752" anchor="ctr"/>
          <a:lstStyle/>
          <a:p>
            <a:pPr algn="ctr" defTabSz="52751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00" b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3050" y="1600200"/>
            <a:ext cx="874395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503" tIns="52752" rIns="105503" bIns="52752" anchor="ctr"/>
          <a:lstStyle/>
          <a:p>
            <a:pPr algn="ctr" defTabSz="52751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00" b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43053" y="2743200"/>
            <a:ext cx="8013502" cy="16732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3050" y="1600200"/>
            <a:ext cx="8572500" cy="990600"/>
          </a:xfrm>
        </p:spPr>
        <p:txBody>
          <a:bodyPr/>
          <a:lstStyle>
            <a:lvl1pPr algn="l">
              <a:buNone/>
              <a:defRPr sz="5100" b="0" cap="none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7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185DB6-9A98-EF4C-BF48-9883CE267261}" type="datetime1">
              <a:rPr lang="fr-FR" smtClean="0">
                <a:solidFill>
                  <a:srgbClr val="775F55"/>
                </a:solidFill>
                <a:latin typeface="Tw Cen MT"/>
              </a:rPr>
              <a:pPr/>
              <a:t>03/12/2017</a:t>
            </a:fld>
            <a:endParaRPr lang="fr-FR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8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457325" cy="701040"/>
          </a:xfrm>
        </p:spPr>
        <p:txBody>
          <a:bodyPr>
            <a:no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fld id="{A847B961-917D-714F-B9EF-810BDF4968C8}" type="slidenum">
              <a:rPr lang="fr-FR" smtClean="0">
                <a:latin typeface="Tw Cen MT"/>
              </a:rPr>
              <a:pPr/>
              <a:t>‹#›</a:t>
            </a:fld>
            <a:endParaRPr lang="fr-FR">
              <a:latin typeface="Tw Cen MT"/>
            </a:endParaRPr>
          </a:p>
        </p:txBody>
      </p:sp>
      <p:sp>
        <p:nvSpPr>
          <p:cNvPr id="9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775F55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33690033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685800" y="1589567"/>
            <a:ext cx="4371975" cy="4572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5450514" y="1589567"/>
            <a:ext cx="4371975" cy="4572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4CF1CD4-3DD2-EE41-8D1E-CF351B2E2F12}" type="datetime1">
              <a:rPr lang="fr-FR" smtClean="0">
                <a:solidFill>
                  <a:srgbClr val="775F55"/>
                </a:solidFill>
                <a:latin typeface="Tw Cen MT"/>
              </a:rPr>
              <a:pPr/>
              <a:t>03/12/2017</a:t>
            </a:fld>
            <a:endParaRPr lang="fr-FR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6" name="Espace réservé du numéro de diapositive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fld id="{A847B961-917D-714F-B9EF-810BDF4968C8}" type="slidenum">
              <a:rPr lang="fr-FR" smtClean="0">
                <a:latin typeface="Tw Cen MT"/>
              </a:rPr>
              <a:pPr/>
              <a:t>‹#›</a:t>
            </a:fld>
            <a:endParaRPr lang="fr-FR">
              <a:latin typeface="Tw Cen MT"/>
            </a:endParaRPr>
          </a:p>
        </p:txBody>
      </p:sp>
      <p:sp>
        <p:nvSpPr>
          <p:cNvPr id="7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fr-FR">
              <a:solidFill>
                <a:srgbClr val="775F55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21080020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273050"/>
            <a:ext cx="8843963" cy="8699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685800" y="2438400"/>
            <a:ext cx="4371975" cy="35814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5400675" y="2438400"/>
            <a:ext cx="4371975" cy="35814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"/>
          </p:nvPr>
        </p:nvSpPr>
        <p:spPr>
          <a:xfrm>
            <a:off x="685800" y="1752600"/>
            <a:ext cx="4371975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3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3"/>
          </p:nvPr>
        </p:nvSpPr>
        <p:spPr>
          <a:xfrm>
            <a:off x="5400675" y="1752600"/>
            <a:ext cx="4371975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3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2C3C1F9-609D-3B4C-B310-E086FB77A700}" type="datetime1">
              <a:rPr lang="fr-FR" smtClean="0">
                <a:solidFill>
                  <a:srgbClr val="775F55"/>
                </a:solidFill>
                <a:latin typeface="Tw Cen MT"/>
              </a:rPr>
              <a:pPr/>
              <a:t>03/12/2017</a:t>
            </a:fld>
            <a:endParaRPr lang="fr-FR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8" name="Espace réservé du numéro de diapositive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fld id="{A847B961-917D-714F-B9EF-810BDF4968C8}" type="slidenum">
              <a:rPr lang="fr-FR" smtClean="0">
                <a:latin typeface="Tw Cen MT"/>
              </a:rPr>
              <a:pPr/>
              <a:t>‹#›</a:t>
            </a:fld>
            <a:endParaRPr lang="fr-FR">
              <a:latin typeface="Tw Cen MT"/>
            </a:endParaRPr>
          </a:p>
        </p:txBody>
      </p:sp>
      <p:sp>
        <p:nvSpPr>
          <p:cNvPr id="9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fr-FR">
              <a:solidFill>
                <a:srgbClr val="775F55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9127189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809AC5-15D0-A54E-B6CD-4C6F59F6A73D}" type="datetime1">
              <a:rPr lang="fr-FR" smtClean="0">
                <a:solidFill>
                  <a:srgbClr val="775F55"/>
                </a:solidFill>
                <a:latin typeface="Tw Cen MT"/>
              </a:rPr>
              <a:pPr/>
              <a:t>03/12/2017</a:t>
            </a:fld>
            <a:endParaRPr lang="fr-FR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5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47B961-917D-714F-B9EF-810BDF4968C8}" type="slidenum">
              <a:rPr lang="fr-FR" smtClean="0">
                <a:latin typeface="Tw Cen MT"/>
              </a:rPr>
              <a:pPr/>
              <a:t>‹#›</a:t>
            </a:fld>
            <a:endParaRPr lang="fr-FR"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4793966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999FE6-EFA1-2145-B856-2A36C56F9C9A}" type="datetime1">
              <a:rPr lang="fr-FR" smtClean="0">
                <a:solidFill>
                  <a:srgbClr val="775F55"/>
                </a:solidFill>
                <a:latin typeface="Tw Cen MT"/>
              </a:rPr>
              <a:pPr/>
              <a:t>03/12/2017</a:t>
            </a:fld>
            <a:endParaRPr lang="fr-FR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600075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47B961-917D-714F-B9EF-810BDF4968C8}" type="slidenum">
              <a:rPr lang="fr-FR" smtClean="0">
                <a:solidFill>
                  <a:srgbClr val="775F55"/>
                </a:solidFill>
                <a:latin typeface="Tw Cen MT"/>
              </a:rPr>
              <a:pPr/>
              <a:t>‹#›</a:t>
            </a:fld>
            <a:endParaRPr lang="fr-FR">
              <a:solidFill>
                <a:srgbClr val="775F55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37793687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9086850" cy="869950"/>
          </a:xfrm>
        </p:spPr>
        <p:txBody>
          <a:bodyPr/>
          <a:lstStyle>
            <a:lvl1pPr algn="l">
              <a:buNone/>
              <a:defRPr sz="5100" b="0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752600"/>
            <a:ext cx="1800225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58255" tIns="211007" rIns="158255" bIns="105503"/>
          <a:lstStyle>
            <a:lvl1pPr marL="0" indent="0">
              <a:spcAft>
                <a:spcPts val="1154"/>
              </a:spcAft>
              <a:buNone/>
              <a:defRPr sz="2100"/>
            </a:lvl1pPr>
            <a:lvl2pPr>
              <a:buNone/>
              <a:defRPr sz="1400"/>
            </a:lvl2pPr>
            <a:lvl3pPr>
              <a:buNone/>
              <a:defRPr sz="12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2657475" y="1752600"/>
            <a:ext cx="7200900" cy="44196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48236A-D984-144E-8C5F-14428EDE295B}" type="datetime1">
              <a:rPr lang="fr-FR" smtClean="0">
                <a:solidFill>
                  <a:srgbClr val="775F55"/>
                </a:solidFill>
                <a:latin typeface="Tw Cen MT"/>
              </a:rPr>
              <a:pPr/>
              <a:t>03/12/2017</a:t>
            </a:fld>
            <a:endParaRPr lang="fr-FR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47B961-917D-714F-B9EF-810BDF4968C8}" type="slidenum">
              <a:rPr lang="fr-FR" smtClean="0">
                <a:latin typeface="Tw Cen MT"/>
              </a:rPr>
              <a:pPr/>
              <a:t>‹#›</a:t>
            </a:fld>
            <a:endParaRPr lang="fr-FR"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42058481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10716" y="4572002"/>
            <a:ext cx="10287000" cy="8877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503" tIns="52752" rIns="105503" bIns="52752" anchor="ctr"/>
          <a:lstStyle/>
          <a:p>
            <a:pPr algn="ctr" defTabSz="52751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00" b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0714" y="4663442"/>
            <a:ext cx="1646634" cy="71247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503" tIns="52752" rIns="105503" bIns="52752" anchor="ctr"/>
          <a:lstStyle/>
          <a:p>
            <a:pPr algn="ctr" defTabSz="52751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00" b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37718" y="4653916"/>
            <a:ext cx="8549282" cy="71437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503" tIns="52752" rIns="105503" bIns="52752" anchor="ctr"/>
          <a:lstStyle/>
          <a:p>
            <a:pPr algn="ctr" defTabSz="52751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00" b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628778" y="0"/>
            <a:ext cx="112515" cy="68675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503" tIns="52752" rIns="105503" bIns="52752" anchor="ctr"/>
          <a:lstStyle/>
          <a:p>
            <a:pPr algn="ctr" defTabSz="52751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00" b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00225" y="5486400"/>
            <a:ext cx="8229600" cy="685800"/>
          </a:xfrm>
        </p:spPr>
        <p:txBody>
          <a:bodyPr/>
          <a:lstStyle>
            <a:lvl1pPr marL="0" indent="0">
              <a:buFontTx/>
              <a:buNone/>
              <a:defRPr sz="2000"/>
            </a:lvl1pPr>
            <a:lvl2pPr>
              <a:buFontTx/>
              <a:buNone/>
              <a:defRPr sz="1400"/>
            </a:lvl2pPr>
            <a:lvl3pPr>
              <a:buFontTx/>
              <a:buNone/>
              <a:defRPr sz="1200"/>
            </a:lvl3pPr>
            <a:lvl4pPr>
              <a:buFontTx/>
              <a:buNone/>
              <a:defRPr sz="1000"/>
            </a:lvl4pPr>
            <a:lvl5pPr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00225" y="4648200"/>
            <a:ext cx="8229600" cy="685800"/>
          </a:xfrm>
        </p:spPr>
        <p:txBody>
          <a:bodyPr/>
          <a:lstStyle>
            <a:lvl1pPr algn="l">
              <a:buNone/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55648" y="0"/>
            <a:ext cx="853135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700"/>
            </a:lvl1pPr>
          </a:lstStyle>
          <a:p>
            <a:pPr lvl="0"/>
            <a:r>
              <a:rPr lang="fr-FR" noProof="0" smtClean="0"/>
              <a:t>Faire glisser l'image vers l'espace réservé ou cliquer sur l'icône pour l'ajouter</a:t>
            </a:r>
            <a:endParaRPr lang="en-US" noProof="0" dirty="0"/>
          </a:p>
        </p:txBody>
      </p:sp>
      <p:sp>
        <p:nvSpPr>
          <p:cNvPr id="9" name="Espace réservé de la date 11"/>
          <p:cNvSpPr>
            <a:spLocks noGrp="1"/>
          </p:cNvSpPr>
          <p:nvPr>
            <p:ph type="dt" sz="half" idx="10"/>
          </p:nvPr>
        </p:nvSpPr>
        <p:spPr>
          <a:xfrm>
            <a:off x="7029450" y="6248400"/>
            <a:ext cx="3000375" cy="365760"/>
          </a:xfrm>
        </p:spPr>
        <p:txBody>
          <a:bodyPr rtlCol="0"/>
          <a:lstStyle>
            <a:lvl1pPr>
              <a:defRPr/>
            </a:lvl1pPr>
          </a:lstStyle>
          <a:p>
            <a:fld id="{AED76985-5385-9340-95AB-367029681690}" type="datetime1">
              <a:rPr lang="fr-FR" smtClean="0">
                <a:solidFill>
                  <a:srgbClr val="775F55"/>
                </a:solidFill>
                <a:latin typeface="Tw Cen MT"/>
              </a:rPr>
              <a:pPr/>
              <a:t>03/12/2017</a:t>
            </a:fld>
            <a:endParaRPr lang="fr-FR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10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628775" cy="662940"/>
          </a:xfrm>
        </p:spPr>
        <p:txBody>
          <a:bodyPr rtlCol="0"/>
          <a:lstStyle>
            <a:lvl1pPr>
              <a:defRPr sz="3200"/>
            </a:lvl1pPr>
          </a:lstStyle>
          <a:p>
            <a:fld id="{A847B961-917D-714F-B9EF-810BDF4968C8}" type="slidenum">
              <a:rPr lang="fr-FR" smtClean="0">
                <a:latin typeface="Tw Cen MT"/>
              </a:rPr>
              <a:pPr/>
              <a:t>‹#›</a:t>
            </a:fld>
            <a:endParaRPr lang="fr-FR">
              <a:latin typeface="Tw Cen MT"/>
            </a:endParaRPr>
          </a:p>
        </p:txBody>
      </p:sp>
      <p:sp>
        <p:nvSpPr>
          <p:cNvPr id="11" name="Espace réservé du pied de page 13"/>
          <p:cNvSpPr>
            <a:spLocks noGrp="1"/>
          </p:cNvSpPr>
          <p:nvPr>
            <p:ph type="ftr" sz="quarter" idx="12"/>
          </p:nvPr>
        </p:nvSpPr>
        <p:spPr>
          <a:xfrm>
            <a:off x="1800225" y="6248400"/>
            <a:ext cx="5143500" cy="365760"/>
          </a:xfrm>
        </p:spPr>
        <p:txBody>
          <a:bodyPr rtlCol="0"/>
          <a:lstStyle>
            <a:lvl1pPr>
              <a:defRPr/>
            </a:lvl1pPr>
          </a:lstStyle>
          <a:p>
            <a:endParaRPr lang="fr-FR">
              <a:solidFill>
                <a:srgbClr val="775F55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35083713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034AB6-54A3-CB4F-A62B-9EA161DD8B9D}" type="datetime1">
              <a:rPr lang="fr-FR" smtClean="0">
                <a:solidFill>
                  <a:srgbClr val="775F55"/>
                </a:solidFill>
                <a:latin typeface="Tw Cen MT"/>
              </a:rPr>
              <a:pPr/>
              <a:t>03/12/2017</a:t>
            </a:fld>
            <a:endParaRPr lang="fr-FR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47B961-917D-714F-B9EF-810BDF4968C8}" type="slidenum">
              <a:rPr lang="fr-FR" smtClean="0">
                <a:latin typeface="Tw Cen MT"/>
              </a:rPr>
              <a:pPr/>
              <a:t>‹#›</a:t>
            </a:fld>
            <a:endParaRPr lang="fr-FR"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79140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511552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02959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858003" y="0"/>
            <a:ext cx="360759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503" tIns="52752" rIns="105503" bIns="52752" anchor="ctr"/>
          <a:lstStyle/>
          <a:p>
            <a:pPr algn="ctr" defTabSz="52751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00" b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09793" y="609600"/>
            <a:ext cx="257175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503" tIns="52752" rIns="105503" bIns="52752" anchor="ctr"/>
          <a:lstStyle/>
          <a:p>
            <a:pPr algn="ctr" defTabSz="52751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00" b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09793" y="0"/>
            <a:ext cx="257175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503" tIns="52752" rIns="105503" bIns="52752" anchor="ctr"/>
          <a:lstStyle/>
          <a:p>
            <a:pPr algn="ctr" defTabSz="52751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00" b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72350" y="609600"/>
            <a:ext cx="2314575" cy="5516563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14350" y="609602"/>
            <a:ext cx="6257925" cy="5516564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7372350" y="6248400"/>
            <a:ext cx="2486025" cy="365760"/>
          </a:xfrm>
        </p:spPr>
        <p:txBody>
          <a:bodyPr/>
          <a:lstStyle>
            <a:lvl1pPr>
              <a:defRPr/>
            </a:lvl1pPr>
          </a:lstStyle>
          <a:p>
            <a:fld id="{5BEDBE71-0B52-5B48-986C-185D44B65069}" type="datetime1">
              <a:rPr lang="fr-FR" smtClean="0">
                <a:solidFill>
                  <a:srgbClr val="775F55"/>
                </a:solidFill>
                <a:latin typeface="Tw Cen MT"/>
              </a:rPr>
              <a:pPr/>
              <a:t>03/12/2017</a:t>
            </a:fld>
            <a:endParaRPr lang="fr-FR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514353" y="6248400"/>
            <a:ext cx="6270427" cy="365760"/>
          </a:xfrm>
        </p:spPr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 rot="5400000">
            <a:off x="6771680" y="129184"/>
            <a:ext cx="533400" cy="275034"/>
          </a:xfrm>
        </p:spPr>
        <p:txBody>
          <a:bodyPr/>
          <a:lstStyle>
            <a:lvl1pPr>
              <a:defRPr/>
            </a:lvl1pPr>
          </a:lstStyle>
          <a:p>
            <a:fld id="{A847B961-917D-714F-B9EF-810BDF4968C8}" type="slidenum">
              <a:rPr lang="fr-FR" smtClean="0">
                <a:latin typeface="Tw Cen MT"/>
              </a:rPr>
              <a:pPr/>
              <a:t>‹#›</a:t>
            </a:fld>
            <a:endParaRPr lang="fr-FR"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0914674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70D6C-55A8-FF47-B67D-352EF8529C4C}" type="slidenum">
              <a:rPr lang="fr-FR">
                <a:latin typeface="Tw Cen MT"/>
              </a:rPr>
              <a:pPr>
                <a:defRPr/>
              </a:pPr>
              <a:t>‹#›</a:t>
            </a:fld>
            <a:endParaRPr lang="fr-FR"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27838841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6675" y="0"/>
            <a:ext cx="447675" cy="685800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447675" cy="6858000"/>
          </a:xfrm>
          <a:prstGeom prst="rect">
            <a:avLst/>
          </a:prstGeom>
          <a:solidFill>
            <a:srgbClr val="0099CC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 userDrawn="1"/>
        </p:nvSpPr>
        <p:spPr bwMode="auto">
          <a:xfrm rot="16200000">
            <a:off x="-1023864" y="4704834"/>
            <a:ext cx="2506515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sz="1800" dirty="0" smtClean="0">
                <a:solidFill>
                  <a:srgbClr val="FFFFFF"/>
                </a:solidFill>
              </a:rPr>
              <a:t>Infection VIH en 2014</a:t>
            </a:r>
          </a:p>
        </p:txBody>
      </p:sp>
    </p:spTree>
    <p:extLst>
      <p:ext uri="{BB962C8B-B14F-4D97-AF65-F5344CB8AC3E}">
        <p14:creationId xmlns:p14="http://schemas.microsoft.com/office/powerpoint/2010/main" val="401021556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41115"/>
            <a:ext cx="9258300" cy="826539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600200"/>
            <a:ext cx="92583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3"/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4"/>
            <a:r>
              <a:rPr lang="fr-FR" dirty="0" err="1" smtClean="0"/>
              <a:t>Fifth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4974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70178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596219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6038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59621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19131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511552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74956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668780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49"/>
            <a:ext cx="3384550" cy="69456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1740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888004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823107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741362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1600200"/>
            <a:ext cx="92583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5906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8"/>
            <a:ext cx="2314575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791325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95367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14350" y="274638"/>
            <a:ext cx="92583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09843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741362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14350" y="1600200"/>
            <a:ext cx="92583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83975556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101600"/>
            <a:ext cx="8763000" cy="960438"/>
          </a:xfrm>
        </p:spPr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762000" y="1484313"/>
            <a:ext cx="8763000" cy="461168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16549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49"/>
            <a:ext cx="3384550" cy="69456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6214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5728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theme" Target="../theme/theme2.xml"/><Relationship Id="rId1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49.xml"/><Relationship Id="rId15" Type="http://schemas.openxmlformats.org/officeDocument/2006/relationships/theme" Target="../theme/theme4.xml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1.xml"/><Relationship Id="rId13" Type="http://schemas.openxmlformats.org/officeDocument/2006/relationships/theme" Target="../theme/theme5.xml"/><Relationship Id="rId14" Type="http://schemas.openxmlformats.org/officeDocument/2006/relationships/image" Target="../media/image6.emf"/><Relationship Id="rId1" Type="http://schemas.openxmlformats.org/officeDocument/2006/relationships/slideLayout" Target="../slideLayouts/slideLayout50.xml"/><Relationship Id="rId2" Type="http://schemas.openxmlformats.org/officeDocument/2006/relationships/slideLayout" Target="../slideLayouts/slideLayout51.xml"/><Relationship Id="rId3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6.xml"/><Relationship Id="rId8" Type="http://schemas.openxmlformats.org/officeDocument/2006/relationships/slideLayout" Target="../slideLayouts/slideLayout57.xml"/><Relationship Id="rId9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5.xml"/><Relationship Id="rId15" Type="http://schemas.openxmlformats.org/officeDocument/2006/relationships/theme" Target="../theme/theme6.xml"/><Relationship Id="rId1" Type="http://schemas.openxmlformats.org/officeDocument/2006/relationships/slideLayout" Target="../slideLayouts/slideLayout62.xml"/><Relationship Id="rId2" Type="http://schemas.openxmlformats.org/officeDocument/2006/relationships/slideLayout" Target="../slideLayouts/slideLayout63.xml"/><Relationship Id="rId3" Type="http://schemas.openxmlformats.org/officeDocument/2006/relationships/slideLayout" Target="../slideLayouts/slideLayout64.xml"/><Relationship Id="rId4" Type="http://schemas.openxmlformats.org/officeDocument/2006/relationships/slideLayout" Target="../slideLayouts/slideLayout65.xml"/><Relationship Id="rId5" Type="http://schemas.openxmlformats.org/officeDocument/2006/relationships/slideLayout" Target="../slideLayouts/slideLayout66.xml"/><Relationship Id="rId6" Type="http://schemas.openxmlformats.org/officeDocument/2006/relationships/slideLayout" Target="../slideLayouts/slideLayout67.xml"/><Relationship Id="rId7" Type="http://schemas.openxmlformats.org/officeDocument/2006/relationships/slideLayout" Target="../slideLayouts/slideLayout68.xml"/><Relationship Id="rId8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42" name="Rectangle 2"/>
          <p:cNvSpPr>
            <a:spLocks noChangeArrowheads="1"/>
          </p:cNvSpPr>
          <p:nvPr/>
        </p:nvSpPr>
        <p:spPr bwMode="auto">
          <a:xfrm rot="10800000" flipH="1" flipV="1">
            <a:off x="0" y="1069975"/>
            <a:ext cx="10287000" cy="73025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rgbClr val="0099CC">
                  <a:gamma/>
                  <a:tint val="0"/>
                  <a:invGamma/>
                </a:srgbClr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b="0">
              <a:cs typeface="+mn-cs"/>
            </a:endParaRPr>
          </a:p>
        </p:txBody>
      </p:sp>
      <p:sp>
        <p:nvSpPr>
          <p:cNvPr id="3184643" name="Rectangle 3"/>
          <p:cNvSpPr>
            <a:spLocks noChangeArrowheads="1"/>
          </p:cNvSpPr>
          <p:nvPr/>
        </p:nvSpPr>
        <p:spPr bwMode="auto">
          <a:xfrm>
            <a:off x="66675" y="0"/>
            <a:ext cx="447675" cy="685800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b="0">
              <a:cs typeface="+mn-cs"/>
            </a:endParaRPr>
          </a:p>
        </p:txBody>
      </p:sp>
      <p:sp>
        <p:nvSpPr>
          <p:cNvPr id="3184644" name="Rectangle 4"/>
          <p:cNvSpPr>
            <a:spLocks noChangeArrowheads="1"/>
          </p:cNvSpPr>
          <p:nvPr/>
        </p:nvSpPr>
        <p:spPr bwMode="auto">
          <a:xfrm>
            <a:off x="0" y="0"/>
            <a:ext cx="447675" cy="6858000"/>
          </a:xfrm>
          <a:prstGeom prst="rect">
            <a:avLst/>
          </a:prstGeom>
          <a:solidFill>
            <a:srgbClr val="0099CC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b="0">
              <a:cs typeface="+mn-cs"/>
            </a:endParaRPr>
          </a:p>
        </p:txBody>
      </p:sp>
      <p:sp>
        <p:nvSpPr>
          <p:cNvPr id="3184646" name="Text Box 6"/>
          <p:cNvSpPr txBox="1">
            <a:spLocks noChangeArrowheads="1"/>
          </p:cNvSpPr>
          <p:nvPr/>
        </p:nvSpPr>
        <p:spPr bwMode="auto">
          <a:xfrm rot="-5400000">
            <a:off x="-999700" y="4681022"/>
            <a:ext cx="2505815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sz="1800" dirty="0" smtClean="0">
                <a:solidFill>
                  <a:schemeClr val="bg1"/>
                </a:solidFill>
              </a:rPr>
              <a:t>Infection VIH en 2017</a:t>
            </a:r>
          </a:p>
        </p:txBody>
      </p:sp>
      <p:sp>
        <p:nvSpPr>
          <p:cNvPr id="3184648" name="Text Box 8"/>
          <p:cNvSpPr txBox="1">
            <a:spLocks noChangeArrowheads="1"/>
          </p:cNvSpPr>
          <p:nvPr userDrawn="1"/>
        </p:nvSpPr>
        <p:spPr bwMode="auto">
          <a:xfrm>
            <a:off x="-1" y="6583363"/>
            <a:ext cx="580101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fld id="{5CF98E5F-7B76-0844-9671-A35744858BD0}" type="slidenum">
              <a:rPr lang="fr-FR" b="0">
                <a:solidFill>
                  <a:schemeClr val="bg1"/>
                </a:solidFill>
              </a:rPr>
              <a:pPr>
                <a:spcBef>
                  <a:spcPct val="50000"/>
                </a:spcBef>
              </a:pPr>
              <a:t>‹#›</a:t>
            </a:fld>
            <a:endParaRPr lang="fr-FR" b="0" dirty="0">
              <a:solidFill>
                <a:schemeClr val="bg1"/>
              </a:solidFill>
            </a:endParaRP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804863" y="101600"/>
            <a:ext cx="8763000" cy="960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484313"/>
            <a:ext cx="8763000" cy="461168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  <p:sldLayoutId id="214748385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78770" y="115889"/>
            <a:ext cx="8463558" cy="9366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341438"/>
            <a:ext cx="9570840" cy="51117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86920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cs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cs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cs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Char char="•"/>
        <a:defRPr sz="240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Char char="–"/>
        <a:defRPr sz="2400">
          <a:solidFill>
            <a:schemeClr val="bg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Char char="•"/>
        <a:defRPr sz="2000">
          <a:solidFill>
            <a:schemeClr val="bg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Char char="–"/>
        <a:defRPr sz="2000">
          <a:solidFill>
            <a:schemeClr val="bg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14350" y="1600201"/>
            <a:ext cx="92583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14350" y="6356351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1BDD259-4D8A-4704-8B12-63D623CF2AF9}" type="datetimeFigureOut">
              <a:rPr lang="fr-FR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03/12/2017</a:t>
            </a:fld>
            <a:endParaRPr lang="fr-FR" b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14725" y="6356351"/>
            <a:ext cx="3257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b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372350" y="6356351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F6A62AF-F9D9-4A98-B3D0-2BD37D3E143E}" type="slidenum">
              <a:rPr lang="fr-FR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FR" b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646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42" name="Rectangle 2"/>
          <p:cNvSpPr>
            <a:spLocks noChangeArrowheads="1"/>
          </p:cNvSpPr>
          <p:nvPr/>
        </p:nvSpPr>
        <p:spPr bwMode="auto">
          <a:xfrm rot="10800000" flipH="1" flipV="1">
            <a:off x="0" y="1069975"/>
            <a:ext cx="10287000" cy="73025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rgbClr val="0099CC">
                  <a:gamma/>
                  <a:tint val="0"/>
                  <a:invGamma/>
                </a:srgbClr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3184643" name="Rectangle 3"/>
          <p:cNvSpPr>
            <a:spLocks noChangeArrowheads="1"/>
          </p:cNvSpPr>
          <p:nvPr/>
        </p:nvSpPr>
        <p:spPr bwMode="auto">
          <a:xfrm>
            <a:off x="66675" y="0"/>
            <a:ext cx="447675" cy="685800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3184644" name="Rectangle 4"/>
          <p:cNvSpPr>
            <a:spLocks noChangeArrowheads="1"/>
          </p:cNvSpPr>
          <p:nvPr/>
        </p:nvSpPr>
        <p:spPr bwMode="auto">
          <a:xfrm>
            <a:off x="0" y="0"/>
            <a:ext cx="447675" cy="6858000"/>
          </a:xfrm>
          <a:prstGeom prst="rect">
            <a:avLst/>
          </a:prstGeom>
          <a:solidFill>
            <a:srgbClr val="0099CC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3184646" name="Text Box 6"/>
          <p:cNvSpPr txBox="1">
            <a:spLocks noChangeArrowheads="1"/>
          </p:cNvSpPr>
          <p:nvPr/>
        </p:nvSpPr>
        <p:spPr bwMode="auto">
          <a:xfrm rot="-5400000">
            <a:off x="-1000051" y="4681022"/>
            <a:ext cx="2506515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sz="1800" dirty="0" smtClean="0">
                <a:solidFill>
                  <a:srgbClr val="FFFFFF"/>
                </a:solidFill>
              </a:rPr>
              <a:t>Infection VIH en 2015</a:t>
            </a:r>
          </a:p>
        </p:txBody>
      </p:sp>
      <p:sp>
        <p:nvSpPr>
          <p:cNvPr id="3184648" name="Text Box 8"/>
          <p:cNvSpPr txBox="1">
            <a:spLocks noChangeArrowheads="1"/>
          </p:cNvSpPr>
          <p:nvPr userDrawn="1"/>
        </p:nvSpPr>
        <p:spPr bwMode="auto">
          <a:xfrm>
            <a:off x="-1" y="6583363"/>
            <a:ext cx="580101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fld id="{5CF98E5F-7B76-0844-9671-A35744858BD0}" type="slidenum">
              <a:rPr lang="fr-FR" b="0">
                <a:solidFill>
                  <a:srgbClr val="FFFFFF"/>
                </a:solidFill>
              </a:rPr>
              <a:pPr>
                <a:spcBef>
                  <a:spcPct val="50000"/>
                </a:spcBef>
              </a:pPr>
              <a:t>‹#›</a:t>
            </a:fld>
            <a:endParaRPr lang="fr-FR" b="0" dirty="0">
              <a:solidFill>
                <a:srgbClr val="FFFFFF"/>
              </a:solidFill>
            </a:endParaRP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804863" y="101600"/>
            <a:ext cx="8763000" cy="960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484313"/>
            <a:ext cx="8763000" cy="461168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873046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  <p:sldLayoutId id="214748390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685802" y="228600"/>
            <a:ext cx="8736804" cy="990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5503" tIns="52752" rIns="105503" bIns="5275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1027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689372" y="1600200"/>
            <a:ext cx="9172575" cy="452628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5503" tIns="52752" rIns="105503" bIns="527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858000" y="6248400"/>
            <a:ext cx="3000375" cy="365760"/>
          </a:xfrm>
          <a:prstGeom prst="rect">
            <a:avLst/>
          </a:prstGeom>
        </p:spPr>
        <p:txBody>
          <a:bodyPr vert="horz" lIns="105503" tIns="52752" rIns="105503" bIns="52752" anchor="ctr" anchorCtr="0"/>
          <a:lstStyle>
            <a:lvl1pPr algn="l" eaLnBrk="1" latinLnBrk="0" hangingPunct="1">
              <a:defRPr kumimoji="0" sz="1600">
                <a:solidFill>
                  <a:schemeClr val="tx2"/>
                </a:solidFill>
                <a:cs typeface="+mn-cs"/>
              </a:defRPr>
            </a:lvl1pPr>
          </a:lstStyle>
          <a:p>
            <a:pPr defTabSz="527517" fontAlgn="auto">
              <a:spcBef>
                <a:spcPts val="0"/>
              </a:spcBef>
              <a:spcAft>
                <a:spcPts val="0"/>
              </a:spcAft>
            </a:pPr>
            <a:fld id="{0E4C165E-BDEB-784C-B40D-70DB8A57482D}" type="datetime1">
              <a:rPr lang="fr-FR" b="0" smtClean="0">
                <a:solidFill>
                  <a:srgbClr val="775F55"/>
                </a:solidFill>
                <a:latin typeface="Tw Cen MT"/>
                <a:ea typeface="+mn-ea"/>
              </a:rPr>
              <a:pPr defTabSz="527517" fontAlgn="auto">
                <a:spcBef>
                  <a:spcPts val="0"/>
                </a:spcBef>
                <a:spcAft>
                  <a:spcPts val="0"/>
                </a:spcAft>
              </a:pPr>
              <a:t>03/12/2017</a:t>
            </a:fld>
            <a:endParaRPr lang="fr-FR" b="0">
              <a:solidFill>
                <a:srgbClr val="775F55"/>
              </a:solidFill>
              <a:latin typeface="Tw Cen MT"/>
              <a:ea typeface="+mn-ea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85803" y="6248400"/>
            <a:ext cx="6098977" cy="365760"/>
          </a:xfrm>
          <a:prstGeom prst="rect">
            <a:avLst/>
          </a:prstGeom>
        </p:spPr>
        <p:txBody>
          <a:bodyPr vert="horz" lIns="105503" tIns="52752" rIns="105503" bIns="52752" anchor="ctr"/>
          <a:lstStyle>
            <a:lvl1pPr algn="r" eaLnBrk="1" latinLnBrk="0" hangingPunct="1">
              <a:defRPr kumimoji="0" sz="1600">
                <a:solidFill>
                  <a:schemeClr val="tx2"/>
                </a:solidFill>
                <a:cs typeface="+mn-cs"/>
              </a:defRPr>
            </a:lvl1pPr>
          </a:lstStyle>
          <a:p>
            <a:pPr defTabSz="527517" fontAlgn="auto">
              <a:spcBef>
                <a:spcPts val="0"/>
              </a:spcBef>
              <a:spcAft>
                <a:spcPts val="0"/>
              </a:spcAft>
            </a:pPr>
            <a:endParaRPr lang="fr-FR" b="0">
              <a:solidFill>
                <a:srgbClr val="775F55"/>
              </a:solidFill>
              <a:latin typeface="Tw Cen MT"/>
              <a:ea typeface="+mn-ea"/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0287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503" tIns="52752" rIns="105503" bIns="52752" anchor="ctr"/>
          <a:lstStyle/>
          <a:p>
            <a:pPr algn="ctr" defTabSz="52751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00" b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600075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503" tIns="52752" rIns="105503" bIns="52752" anchor="ctr"/>
          <a:lstStyle/>
          <a:p>
            <a:pPr algn="ctr" defTabSz="52751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00" b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4369" y="1280160"/>
            <a:ext cx="9622631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503" tIns="52752" rIns="105503" bIns="52752" anchor="ctr"/>
          <a:lstStyle/>
          <a:p>
            <a:pPr algn="ctr" defTabSz="52751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00" b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0" y="1272540"/>
            <a:ext cx="600075" cy="243840"/>
          </a:xfrm>
          <a:prstGeom prst="rect">
            <a:avLst/>
          </a:prstGeom>
        </p:spPr>
        <p:txBody>
          <a:bodyPr vert="horz" lIns="105503" tIns="52752" rIns="105503" bIns="52752" anchor="ctr" anchorCtr="0">
            <a:normAutofit/>
          </a:bodyPr>
          <a:lstStyle>
            <a:lvl1pPr algn="ctr" eaLnBrk="1" latinLnBrk="0" hangingPunct="1">
              <a:defRPr kumimoji="0" sz="1600" b="1">
                <a:solidFill>
                  <a:srgbClr val="FFFFFF"/>
                </a:solidFill>
                <a:cs typeface="+mn-cs"/>
              </a:defRPr>
            </a:lvl1pPr>
          </a:lstStyle>
          <a:p>
            <a:pPr defTabSz="527517" fontAlgn="auto">
              <a:spcBef>
                <a:spcPts val="0"/>
              </a:spcBef>
              <a:spcAft>
                <a:spcPts val="0"/>
              </a:spcAft>
            </a:pPr>
            <a:fld id="{A847B961-917D-714F-B9EF-810BDF4968C8}" type="slidenum">
              <a:rPr lang="fr-FR" smtClean="0">
                <a:latin typeface="Tw Cen MT"/>
                <a:ea typeface="+mn-ea"/>
              </a:rPr>
              <a:pPr defTabSz="52751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FR">
              <a:latin typeface="Tw Cen MT"/>
              <a:ea typeface="+mn-ea"/>
            </a:endParaRPr>
          </a:p>
        </p:txBody>
      </p:sp>
      <p:pic>
        <p:nvPicPr>
          <p:cNvPr id="2" name="Image 1" descr="LogoCoreVIH Bretagne.eps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5475" y="518160"/>
            <a:ext cx="557213" cy="37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4097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  <p:sldLayoutId id="2147483921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51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Tw Cen MT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Tw Cen MT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Tw Cen MT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Tw Cen MT" charset="0"/>
          <a:ea typeface="ＭＳ Ｐゴシック" charset="0"/>
          <a:cs typeface="ＭＳ Ｐゴシック" charset="0"/>
        </a:defRPr>
      </a:lvl5pPr>
      <a:lvl6pPr marL="527517" algn="l" rtl="0" eaLnBrk="1" fontAlgn="base" hangingPunct="1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Tw Cen MT" charset="0"/>
          <a:ea typeface="ＭＳ Ｐゴシック" charset="0"/>
          <a:cs typeface="ＭＳ Ｐゴシック" charset="0"/>
        </a:defRPr>
      </a:lvl6pPr>
      <a:lvl7pPr marL="1055035" algn="l" rtl="0" eaLnBrk="1" fontAlgn="base" hangingPunct="1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Tw Cen MT" charset="0"/>
          <a:ea typeface="ＭＳ Ｐゴシック" charset="0"/>
          <a:cs typeface="ＭＳ Ｐゴシック" charset="0"/>
        </a:defRPr>
      </a:lvl7pPr>
      <a:lvl8pPr marL="1582552" algn="l" rtl="0" eaLnBrk="1" fontAlgn="base" hangingPunct="1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Tw Cen MT" charset="0"/>
          <a:ea typeface="ＭＳ Ｐゴシック" charset="0"/>
          <a:cs typeface="ＭＳ Ｐゴシック" charset="0"/>
        </a:defRPr>
      </a:lvl8pPr>
      <a:lvl9pPr marL="2110069" algn="l" rtl="0" eaLnBrk="1" fontAlgn="base" hangingPunct="1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Tw Cen MT" charset="0"/>
          <a:ea typeface="ＭＳ Ｐゴシック" charset="0"/>
          <a:cs typeface="ＭＳ Ｐゴシック" charset="0"/>
        </a:defRPr>
      </a:lvl9pPr>
    </p:titleStyle>
    <p:bodyStyle>
      <a:lvl1pPr marL="368164" indent="-368164" algn="l" rtl="0" eaLnBrk="1" fontAlgn="base" hangingPunct="1">
        <a:spcBef>
          <a:spcPts val="808"/>
        </a:spcBef>
        <a:spcAft>
          <a:spcPct val="0"/>
        </a:spcAft>
        <a:buClr>
          <a:schemeClr val="accent2"/>
        </a:buClr>
        <a:buSzPct val="60000"/>
        <a:buFont typeface="Wingdings" charset="0"/>
        <a:buChar char=""/>
        <a:defRPr sz="33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38159" indent="-315045" algn="l" rtl="0" eaLnBrk="1" fontAlgn="base" hangingPunct="1">
        <a:spcBef>
          <a:spcPts val="635"/>
        </a:spcBef>
        <a:spcAft>
          <a:spcPct val="0"/>
        </a:spcAft>
        <a:buClr>
          <a:schemeClr val="accent1"/>
        </a:buClr>
        <a:buSzPct val="70000"/>
        <a:buFont typeface="Wingdings 2" charset="0"/>
        <a:buChar char=""/>
        <a:defRPr sz="3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055035" indent="-263759" algn="l" rtl="0" eaLnBrk="1" fontAlgn="base" hangingPunct="1">
        <a:spcBef>
          <a:spcPts val="577"/>
        </a:spcBef>
        <a:spcAft>
          <a:spcPct val="0"/>
        </a:spcAft>
        <a:buClr>
          <a:schemeClr val="accent2"/>
        </a:buClr>
        <a:buSzPct val="75000"/>
        <a:buFont typeface="Wingdings" charset="0"/>
        <a:buChar char=""/>
        <a:defRPr sz="27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582552" indent="-263759" algn="l" rtl="0" eaLnBrk="1" fontAlgn="base" hangingPunct="1">
        <a:spcBef>
          <a:spcPts val="462"/>
        </a:spcBef>
        <a:spcAft>
          <a:spcPct val="0"/>
        </a:spcAft>
        <a:buClr>
          <a:srgbClr val="A5AB81"/>
        </a:buClr>
        <a:buSzPct val="75000"/>
        <a:buFont typeface="Wingdings" charset="0"/>
        <a:buChar char=""/>
        <a:defRPr sz="23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110069" indent="-263759" algn="l" rtl="0" eaLnBrk="1" fontAlgn="base" hangingPunct="1">
        <a:spcBef>
          <a:spcPts val="462"/>
        </a:spcBef>
        <a:spcAft>
          <a:spcPct val="0"/>
        </a:spcAft>
        <a:buClr>
          <a:srgbClr val="D8B25C"/>
        </a:buClr>
        <a:buSzPct val="65000"/>
        <a:buFont typeface="Wingdings" charset="0"/>
        <a:buChar char=""/>
        <a:defRPr sz="23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426580" indent="-263759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21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090" indent="-263759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21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059601" indent="-263759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21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376111" indent="-263759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21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2751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550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825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1100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3758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1651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926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2201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42" name="Rectangle 2"/>
          <p:cNvSpPr>
            <a:spLocks noChangeArrowheads="1"/>
          </p:cNvSpPr>
          <p:nvPr/>
        </p:nvSpPr>
        <p:spPr bwMode="auto">
          <a:xfrm rot="10800000" flipH="1" flipV="1">
            <a:off x="0" y="1069975"/>
            <a:ext cx="10287000" cy="73025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rgbClr val="0099CC">
                  <a:gamma/>
                  <a:tint val="0"/>
                  <a:invGamma/>
                </a:srgbClr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3184643" name="Rectangle 3"/>
          <p:cNvSpPr>
            <a:spLocks noChangeArrowheads="1"/>
          </p:cNvSpPr>
          <p:nvPr/>
        </p:nvSpPr>
        <p:spPr bwMode="auto">
          <a:xfrm>
            <a:off x="66675" y="0"/>
            <a:ext cx="447675" cy="685800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3184644" name="Rectangle 4"/>
          <p:cNvSpPr>
            <a:spLocks noChangeArrowheads="1"/>
          </p:cNvSpPr>
          <p:nvPr/>
        </p:nvSpPr>
        <p:spPr bwMode="auto">
          <a:xfrm>
            <a:off x="0" y="0"/>
            <a:ext cx="447675" cy="6858000"/>
          </a:xfrm>
          <a:prstGeom prst="rect">
            <a:avLst/>
          </a:prstGeom>
          <a:solidFill>
            <a:srgbClr val="0099CC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3184646" name="Text Box 6"/>
          <p:cNvSpPr txBox="1">
            <a:spLocks noChangeArrowheads="1"/>
          </p:cNvSpPr>
          <p:nvPr/>
        </p:nvSpPr>
        <p:spPr bwMode="auto">
          <a:xfrm rot="-5400000">
            <a:off x="-1000051" y="4681022"/>
            <a:ext cx="2506515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sz="1800" dirty="0" smtClean="0">
                <a:solidFill>
                  <a:srgbClr val="FFFFFF"/>
                </a:solidFill>
              </a:rPr>
              <a:t>Infection VIH en 2015</a:t>
            </a:r>
          </a:p>
        </p:txBody>
      </p:sp>
      <p:sp>
        <p:nvSpPr>
          <p:cNvPr id="3184648" name="Text Box 8"/>
          <p:cNvSpPr txBox="1">
            <a:spLocks noChangeArrowheads="1"/>
          </p:cNvSpPr>
          <p:nvPr userDrawn="1"/>
        </p:nvSpPr>
        <p:spPr bwMode="auto">
          <a:xfrm>
            <a:off x="-1" y="6583363"/>
            <a:ext cx="580101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fld id="{5CF98E5F-7B76-0844-9671-A35744858BD0}" type="slidenum">
              <a:rPr lang="fr-FR" b="0">
                <a:solidFill>
                  <a:srgbClr val="FFFFFF"/>
                </a:solidFill>
              </a:rPr>
              <a:pPr>
                <a:spcBef>
                  <a:spcPct val="50000"/>
                </a:spcBef>
              </a:pPr>
              <a:t>‹#›</a:t>
            </a:fld>
            <a:endParaRPr lang="fr-FR" b="0" dirty="0">
              <a:solidFill>
                <a:srgbClr val="FFFFFF"/>
              </a:solidFill>
            </a:endParaRP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804863" y="101600"/>
            <a:ext cx="8763000" cy="960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484313"/>
            <a:ext cx="8763000" cy="461168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558644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  <p:sldLayoutId id="2147483934" r:id="rId12"/>
    <p:sldLayoutId id="2147483935" r:id="rId13"/>
    <p:sldLayoutId id="214748393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4" Type="http://schemas.openxmlformats.org/officeDocument/2006/relationships/hyperlink" Target="http://www.corevih-bretagne.fr" TargetMode="External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40.png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eg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eg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png"/><Relationship Id="rId3" Type="http://schemas.openxmlformats.org/officeDocument/2006/relationships/image" Target="../media/image46.jpeg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png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8.png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image" Target="../media/image49.jpeg"/><Relationship Id="rId3" Type="http://schemas.openxmlformats.org/officeDocument/2006/relationships/image" Target="../media/image50.jpeg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4" Type="http://schemas.openxmlformats.org/officeDocument/2006/relationships/image" Target="../media/image53.jpeg"/><Relationship Id="rId5" Type="http://schemas.openxmlformats.org/officeDocument/2006/relationships/image" Target="../media/image54.jpeg"/><Relationship Id="rId1" Type="http://schemas.openxmlformats.org/officeDocument/2006/relationships/slideLayout" Target="../slideLayouts/slideLayout42.xml"/><Relationship Id="rId2" Type="http://schemas.openxmlformats.org/officeDocument/2006/relationships/image" Target="../media/image5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image" Target="../media/image55.png"/><Relationship Id="rId3" Type="http://schemas.openxmlformats.org/officeDocument/2006/relationships/image" Target="../media/image56.jpeg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image" Target="../media/image57.jpeg"/><Relationship Id="rId3" Type="http://schemas.openxmlformats.org/officeDocument/2006/relationships/image" Target="../media/image58.png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image" Target="../media/image59.png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image" Target="../media/image60.png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image" Target="../media/image61.jpeg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2.png"/><Relationship Id="rId5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oleObject" Target="../embeddings/oleObject1.bin"/><Relationship Id="rId5" Type="http://schemas.openxmlformats.org/officeDocument/2006/relationships/package" Target="../embeddings/Document_Microsoft_Word1.docx"/><Relationship Id="rId6" Type="http://schemas.openxmlformats.org/officeDocument/2006/relationships/image" Target="../media/image1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6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7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2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3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5.jpe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0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3.xml"/><Relationship Id="rId2" Type="http://schemas.openxmlformats.org/officeDocument/2006/relationships/notesSlide" Target="../notesSlides/notesSlide2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1"/>
          <p:cNvSpPr txBox="1">
            <a:spLocks noChangeArrowheads="1"/>
          </p:cNvSpPr>
          <p:nvPr/>
        </p:nvSpPr>
        <p:spPr bwMode="auto">
          <a:xfrm>
            <a:off x="557213" y="2297113"/>
            <a:ext cx="9524007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3600" b="0" dirty="0"/>
              <a:t>Infection par le </a:t>
            </a:r>
            <a:r>
              <a:rPr lang="fr-FR" sz="3600" b="0" dirty="0" smtClean="0"/>
              <a:t>VIH</a:t>
            </a:r>
          </a:p>
          <a:p>
            <a:pPr>
              <a:spcBef>
                <a:spcPct val="50000"/>
              </a:spcBef>
            </a:pPr>
            <a:endParaRPr lang="fr-FR" sz="3600" b="0" dirty="0" smtClean="0"/>
          </a:p>
          <a:p>
            <a:pPr>
              <a:spcBef>
                <a:spcPct val="50000"/>
              </a:spcBef>
            </a:pPr>
            <a:r>
              <a:rPr lang="fr-FR" sz="2000" b="0" dirty="0" smtClean="0"/>
              <a:t>Actualisation : Novembre  2017</a:t>
            </a:r>
          </a:p>
          <a:p>
            <a:pPr>
              <a:spcBef>
                <a:spcPct val="50000"/>
              </a:spcBef>
            </a:pPr>
            <a:endParaRPr lang="fr-FR" sz="2000" b="0" dirty="0" smtClean="0"/>
          </a:p>
          <a:p>
            <a:pPr>
              <a:spcBef>
                <a:spcPct val="50000"/>
              </a:spcBef>
            </a:pPr>
            <a:r>
              <a:rPr lang="fr-FR" sz="2000" b="0" dirty="0" smtClean="0"/>
              <a:t>Cours du 25 novembre 2017</a:t>
            </a:r>
            <a:endParaRPr lang="fr-FR" sz="2000" b="0" dirty="0"/>
          </a:p>
        </p:txBody>
      </p:sp>
      <p:pic>
        <p:nvPicPr>
          <p:cNvPr id="65538" name="Picture 12" descr="Globe tournant"/>
          <p:cNvPicPr>
            <a:picLocks noGrp="1" noChangeAspect="1" noChangeArrowheads="1" noCrop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94700" y="306388"/>
            <a:ext cx="1444625" cy="1284287"/>
          </a:xfrm>
        </p:spPr>
      </p:pic>
      <p:sp>
        <p:nvSpPr>
          <p:cNvPr id="65539" name="Text Box 14"/>
          <p:cNvSpPr txBox="1">
            <a:spLocks noChangeArrowheads="1"/>
          </p:cNvSpPr>
          <p:nvPr/>
        </p:nvSpPr>
        <p:spPr bwMode="auto">
          <a:xfrm>
            <a:off x="518161" y="5370513"/>
            <a:ext cx="9652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1400" dirty="0"/>
              <a:t>Dr C. Arvieux, Pôles médecines spécialisées, CHU de Rennes</a:t>
            </a:r>
          </a:p>
          <a:p>
            <a:pPr>
              <a:spcBef>
                <a:spcPct val="50000"/>
              </a:spcBef>
            </a:pPr>
            <a:r>
              <a:rPr lang="fr-FR" b="0" dirty="0" smtClean="0"/>
              <a:t>Cet enseignement suit l’item n°165 de l’ECN-</a:t>
            </a:r>
            <a:r>
              <a:rPr lang="fr-FR" b="0" dirty="0" err="1" smtClean="0"/>
              <a:t>Pilly</a:t>
            </a:r>
            <a:r>
              <a:rPr lang="fr-FR" b="0" dirty="0" smtClean="0"/>
              <a:t>  « Infection à VIH » (pages 197-212). Les </a:t>
            </a:r>
            <a:r>
              <a:rPr lang="fr-FR" b="0" dirty="0"/>
              <a:t>diapositives d’épidémiologie ont été réalisées à </a:t>
            </a:r>
            <a:r>
              <a:rPr lang="fr-FR" b="0" dirty="0" smtClean="0"/>
              <a:t>l’aide </a:t>
            </a:r>
            <a:r>
              <a:rPr lang="fr-FR" b="0" dirty="0"/>
              <a:t>des diaporama fournis par </a:t>
            </a:r>
            <a:r>
              <a:rPr lang="fr-FR" b="0" dirty="0" smtClean="0"/>
              <a:t>l’</a:t>
            </a:r>
            <a:r>
              <a:rPr lang="fr-FR" altLang="ja-JP" b="0" dirty="0" smtClean="0"/>
              <a:t>ONUSIDA </a:t>
            </a:r>
            <a:r>
              <a:rPr lang="fr-FR" altLang="ja-JP" b="0" dirty="0"/>
              <a:t>(données </a:t>
            </a:r>
            <a:r>
              <a:rPr lang="fr-FR" altLang="ja-JP" b="0" dirty="0" smtClean="0"/>
              <a:t>mondiales 2016)  </a:t>
            </a:r>
            <a:r>
              <a:rPr lang="fr-FR" altLang="ja-JP" b="0" dirty="0"/>
              <a:t>et l</a:t>
            </a:r>
            <a:r>
              <a:rPr lang="fr-FR" b="0" dirty="0"/>
              <a:t>’</a:t>
            </a:r>
            <a:r>
              <a:rPr lang="fr-FR" altLang="ja-JP" b="0" dirty="0"/>
              <a:t>institut de veille sanitaire INVS, (données en France </a:t>
            </a:r>
            <a:r>
              <a:rPr lang="fr-FR" altLang="ja-JP" b="0" dirty="0" smtClean="0"/>
              <a:t>2015, publiées fin 2016). </a:t>
            </a:r>
            <a:r>
              <a:rPr lang="fr-FR" altLang="ja-JP" b="0" dirty="0"/>
              <a:t>Les recommandations générales sont issues du rapport d</a:t>
            </a:r>
            <a:r>
              <a:rPr lang="ja-JP" altLang="fr-FR" b="0" dirty="0"/>
              <a:t>’</a:t>
            </a:r>
            <a:r>
              <a:rPr lang="fr-FR" altLang="ja-JP" b="0" dirty="0"/>
              <a:t>expert « Prise en charge médicale des personnes infectées par le VIH – </a:t>
            </a:r>
            <a:r>
              <a:rPr lang="fr-FR" altLang="ja-JP" b="0" dirty="0" smtClean="0"/>
              <a:t>2013, réactualisé en 2014 et 2016</a:t>
            </a:r>
            <a:r>
              <a:rPr lang="fr-FR" altLang="ja-JP" b="0" dirty="0"/>
              <a:t> » sous la direction de </a:t>
            </a:r>
            <a:r>
              <a:rPr lang="fr-FR" altLang="ja-JP" b="0" dirty="0" smtClean="0"/>
              <a:t>Philippe Morlat. Les différents documents sont disponibles sur le site </a:t>
            </a:r>
            <a:r>
              <a:rPr lang="fr-FR" altLang="ja-JP" b="0" dirty="0" smtClean="0">
                <a:hlinkClick r:id="rId4"/>
              </a:rPr>
              <a:t>www.corevih-bretagne.fr</a:t>
            </a:r>
            <a:r>
              <a:rPr lang="fr-FR" altLang="ja-JP" b="0" dirty="0" smtClean="0"/>
              <a:t> rubrique bibliothèque.</a:t>
            </a:r>
            <a:endParaRPr lang="fr-FR" b="0" dirty="0"/>
          </a:p>
        </p:txBody>
      </p:sp>
      <p:pic>
        <p:nvPicPr>
          <p:cNvPr id="65540" name="Picture 4" descr="LogoCoreVIH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3" y="144463"/>
            <a:ext cx="1400175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9248" y="1670695"/>
            <a:ext cx="3663879" cy="38716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Flèche droite rayée 2"/>
          <p:cNvSpPr/>
          <p:nvPr/>
        </p:nvSpPr>
        <p:spPr bwMode="auto">
          <a:xfrm rot="5400000">
            <a:off x="7222867" y="1431330"/>
            <a:ext cx="1056640" cy="386080"/>
          </a:xfrm>
          <a:prstGeom prst="striped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688378"/>
          </a:xfrm>
        </p:spPr>
        <p:txBody>
          <a:bodyPr/>
          <a:lstStyle/>
          <a:p>
            <a:r>
              <a:rPr lang="fr-FR" dirty="0" smtClean="0"/>
              <a:t>Luis - Traitement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Quel traitement de 1</a:t>
            </a:r>
            <a:r>
              <a:rPr lang="fr-FR" baseline="30000" dirty="0" smtClean="0"/>
              <a:t>ère</a:t>
            </a:r>
            <a:r>
              <a:rPr lang="fr-FR" dirty="0" smtClean="0"/>
              <a:t> intention allez-vous proposer à Luis, sans attendre les résultats des examens (QCM)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403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9"/>
            <a:ext cx="9258300" cy="760236"/>
          </a:xfrm>
        </p:spPr>
        <p:txBody>
          <a:bodyPr/>
          <a:lstStyle/>
          <a:p>
            <a:r>
              <a:rPr lang="fr-FR" sz="3600" dirty="0" smtClean="0"/>
              <a:t>Pour le traitement antirétroviral d’Adelaïde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4350" y="2304947"/>
            <a:ext cx="9258300" cy="382121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sz="2400" dirty="0" smtClean="0"/>
              <a:t>On attendra le 8</a:t>
            </a:r>
            <a:r>
              <a:rPr lang="fr-FR" sz="2400" baseline="30000" dirty="0" smtClean="0"/>
              <a:t>ème</a:t>
            </a:r>
            <a:r>
              <a:rPr lang="fr-FR" sz="2400" dirty="0" smtClean="0"/>
              <a:t> mois pour éviter la toxicité des ARV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dirty="0" smtClean="0"/>
              <a:t>Elle arrive à temps, on ne traite pas avant le 6</a:t>
            </a:r>
            <a:r>
              <a:rPr lang="fr-FR" sz="2400" baseline="30000" dirty="0" smtClean="0"/>
              <a:t>ème</a:t>
            </a:r>
            <a:r>
              <a:rPr lang="fr-FR" sz="2400" dirty="0" smtClean="0"/>
              <a:t> mois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dirty="0" smtClean="0"/>
              <a:t>Elle arrive trop tard, il n’y a plus rien à faire</a:t>
            </a:r>
            <a:endParaRPr lang="fr-FR" sz="2400" dirty="0"/>
          </a:p>
          <a:p>
            <a:pPr marL="514350" indent="-514350">
              <a:buFont typeface="+mj-lt"/>
              <a:buAutoNum type="arabicPeriod"/>
            </a:pPr>
            <a:r>
              <a:rPr lang="fr-FR" sz="2400" dirty="0" smtClean="0"/>
              <a:t>Elle aurait dû être traitée dès la fin du 1</a:t>
            </a:r>
            <a:r>
              <a:rPr lang="fr-FR" sz="2400" baseline="30000" dirty="0" smtClean="0"/>
              <a:t>er</a:t>
            </a:r>
            <a:r>
              <a:rPr lang="fr-FR" sz="2400" dirty="0" smtClean="0"/>
              <a:t> trimestr</a:t>
            </a:r>
            <a:r>
              <a:rPr lang="fr-FR" sz="2400" dirty="0"/>
              <a:t>e, voire avant si la charge virale est </a:t>
            </a:r>
            <a:r>
              <a:rPr lang="fr-FR" sz="2400" dirty="0" smtClean="0"/>
              <a:t>élevée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dirty="0" smtClean="0"/>
              <a:t>Pour éviter la toxicité, on ne prescrira qu’une monothérapie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25260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9"/>
            <a:ext cx="9258300" cy="760236"/>
          </a:xfrm>
        </p:spPr>
        <p:txBody>
          <a:bodyPr/>
          <a:lstStyle/>
          <a:p>
            <a:r>
              <a:rPr lang="fr-FR" sz="3600" dirty="0" smtClean="0"/>
              <a:t>Pour le traitement antirétroviral d’Adelaïde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4350" y="2304947"/>
            <a:ext cx="9258300" cy="382121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sz="2400" dirty="0" smtClean="0">
                <a:solidFill>
                  <a:srgbClr val="BFBFBF"/>
                </a:solidFill>
              </a:rPr>
              <a:t>On attendra le 8</a:t>
            </a:r>
            <a:r>
              <a:rPr lang="fr-FR" sz="2400" baseline="30000" dirty="0" smtClean="0">
                <a:solidFill>
                  <a:srgbClr val="BFBFBF"/>
                </a:solidFill>
              </a:rPr>
              <a:t>ème</a:t>
            </a:r>
            <a:r>
              <a:rPr lang="fr-FR" sz="2400" dirty="0" smtClean="0">
                <a:solidFill>
                  <a:srgbClr val="BFBFBF"/>
                </a:solidFill>
              </a:rPr>
              <a:t> mois pour éviter la toxicité des ARV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dirty="0" smtClean="0">
                <a:solidFill>
                  <a:srgbClr val="BFBFBF"/>
                </a:solidFill>
              </a:rPr>
              <a:t>Elle arrive à temps, on ne traite pas avant le 6</a:t>
            </a:r>
            <a:r>
              <a:rPr lang="fr-FR" sz="2400" baseline="30000" dirty="0" smtClean="0">
                <a:solidFill>
                  <a:srgbClr val="BFBFBF"/>
                </a:solidFill>
              </a:rPr>
              <a:t>ème</a:t>
            </a:r>
            <a:r>
              <a:rPr lang="fr-FR" sz="2400" dirty="0" smtClean="0">
                <a:solidFill>
                  <a:srgbClr val="BFBFBF"/>
                </a:solidFill>
              </a:rPr>
              <a:t> mois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dirty="0" smtClean="0">
                <a:solidFill>
                  <a:srgbClr val="BFBFBF"/>
                </a:solidFill>
              </a:rPr>
              <a:t>Elle arrive trop tard, il n’y a plus rien à faire</a:t>
            </a:r>
            <a:endParaRPr lang="fr-FR" sz="2400" dirty="0">
              <a:solidFill>
                <a:srgbClr val="BFBFB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sz="2400" dirty="0" smtClean="0"/>
              <a:t>Elle aurait dû être traitée dès la fin du 1</a:t>
            </a:r>
            <a:r>
              <a:rPr lang="fr-FR" sz="2400" baseline="30000" dirty="0" smtClean="0"/>
              <a:t>er</a:t>
            </a:r>
            <a:r>
              <a:rPr lang="fr-FR" sz="2400" dirty="0" smtClean="0"/>
              <a:t> trimestre, voire avant si la charge virale est élevée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dirty="0" smtClean="0">
                <a:solidFill>
                  <a:srgbClr val="BFBFBF"/>
                </a:solidFill>
              </a:rPr>
              <a:t>Pour éviter la toxicité, on ne prescrira qu’une monothérapie</a:t>
            </a:r>
            <a:endParaRPr lang="fr-FR" sz="2400" dirty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21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634797"/>
          </a:xfrm>
        </p:spPr>
        <p:txBody>
          <a:bodyPr/>
          <a:lstStyle/>
          <a:p>
            <a:r>
              <a:rPr lang="fr-FR" sz="2400" dirty="0" smtClean="0"/>
              <a:t>En cas de prise en charge selon les recommandations actuelles en France, le risque de transmission à l’enfant est de :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/>
              <a:t>70%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50%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20%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10%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5%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≤ 1%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702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634797"/>
          </a:xfrm>
        </p:spPr>
        <p:txBody>
          <a:bodyPr/>
          <a:lstStyle/>
          <a:p>
            <a:r>
              <a:rPr lang="fr-FR" sz="2400" dirty="0" smtClean="0"/>
              <a:t>En cas de prise en charge selon les recommandations actuelles en France, le risque de transmission à l’enfant est de :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rgbClr val="BFBFBF"/>
                </a:solidFill>
              </a:rPr>
              <a:t>70%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rgbClr val="BFBFBF"/>
                </a:solidFill>
              </a:rPr>
              <a:t>50%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rgbClr val="BFBFBF"/>
                </a:solidFill>
              </a:rPr>
              <a:t>20%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rgbClr val="BFBFBF"/>
                </a:solidFill>
              </a:rPr>
              <a:t>10%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rgbClr val="BFBFBF"/>
                </a:solidFill>
              </a:rPr>
              <a:t>5%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≤ 1%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305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26852" y="54639"/>
            <a:ext cx="9229725" cy="1082675"/>
          </a:xfrm>
        </p:spPr>
        <p:txBody>
          <a:bodyPr/>
          <a:lstStyle/>
          <a:p>
            <a:pPr eaLnBrk="1" hangingPunct="1"/>
            <a:r>
              <a:rPr lang="fr-FR" altLang="fr-FR" sz="2400" b="1" dirty="0" smtClean="0">
                <a:ea typeface="ＭＳ Ｐゴシック" panose="020B0600070205080204" pitchFamily="34" charset="-128"/>
              </a:rPr>
              <a:t>Taux de TME sous </a:t>
            </a:r>
            <a:r>
              <a:rPr lang="fr-FR" altLang="fr-FR" sz="2400" b="1" dirty="0" err="1" smtClean="0">
                <a:ea typeface="ＭＳ Ｐゴシック" panose="020B0600070205080204" pitchFamily="34" charset="-128"/>
              </a:rPr>
              <a:t>multithérapie</a:t>
            </a:r>
            <a:r>
              <a:rPr lang="fr-FR" altLang="fr-FR" sz="2400" b="1" dirty="0" smtClean="0">
                <a:ea typeface="ＭＳ Ｐゴシック" panose="020B0600070205080204" pitchFamily="34" charset="-128"/>
              </a:rPr>
              <a:t> selon le moment de début de traitement et la charge virale à l</a:t>
            </a:r>
            <a:r>
              <a:rPr lang="fr-FR" altLang="fr-FR" sz="2400" b="1" dirty="0" smtClean="0"/>
              <a:t>’</a:t>
            </a:r>
            <a:r>
              <a:rPr lang="fr-FR" altLang="ja-JP" sz="2400" b="1" dirty="0" smtClean="0"/>
              <a:t>accouchement, 2000-2010</a:t>
            </a:r>
            <a:endParaRPr lang="fr-FR" altLang="fr-FR" sz="2400" b="1" dirty="0" smtClean="0">
              <a:ea typeface="ＭＳ Ｐゴシック" panose="020B0600070205080204" pitchFamily="34" charset="-128"/>
            </a:endParaRPr>
          </a:p>
        </p:txBody>
      </p:sp>
      <p:sp>
        <p:nvSpPr>
          <p:cNvPr id="23554" name="Espace réservé du contenu 3"/>
          <p:cNvSpPr>
            <a:spLocks noGrp="1"/>
          </p:cNvSpPr>
          <p:nvPr>
            <p:ph sz="half" idx="1"/>
          </p:nvPr>
        </p:nvSpPr>
        <p:spPr>
          <a:xfrm>
            <a:off x="5863343" y="5859081"/>
            <a:ext cx="4332684" cy="865188"/>
          </a:xfrm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fr-FR" altLang="fr-FR" sz="2000" dirty="0" smtClean="0">
                <a:ea typeface="ＭＳ Ｐゴシック" pitchFamily="34" charset="-128"/>
              </a:rPr>
              <a:t>ART débuté avant conception et CV &lt;50 : TME = 0% [0.0 - 0.1]</a:t>
            </a:r>
          </a:p>
        </p:txBody>
      </p:sp>
      <p:grpSp>
        <p:nvGrpSpPr>
          <p:cNvPr id="37892" name="Group 69"/>
          <p:cNvGrpSpPr>
            <a:grpSpLocks/>
          </p:cNvGrpSpPr>
          <p:nvPr/>
        </p:nvGrpSpPr>
        <p:grpSpPr bwMode="auto">
          <a:xfrm>
            <a:off x="8262260" y="1482881"/>
            <a:ext cx="810753" cy="760675"/>
            <a:chOff x="4761" y="737"/>
            <a:chExt cx="740" cy="664"/>
          </a:xfrm>
        </p:grpSpPr>
        <p:pic>
          <p:nvPicPr>
            <p:cNvPr id="37904" name="Picture 70" descr="anrs99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5" y="912"/>
              <a:ext cx="384" cy="16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3383" name="Rectangle 71"/>
            <p:cNvSpPr>
              <a:spLocks noChangeArrowheads="1"/>
            </p:cNvSpPr>
            <p:nvPr/>
          </p:nvSpPr>
          <p:spPr bwMode="auto">
            <a:xfrm>
              <a:off x="4761" y="1079"/>
              <a:ext cx="740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fr-FR" sz="900" b="1" i="1">
                  <a:solidFill>
                    <a:srgbClr val="020202"/>
                  </a:solidFill>
                  <a:latin typeface="Arial" charset="0"/>
                  <a:ea typeface="ＭＳ Ｐゴシック" charset="0"/>
                </a:rPr>
                <a:t>INSERM</a:t>
              </a:r>
            </a:p>
            <a:p>
              <a:pPr algn="ctr">
                <a:defRPr/>
              </a:pPr>
              <a:r>
                <a:rPr lang="fr-FR" sz="900" b="1" i="1">
                  <a:solidFill>
                    <a:srgbClr val="020202"/>
                  </a:solidFill>
                  <a:latin typeface="Arial" charset="0"/>
                  <a:ea typeface="ＭＳ Ｐゴシック" charset="0"/>
                </a:rPr>
                <a:t>CESP 1018</a:t>
              </a:r>
            </a:p>
          </p:txBody>
        </p:sp>
        <p:sp>
          <p:nvSpPr>
            <p:cNvPr id="653384" name="Rectangle 72"/>
            <p:cNvSpPr>
              <a:spLocks noChangeArrowheads="1"/>
            </p:cNvSpPr>
            <p:nvPr/>
          </p:nvSpPr>
          <p:spPr bwMode="auto">
            <a:xfrm>
              <a:off x="4849" y="737"/>
              <a:ext cx="49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fr-FR" sz="1200" b="1" i="1">
                  <a:solidFill>
                    <a:srgbClr val="020202"/>
                  </a:solidFill>
                  <a:latin typeface="Arial" charset="0"/>
                  <a:ea typeface="ＭＳ Ｐゴシック" charset="0"/>
                </a:rPr>
                <a:t>EPF</a:t>
              </a:r>
              <a:endParaRPr lang="fr-FR" sz="1000" b="1" i="1">
                <a:solidFill>
                  <a:srgbClr val="020202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37893" name="ZoneTexte 1"/>
          <p:cNvSpPr txBox="1">
            <a:spLocks noChangeArrowheads="1"/>
          </p:cNvSpPr>
          <p:nvPr/>
        </p:nvSpPr>
        <p:spPr bwMode="auto">
          <a:xfrm>
            <a:off x="4820246" y="5805489"/>
            <a:ext cx="193677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100" 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Mandelbrot et al.CID 2015</a:t>
            </a:r>
          </a:p>
        </p:txBody>
      </p:sp>
      <p:grpSp>
        <p:nvGrpSpPr>
          <p:cNvPr id="37894" name="Grouper 12"/>
          <p:cNvGrpSpPr>
            <a:grpSpLocks/>
          </p:cNvGrpSpPr>
          <p:nvPr/>
        </p:nvGrpSpPr>
        <p:grpSpPr bwMode="auto">
          <a:xfrm>
            <a:off x="1042601" y="1952005"/>
            <a:ext cx="6156127" cy="3168650"/>
            <a:chOff x="2051720" y="1844824"/>
            <a:chExt cx="6192688" cy="3384376"/>
          </a:xfrm>
        </p:grpSpPr>
        <p:grpSp>
          <p:nvGrpSpPr>
            <p:cNvPr id="37900" name="Grouper 13"/>
            <p:cNvGrpSpPr>
              <a:grpSpLocks/>
            </p:cNvGrpSpPr>
            <p:nvPr/>
          </p:nvGrpSpPr>
          <p:grpSpPr bwMode="auto">
            <a:xfrm>
              <a:off x="2700338" y="2636838"/>
              <a:ext cx="1008062" cy="1729312"/>
              <a:chOff x="2700338" y="2636838"/>
              <a:chExt cx="1008062" cy="1729312"/>
            </a:xfrm>
          </p:grpSpPr>
          <p:sp>
            <p:nvSpPr>
              <p:cNvPr id="37902" name="ZoneTexte 11"/>
              <p:cNvSpPr txBox="1">
                <a:spLocks noChangeArrowheads="1"/>
              </p:cNvSpPr>
              <p:nvPr/>
            </p:nvSpPr>
            <p:spPr bwMode="auto">
              <a:xfrm>
                <a:off x="2700338" y="2636838"/>
                <a:ext cx="1008062" cy="361603"/>
              </a:xfrm>
              <a:prstGeom prst="rect">
                <a:avLst/>
              </a:prstGeom>
              <a:solidFill>
                <a:srgbClr val="FFF3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1600" b="1" i="1">
                    <a:solidFill>
                      <a:srgbClr val="FF0000"/>
                    </a:solidFill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N=2676</a:t>
                </a:r>
              </a:p>
            </p:txBody>
          </p:sp>
          <p:cxnSp>
            <p:nvCxnSpPr>
              <p:cNvPr id="19" name="Connecteur droit avec flèche 6"/>
              <p:cNvCxnSpPr>
                <a:cxnSpLocks noChangeShapeType="1"/>
              </p:cNvCxnSpPr>
              <p:nvPr/>
            </p:nvCxnSpPr>
            <p:spPr bwMode="auto">
              <a:xfrm>
                <a:off x="3059582" y="2997817"/>
                <a:ext cx="0" cy="136833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aphicFrame>
          <p:nvGraphicFramePr>
            <p:cNvPr id="16" name="Espace réservé du contenu 17"/>
            <p:cNvGraphicFramePr>
              <a:graphicFrameLocks/>
            </p:cNvGraphicFramePr>
            <p:nvPr/>
          </p:nvGraphicFramePr>
          <p:xfrm>
            <a:off x="2051720" y="1844824"/>
            <a:ext cx="6192688" cy="338437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cxnSp>
        <p:nvCxnSpPr>
          <p:cNvPr id="5" name="Connecteur droit avec flèche 4"/>
          <p:cNvCxnSpPr>
            <a:cxnSpLocks noChangeShapeType="1"/>
          </p:cNvCxnSpPr>
          <p:nvPr/>
        </p:nvCxnSpPr>
        <p:spPr bwMode="auto">
          <a:xfrm>
            <a:off x="4508373" y="5407993"/>
            <a:ext cx="809029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0" name="Connecteur droit avec flèche 19"/>
          <p:cNvCxnSpPr>
            <a:cxnSpLocks noChangeShapeType="1"/>
          </p:cNvCxnSpPr>
          <p:nvPr/>
        </p:nvCxnSpPr>
        <p:spPr bwMode="auto">
          <a:xfrm flipV="1">
            <a:off x="6994451" y="2600944"/>
            <a:ext cx="0" cy="8651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7897" name="Rectangle 6"/>
          <p:cNvSpPr>
            <a:spLocks noChangeArrowheads="1"/>
          </p:cNvSpPr>
          <p:nvPr/>
        </p:nvSpPr>
        <p:spPr bwMode="auto">
          <a:xfrm>
            <a:off x="1946585" y="5192095"/>
            <a:ext cx="2677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Tx/>
              <a:buNone/>
            </a:pPr>
            <a:r>
              <a:rPr lang="fr-FR" altLang="fr-FR" sz="1800" i="1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Effet délai de traitement</a:t>
            </a:r>
          </a:p>
        </p:txBody>
      </p:sp>
      <p:sp>
        <p:nvSpPr>
          <p:cNvPr id="37898" name="Rectangle 7"/>
          <p:cNvSpPr>
            <a:spLocks noChangeArrowheads="1"/>
          </p:cNvSpPr>
          <p:nvPr/>
        </p:nvSpPr>
        <p:spPr bwMode="auto">
          <a:xfrm>
            <a:off x="6981129" y="3501908"/>
            <a:ext cx="19834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77800" indent="-1778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i="1" dirty="0">
                <a:ea typeface="ＭＳ Ｐゴシック" panose="020B0600070205080204" pitchFamily="34" charset="-128"/>
              </a:rPr>
              <a:t>Effet charge virale</a:t>
            </a:r>
          </a:p>
        </p:txBody>
      </p:sp>
      <p:sp>
        <p:nvSpPr>
          <p:cNvPr id="37899" name="Rectangle 9"/>
          <p:cNvSpPr>
            <a:spLocks noChangeArrowheads="1"/>
          </p:cNvSpPr>
          <p:nvPr/>
        </p:nvSpPr>
        <p:spPr bwMode="auto">
          <a:xfrm>
            <a:off x="1042601" y="1880568"/>
            <a:ext cx="3657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i="1">
                <a:ea typeface="ＭＳ Ｐゴシック" panose="020B0600070205080204" pitchFamily="34" charset="-128"/>
              </a:rPr>
              <a:t>%</a:t>
            </a:r>
            <a:endParaRPr lang="fr-FR" altLang="fr-FR" sz="18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844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39471" y="228600"/>
            <a:ext cx="9601200" cy="554220"/>
          </a:xfrm>
        </p:spPr>
        <p:txBody>
          <a:bodyPr lIns="91429" tIns="45715" rIns="91429" bIns="45715"/>
          <a:lstStyle/>
          <a:p>
            <a:r>
              <a:rPr lang="fr-FR" sz="2800" b="1" dirty="0">
                <a:solidFill>
                  <a:srgbClr val="7F7F7F"/>
                </a:solidFill>
                <a:latin typeface="Calibri" charset="0"/>
              </a:rPr>
              <a:t>Moment de la transmission du VIH de la mère à l’enfant</a:t>
            </a:r>
          </a:p>
        </p:txBody>
      </p:sp>
      <p:grpSp>
        <p:nvGrpSpPr>
          <p:cNvPr id="81923" name="Group 3"/>
          <p:cNvGrpSpPr>
            <a:grpSpLocks/>
          </p:cNvGrpSpPr>
          <p:nvPr/>
        </p:nvGrpSpPr>
        <p:grpSpPr bwMode="auto">
          <a:xfrm>
            <a:off x="1628777" y="3048000"/>
            <a:ext cx="7199313" cy="838200"/>
            <a:chOff x="672" y="1950"/>
            <a:chExt cx="4031" cy="80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81924" name="Rectangle 4"/>
            <p:cNvSpPr>
              <a:spLocks noChangeArrowheads="1"/>
            </p:cNvSpPr>
            <p:nvPr/>
          </p:nvSpPr>
          <p:spPr bwMode="auto">
            <a:xfrm>
              <a:off x="672" y="1950"/>
              <a:ext cx="270" cy="809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Calibri" charset="0"/>
                <a:cs typeface="Arial" charset="0"/>
              </a:endParaRPr>
            </a:p>
          </p:txBody>
        </p:sp>
        <p:sp>
          <p:nvSpPr>
            <p:cNvPr id="81925" name="Rectangle 5"/>
            <p:cNvSpPr>
              <a:spLocks noChangeArrowheads="1"/>
            </p:cNvSpPr>
            <p:nvPr/>
          </p:nvSpPr>
          <p:spPr bwMode="auto">
            <a:xfrm>
              <a:off x="942" y="1950"/>
              <a:ext cx="402" cy="809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Calibri" charset="0"/>
                <a:cs typeface="Arial" charset="0"/>
              </a:endParaRPr>
            </a:p>
          </p:txBody>
        </p:sp>
        <p:sp>
          <p:nvSpPr>
            <p:cNvPr id="81926" name="Rectangle 6"/>
            <p:cNvSpPr>
              <a:spLocks noChangeArrowheads="1"/>
            </p:cNvSpPr>
            <p:nvPr/>
          </p:nvSpPr>
          <p:spPr bwMode="auto">
            <a:xfrm>
              <a:off x="1344" y="1950"/>
              <a:ext cx="2015" cy="809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Calibri" charset="0"/>
                <a:cs typeface="Arial" charset="0"/>
              </a:endParaRPr>
            </a:p>
          </p:txBody>
        </p:sp>
        <p:sp>
          <p:nvSpPr>
            <p:cNvPr id="81927" name="Rectangle 7"/>
            <p:cNvSpPr>
              <a:spLocks noChangeArrowheads="1"/>
            </p:cNvSpPr>
            <p:nvPr/>
          </p:nvSpPr>
          <p:spPr bwMode="auto">
            <a:xfrm>
              <a:off x="3359" y="1950"/>
              <a:ext cx="817" cy="809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Calibri" charset="0"/>
                <a:cs typeface="Arial" charset="0"/>
              </a:endParaRPr>
            </a:p>
          </p:txBody>
        </p:sp>
        <p:sp>
          <p:nvSpPr>
            <p:cNvPr id="81928" name="Rectangle 8"/>
            <p:cNvSpPr>
              <a:spLocks noChangeArrowheads="1"/>
            </p:cNvSpPr>
            <p:nvPr/>
          </p:nvSpPr>
          <p:spPr bwMode="auto">
            <a:xfrm>
              <a:off x="4176" y="1950"/>
              <a:ext cx="527" cy="80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Calibri" charset="0"/>
                <a:cs typeface="Arial" charset="0"/>
              </a:endParaRPr>
            </a:p>
          </p:txBody>
        </p:sp>
      </p:grpSp>
      <p:grpSp>
        <p:nvGrpSpPr>
          <p:cNvPr id="81953" name="Group 33"/>
          <p:cNvGrpSpPr>
            <a:grpSpLocks/>
          </p:cNvGrpSpPr>
          <p:nvPr/>
        </p:nvGrpSpPr>
        <p:grpSpPr bwMode="auto">
          <a:xfrm>
            <a:off x="1457325" y="4038605"/>
            <a:ext cx="7400925" cy="430213"/>
            <a:chOff x="918" y="2544"/>
            <a:chExt cx="4662" cy="271"/>
          </a:xfrm>
        </p:grpSpPr>
        <p:sp>
          <p:nvSpPr>
            <p:cNvPr id="81930" name="Line 9"/>
            <p:cNvSpPr>
              <a:spLocks noChangeShapeType="1"/>
            </p:cNvSpPr>
            <p:nvPr/>
          </p:nvSpPr>
          <p:spPr bwMode="auto">
            <a:xfrm>
              <a:off x="1044" y="2544"/>
              <a:ext cx="4535" cy="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1931" name="Line 10"/>
            <p:cNvSpPr>
              <a:spLocks noChangeShapeType="1"/>
            </p:cNvSpPr>
            <p:nvPr/>
          </p:nvSpPr>
          <p:spPr bwMode="auto">
            <a:xfrm flipV="1">
              <a:off x="1044" y="2544"/>
              <a:ext cx="1" cy="5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1932" name="Line 11"/>
            <p:cNvSpPr>
              <a:spLocks noChangeShapeType="1"/>
            </p:cNvSpPr>
            <p:nvPr/>
          </p:nvSpPr>
          <p:spPr bwMode="auto">
            <a:xfrm flipV="1">
              <a:off x="1948" y="2549"/>
              <a:ext cx="2" cy="5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1933" name="Line 12"/>
            <p:cNvSpPr>
              <a:spLocks noChangeShapeType="1"/>
            </p:cNvSpPr>
            <p:nvPr/>
          </p:nvSpPr>
          <p:spPr bwMode="auto">
            <a:xfrm flipV="1">
              <a:off x="2860" y="2549"/>
              <a:ext cx="1" cy="5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1934" name="Line 13"/>
            <p:cNvSpPr>
              <a:spLocks noChangeShapeType="1"/>
            </p:cNvSpPr>
            <p:nvPr/>
          </p:nvSpPr>
          <p:spPr bwMode="auto">
            <a:xfrm flipV="1">
              <a:off x="3744" y="2544"/>
              <a:ext cx="1" cy="5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1935" name="Line 14"/>
            <p:cNvSpPr>
              <a:spLocks noChangeShapeType="1"/>
            </p:cNvSpPr>
            <p:nvPr/>
          </p:nvSpPr>
          <p:spPr bwMode="auto">
            <a:xfrm flipV="1">
              <a:off x="4674" y="2549"/>
              <a:ext cx="1" cy="5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1936" name="Line 15"/>
            <p:cNvSpPr>
              <a:spLocks noChangeShapeType="1"/>
            </p:cNvSpPr>
            <p:nvPr/>
          </p:nvSpPr>
          <p:spPr bwMode="auto">
            <a:xfrm flipV="1">
              <a:off x="5579" y="2549"/>
              <a:ext cx="1" cy="5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1937" name="Rectangle 16"/>
            <p:cNvSpPr>
              <a:spLocks noChangeArrowheads="1"/>
            </p:cNvSpPr>
            <p:nvPr/>
          </p:nvSpPr>
          <p:spPr bwMode="auto">
            <a:xfrm>
              <a:off x="918" y="2699"/>
              <a:ext cx="121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b="1">
                  <a:latin typeface="Calibri" charset="0"/>
                  <a:cs typeface="Arial" charset="0"/>
                </a:rPr>
                <a:t>0%</a:t>
              </a:r>
            </a:p>
          </p:txBody>
        </p:sp>
        <p:sp>
          <p:nvSpPr>
            <p:cNvPr id="81938" name="Rectangle 17"/>
            <p:cNvSpPr>
              <a:spLocks noChangeArrowheads="1"/>
            </p:cNvSpPr>
            <p:nvPr/>
          </p:nvSpPr>
          <p:spPr bwMode="auto">
            <a:xfrm>
              <a:off x="1746" y="2699"/>
              <a:ext cx="17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b="1">
                  <a:latin typeface="Calibri" charset="0"/>
                  <a:cs typeface="Arial" charset="0"/>
                </a:rPr>
                <a:t>20%</a:t>
              </a:r>
            </a:p>
          </p:txBody>
        </p:sp>
        <p:sp>
          <p:nvSpPr>
            <p:cNvPr id="81939" name="Rectangle 18"/>
            <p:cNvSpPr>
              <a:spLocks noChangeArrowheads="1"/>
            </p:cNvSpPr>
            <p:nvPr/>
          </p:nvSpPr>
          <p:spPr bwMode="auto">
            <a:xfrm>
              <a:off x="2657" y="2699"/>
              <a:ext cx="17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b="1">
                  <a:latin typeface="Calibri" charset="0"/>
                  <a:cs typeface="Arial" charset="0"/>
                </a:rPr>
                <a:t>40%</a:t>
              </a:r>
            </a:p>
          </p:txBody>
        </p:sp>
        <p:sp>
          <p:nvSpPr>
            <p:cNvPr id="81940" name="Rectangle 19"/>
            <p:cNvSpPr>
              <a:spLocks noChangeArrowheads="1"/>
            </p:cNvSpPr>
            <p:nvPr/>
          </p:nvSpPr>
          <p:spPr bwMode="auto">
            <a:xfrm>
              <a:off x="3560" y="2699"/>
              <a:ext cx="17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b="1">
                  <a:latin typeface="Calibri" charset="0"/>
                  <a:cs typeface="Arial" charset="0"/>
                </a:rPr>
                <a:t>60%</a:t>
              </a:r>
            </a:p>
          </p:txBody>
        </p:sp>
        <p:sp>
          <p:nvSpPr>
            <p:cNvPr id="81941" name="Rectangle 20"/>
            <p:cNvSpPr>
              <a:spLocks noChangeArrowheads="1"/>
            </p:cNvSpPr>
            <p:nvPr/>
          </p:nvSpPr>
          <p:spPr bwMode="auto">
            <a:xfrm>
              <a:off x="4472" y="2699"/>
              <a:ext cx="17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b="1">
                  <a:latin typeface="Calibri" charset="0"/>
                  <a:cs typeface="Arial" charset="0"/>
                </a:rPr>
                <a:t>80%</a:t>
              </a:r>
            </a:p>
          </p:txBody>
        </p:sp>
        <p:sp>
          <p:nvSpPr>
            <p:cNvPr id="81942" name="Rectangle 21"/>
            <p:cNvSpPr>
              <a:spLocks noChangeArrowheads="1"/>
            </p:cNvSpPr>
            <p:nvPr/>
          </p:nvSpPr>
          <p:spPr bwMode="auto">
            <a:xfrm>
              <a:off x="5322" y="2699"/>
              <a:ext cx="21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b="1">
                  <a:latin typeface="Calibri" charset="0"/>
                  <a:cs typeface="Arial" charset="0"/>
                </a:rPr>
                <a:t>100%</a:t>
              </a:r>
            </a:p>
          </p:txBody>
        </p:sp>
      </p:grpSp>
      <p:sp>
        <p:nvSpPr>
          <p:cNvPr id="81943" name="Text Box 24"/>
          <p:cNvSpPr txBox="1">
            <a:spLocks noChangeArrowheads="1"/>
          </p:cNvSpPr>
          <p:nvPr/>
        </p:nvSpPr>
        <p:spPr bwMode="auto">
          <a:xfrm>
            <a:off x="2828925" y="3352802"/>
            <a:ext cx="3857625" cy="276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dirty="0">
                <a:latin typeface="Calibri" charset="0"/>
                <a:cs typeface="Arial" charset="0"/>
              </a:rPr>
              <a:t>Travail et accouchement</a:t>
            </a:r>
          </a:p>
        </p:txBody>
      </p:sp>
      <p:sp>
        <p:nvSpPr>
          <p:cNvPr id="81944" name="Text Box 27"/>
          <p:cNvSpPr txBox="1">
            <a:spLocks noChangeArrowheads="1"/>
          </p:cNvSpPr>
          <p:nvPr/>
        </p:nvSpPr>
        <p:spPr bwMode="auto">
          <a:xfrm>
            <a:off x="6429375" y="3048000"/>
            <a:ext cx="1628775" cy="46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fr-FR">
              <a:latin typeface="Calibri" charset="0"/>
              <a:cs typeface="Arial" charset="0"/>
            </a:endParaRPr>
          </a:p>
          <a:p>
            <a:endParaRPr lang="fr-FR">
              <a:latin typeface="Calibri" charset="0"/>
              <a:cs typeface="Arial" charset="0"/>
            </a:endParaRPr>
          </a:p>
        </p:txBody>
      </p:sp>
      <p:sp>
        <p:nvSpPr>
          <p:cNvPr id="81945" name="Text Box 32"/>
          <p:cNvSpPr txBox="1">
            <a:spLocks noChangeArrowheads="1"/>
          </p:cNvSpPr>
          <p:nvPr/>
        </p:nvSpPr>
        <p:spPr bwMode="auto">
          <a:xfrm>
            <a:off x="1063493" y="2155178"/>
            <a:ext cx="2143125" cy="276989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b="1" dirty="0">
                <a:solidFill>
                  <a:schemeClr val="bg1"/>
                </a:solidFill>
                <a:latin typeface="Calibri" charset="0"/>
                <a:cs typeface="Arial" charset="0"/>
              </a:rPr>
              <a:t>36 semaines d’aménorrhée</a:t>
            </a:r>
          </a:p>
        </p:txBody>
      </p:sp>
      <p:sp>
        <p:nvSpPr>
          <p:cNvPr id="81946" name="Line 35"/>
          <p:cNvSpPr>
            <a:spLocks noChangeShapeType="1"/>
          </p:cNvSpPr>
          <p:nvPr/>
        </p:nvSpPr>
        <p:spPr bwMode="auto">
          <a:xfrm>
            <a:off x="2143125" y="27432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fr-FR"/>
          </a:p>
        </p:txBody>
      </p:sp>
      <p:sp>
        <p:nvSpPr>
          <p:cNvPr id="81949" name="Text Box 40"/>
          <p:cNvSpPr txBox="1">
            <a:spLocks noChangeArrowheads="1"/>
          </p:cNvSpPr>
          <p:nvPr/>
        </p:nvSpPr>
        <p:spPr bwMode="auto">
          <a:xfrm>
            <a:off x="1628775" y="3200400"/>
            <a:ext cx="1200150" cy="276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>
                <a:latin typeface="Calibri" charset="0"/>
                <a:cs typeface="Arial" charset="0"/>
              </a:rPr>
              <a:t>Ante Natale</a:t>
            </a:r>
          </a:p>
        </p:txBody>
      </p:sp>
      <p:sp>
        <p:nvSpPr>
          <p:cNvPr id="81950" name="Text Box 42"/>
          <p:cNvSpPr txBox="1">
            <a:spLocks noChangeArrowheads="1"/>
          </p:cNvSpPr>
          <p:nvPr/>
        </p:nvSpPr>
        <p:spPr bwMode="auto">
          <a:xfrm>
            <a:off x="6858000" y="3352802"/>
            <a:ext cx="1800225" cy="276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>
                <a:latin typeface="Calibri" charset="0"/>
                <a:cs typeface="Arial" charset="0"/>
              </a:rPr>
              <a:t>Allaitement</a:t>
            </a:r>
          </a:p>
        </p:txBody>
      </p:sp>
      <p:sp>
        <p:nvSpPr>
          <p:cNvPr id="81951" name="Text Box 43"/>
          <p:cNvSpPr txBox="1">
            <a:spLocks noChangeArrowheads="1"/>
          </p:cNvSpPr>
          <p:nvPr/>
        </p:nvSpPr>
        <p:spPr bwMode="auto">
          <a:xfrm>
            <a:off x="1200150" y="4876800"/>
            <a:ext cx="8229600" cy="276989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b="1" dirty="0">
                <a:solidFill>
                  <a:schemeClr val="bg1"/>
                </a:solidFill>
                <a:latin typeface="Calibri" charset="0"/>
                <a:cs typeface="Arial" charset="0"/>
              </a:rPr>
              <a:t>La moitié des infections ont lieu au moment de l’accouchement, et au moins 1/3 au moment de l’allaitement </a:t>
            </a:r>
          </a:p>
        </p:txBody>
      </p:sp>
      <p:sp>
        <p:nvSpPr>
          <p:cNvPr id="81952" name="Text Box 32"/>
          <p:cNvSpPr txBox="1">
            <a:spLocks noChangeArrowheads="1"/>
          </p:cNvSpPr>
          <p:nvPr/>
        </p:nvSpPr>
        <p:spPr bwMode="auto">
          <a:xfrm>
            <a:off x="5911130" y="2189974"/>
            <a:ext cx="3000375" cy="246211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fr-FR" b="1" dirty="0">
                <a:solidFill>
                  <a:schemeClr val="bg1"/>
                </a:solidFill>
                <a:latin typeface="Calibri" charset="0"/>
                <a:cs typeface="Arial" charset="0"/>
              </a:rPr>
              <a:t>Mois après la </a:t>
            </a:r>
            <a:r>
              <a:rPr lang="fr-FR" b="1" dirty="0" smtClean="0">
                <a:solidFill>
                  <a:schemeClr val="bg1"/>
                </a:solidFill>
                <a:latin typeface="Calibri" charset="0"/>
                <a:cs typeface="Arial" charset="0"/>
              </a:rPr>
              <a:t>naissance</a:t>
            </a:r>
            <a:endParaRPr lang="fr-FR" b="1" dirty="0">
              <a:solidFill>
                <a:schemeClr val="bg1"/>
              </a:solidFill>
              <a:latin typeface="Calibri" charset="0"/>
              <a:cs typeface="Arial" charset="0"/>
            </a:endParaRPr>
          </a:p>
        </p:txBody>
      </p:sp>
      <p:grpSp>
        <p:nvGrpSpPr>
          <p:cNvPr id="3" name="Grouper 2"/>
          <p:cNvGrpSpPr/>
          <p:nvPr/>
        </p:nvGrpSpPr>
        <p:grpSpPr>
          <a:xfrm>
            <a:off x="7585040" y="2600973"/>
            <a:ext cx="1158910" cy="294627"/>
            <a:chOff x="7585040" y="2600973"/>
            <a:chExt cx="1158910" cy="294627"/>
          </a:xfrm>
        </p:grpSpPr>
        <p:sp>
          <p:nvSpPr>
            <p:cNvPr id="81947" name="Line 36"/>
            <p:cNvSpPr>
              <a:spLocks noChangeShapeType="1"/>
            </p:cNvSpPr>
            <p:nvPr/>
          </p:nvSpPr>
          <p:spPr bwMode="auto">
            <a:xfrm>
              <a:off x="7886700" y="26670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1429" tIns="45715" rIns="91429" bIns="45715"/>
            <a:lstStyle/>
            <a:p>
              <a:endParaRPr lang="fr-FR"/>
            </a:p>
          </p:txBody>
        </p:sp>
        <p:sp>
          <p:nvSpPr>
            <p:cNvPr id="81948" name="Line 37"/>
            <p:cNvSpPr>
              <a:spLocks noChangeShapeType="1"/>
            </p:cNvSpPr>
            <p:nvPr/>
          </p:nvSpPr>
          <p:spPr bwMode="auto">
            <a:xfrm>
              <a:off x="8743950" y="26670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1429" tIns="45715" rIns="91429" bIns="45715"/>
            <a:lstStyle/>
            <a:p>
              <a:endParaRPr lang="fr-FR"/>
            </a:p>
          </p:txBody>
        </p:sp>
        <p:sp>
          <p:nvSpPr>
            <p:cNvPr id="2" name="ZoneTexte 1"/>
            <p:cNvSpPr txBox="1"/>
            <p:nvPr/>
          </p:nvSpPr>
          <p:spPr>
            <a:xfrm>
              <a:off x="7585040" y="2609672"/>
              <a:ext cx="2830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6</a:t>
              </a:r>
              <a:endParaRPr lang="fr-FR" dirty="0"/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8350507" y="2600973"/>
              <a:ext cx="3558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12</a:t>
              </a:r>
              <a:endParaRPr lang="fr-FR" dirty="0"/>
            </a:p>
          </p:txBody>
        </p:sp>
      </p:grpSp>
      <p:sp>
        <p:nvSpPr>
          <p:cNvPr id="4" name="ZoneTexte 3"/>
          <p:cNvSpPr txBox="1"/>
          <p:nvPr/>
        </p:nvSpPr>
        <p:spPr>
          <a:xfrm>
            <a:off x="1000322" y="1243944"/>
            <a:ext cx="8541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En </a:t>
            </a:r>
            <a:r>
              <a:rPr lang="fr-FR" dirty="0"/>
              <a:t>dehors de la transfusion de sang </a:t>
            </a:r>
            <a:r>
              <a:rPr lang="fr-FR" dirty="0" smtClean="0"/>
              <a:t>contaminé, </a:t>
            </a:r>
            <a:r>
              <a:rPr lang="fr-FR" u="sng" dirty="0" smtClean="0"/>
              <a:t>la transmission mère-enfant </a:t>
            </a:r>
            <a:r>
              <a:rPr lang="fr-FR" u="sng" dirty="0"/>
              <a:t>pré et per-partum </a:t>
            </a:r>
            <a:r>
              <a:rPr lang="fr-FR" u="sng" dirty="0" smtClean="0"/>
              <a:t>est le plus élevé des modes de transmission connus : 22,6 %</a:t>
            </a:r>
            <a:endParaRPr lang="fr-FR" u="sng" dirty="0"/>
          </a:p>
        </p:txBody>
      </p:sp>
    </p:spTree>
    <p:extLst>
      <p:ext uri="{BB962C8B-B14F-4D97-AF65-F5344CB8AC3E}">
        <p14:creationId xmlns:p14="http://schemas.microsoft.com/office/powerpoint/2010/main" val="346483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702335"/>
          </a:xfrm>
        </p:spPr>
        <p:txBody>
          <a:bodyPr/>
          <a:lstStyle/>
          <a:p>
            <a:r>
              <a:rPr lang="fr-FR" dirty="0" smtClean="0"/>
              <a:t>Michel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dirty="0"/>
              <a:t>Un autre compagnon de longue date de Luis vient vous consulter car il a beaucoup maigri (15 kg en deux ans), il a de la fièvre à 38°5. </a:t>
            </a:r>
            <a:endParaRPr lang="en-GB" sz="2800" dirty="0"/>
          </a:p>
          <a:p>
            <a:r>
              <a:rPr lang="fr-FR" sz="2800" dirty="0"/>
              <a:t>Il tousse depuis quelques semaines, est franchement dyspnéique, a des sueurs nocturnes. La sérologie VIH est positive. A l’examen vous trouvez une auscultation </a:t>
            </a:r>
            <a:r>
              <a:rPr lang="fr-FR" sz="2800" dirty="0" smtClean="0"/>
              <a:t>normale, un dépôt blanchâtre dans la bouche</a:t>
            </a:r>
            <a:endParaRPr lang="en-GB" sz="2800" dirty="0"/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53525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7418" r="-67418"/>
          <a:stretch>
            <a:fillRect/>
          </a:stretch>
        </p:blipFill>
        <p:spPr>
          <a:xfrm>
            <a:off x="-1521086" y="147882"/>
            <a:ext cx="13470409" cy="6585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197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8421" y="133518"/>
            <a:ext cx="9443494" cy="791596"/>
          </a:xfrm>
        </p:spPr>
        <p:txBody>
          <a:bodyPr/>
          <a:lstStyle/>
          <a:p>
            <a:r>
              <a:rPr lang="fr-FR" sz="3600" dirty="0" smtClean="0"/>
              <a:t>Quelles </a:t>
            </a:r>
            <a:r>
              <a:rPr lang="fr-FR" sz="3600" smtClean="0"/>
              <a:t>sont vos hypothèses diagnostiques </a:t>
            </a:r>
            <a:r>
              <a:rPr lang="fr-FR" sz="3600" dirty="0" smtClean="0"/>
              <a:t>?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4350" y="3281680"/>
            <a:ext cx="9258300" cy="2844483"/>
          </a:xfrm>
        </p:spPr>
        <p:txBody>
          <a:bodyPr/>
          <a:lstStyle/>
          <a:p>
            <a:r>
              <a:rPr lang="fr-FR" dirty="0" smtClean="0"/>
              <a:t>Infection pulmonaire à </a:t>
            </a:r>
            <a:r>
              <a:rPr lang="fr-FR" i="1" dirty="0" smtClean="0"/>
              <a:t>Pneumocystis </a:t>
            </a:r>
            <a:r>
              <a:rPr lang="fr-FR" i="1" dirty="0" err="1" smtClean="0"/>
              <a:t>jirovecii</a:t>
            </a:r>
            <a:endParaRPr lang="fr-FR" i="1" dirty="0" smtClean="0"/>
          </a:p>
          <a:p>
            <a:r>
              <a:rPr lang="fr-FR" dirty="0" smtClean="0"/>
              <a:t>Candidose buccale</a:t>
            </a:r>
          </a:p>
        </p:txBody>
      </p:sp>
    </p:spTree>
    <p:extLst>
      <p:ext uri="{BB962C8B-B14F-4D97-AF65-F5344CB8AC3E}">
        <p14:creationId xmlns:p14="http://schemas.microsoft.com/office/powerpoint/2010/main" val="41009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 est le diagnostic alternatif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4350" y="3281680"/>
            <a:ext cx="9258300" cy="2844483"/>
          </a:xfrm>
        </p:spPr>
        <p:txBody>
          <a:bodyPr/>
          <a:lstStyle/>
          <a:p>
            <a:r>
              <a:rPr lang="fr-FR" dirty="0" smtClean="0"/>
              <a:t>Tuberculose pulmonaire (forme miliaire)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72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632551"/>
          </a:xfrm>
        </p:spPr>
        <p:txBody>
          <a:bodyPr/>
          <a:lstStyle/>
          <a:p>
            <a:r>
              <a:rPr lang="fr-FR" sz="3200" dirty="0" smtClean="0"/>
              <a:t>Traitements de 1</a:t>
            </a:r>
            <a:r>
              <a:rPr lang="fr-FR" sz="3200" baseline="30000" dirty="0" smtClean="0"/>
              <a:t>ère</a:t>
            </a:r>
            <a:r>
              <a:rPr lang="fr-FR" sz="3200" dirty="0" smtClean="0"/>
              <a:t> intention de l’urétrite aigüe de l’adulte jeune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95468" y="1600200"/>
            <a:ext cx="8977182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/>
              <a:t>Ciprofloxacine 500 mg po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Ceftriaxone 500 mg IM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Azithromycine 1g en monoprise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err="1" smtClean="0"/>
              <a:t>Benzyl</a:t>
            </a:r>
            <a:r>
              <a:rPr lang="fr-FR" dirty="0" smtClean="0"/>
              <a:t> pénicilline - 2,4 MUI/semaine x 3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err="1" smtClean="0"/>
              <a:t>Doxycycline</a:t>
            </a:r>
            <a:r>
              <a:rPr lang="fr-FR" dirty="0" smtClean="0"/>
              <a:t> 200 mg/j x 7j</a:t>
            </a:r>
          </a:p>
          <a:p>
            <a:pPr marL="514350" indent="-514350">
              <a:buFont typeface="+mj-lt"/>
              <a:buAutoNum type="arabicPeriod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610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49" y="281123"/>
            <a:ext cx="9621871" cy="775916"/>
          </a:xfrm>
        </p:spPr>
        <p:txBody>
          <a:bodyPr/>
          <a:lstStyle/>
          <a:p>
            <a:r>
              <a:rPr lang="fr-FR" sz="2800" dirty="0" smtClean="0"/>
              <a:t>Pour chacune de ces hypothèses, comment les confirmer ?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Pneumocystose</a:t>
            </a:r>
          </a:p>
          <a:p>
            <a:pPr marL="742950" lvl="2" indent="-342900"/>
            <a:r>
              <a:rPr lang="fr-FR" dirty="0"/>
              <a:t>Lavage </a:t>
            </a:r>
            <a:r>
              <a:rPr lang="fr-FR" dirty="0" smtClean="0"/>
              <a:t>alvéolaire</a:t>
            </a:r>
          </a:p>
          <a:p>
            <a:pPr marL="742950" lvl="2" indent="-342900"/>
            <a:r>
              <a:rPr lang="fr-FR" dirty="0" smtClean="0"/>
              <a:t>+/- Crachats induits</a:t>
            </a:r>
            <a:endParaRPr lang="fr-FR" dirty="0"/>
          </a:p>
          <a:p>
            <a:endParaRPr lang="fr-FR" dirty="0"/>
          </a:p>
          <a:p>
            <a:r>
              <a:rPr lang="fr-FR" dirty="0" smtClean="0"/>
              <a:t>Tuberculose</a:t>
            </a:r>
          </a:p>
          <a:p>
            <a:pPr marL="742950" lvl="2" indent="-342900"/>
            <a:r>
              <a:rPr lang="fr-FR" dirty="0"/>
              <a:t>Lavage </a:t>
            </a:r>
            <a:r>
              <a:rPr lang="fr-FR" dirty="0" smtClean="0"/>
              <a:t>alvéolaire</a:t>
            </a:r>
          </a:p>
          <a:p>
            <a:pPr marL="742950" lvl="2" indent="-342900"/>
            <a:r>
              <a:rPr lang="fr-FR" dirty="0" smtClean="0"/>
              <a:t>Recherche de BAAR par tubage/crachat</a:t>
            </a:r>
          </a:p>
          <a:p>
            <a:pPr marL="342900" lvl="1" indent="-342900"/>
            <a:endParaRPr lang="fr-FR" dirty="0"/>
          </a:p>
          <a:p>
            <a:pPr marL="342900" lvl="1" indent="-342900"/>
            <a:r>
              <a:rPr lang="fr-FR" dirty="0" smtClean="0"/>
              <a:t>Candidose buccale</a:t>
            </a:r>
          </a:p>
          <a:p>
            <a:pPr marL="742950" lvl="2" indent="-342900"/>
            <a:r>
              <a:rPr lang="fr-FR" dirty="0" smtClean="0"/>
              <a:t>Test thérapeutique</a:t>
            </a:r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28931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126592"/>
            <a:ext cx="9258300" cy="1143000"/>
          </a:xfrm>
        </p:spPr>
        <p:txBody>
          <a:bodyPr>
            <a:normAutofit/>
          </a:bodyPr>
          <a:lstStyle/>
          <a:p>
            <a:r>
              <a:rPr lang="fr-FR" sz="2800" b="1" kern="0" dirty="0">
                <a:solidFill>
                  <a:schemeClr val="tx2"/>
                </a:solidFill>
                <a:latin typeface="Arial Narrow"/>
                <a:ea typeface="ＭＳ Ｐゴシック" charset="0"/>
              </a:rPr>
              <a:t>La pneumocystose </a:t>
            </a:r>
            <a:r>
              <a:rPr lang="fr-FR" sz="2800" b="1" kern="0" dirty="0" smtClean="0">
                <a:solidFill>
                  <a:schemeClr val="tx2"/>
                </a:solidFill>
                <a:latin typeface="Arial Narrow"/>
                <a:ea typeface="ＭＳ Ｐゴシック" charset="0"/>
              </a:rPr>
              <a:t>est </a:t>
            </a:r>
            <a:r>
              <a:rPr lang="fr-FR" sz="2800" b="1" kern="0" dirty="0">
                <a:solidFill>
                  <a:schemeClr val="tx2"/>
                </a:solidFill>
                <a:latin typeface="Arial Narrow"/>
                <a:ea typeface="ＭＳ Ｐゴシック" charset="0"/>
              </a:rPr>
              <a:t>la pathologie inaugurale* de sida </a:t>
            </a:r>
            <a:br>
              <a:rPr lang="fr-FR" sz="2800" b="1" kern="0" dirty="0">
                <a:solidFill>
                  <a:schemeClr val="tx2"/>
                </a:solidFill>
                <a:latin typeface="Arial Narrow"/>
                <a:ea typeface="ＭＳ Ｐゴシック" charset="0"/>
              </a:rPr>
            </a:br>
            <a:r>
              <a:rPr lang="fr-FR" sz="2800" b="1" kern="0" dirty="0">
                <a:solidFill>
                  <a:schemeClr val="tx2"/>
                </a:solidFill>
                <a:latin typeface="Arial Narrow"/>
                <a:ea typeface="ＭＳ Ｐゴシック" charset="0"/>
              </a:rPr>
              <a:t>la plus fréquente depuis </a:t>
            </a:r>
            <a:r>
              <a:rPr lang="fr-FR" sz="2800" b="1" kern="0" dirty="0" smtClean="0">
                <a:solidFill>
                  <a:schemeClr val="tx2"/>
                </a:solidFill>
                <a:latin typeface="Arial Narrow"/>
                <a:ea typeface="ＭＳ Ｐゴシック" charset="0"/>
              </a:rPr>
              <a:t>2008 en France</a:t>
            </a:r>
            <a:endParaRPr lang="fr-FR" sz="4800" dirty="0">
              <a:solidFill>
                <a:schemeClr val="tx2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686" y="1488160"/>
            <a:ext cx="6879431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18"/>
          <p:cNvSpPr>
            <a:spLocks noChangeArrowheads="1"/>
          </p:cNvSpPr>
          <p:nvPr/>
        </p:nvSpPr>
        <p:spPr bwMode="auto">
          <a:xfrm>
            <a:off x="6814137" y="1844402"/>
            <a:ext cx="2979613" cy="29527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800" b="0" dirty="0" smtClean="0">
                <a:solidFill>
                  <a:prstClr val="black"/>
                </a:solidFill>
                <a:latin typeface="Arial Narrow" pitchFamily="34" charset="0"/>
                <a:ea typeface="+mn-ea"/>
                <a:cs typeface="+mn-cs"/>
              </a:rPr>
              <a:t>    En 2013 </a:t>
            </a:r>
            <a:r>
              <a:rPr lang="fr-FR" sz="1800" b="0" dirty="0">
                <a:solidFill>
                  <a:prstClr val="black"/>
                </a:solidFill>
                <a:latin typeface="Arial Narrow" pitchFamily="34" charset="0"/>
                <a:ea typeface="+mn-ea"/>
                <a:cs typeface="+mn-cs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1800" b="0" dirty="0">
              <a:solidFill>
                <a:prstClr val="black"/>
              </a:solidFill>
              <a:latin typeface="Arial Narrow" pitchFamily="34" charset="0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800" b="0" dirty="0" smtClean="0">
                <a:solidFill>
                  <a:srgbClr val="009900"/>
                </a:solidFill>
                <a:latin typeface="Arial Narrow" pitchFamily="34" charset="0"/>
                <a:ea typeface="+mn-ea"/>
                <a:cs typeface="+mn-cs"/>
              </a:rPr>
              <a:t>31% pneumocystose</a:t>
            </a:r>
            <a:endParaRPr lang="fr-FR" sz="1800" b="0" dirty="0">
              <a:solidFill>
                <a:srgbClr val="009900"/>
              </a:solidFill>
              <a:latin typeface="Arial Narrow" pitchFamily="34" charset="0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1800" b="0" dirty="0" smtClean="0">
              <a:solidFill>
                <a:prstClr val="black"/>
              </a:solidFill>
              <a:latin typeface="Arial Narrow" pitchFamily="34" charset="0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1800" b="0" dirty="0">
              <a:solidFill>
                <a:prstClr val="black"/>
              </a:solidFill>
              <a:latin typeface="Arial Narrow" pitchFamily="34" charset="0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800" b="0" dirty="0" smtClean="0">
                <a:solidFill>
                  <a:srgbClr val="FF0000"/>
                </a:solidFill>
                <a:latin typeface="Arial Narrow" pitchFamily="34" charset="0"/>
                <a:ea typeface="+mn-ea"/>
                <a:cs typeface="+mn-cs"/>
              </a:rPr>
              <a:t>17% </a:t>
            </a:r>
            <a:r>
              <a:rPr lang="fr-FR" sz="1800" b="0" dirty="0">
                <a:solidFill>
                  <a:srgbClr val="FF0000"/>
                </a:solidFill>
                <a:latin typeface="Arial Narrow" pitchFamily="34" charset="0"/>
                <a:ea typeface="+mn-ea"/>
                <a:cs typeface="+mn-cs"/>
              </a:rPr>
              <a:t>tuberculose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1800" b="0" dirty="0">
              <a:solidFill>
                <a:prstClr val="black"/>
              </a:solidFill>
              <a:latin typeface="Arial Narrow" pitchFamily="34" charset="0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800" b="0" dirty="0" smtClean="0">
                <a:solidFill>
                  <a:srgbClr val="FFC000"/>
                </a:solidFill>
                <a:latin typeface="Arial Narrow" pitchFamily="34" charset="0"/>
                <a:ea typeface="+mn-ea"/>
                <a:cs typeface="+mn-cs"/>
              </a:rPr>
              <a:t>10% toxoplasmose cérébrale</a:t>
            </a:r>
            <a:endParaRPr lang="fr-FR" sz="1800" b="0" dirty="0">
              <a:solidFill>
                <a:srgbClr val="92D050"/>
              </a:solidFill>
              <a:latin typeface="Arial Narrow" pitchFamily="34" charset="0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800" b="0" dirty="0">
                <a:solidFill>
                  <a:srgbClr val="0000FF"/>
                </a:solidFill>
                <a:latin typeface="Arial Narrow" pitchFamily="34" charset="0"/>
                <a:ea typeface="+mn-ea"/>
                <a:cs typeface="+mn-cs"/>
              </a:rPr>
              <a:t>9</a:t>
            </a:r>
            <a:r>
              <a:rPr lang="fr-FR" sz="1800" b="0" dirty="0" smtClean="0">
                <a:solidFill>
                  <a:srgbClr val="0000FF"/>
                </a:solidFill>
                <a:latin typeface="Arial Narrow" pitchFamily="34" charset="0"/>
                <a:ea typeface="+mn-ea"/>
                <a:cs typeface="+mn-cs"/>
              </a:rPr>
              <a:t>% </a:t>
            </a:r>
            <a:r>
              <a:rPr lang="fr-FR" sz="1800" b="0" dirty="0">
                <a:solidFill>
                  <a:srgbClr val="0000FF"/>
                </a:solidFill>
                <a:latin typeface="Arial Narrow" pitchFamily="34" charset="0"/>
                <a:ea typeface="+mn-ea"/>
                <a:cs typeface="+mn-cs"/>
              </a:rPr>
              <a:t>candidose </a:t>
            </a:r>
            <a:r>
              <a:rPr lang="fr-FR" sz="1800" b="0" dirty="0" err="1" smtClean="0">
                <a:solidFill>
                  <a:srgbClr val="0000FF"/>
                </a:solidFill>
                <a:latin typeface="Arial Narrow" pitchFamily="34" charset="0"/>
                <a:ea typeface="+mn-ea"/>
                <a:cs typeface="+mn-cs"/>
              </a:rPr>
              <a:t>oesophagienne</a:t>
            </a:r>
            <a:endParaRPr lang="fr-FR" sz="1800" b="0" dirty="0">
              <a:solidFill>
                <a:srgbClr val="0000FF"/>
              </a:solidFill>
              <a:latin typeface="Arial Narrow" pitchFamily="34" charset="0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800" b="0" dirty="0" smtClean="0">
                <a:solidFill>
                  <a:srgbClr val="CC99FF"/>
                </a:solidFill>
                <a:latin typeface="Arial Narrow" pitchFamily="34" charset="0"/>
                <a:ea typeface="+mn-ea"/>
                <a:cs typeface="+mn-cs"/>
              </a:rPr>
              <a:t>10% </a:t>
            </a:r>
            <a:r>
              <a:rPr lang="fr-FR" sz="1800" b="0" dirty="0">
                <a:solidFill>
                  <a:srgbClr val="CC99FF"/>
                </a:solidFill>
                <a:latin typeface="Arial Narrow" pitchFamily="34" charset="0"/>
                <a:ea typeface="+mn-ea"/>
                <a:cs typeface="+mn-cs"/>
              </a:rPr>
              <a:t>Kaposi</a:t>
            </a:r>
          </a:p>
        </p:txBody>
      </p:sp>
      <p:sp>
        <p:nvSpPr>
          <p:cNvPr id="8" name="Rectangle 7"/>
          <p:cNvSpPr/>
          <p:nvPr/>
        </p:nvSpPr>
        <p:spPr>
          <a:xfrm>
            <a:off x="606996" y="5373216"/>
            <a:ext cx="92350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2000" b="0" dirty="0" smtClean="0">
                <a:solidFill>
                  <a:srgbClr val="4F81BD">
                    <a:lumMod val="75000"/>
                  </a:srgbClr>
                </a:solidFill>
                <a:latin typeface="Arial Narrow" pitchFamily="34" charset="0"/>
                <a:ea typeface="+mn-ea"/>
                <a:cs typeface="+mn-cs"/>
              </a:rPr>
              <a:t>Les PCP inaugurales sont diagnostiquées principalement chez des personnes qui ignoraient leur séropositivité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39316" y="6216653"/>
            <a:ext cx="413087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fr-FR" sz="1200" b="0" dirty="0">
                <a:solidFill>
                  <a:srgbClr val="4F81BD">
                    <a:lumMod val="75000"/>
                  </a:srgbClr>
                </a:solidFill>
                <a:cs typeface="+mn-cs"/>
              </a:rPr>
              <a:t>*  Pathologies isolées (non associées à une autre pathologie)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01953" y="6538742"/>
            <a:ext cx="827603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>
                <a:solidFill>
                  <a:prstClr val="black"/>
                </a:solidFill>
                <a:cs typeface="+mn-cs"/>
              </a:rPr>
              <a:t>Source : </a:t>
            </a:r>
            <a:r>
              <a:rPr lang="fr-FR" sz="1000" b="0" dirty="0">
                <a:solidFill>
                  <a:prstClr val="black"/>
                </a:solidFill>
                <a:cs typeface="+mn-cs"/>
              </a:rPr>
              <a:t>InVS, données DO sida au </a:t>
            </a:r>
            <a:r>
              <a:rPr lang="fr-FR" sz="1000" b="0" dirty="0" smtClean="0">
                <a:solidFill>
                  <a:prstClr val="black"/>
                </a:solidFill>
                <a:cs typeface="+mn-cs"/>
              </a:rPr>
              <a:t>31/12/2013 corrigées </a:t>
            </a:r>
            <a:r>
              <a:rPr lang="fr-FR" sz="1000" b="0" dirty="0">
                <a:solidFill>
                  <a:prstClr val="black"/>
                </a:solidFill>
                <a:cs typeface="+mn-cs"/>
              </a:rPr>
              <a:t>pour les </a:t>
            </a:r>
            <a:r>
              <a:rPr lang="fr-FR" sz="1000" b="0" dirty="0" smtClean="0">
                <a:solidFill>
                  <a:prstClr val="black"/>
                </a:solidFill>
                <a:cs typeface="+mn-cs"/>
              </a:rPr>
              <a:t>délais et la </a:t>
            </a:r>
            <a:r>
              <a:rPr lang="fr-FR" sz="1000" b="0" dirty="0">
                <a:solidFill>
                  <a:prstClr val="black"/>
                </a:solidFill>
                <a:cs typeface="+mn-cs"/>
              </a:rPr>
              <a:t>sous déclaration</a:t>
            </a: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372350" y="6356353"/>
            <a:ext cx="2400300" cy="365125"/>
          </a:xfrm>
        </p:spPr>
        <p:txBody>
          <a:bodyPr/>
          <a:lstStyle/>
          <a:p>
            <a:pPr>
              <a:defRPr/>
            </a:pPr>
            <a:fld id="{5F287CF8-C529-4390-A507-F30E6E9B20E1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111</a:t>
            </a:fld>
            <a:endParaRPr lang="fr-F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204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730248"/>
          </a:xfrm>
        </p:spPr>
        <p:txBody>
          <a:bodyPr/>
          <a:lstStyle/>
          <a:p>
            <a:r>
              <a:rPr lang="fr-FR" dirty="0" smtClean="0"/>
              <a:t>Michel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/>
              <a:t>Les examens biologiques révèlent une pneumocystose </a:t>
            </a:r>
            <a:r>
              <a:rPr lang="fr-FR" sz="2400" dirty="0" smtClean="0"/>
              <a:t>pulmonaire</a:t>
            </a:r>
          </a:p>
          <a:p>
            <a:pPr lvl="1"/>
            <a:r>
              <a:rPr lang="fr-FR" sz="2000" dirty="0" smtClean="0"/>
              <a:t>La </a:t>
            </a:r>
            <a:r>
              <a:rPr lang="fr-FR" sz="2000" dirty="0"/>
              <a:t>PO2 est à 55 </a:t>
            </a:r>
            <a:r>
              <a:rPr lang="fr-FR" sz="2000" dirty="0" err="1"/>
              <a:t>mmHg</a:t>
            </a:r>
            <a:r>
              <a:rPr lang="fr-FR" sz="2000" dirty="0"/>
              <a:t>. Pas d’autres anomalies sur le bilan biologique standard en dehors de la </a:t>
            </a:r>
            <a:r>
              <a:rPr lang="fr-FR" sz="2000" dirty="0" smtClean="0"/>
              <a:t>lymphopénie CD4 à 100/mm</a:t>
            </a:r>
            <a:r>
              <a:rPr lang="fr-FR" sz="2000" baseline="30000" dirty="0" smtClean="0"/>
              <a:t>3</a:t>
            </a:r>
            <a:r>
              <a:rPr lang="fr-FR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655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619117"/>
          </a:xfrm>
        </p:spPr>
        <p:txBody>
          <a:bodyPr/>
          <a:lstStyle/>
          <a:p>
            <a:pPr lvl="1"/>
            <a:r>
              <a:rPr lang="fr-FR" sz="3600" dirty="0" smtClean="0"/>
              <a:t>Quel(s) traitement(s) </a:t>
            </a:r>
            <a:r>
              <a:rPr lang="fr-FR" sz="3600" dirty="0"/>
              <a:t>entreprenez-vous </a:t>
            </a:r>
            <a:r>
              <a:rPr lang="fr-FR" sz="3600" dirty="0" smtClean="0"/>
              <a:t>?</a:t>
            </a:r>
            <a:endParaRPr lang="fr-FR" sz="6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Cotrimoxazole</a:t>
            </a:r>
          </a:p>
          <a:p>
            <a:pPr lvl="1"/>
            <a:r>
              <a:rPr lang="fr-FR" dirty="0" smtClean="0"/>
              <a:t>Forte dose</a:t>
            </a:r>
          </a:p>
          <a:p>
            <a:pPr lvl="2"/>
            <a:r>
              <a:rPr lang="fr-FR" dirty="0" smtClean="0"/>
              <a:t>1 600 mg x 3/j pour un poids standard</a:t>
            </a:r>
          </a:p>
          <a:p>
            <a:pPr lvl="1"/>
            <a:r>
              <a:rPr lang="fr-FR" dirty="0" smtClean="0"/>
              <a:t>3 semaines</a:t>
            </a:r>
          </a:p>
          <a:p>
            <a:pPr lvl="1"/>
            <a:r>
              <a:rPr lang="fr-FR" dirty="0" smtClean="0"/>
              <a:t>Prévention secondaire : cotrimoxazole 400/80 mg/j</a:t>
            </a:r>
          </a:p>
          <a:p>
            <a:r>
              <a:rPr lang="fr-FR" dirty="0" smtClean="0"/>
              <a:t>Corticothérapie</a:t>
            </a:r>
          </a:p>
          <a:p>
            <a:pPr lvl="1"/>
            <a:r>
              <a:rPr lang="fr-FR" dirty="0" smtClean="0"/>
              <a:t>Car PO</a:t>
            </a:r>
            <a:r>
              <a:rPr lang="fr-FR" baseline="-25000" dirty="0" smtClean="0"/>
              <a:t>2</a:t>
            </a:r>
            <a:r>
              <a:rPr lang="fr-FR" dirty="0" smtClean="0"/>
              <a:t>&lt;75 </a:t>
            </a:r>
            <a:r>
              <a:rPr lang="fr-FR" dirty="0" err="1" smtClean="0"/>
              <a:t>mmHg</a:t>
            </a:r>
            <a:endParaRPr lang="fr-FR" dirty="0" smtClean="0"/>
          </a:p>
          <a:p>
            <a:r>
              <a:rPr lang="fr-FR" dirty="0" smtClean="0"/>
              <a:t>Et fluconazole pour la candidose</a:t>
            </a:r>
          </a:p>
        </p:txBody>
      </p:sp>
    </p:spTree>
    <p:extLst>
      <p:ext uri="{BB962C8B-B14F-4D97-AF65-F5344CB8AC3E}">
        <p14:creationId xmlns:p14="http://schemas.microsoft.com/office/powerpoint/2010/main" val="176010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4538" y="128588"/>
            <a:ext cx="8743950" cy="82391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4" tIns="46037" rIns="92074" bIns="46037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fr-FR" sz="2400" b="1">
                <a:solidFill>
                  <a:srgbClr val="333399"/>
                </a:solidFill>
                <a:latin typeface="Tahoma" charset="0"/>
                <a:ea typeface="ＭＳ Ｐゴシック" charset="0"/>
                <a:cs typeface="Tahoma" charset="0"/>
              </a:rPr>
              <a:t>Pneumocystose</a:t>
            </a:r>
          </a:p>
        </p:txBody>
      </p:sp>
      <p:sp>
        <p:nvSpPr>
          <p:cNvPr id="18944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8325" y="1416050"/>
            <a:ext cx="9759950" cy="513556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4" tIns="46037" rIns="92074" bIns="46037" numCol="1" anchor="t" anchorCtr="0" compatLnSpc="1">
            <a:prstTxWarp prst="textNoShape">
              <a:avLst/>
            </a:prstTxWarp>
          </a:bodyPr>
          <a:lstStyle/>
          <a:p>
            <a:pPr marL="179388" indent="-179388" eaLnBrk="1" hangingPunct="1">
              <a:lnSpc>
                <a:spcPct val="90000"/>
              </a:lnSpc>
              <a:spcBef>
                <a:spcPct val="15000"/>
              </a:spcBef>
              <a:buClr>
                <a:srgbClr val="875B25"/>
              </a:buClr>
              <a:buFont typeface="Wingdings" charset="0"/>
              <a:buChar char="q"/>
            </a:pPr>
            <a:r>
              <a:rPr lang="fr-FR" sz="2000" b="1" dirty="0">
                <a:solidFill>
                  <a:srgbClr val="C49F00"/>
                </a:solidFill>
                <a:latin typeface="Arial" charset="0"/>
                <a:ea typeface="ＭＳ Ｐゴシック" charset="0"/>
              </a:rPr>
              <a:t> </a:t>
            </a:r>
            <a:r>
              <a:rPr lang="fr-FR" sz="2000" b="1" dirty="0">
                <a:solidFill>
                  <a:srgbClr val="875B25"/>
                </a:solidFill>
                <a:latin typeface="Arial" charset="0"/>
                <a:ea typeface="ＭＳ Ｐゴシック" charset="0"/>
              </a:rPr>
              <a:t>Pneumonie à </a:t>
            </a:r>
            <a:r>
              <a:rPr lang="fr-FR" sz="2000" b="1" i="1" dirty="0" err="1">
                <a:solidFill>
                  <a:srgbClr val="875B25"/>
                </a:solidFill>
                <a:latin typeface="Arial" charset="0"/>
                <a:ea typeface="ＭＳ Ｐゴシック" charset="0"/>
              </a:rPr>
              <a:t>Pneumocystis</a:t>
            </a:r>
            <a:r>
              <a:rPr lang="fr-FR" sz="2000" b="1" i="1" dirty="0">
                <a:solidFill>
                  <a:srgbClr val="875B25"/>
                </a:solidFill>
                <a:latin typeface="Arial" charset="0"/>
                <a:ea typeface="ＭＳ Ｐゴシック" charset="0"/>
              </a:rPr>
              <a:t> </a:t>
            </a:r>
            <a:r>
              <a:rPr lang="fr-FR" sz="2000" b="1" i="1" dirty="0" err="1">
                <a:solidFill>
                  <a:srgbClr val="875B25"/>
                </a:solidFill>
                <a:latin typeface="Arial" charset="0"/>
                <a:ea typeface="ＭＳ Ｐゴシック" charset="0"/>
              </a:rPr>
              <a:t>carinii</a:t>
            </a:r>
            <a:endParaRPr lang="fr-FR" sz="2000" b="1" dirty="0">
              <a:solidFill>
                <a:srgbClr val="875B25"/>
              </a:solidFill>
              <a:latin typeface="Arial" charset="0"/>
              <a:ea typeface="ＭＳ Ｐゴシック" charset="0"/>
            </a:endParaRPr>
          </a:p>
          <a:p>
            <a:pPr marL="539750" lvl="1" indent="-180975" eaLnBrk="1" hangingPunct="1">
              <a:lnSpc>
                <a:spcPct val="90000"/>
              </a:lnSpc>
              <a:spcBef>
                <a:spcPct val="15000"/>
              </a:spcBef>
              <a:buClr>
                <a:srgbClr val="875B25"/>
              </a:buClr>
              <a:buFontTx/>
              <a:buNone/>
            </a:pPr>
            <a:r>
              <a:rPr lang="fr-FR" sz="2000" dirty="0">
                <a:latin typeface="Arial" charset="0"/>
                <a:ea typeface="ＭＳ Ｐゴシック" charset="0"/>
              </a:rPr>
              <a:t>La plus fréquente des manifestations inaugurales du SIDA</a:t>
            </a:r>
          </a:p>
          <a:p>
            <a:pPr marL="539750" lvl="1" indent="-180975" eaLnBrk="1" hangingPunct="1">
              <a:lnSpc>
                <a:spcPct val="90000"/>
              </a:lnSpc>
              <a:spcBef>
                <a:spcPct val="15000"/>
              </a:spcBef>
              <a:buClr>
                <a:srgbClr val="875B25"/>
              </a:buClr>
              <a:buFontTx/>
              <a:buNone/>
            </a:pPr>
            <a:r>
              <a:rPr lang="fr-FR" sz="2000" b="1" dirty="0">
                <a:solidFill>
                  <a:srgbClr val="875B25"/>
                </a:solidFill>
                <a:latin typeface="Arial" charset="0"/>
                <a:ea typeface="ＭＳ Ｐゴシック" charset="0"/>
              </a:rPr>
              <a:t>Clinique</a:t>
            </a:r>
            <a:r>
              <a:rPr lang="fr-FR" sz="2000" dirty="0">
                <a:latin typeface="Arial" charset="0"/>
                <a:ea typeface="ＭＳ Ｐゴシック" charset="0"/>
              </a:rPr>
              <a:t> : toux sèche, fièvre, dyspnée, non-réponse aux ATB</a:t>
            </a:r>
          </a:p>
          <a:p>
            <a:pPr marL="539750" lvl="1" indent="-180975" eaLnBrk="1" hangingPunct="1">
              <a:lnSpc>
                <a:spcPct val="90000"/>
              </a:lnSpc>
              <a:spcBef>
                <a:spcPct val="15000"/>
              </a:spcBef>
              <a:buClr>
                <a:srgbClr val="875B25"/>
              </a:buClr>
              <a:buFontTx/>
              <a:buNone/>
            </a:pPr>
            <a:r>
              <a:rPr lang="fr-FR" sz="2000" dirty="0">
                <a:latin typeface="Arial" charset="0"/>
                <a:ea typeface="ＭＳ Ｐゴシック" charset="0"/>
              </a:rPr>
              <a:t>Radio thorax (syndrome interstitiel) ± scanner </a:t>
            </a:r>
          </a:p>
          <a:p>
            <a:pPr marL="539750" lvl="1" indent="-180975" eaLnBrk="1" hangingPunct="1">
              <a:lnSpc>
                <a:spcPct val="90000"/>
              </a:lnSpc>
              <a:spcBef>
                <a:spcPct val="15000"/>
              </a:spcBef>
              <a:buClr>
                <a:srgbClr val="875B25"/>
              </a:buClr>
              <a:buFontTx/>
              <a:buNone/>
            </a:pPr>
            <a:r>
              <a:rPr lang="fr-FR" sz="2000" dirty="0">
                <a:latin typeface="Arial" charset="0"/>
                <a:ea typeface="ＭＳ Ｐゴシック" charset="0"/>
              </a:rPr>
              <a:t>Lavage </a:t>
            </a:r>
            <a:r>
              <a:rPr lang="fr-FR" sz="2000" dirty="0" err="1">
                <a:latin typeface="Arial" charset="0"/>
                <a:ea typeface="ＭＳ Ｐゴシック" charset="0"/>
              </a:rPr>
              <a:t>bronchoalvéolaire</a:t>
            </a:r>
            <a:r>
              <a:rPr lang="fr-FR" sz="2000" dirty="0">
                <a:latin typeface="Arial" charset="0"/>
                <a:ea typeface="ＭＳ Ｐゴシック" charset="0"/>
              </a:rPr>
              <a:t> (LBA) ou expectoration induite</a:t>
            </a:r>
          </a:p>
          <a:p>
            <a:pPr marL="539750" lvl="1" indent="-180975" eaLnBrk="1" hangingPunct="1">
              <a:lnSpc>
                <a:spcPct val="90000"/>
              </a:lnSpc>
              <a:spcBef>
                <a:spcPct val="15000"/>
              </a:spcBef>
              <a:buClr>
                <a:srgbClr val="875B25"/>
              </a:buClr>
              <a:buFontTx/>
              <a:buNone/>
            </a:pPr>
            <a:r>
              <a:rPr lang="fr-FR" sz="2000" dirty="0">
                <a:latin typeface="Arial" charset="0"/>
                <a:ea typeface="ＭＳ Ｐゴシック" charset="0"/>
                <a:sym typeface="Monotype Sorts" charset="0"/>
              </a:rPr>
              <a:t>   kystes ou </a:t>
            </a:r>
            <a:r>
              <a:rPr lang="fr-FR" sz="2000" dirty="0" err="1">
                <a:latin typeface="Arial" charset="0"/>
                <a:ea typeface="ＭＳ Ｐゴシック" charset="0"/>
                <a:sym typeface="Monotype Sorts" charset="0"/>
              </a:rPr>
              <a:t>trophozoïtes</a:t>
            </a:r>
            <a:r>
              <a:rPr lang="fr-FR" sz="2000" dirty="0">
                <a:latin typeface="Arial" charset="0"/>
                <a:ea typeface="ＭＳ Ｐゴシック" charset="0"/>
                <a:sym typeface="Monotype Sorts" charset="0"/>
              </a:rPr>
              <a:t> de </a:t>
            </a:r>
            <a:r>
              <a:rPr lang="fr-FR" sz="2000" i="1" dirty="0">
                <a:latin typeface="Arial" charset="0"/>
                <a:ea typeface="ＭＳ Ｐゴシック" charset="0"/>
                <a:sym typeface="Monotype Sorts" charset="0"/>
              </a:rPr>
              <a:t>P. </a:t>
            </a:r>
            <a:r>
              <a:rPr lang="fr-FR" sz="2000" i="1" dirty="0" err="1">
                <a:latin typeface="Arial" charset="0"/>
                <a:ea typeface="ＭＳ Ｐゴシック" charset="0"/>
                <a:sym typeface="Monotype Sorts" charset="0"/>
              </a:rPr>
              <a:t>carinii</a:t>
            </a:r>
            <a:endParaRPr lang="fr-FR" sz="2000" dirty="0">
              <a:latin typeface="Arial" charset="0"/>
              <a:ea typeface="ＭＳ Ｐゴシック" charset="0"/>
              <a:sym typeface="Monotype Sorts" charset="0"/>
            </a:endParaRPr>
          </a:p>
          <a:p>
            <a:pPr marL="539750" lvl="1" indent="-180975" eaLnBrk="1" hangingPunct="1">
              <a:lnSpc>
                <a:spcPct val="90000"/>
              </a:lnSpc>
              <a:spcBef>
                <a:spcPct val="15000"/>
              </a:spcBef>
              <a:buClr>
                <a:srgbClr val="875B25"/>
              </a:buClr>
              <a:buFontTx/>
              <a:buNone/>
            </a:pPr>
            <a:endParaRPr lang="fr-FR" sz="1000" dirty="0">
              <a:latin typeface="Arial" charset="0"/>
              <a:ea typeface="ＭＳ Ｐゴシック" charset="0"/>
              <a:sym typeface="Monotype Sorts" charset="0"/>
            </a:endParaRPr>
          </a:p>
          <a:p>
            <a:pPr marL="179388" indent="-179388" eaLnBrk="1" hangingPunct="1">
              <a:lnSpc>
                <a:spcPct val="90000"/>
              </a:lnSpc>
              <a:spcBef>
                <a:spcPct val="15000"/>
              </a:spcBef>
              <a:buClr>
                <a:srgbClr val="875B25"/>
              </a:buClr>
              <a:buFont typeface="Wingdings" charset="0"/>
              <a:buChar char="q"/>
            </a:pPr>
            <a:r>
              <a:rPr lang="fr-FR" sz="2000" b="1" dirty="0">
                <a:solidFill>
                  <a:srgbClr val="E0B500"/>
                </a:solidFill>
                <a:latin typeface="Arial" charset="0"/>
                <a:ea typeface="ＭＳ Ｐゴシック" charset="0"/>
                <a:sym typeface="Monotype Sorts" charset="0"/>
              </a:rPr>
              <a:t> </a:t>
            </a:r>
            <a:r>
              <a:rPr lang="fr-FR" sz="2000" b="1" dirty="0">
                <a:solidFill>
                  <a:srgbClr val="875B25"/>
                </a:solidFill>
                <a:latin typeface="Arial" charset="0"/>
                <a:ea typeface="ＭＳ Ｐゴシック" charset="0"/>
                <a:sym typeface="Monotype Sorts" charset="0"/>
              </a:rPr>
              <a:t>Traitement</a:t>
            </a:r>
          </a:p>
          <a:p>
            <a:pPr marL="539750" lvl="1" indent="-180975" eaLnBrk="1" hangingPunct="1">
              <a:lnSpc>
                <a:spcPct val="90000"/>
              </a:lnSpc>
              <a:spcBef>
                <a:spcPct val="15000"/>
              </a:spcBef>
              <a:buClr>
                <a:srgbClr val="875B25"/>
              </a:buClr>
              <a:buFontTx/>
              <a:buNone/>
            </a:pPr>
            <a:r>
              <a:rPr lang="fr-FR" sz="2000" b="1" dirty="0" err="1">
                <a:solidFill>
                  <a:srgbClr val="FF0066"/>
                </a:solidFill>
                <a:latin typeface="Arial" charset="0"/>
                <a:ea typeface="ＭＳ Ｐゴシック" charset="0"/>
              </a:rPr>
              <a:t>Cotrimoxazole</a:t>
            </a:r>
            <a:r>
              <a:rPr lang="fr-FR" sz="2000" b="1" dirty="0">
                <a:latin typeface="Arial" charset="0"/>
                <a:ea typeface="ＭＳ Ｐゴシック" charset="0"/>
                <a:sym typeface="Monotype Sorts" charset="0"/>
              </a:rPr>
              <a:t> :</a:t>
            </a:r>
            <a:r>
              <a:rPr lang="fr-FR" sz="2000" b="1" dirty="0">
                <a:latin typeface="Arial" charset="0"/>
                <a:ea typeface="ＭＳ Ｐゴシック" charset="0"/>
                <a:sym typeface="Symbol" charset="0"/>
              </a:rPr>
              <a:t> FORTES DOSES (</a:t>
            </a:r>
            <a:r>
              <a:rPr lang="fr-FR" sz="2000" dirty="0">
                <a:latin typeface="Arial" charset="0"/>
                <a:ea typeface="ＭＳ Ｐゴシック" charset="0"/>
                <a:sym typeface="Symbol" charset="0"/>
              </a:rPr>
              <a:t>12 </a:t>
            </a:r>
            <a:r>
              <a:rPr lang="fr-FR" sz="2000" dirty="0" err="1">
                <a:latin typeface="Arial" charset="0"/>
                <a:ea typeface="ＭＳ Ｐゴシック" charset="0"/>
                <a:sym typeface="Symbol" charset="0"/>
              </a:rPr>
              <a:t>amp</a:t>
            </a:r>
            <a:r>
              <a:rPr lang="fr-FR" sz="2000" dirty="0">
                <a:latin typeface="Arial" charset="0"/>
                <a:ea typeface="ＭＳ Ｐゴシック" charset="0"/>
                <a:sym typeface="Symbol" charset="0"/>
              </a:rPr>
              <a:t>/j pendant 3 semaines)</a:t>
            </a:r>
          </a:p>
          <a:p>
            <a:pPr marL="539750" lvl="1" indent="-180975" eaLnBrk="1" hangingPunct="1">
              <a:lnSpc>
                <a:spcPct val="90000"/>
              </a:lnSpc>
              <a:spcBef>
                <a:spcPct val="15000"/>
              </a:spcBef>
              <a:buClr>
                <a:srgbClr val="875B25"/>
              </a:buClr>
              <a:buFontTx/>
              <a:buNone/>
            </a:pPr>
            <a:r>
              <a:rPr lang="fr-FR" sz="2000" dirty="0">
                <a:latin typeface="Arial" charset="0"/>
                <a:ea typeface="ＭＳ Ｐゴシック" charset="0"/>
                <a:sym typeface="Symbol" charset="0"/>
              </a:rPr>
              <a:t>(risque de rash cutané et fièvre : 30 </a:t>
            </a:r>
            <a:r>
              <a:rPr lang="fr-FR" sz="2000" dirty="0" smtClean="0">
                <a:latin typeface="Arial" charset="0"/>
                <a:ea typeface="ＭＳ Ｐゴシック" charset="0"/>
                <a:sym typeface="Symbol" charset="0"/>
              </a:rPr>
              <a:t>%, régressif </a:t>
            </a:r>
            <a:r>
              <a:rPr lang="fr-FR" sz="2000" dirty="0">
                <a:latin typeface="Arial" charset="0"/>
                <a:ea typeface="ＭＳ Ｐゴシック" charset="0"/>
                <a:sym typeface="Symbol" charset="0"/>
              </a:rPr>
              <a:t>dans 50 % des cas)</a:t>
            </a:r>
          </a:p>
          <a:p>
            <a:pPr marL="539750" lvl="1" indent="-180975" eaLnBrk="1" hangingPunct="1">
              <a:lnSpc>
                <a:spcPct val="90000"/>
              </a:lnSpc>
              <a:spcBef>
                <a:spcPct val="15000"/>
              </a:spcBef>
              <a:buClr>
                <a:srgbClr val="875B25"/>
              </a:buClr>
              <a:buFontTx/>
              <a:buNone/>
            </a:pPr>
            <a:r>
              <a:rPr lang="fr-FR" sz="2000" b="1" u="sng" dirty="0">
                <a:solidFill>
                  <a:srgbClr val="FF0066"/>
                </a:solidFill>
                <a:latin typeface="Arial" charset="0"/>
                <a:ea typeface="ＭＳ Ｐゴシック" charset="0"/>
              </a:rPr>
              <a:t>+</a:t>
            </a:r>
            <a:r>
              <a:rPr lang="fr-FR" sz="2000" b="1" dirty="0">
                <a:latin typeface="Arial" charset="0"/>
                <a:ea typeface="ＭＳ Ｐゴシック" charset="0"/>
                <a:sym typeface="Symbol" charset="0"/>
              </a:rPr>
              <a:t> </a:t>
            </a:r>
            <a:r>
              <a:rPr lang="fr-FR" sz="2000" b="1" dirty="0">
                <a:solidFill>
                  <a:srgbClr val="FF0066"/>
                </a:solidFill>
                <a:latin typeface="Arial" charset="0"/>
                <a:ea typeface="ＭＳ Ｐゴシック" charset="0"/>
              </a:rPr>
              <a:t>Corticoïdes </a:t>
            </a:r>
            <a:r>
              <a:rPr lang="fr-FR" sz="2000" dirty="0">
                <a:latin typeface="Arial" charset="0"/>
                <a:ea typeface="ＭＳ Ｐゴシック" charset="0"/>
                <a:sym typeface="Symbol" charset="0"/>
              </a:rPr>
              <a:t>1 mg/kg/j si PaO</a:t>
            </a:r>
            <a:r>
              <a:rPr lang="fr-FR" sz="2000" baseline="-25000" dirty="0">
                <a:latin typeface="Arial" charset="0"/>
                <a:ea typeface="ＭＳ Ｐゴシック" charset="0"/>
                <a:sym typeface="Symbol" charset="0"/>
              </a:rPr>
              <a:t>2</a:t>
            </a:r>
            <a:r>
              <a:rPr lang="fr-FR" sz="2000" dirty="0">
                <a:latin typeface="Arial" charset="0"/>
                <a:ea typeface="ＭＳ Ｐゴシック" charset="0"/>
                <a:sym typeface="Symbol" charset="0"/>
              </a:rPr>
              <a:t> &lt; </a:t>
            </a:r>
            <a:r>
              <a:rPr lang="fr-FR" sz="2000" dirty="0" smtClean="0">
                <a:latin typeface="Arial" charset="0"/>
                <a:ea typeface="ＭＳ Ｐゴシック" charset="0"/>
                <a:sym typeface="Symbol" charset="0"/>
              </a:rPr>
              <a:t>75 </a:t>
            </a:r>
            <a:r>
              <a:rPr lang="fr-FR" sz="2000" dirty="0">
                <a:latin typeface="Arial" charset="0"/>
                <a:ea typeface="ＭＳ Ｐゴシック" charset="0"/>
                <a:sym typeface="Symbol" charset="0"/>
              </a:rPr>
              <a:t>mm Hg</a:t>
            </a:r>
          </a:p>
          <a:p>
            <a:pPr marL="539750" lvl="1" indent="-180975" eaLnBrk="1" hangingPunct="1">
              <a:lnSpc>
                <a:spcPct val="90000"/>
              </a:lnSpc>
              <a:spcBef>
                <a:spcPct val="15000"/>
              </a:spcBef>
              <a:buClr>
                <a:srgbClr val="875B25"/>
              </a:buClr>
              <a:buFontTx/>
              <a:buNone/>
            </a:pPr>
            <a:endParaRPr lang="fr-FR" sz="1400" dirty="0">
              <a:solidFill>
                <a:srgbClr val="E0B500"/>
              </a:solidFill>
              <a:latin typeface="Arial" charset="0"/>
              <a:ea typeface="ＭＳ Ｐゴシック" charset="0"/>
              <a:sym typeface="Monotype Sorts" charset="0"/>
            </a:endParaRPr>
          </a:p>
          <a:p>
            <a:pPr marL="179388" indent="-179388" eaLnBrk="1" hangingPunct="1">
              <a:lnSpc>
                <a:spcPct val="90000"/>
              </a:lnSpc>
              <a:spcBef>
                <a:spcPct val="15000"/>
              </a:spcBef>
              <a:buClr>
                <a:srgbClr val="875B25"/>
              </a:buClr>
              <a:buFont typeface="Wingdings" charset="0"/>
              <a:buNone/>
            </a:pPr>
            <a:r>
              <a:rPr lang="fr-FR" sz="2000" b="1" dirty="0">
                <a:solidFill>
                  <a:srgbClr val="875B25"/>
                </a:solidFill>
                <a:latin typeface="Arial" charset="0"/>
                <a:ea typeface="ＭＳ Ｐゴシック" charset="0"/>
                <a:sym typeface="Monotype Sorts" charset="0"/>
              </a:rPr>
              <a:t>Prophylaxie secondaire</a:t>
            </a:r>
            <a:r>
              <a:rPr lang="fr-FR" sz="2000" b="1" dirty="0">
                <a:latin typeface="Arial" charset="0"/>
                <a:ea typeface="ＭＳ Ｐゴシック" charset="0"/>
                <a:sym typeface="Symbol" charset="0"/>
              </a:rPr>
              <a:t> : </a:t>
            </a:r>
            <a:r>
              <a:rPr lang="fr-FR" sz="2000" b="1" dirty="0" err="1">
                <a:solidFill>
                  <a:srgbClr val="FF0066"/>
                </a:solidFill>
                <a:latin typeface="Arial" charset="0"/>
                <a:ea typeface="ＭＳ Ｐゴシック" charset="0"/>
              </a:rPr>
              <a:t>Cotrimoxazole</a:t>
            </a:r>
            <a:r>
              <a:rPr lang="fr-FR" sz="2000" b="1" dirty="0">
                <a:solidFill>
                  <a:srgbClr val="FF0066"/>
                </a:solidFill>
                <a:latin typeface="Arial" charset="0"/>
                <a:ea typeface="ＭＳ Ｐゴシック" charset="0"/>
                <a:sym typeface="Monotype Sorts" charset="0"/>
              </a:rPr>
              <a:t> 400/80 mg,</a:t>
            </a:r>
            <a:r>
              <a:rPr lang="fr-FR" sz="2000" b="1" dirty="0">
                <a:solidFill>
                  <a:srgbClr val="FF0066"/>
                </a:solidFill>
                <a:latin typeface="Arial" charset="0"/>
                <a:ea typeface="ＭＳ Ｐゴシック" charset="0"/>
              </a:rPr>
              <a:t>1 </a:t>
            </a:r>
            <a:r>
              <a:rPr lang="fr-FR" sz="2000" b="1" dirty="0" err="1">
                <a:solidFill>
                  <a:srgbClr val="FF0066"/>
                </a:solidFill>
                <a:latin typeface="Arial" charset="0"/>
                <a:ea typeface="ＭＳ Ｐゴシック" charset="0"/>
              </a:rPr>
              <a:t>comp</a:t>
            </a:r>
            <a:r>
              <a:rPr lang="fr-FR" sz="2000" b="1" dirty="0">
                <a:solidFill>
                  <a:srgbClr val="FF0066"/>
                </a:solidFill>
                <a:latin typeface="Arial" charset="0"/>
                <a:ea typeface="ＭＳ Ｐゴシック" charset="0"/>
              </a:rPr>
              <a:t>/j</a:t>
            </a:r>
            <a:endParaRPr lang="fr-FR" sz="2000" b="1" dirty="0">
              <a:latin typeface="Arial" charset="0"/>
              <a:ea typeface="ＭＳ Ｐゴシック" charset="0"/>
              <a:sym typeface="Symbol" charset="0"/>
            </a:endParaRPr>
          </a:p>
          <a:p>
            <a:pPr marL="539750" lvl="1" indent="-180975" eaLnBrk="1" hangingPunct="1">
              <a:lnSpc>
                <a:spcPct val="90000"/>
              </a:lnSpc>
              <a:spcBef>
                <a:spcPct val="15000"/>
              </a:spcBef>
              <a:buClr>
                <a:srgbClr val="875B25"/>
              </a:buClr>
              <a:buFont typeface="Zapf Dingbats" charset="0"/>
              <a:buNone/>
            </a:pPr>
            <a:endParaRPr lang="fr-FR" sz="2000" b="1" dirty="0">
              <a:latin typeface="Arial" charset="0"/>
              <a:ea typeface="ＭＳ Ｐゴシック" charset="0"/>
              <a:sym typeface="Symbol" charset="0"/>
            </a:endParaRPr>
          </a:p>
          <a:p>
            <a:pPr marL="539750" lvl="1" indent="-180975" eaLnBrk="1" hangingPunct="1">
              <a:lnSpc>
                <a:spcPct val="90000"/>
              </a:lnSpc>
              <a:spcBef>
                <a:spcPct val="15000"/>
              </a:spcBef>
              <a:buClr>
                <a:srgbClr val="875B25"/>
              </a:buClr>
              <a:buFontTx/>
              <a:buNone/>
            </a:pPr>
            <a:r>
              <a:rPr lang="fr-FR" sz="2000" b="1" dirty="0">
                <a:latin typeface="Arial" charset="0"/>
                <a:ea typeface="ＭＳ Ｐゴシック" charset="0"/>
                <a:sym typeface="Symbol" charset="0"/>
              </a:rPr>
              <a:t> </a:t>
            </a:r>
            <a:r>
              <a:rPr lang="fr-FR" sz="2000" dirty="0">
                <a:latin typeface="Arial" charset="0"/>
                <a:ea typeface="ＭＳ Ｐゴシック" charset="0"/>
                <a:sym typeface="Symbol" charset="0"/>
              </a:rPr>
              <a:t>Alternative en cas d’allergie : </a:t>
            </a:r>
            <a:r>
              <a:rPr lang="fr-FR" sz="2000" dirty="0" err="1">
                <a:latin typeface="Arial" charset="0"/>
                <a:ea typeface="ＭＳ Ｐゴシック" charset="0"/>
                <a:sym typeface="Symbol" charset="0"/>
              </a:rPr>
              <a:t>atovaquone</a:t>
            </a:r>
            <a:r>
              <a:rPr lang="fr-FR" sz="2000" dirty="0">
                <a:latin typeface="Arial" charset="0"/>
                <a:ea typeface="ＭＳ Ｐゴシック" charset="0"/>
                <a:sym typeface="Symbol" charset="0"/>
              </a:rPr>
              <a:t>, </a:t>
            </a:r>
            <a:r>
              <a:rPr lang="fr-FR" sz="2000" dirty="0" err="1">
                <a:latin typeface="Arial" charset="0"/>
                <a:ea typeface="ＭＳ Ｐゴシック" charset="0"/>
                <a:sym typeface="Symbol" charset="0"/>
              </a:rPr>
              <a:t>pentamidine</a:t>
            </a:r>
            <a:r>
              <a:rPr lang="fr-FR" sz="2000" dirty="0">
                <a:latin typeface="Arial" charset="0"/>
                <a:ea typeface="ＭＳ Ｐゴシック" charset="0"/>
                <a:sym typeface="Symbol" charset="0"/>
              </a:rPr>
              <a:t> IV (formes sévères), aérosol de </a:t>
            </a:r>
            <a:r>
              <a:rPr lang="fr-FR" sz="2000" dirty="0" err="1">
                <a:latin typeface="Arial" charset="0"/>
                <a:ea typeface="ＭＳ Ｐゴシック" charset="0"/>
                <a:sym typeface="Symbol" charset="0"/>
              </a:rPr>
              <a:t>pentamidine</a:t>
            </a:r>
            <a:r>
              <a:rPr lang="fr-FR" sz="2000" dirty="0">
                <a:latin typeface="Arial" charset="0"/>
                <a:ea typeface="ＭＳ Ｐゴシック" charset="0"/>
                <a:sym typeface="Symbol" charset="0"/>
              </a:rPr>
              <a:t> 300 mg/ mois, </a:t>
            </a:r>
            <a:r>
              <a:rPr lang="fr-FR" sz="2000" dirty="0" err="1">
                <a:latin typeface="Arial" charset="0"/>
                <a:ea typeface="ＭＳ Ｐゴシック" charset="0"/>
                <a:sym typeface="Symbol" charset="0"/>
              </a:rPr>
              <a:t>disulone</a:t>
            </a:r>
            <a:endParaRPr lang="fr-FR" sz="2000" dirty="0">
              <a:latin typeface="Arial" charset="0"/>
              <a:ea typeface="ＭＳ Ｐゴシック" charset="0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40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6288" y="244475"/>
            <a:ext cx="9310687" cy="6080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4" tIns="46037" rIns="92074" bIns="46037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fr-FR" sz="2400" b="1">
                <a:solidFill>
                  <a:srgbClr val="333399"/>
                </a:solidFill>
                <a:latin typeface="Tahoma" charset="0"/>
                <a:ea typeface="ＭＳ Ｐゴシック" charset="0"/>
                <a:cs typeface="Tahoma" charset="0"/>
              </a:rPr>
              <a:t>Tuberculose</a:t>
            </a:r>
          </a:p>
        </p:txBody>
      </p:sp>
      <p:sp>
        <p:nvSpPr>
          <p:cNvPr id="19456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4675" y="1411288"/>
            <a:ext cx="9366250" cy="48006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4" tIns="46037" rIns="92074" bIns="46037" numCol="1" anchor="t" anchorCtr="0" compatLnSpc="1">
            <a:prstTxWarp prst="textNoShape">
              <a:avLst/>
            </a:prstTxWarp>
          </a:bodyPr>
          <a:lstStyle/>
          <a:p>
            <a:pPr marL="344488" indent="-344488" defTabSz="912813" eaLnBrk="1" hangingPunct="1">
              <a:lnSpc>
                <a:spcPct val="90000"/>
              </a:lnSpc>
              <a:spcBef>
                <a:spcPct val="15000"/>
              </a:spcBef>
              <a:buClr>
                <a:srgbClr val="875B25"/>
              </a:buClr>
              <a:buFont typeface="Wingdings" charset="0"/>
              <a:buChar char="q"/>
              <a:tabLst>
                <a:tab pos="357188" algn="l"/>
              </a:tabLst>
            </a:pPr>
            <a:r>
              <a:rPr lang="fr-FR" sz="2000" b="1" i="1" dirty="0" err="1">
                <a:solidFill>
                  <a:srgbClr val="875B25"/>
                </a:solidFill>
                <a:latin typeface="Arial" charset="0"/>
                <a:ea typeface="ＭＳ Ｐゴシック" charset="0"/>
              </a:rPr>
              <a:t>Mycobacterium</a:t>
            </a:r>
            <a:r>
              <a:rPr lang="fr-FR" sz="2000" b="1" i="1" dirty="0">
                <a:solidFill>
                  <a:srgbClr val="875B25"/>
                </a:solidFill>
                <a:latin typeface="Arial" charset="0"/>
                <a:ea typeface="ＭＳ Ｐゴシック" charset="0"/>
              </a:rPr>
              <a:t> </a:t>
            </a:r>
            <a:r>
              <a:rPr lang="fr-FR" sz="2000" b="1" i="1" dirty="0" err="1">
                <a:solidFill>
                  <a:srgbClr val="875B25"/>
                </a:solidFill>
                <a:latin typeface="Arial" charset="0"/>
                <a:ea typeface="ＭＳ Ｐゴシック" charset="0"/>
              </a:rPr>
              <a:t>tuberculosis</a:t>
            </a:r>
            <a:r>
              <a:rPr lang="fr-FR" sz="2000" dirty="0">
                <a:solidFill>
                  <a:srgbClr val="003399"/>
                </a:solidFill>
                <a:latin typeface="Arial" charset="0"/>
                <a:ea typeface="ＭＳ Ｐゴシック" charset="0"/>
              </a:rPr>
              <a:t> </a:t>
            </a:r>
            <a:r>
              <a:rPr lang="fr-FR" sz="2000" dirty="0">
                <a:latin typeface="Arial" charset="0"/>
                <a:ea typeface="ＭＳ Ｐゴシック" charset="0"/>
              </a:rPr>
              <a:t>(= bacille de Koch) le plus souvent endogène</a:t>
            </a:r>
          </a:p>
          <a:p>
            <a:pPr marL="344488" indent="-344488" defTabSz="912813" eaLnBrk="1" hangingPunct="1">
              <a:lnSpc>
                <a:spcPct val="80000"/>
              </a:lnSpc>
              <a:buClr>
                <a:srgbClr val="875B25"/>
              </a:buClr>
              <a:buFontTx/>
              <a:buNone/>
              <a:tabLst>
                <a:tab pos="357188" algn="l"/>
              </a:tabLst>
            </a:pPr>
            <a:r>
              <a:rPr lang="fr-FR" sz="2000" dirty="0">
                <a:latin typeface="Arial" charset="0"/>
                <a:ea typeface="ＭＳ Ｐゴシック" charset="0"/>
              </a:rPr>
              <a:t>	Localisations multiples (&gt; 50 %) : pulmonaire et extra-pulmonaire</a:t>
            </a:r>
          </a:p>
          <a:p>
            <a:pPr marL="344488" indent="-344488" defTabSz="912813" eaLnBrk="1" hangingPunct="1">
              <a:lnSpc>
                <a:spcPct val="80000"/>
              </a:lnSpc>
              <a:buClr>
                <a:srgbClr val="875B25"/>
              </a:buClr>
              <a:buFontTx/>
              <a:buNone/>
              <a:tabLst>
                <a:tab pos="357188" algn="l"/>
              </a:tabLst>
            </a:pPr>
            <a:r>
              <a:rPr lang="fr-FR" sz="2000" dirty="0">
                <a:latin typeface="Arial" charset="0"/>
                <a:ea typeface="ＭＳ Ｐゴシック" charset="0"/>
              </a:rPr>
              <a:t>	Très fréquente (10-15 %), régions </a:t>
            </a:r>
            <a:r>
              <a:rPr lang="fr-FR" sz="2000" dirty="0" smtClean="0">
                <a:latin typeface="Arial" charset="0"/>
                <a:ea typeface="ＭＳ Ｐゴシック" charset="0"/>
              </a:rPr>
              <a:t>d</a:t>
            </a:r>
            <a:r>
              <a:rPr lang="fr-FR" altLang="ja-JP" sz="2000" dirty="0" smtClean="0">
                <a:latin typeface="Arial" charset="0"/>
                <a:ea typeface="ＭＳ Ｐゴシック" charset="0"/>
              </a:rPr>
              <a:t>'endémie</a:t>
            </a:r>
            <a:r>
              <a:rPr lang="fr-FR" altLang="ja-JP" sz="2000" dirty="0">
                <a:latin typeface="Arial" charset="0"/>
                <a:ea typeface="ＭＳ Ｐゴシック" charset="0"/>
              </a:rPr>
              <a:t>, précarité</a:t>
            </a:r>
          </a:p>
          <a:p>
            <a:pPr marL="344488" indent="-344488" defTabSz="912813" eaLnBrk="1" hangingPunct="1">
              <a:lnSpc>
                <a:spcPct val="80000"/>
              </a:lnSpc>
              <a:buClr>
                <a:srgbClr val="875B25"/>
              </a:buClr>
              <a:buFontTx/>
              <a:buNone/>
              <a:tabLst>
                <a:tab pos="357188" algn="l"/>
              </a:tabLst>
            </a:pPr>
            <a:endParaRPr lang="fr-FR" sz="1400" dirty="0">
              <a:latin typeface="Arial" charset="0"/>
              <a:ea typeface="ＭＳ Ｐゴシック" charset="0"/>
            </a:endParaRPr>
          </a:p>
          <a:p>
            <a:pPr marL="344488" indent="-344488" defTabSz="912813" eaLnBrk="1" hangingPunct="1">
              <a:lnSpc>
                <a:spcPct val="80000"/>
              </a:lnSpc>
              <a:buClr>
                <a:srgbClr val="875B25"/>
              </a:buClr>
              <a:tabLst>
                <a:tab pos="357188" algn="l"/>
              </a:tabLst>
            </a:pPr>
            <a:r>
              <a:rPr lang="fr-FR" sz="2000" dirty="0">
                <a:solidFill>
                  <a:srgbClr val="E0B500"/>
                </a:solidFill>
                <a:latin typeface="Arial" charset="0"/>
                <a:ea typeface="ＭＳ Ｐゴシック" charset="0"/>
              </a:rPr>
              <a:t>	</a:t>
            </a:r>
            <a:r>
              <a:rPr lang="fr-FR" sz="2000" b="1" dirty="0">
                <a:solidFill>
                  <a:srgbClr val="875B25"/>
                </a:solidFill>
                <a:latin typeface="Arial" charset="0"/>
                <a:ea typeface="ＭＳ Ｐゴシック" charset="0"/>
              </a:rPr>
              <a:t>Clinique :</a:t>
            </a:r>
            <a:r>
              <a:rPr lang="fr-FR" sz="2000" dirty="0">
                <a:solidFill>
                  <a:srgbClr val="003399"/>
                </a:solidFill>
                <a:latin typeface="Arial" charset="0"/>
                <a:ea typeface="ＭＳ Ｐゴシック" charset="0"/>
              </a:rPr>
              <a:t> </a:t>
            </a:r>
            <a:r>
              <a:rPr lang="fr-FR" sz="2000" dirty="0">
                <a:latin typeface="Arial" charset="0"/>
                <a:ea typeface="ＭＳ Ｐゴシック" charset="0"/>
              </a:rPr>
              <a:t>fébricule, AEG et autres selon la localisation</a:t>
            </a:r>
          </a:p>
          <a:p>
            <a:pPr marL="344488" indent="-344488" defTabSz="912813" eaLnBrk="1" hangingPunct="1">
              <a:lnSpc>
                <a:spcPct val="80000"/>
              </a:lnSpc>
              <a:buClr>
                <a:srgbClr val="875B25"/>
              </a:buClr>
              <a:tabLst>
                <a:tab pos="357188" algn="l"/>
              </a:tabLst>
            </a:pPr>
            <a:r>
              <a:rPr lang="fr-FR" sz="2000" dirty="0">
                <a:solidFill>
                  <a:srgbClr val="E0B500"/>
                </a:solidFill>
                <a:latin typeface="Arial" charset="0"/>
                <a:ea typeface="ＭＳ Ｐゴシック" charset="0"/>
              </a:rPr>
              <a:t>	</a:t>
            </a:r>
            <a:r>
              <a:rPr lang="fr-FR" sz="2000" dirty="0">
                <a:latin typeface="Arial" charset="0"/>
                <a:ea typeface="ＭＳ Ｐゴシック" charset="0"/>
              </a:rPr>
              <a:t>Radio, crachats, tubages gastriques, LBA, LCR, moelle osseuse</a:t>
            </a:r>
          </a:p>
          <a:p>
            <a:pPr marL="344488" indent="-344488" defTabSz="912813" eaLnBrk="1" hangingPunct="1">
              <a:lnSpc>
                <a:spcPct val="80000"/>
              </a:lnSpc>
              <a:buClr>
                <a:srgbClr val="875B25"/>
              </a:buClr>
              <a:tabLst>
                <a:tab pos="357188" algn="l"/>
              </a:tabLst>
            </a:pPr>
            <a:r>
              <a:rPr lang="fr-FR" sz="2000" dirty="0">
                <a:latin typeface="Arial" charset="0"/>
                <a:ea typeface="ＭＳ Ｐゴシック" charset="0"/>
              </a:rPr>
              <a:t>	Examen direct par coloration </a:t>
            </a:r>
            <a:r>
              <a:rPr lang="fr-FR" sz="2000" dirty="0" err="1">
                <a:latin typeface="Arial" charset="0"/>
                <a:ea typeface="ＭＳ Ｐゴシック" charset="0"/>
              </a:rPr>
              <a:t>Ziehl</a:t>
            </a:r>
            <a:r>
              <a:rPr lang="fr-FR" sz="2000" dirty="0">
                <a:latin typeface="Arial" charset="0"/>
                <a:ea typeface="ＭＳ Ｐゴシック" charset="0"/>
              </a:rPr>
              <a:t> puis Culture (3-6 sem.)</a:t>
            </a:r>
          </a:p>
          <a:p>
            <a:pPr marL="344488" indent="-344488" defTabSz="912813" eaLnBrk="1" hangingPunct="1">
              <a:lnSpc>
                <a:spcPct val="80000"/>
              </a:lnSpc>
              <a:buClr>
                <a:srgbClr val="875B25"/>
              </a:buClr>
              <a:tabLst>
                <a:tab pos="357188" algn="l"/>
              </a:tabLst>
            </a:pPr>
            <a:r>
              <a:rPr lang="fr-FR" sz="2000" dirty="0">
                <a:latin typeface="Arial" charset="0"/>
                <a:ea typeface="ＭＳ Ｐゴシック" charset="0"/>
              </a:rPr>
              <a:t>	Autres localisations : ganglionnaire, hépatique, splénique, osseuse, cérébrale…</a:t>
            </a:r>
          </a:p>
          <a:p>
            <a:pPr marL="344488" indent="-344488" defTabSz="912813" eaLnBrk="1" hangingPunct="1">
              <a:lnSpc>
                <a:spcPct val="80000"/>
              </a:lnSpc>
              <a:buClr>
                <a:srgbClr val="875B25"/>
              </a:buClr>
              <a:tabLst>
                <a:tab pos="357188" algn="l"/>
              </a:tabLst>
            </a:pPr>
            <a:endParaRPr lang="fr-FR" sz="1400" dirty="0">
              <a:latin typeface="Arial" charset="0"/>
              <a:ea typeface="ＭＳ Ｐゴシック" charset="0"/>
            </a:endParaRPr>
          </a:p>
          <a:p>
            <a:pPr marL="344488" indent="-344488" defTabSz="912813" eaLnBrk="1" hangingPunct="1">
              <a:lnSpc>
                <a:spcPct val="90000"/>
              </a:lnSpc>
              <a:spcBef>
                <a:spcPct val="15000"/>
              </a:spcBef>
              <a:buClr>
                <a:srgbClr val="875B25"/>
              </a:buClr>
              <a:buFont typeface="Wingdings" charset="0"/>
              <a:buChar char="q"/>
              <a:tabLst>
                <a:tab pos="357188" algn="l"/>
              </a:tabLst>
            </a:pPr>
            <a:r>
              <a:rPr lang="fr-FR" sz="2000" b="1" dirty="0">
                <a:solidFill>
                  <a:srgbClr val="875B25"/>
                </a:solidFill>
                <a:latin typeface="Arial" charset="0"/>
                <a:ea typeface="ＭＳ Ｐゴシック" charset="0"/>
                <a:sym typeface="Monotype Sorts" charset="0"/>
              </a:rPr>
              <a:t>Traitement</a:t>
            </a:r>
          </a:p>
          <a:p>
            <a:pPr marL="344488" indent="-344488" defTabSz="912813" eaLnBrk="1" hangingPunct="1">
              <a:lnSpc>
                <a:spcPct val="80000"/>
              </a:lnSpc>
              <a:buClr>
                <a:srgbClr val="875B25"/>
              </a:buClr>
              <a:tabLst>
                <a:tab pos="357188" algn="l"/>
              </a:tabLst>
            </a:pPr>
            <a:r>
              <a:rPr lang="fr-FR" sz="2000" dirty="0">
                <a:latin typeface="Arial" charset="0"/>
                <a:ea typeface="ＭＳ Ｐゴシック" charset="0"/>
              </a:rPr>
              <a:t>	2 mois de</a:t>
            </a:r>
            <a:r>
              <a:rPr lang="fr-FR" sz="2000" dirty="0">
                <a:solidFill>
                  <a:srgbClr val="003399"/>
                </a:solidFill>
                <a:latin typeface="Arial" charset="0"/>
                <a:ea typeface="ＭＳ Ｐゴシック" charset="0"/>
              </a:rPr>
              <a:t> </a:t>
            </a:r>
            <a:r>
              <a:rPr lang="fr-FR" sz="2000" dirty="0">
                <a:solidFill>
                  <a:srgbClr val="FF0066"/>
                </a:solidFill>
                <a:latin typeface="Arial" charset="0"/>
                <a:ea typeface="ＭＳ Ｐゴシック" charset="0"/>
              </a:rPr>
              <a:t>rifampicine </a:t>
            </a:r>
            <a:r>
              <a:rPr lang="fr-FR" sz="2000" dirty="0">
                <a:latin typeface="Arial" charset="0"/>
                <a:ea typeface="ＭＳ Ｐゴシック" charset="0"/>
              </a:rPr>
              <a:t>+ </a:t>
            </a:r>
            <a:r>
              <a:rPr lang="fr-FR" sz="2000" dirty="0">
                <a:solidFill>
                  <a:srgbClr val="FF0066"/>
                </a:solidFill>
                <a:latin typeface="Arial" charset="0"/>
                <a:ea typeface="ＭＳ Ｐゴシック" charset="0"/>
              </a:rPr>
              <a:t>isoniazide </a:t>
            </a:r>
            <a:r>
              <a:rPr lang="fr-FR" sz="2000" dirty="0">
                <a:latin typeface="Arial" charset="0"/>
                <a:ea typeface="ＭＳ Ｐゴシック" charset="0"/>
              </a:rPr>
              <a:t>+ </a:t>
            </a:r>
            <a:r>
              <a:rPr lang="fr-FR" sz="2000" dirty="0" err="1">
                <a:solidFill>
                  <a:srgbClr val="FF0066"/>
                </a:solidFill>
                <a:latin typeface="Arial" charset="0"/>
                <a:ea typeface="ＭＳ Ｐゴシック" charset="0"/>
              </a:rPr>
              <a:t>pyrazimamide</a:t>
            </a:r>
            <a:r>
              <a:rPr lang="fr-FR" sz="2000" dirty="0">
                <a:solidFill>
                  <a:srgbClr val="FF0066"/>
                </a:solidFill>
                <a:latin typeface="Arial" charset="0"/>
                <a:ea typeface="ＭＳ Ｐゴシック" charset="0"/>
              </a:rPr>
              <a:t> </a:t>
            </a:r>
            <a:r>
              <a:rPr lang="fr-FR" sz="2000" dirty="0">
                <a:latin typeface="Arial" charset="0"/>
                <a:ea typeface="ＭＳ Ｐゴシック" charset="0"/>
              </a:rPr>
              <a:t>+ </a:t>
            </a:r>
            <a:r>
              <a:rPr lang="fr-FR" sz="2000" dirty="0">
                <a:solidFill>
                  <a:srgbClr val="FF0066"/>
                </a:solidFill>
                <a:latin typeface="Arial" charset="0"/>
                <a:ea typeface="ＭＳ Ｐゴシック" charset="0"/>
              </a:rPr>
              <a:t>éthambutol</a:t>
            </a:r>
            <a:r>
              <a:rPr lang="fr-FR" sz="2000" dirty="0">
                <a:solidFill>
                  <a:srgbClr val="003399"/>
                </a:solidFill>
                <a:latin typeface="Arial" charset="0"/>
                <a:ea typeface="ＭＳ Ｐゴシック" charset="0"/>
              </a:rPr>
              <a:t> </a:t>
            </a:r>
            <a:r>
              <a:rPr lang="fr-FR" sz="2000" dirty="0">
                <a:latin typeface="Arial" charset="0"/>
                <a:ea typeface="ＭＳ Ｐゴシック" charset="0"/>
              </a:rPr>
              <a:t>puis bithérapie</a:t>
            </a:r>
            <a:r>
              <a:rPr lang="fr-FR" sz="2000" dirty="0">
                <a:solidFill>
                  <a:srgbClr val="003399"/>
                </a:solidFill>
                <a:latin typeface="Arial" charset="0"/>
                <a:ea typeface="ＭＳ Ｐゴシック" charset="0"/>
              </a:rPr>
              <a:t> </a:t>
            </a:r>
            <a:r>
              <a:rPr lang="fr-FR" sz="2000" dirty="0">
                <a:solidFill>
                  <a:srgbClr val="FF0066"/>
                </a:solidFill>
                <a:latin typeface="Arial" charset="0"/>
                <a:ea typeface="ＭＳ Ｐゴシック" charset="0"/>
              </a:rPr>
              <a:t>rifampicine </a:t>
            </a:r>
            <a:r>
              <a:rPr lang="fr-FR" sz="2000" dirty="0">
                <a:latin typeface="Arial" charset="0"/>
                <a:ea typeface="ＭＳ Ｐゴシック" charset="0"/>
              </a:rPr>
              <a:t>+ </a:t>
            </a:r>
            <a:r>
              <a:rPr lang="fr-FR" sz="2000" dirty="0" smtClean="0">
                <a:solidFill>
                  <a:srgbClr val="FF0066"/>
                </a:solidFill>
                <a:latin typeface="Arial" charset="0"/>
                <a:ea typeface="ＭＳ Ｐゴシック" charset="0"/>
              </a:rPr>
              <a:t>isoniazide</a:t>
            </a:r>
          </a:p>
          <a:p>
            <a:pPr marL="344488" indent="-344488" defTabSz="912813" eaLnBrk="1" hangingPunct="1">
              <a:lnSpc>
                <a:spcPct val="80000"/>
              </a:lnSpc>
              <a:buClr>
                <a:srgbClr val="875B25"/>
              </a:buClr>
              <a:tabLst>
                <a:tab pos="357188" algn="l"/>
              </a:tabLst>
            </a:pPr>
            <a:r>
              <a:rPr lang="fr-FR" sz="2000" dirty="0" smtClean="0">
                <a:latin typeface="Arial" charset="0"/>
                <a:ea typeface="ＭＳ Ｐゴシック" charset="0"/>
              </a:rPr>
              <a:t>Durée </a:t>
            </a:r>
            <a:r>
              <a:rPr lang="fr-FR" sz="2000" dirty="0">
                <a:latin typeface="Arial" charset="0"/>
                <a:ea typeface="ＭＳ Ｐゴシック" charset="0"/>
              </a:rPr>
              <a:t>selon la localisation : </a:t>
            </a:r>
            <a:r>
              <a:rPr lang="fr-FR" sz="2000" dirty="0" smtClean="0">
                <a:latin typeface="Arial" charset="0"/>
                <a:ea typeface="ＭＳ Ｐゴシック" charset="0"/>
              </a:rPr>
              <a:t>6 </a:t>
            </a:r>
            <a:r>
              <a:rPr lang="fr-FR" sz="2000" dirty="0">
                <a:latin typeface="Arial" charset="0"/>
                <a:ea typeface="ＭＳ Ｐゴシック" charset="0"/>
              </a:rPr>
              <a:t>(pulmonaire isolée) à </a:t>
            </a:r>
            <a:r>
              <a:rPr lang="fr-FR" sz="2000" dirty="0" smtClean="0">
                <a:latin typeface="Arial" charset="0"/>
                <a:ea typeface="ＭＳ Ｐゴシック" charset="0"/>
              </a:rPr>
              <a:t>12 mois (méningée)</a:t>
            </a:r>
            <a:endParaRPr lang="fr-FR" sz="2000" dirty="0">
              <a:latin typeface="Arial" charset="0"/>
              <a:ea typeface="ＭＳ Ｐゴシック" charset="0"/>
            </a:endParaRPr>
          </a:p>
          <a:p>
            <a:pPr marL="344488" indent="-344488" defTabSz="912813" eaLnBrk="1" hangingPunct="1">
              <a:lnSpc>
                <a:spcPct val="80000"/>
              </a:lnSpc>
              <a:buClr>
                <a:srgbClr val="875B25"/>
              </a:buClr>
              <a:tabLst>
                <a:tab pos="357188" algn="l"/>
              </a:tabLst>
            </a:pPr>
            <a:r>
              <a:rPr lang="fr-FR" sz="2000" dirty="0">
                <a:latin typeface="Arial" charset="0"/>
                <a:ea typeface="ＭＳ Ｐゴシック" charset="0"/>
              </a:rPr>
              <a:t>Problème +++ interactions médicamenteuses avec les antirétroviraux</a:t>
            </a:r>
          </a:p>
          <a:p>
            <a:pPr marL="344488" indent="-344488" defTabSz="912813" eaLnBrk="1" hangingPunct="1">
              <a:lnSpc>
                <a:spcPct val="80000"/>
              </a:lnSpc>
              <a:buClr>
                <a:srgbClr val="875B25"/>
              </a:buClr>
              <a:buFontTx/>
              <a:buNone/>
              <a:tabLst>
                <a:tab pos="357188" algn="l"/>
              </a:tabLst>
            </a:pPr>
            <a:endParaRPr lang="fr-FR" sz="1000" dirty="0">
              <a:solidFill>
                <a:srgbClr val="E0B500"/>
              </a:solidFill>
              <a:latin typeface="Arial" charset="0"/>
              <a:ea typeface="ＭＳ Ｐゴシック" charset="0"/>
            </a:endParaRPr>
          </a:p>
          <a:p>
            <a:pPr marL="344488" indent="-344488" defTabSz="912813" eaLnBrk="1" hangingPunct="1">
              <a:lnSpc>
                <a:spcPct val="80000"/>
              </a:lnSpc>
              <a:buClr>
                <a:srgbClr val="875B25"/>
              </a:buClr>
              <a:buFontTx/>
              <a:buNone/>
              <a:tabLst>
                <a:tab pos="357188" algn="l"/>
              </a:tabLst>
            </a:pPr>
            <a:r>
              <a:rPr lang="fr-FR" sz="2000" b="1" dirty="0">
                <a:solidFill>
                  <a:srgbClr val="875B25"/>
                </a:solidFill>
                <a:latin typeface="Arial" charset="0"/>
                <a:ea typeface="ＭＳ Ｐゴシック" charset="0"/>
              </a:rPr>
              <a:t>Pas de prophylaxie secondaire</a:t>
            </a:r>
          </a:p>
        </p:txBody>
      </p:sp>
    </p:spTree>
    <p:extLst>
      <p:ext uri="{BB962C8B-B14F-4D97-AF65-F5344CB8AC3E}">
        <p14:creationId xmlns:p14="http://schemas.microsoft.com/office/powerpoint/2010/main" val="315017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Rectangle 2"/>
          <p:cNvSpPr>
            <a:spLocks noChangeArrowheads="1"/>
          </p:cNvSpPr>
          <p:nvPr/>
        </p:nvSpPr>
        <p:spPr bwMode="auto">
          <a:xfrm>
            <a:off x="527050" y="981075"/>
            <a:ext cx="9759950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pic>
        <p:nvPicPr>
          <p:cNvPr id="195586" name="Picture 3" descr="Tuberculo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41288"/>
            <a:ext cx="9156700" cy="652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475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Rectangle 2"/>
          <p:cNvSpPr>
            <a:spLocks noChangeArrowheads="1"/>
          </p:cNvSpPr>
          <p:nvPr/>
        </p:nvSpPr>
        <p:spPr bwMode="auto">
          <a:xfrm>
            <a:off x="527050" y="981075"/>
            <a:ext cx="9759950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pic>
        <p:nvPicPr>
          <p:cNvPr id="196610" name="Picture 3" descr="poumons-tuberculeu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825" y="260350"/>
            <a:ext cx="8743950" cy="599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611" name="Text Box 4"/>
          <p:cNvSpPr txBox="1">
            <a:spLocks noChangeArrowheads="1"/>
          </p:cNvSpPr>
          <p:nvPr/>
        </p:nvSpPr>
        <p:spPr bwMode="auto">
          <a:xfrm>
            <a:off x="3722688" y="6257925"/>
            <a:ext cx="2843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hangingPunct="0"/>
            <a:r>
              <a:rPr kumimoji="1" lang="fr-FR" sz="1800">
                <a:cs typeface="Arial" charset="0"/>
              </a:rPr>
              <a:t>Tuberculose pulmonaire</a:t>
            </a:r>
          </a:p>
        </p:txBody>
      </p:sp>
    </p:spTree>
    <p:extLst>
      <p:ext uri="{BB962C8B-B14F-4D97-AF65-F5344CB8AC3E}">
        <p14:creationId xmlns:p14="http://schemas.microsoft.com/office/powerpoint/2010/main" val="378935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Rectangle 2"/>
          <p:cNvSpPr>
            <a:spLocks noChangeArrowheads="1"/>
          </p:cNvSpPr>
          <p:nvPr/>
        </p:nvSpPr>
        <p:spPr bwMode="auto">
          <a:xfrm>
            <a:off x="527050" y="981075"/>
            <a:ext cx="9759950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pic>
        <p:nvPicPr>
          <p:cNvPr id="197634" name="Picture 3" descr="pot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88" y="22225"/>
            <a:ext cx="3214687" cy="681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7635" name="Text Box 4"/>
          <p:cNvSpPr txBox="1">
            <a:spLocks noChangeArrowheads="1"/>
          </p:cNvSpPr>
          <p:nvPr/>
        </p:nvSpPr>
        <p:spPr bwMode="auto">
          <a:xfrm>
            <a:off x="365125" y="3136900"/>
            <a:ext cx="3987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hangingPunct="0"/>
            <a:r>
              <a:rPr kumimoji="1" lang="fr-FR" sz="2000">
                <a:cs typeface="Arial" charset="0"/>
              </a:rPr>
              <a:t>Tuberculose osseuse vertébrale</a:t>
            </a:r>
          </a:p>
          <a:p>
            <a:pPr algn="ctr" eaLnBrk="0" hangingPunct="0"/>
            <a:r>
              <a:rPr kumimoji="1" lang="fr-FR" sz="2000">
                <a:cs typeface="Arial" charset="0"/>
              </a:rPr>
              <a:t>Mal de Pott</a:t>
            </a:r>
          </a:p>
        </p:txBody>
      </p:sp>
    </p:spTree>
    <p:extLst>
      <p:ext uri="{BB962C8B-B14F-4D97-AF65-F5344CB8AC3E}">
        <p14:creationId xmlns:p14="http://schemas.microsoft.com/office/powerpoint/2010/main" val="49226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ChangeArrowheads="1"/>
          </p:cNvSpPr>
          <p:nvPr/>
        </p:nvSpPr>
        <p:spPr bwMode="auto">
          <a:xfrm>
            <a:off x="527050" y="981075"/>
            <a:ext cx="9759950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98658" name="Text Box 3"/>
          <p:cNvSpPr txBox="1">
            <a:spLocks noChangeArrowheads="1"/>
          </p:cNvSpPr>
          <p:nvPr/>
        </p:nvSpPr>
        <p:spPr bwMode="auto">
          <a:xfrm>
            <a:off x="3336925" y="6062663"/>
            <a:ext cx="3616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hangingPunct="0"/>
            <a:r>
              <a:rPr kumimoji="1" lang="fr-FR" sz="2000">
                <a:cs typeface="Arial" charset="0"/>
              </a:rPr>
              <a:t>BAAR en coloration de Ziehl</a:t>
            </a:r>
          </a:p>
        </p:txBody>
      </p:sp>
      <p:pic>
        <p:nvPicPr>
          <p:cNvPr id="198659" name="Picture 4" descr="INFEC B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938" y="639763"/>
            <a:ext cx="9153525" cy="534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495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632551"/>
          </a:xfrm>
        </p:spPr>
        <p:txBody>
          <a:bodyPr/>
          <a:lstStyle/>
          <a:p>
            <a:r>
              <a:rPr lang="fr-FR" sz="3200" dirty="0" smtClean="0"/>
              <a:t>Traitements de 1</a:t>
            </a:r>
            <a:r>
              <a:rPr lang="fr-FR" sz="3200" baseline="30000" dirty="0" smtClean="0"/>
              <a:t>ère</a:t>
            </a:r>
            <a:r>
              <a:rPr lang="fr-FR" sz="3200" dirty="0" smtClean="0"/>
              <a:t> intention de l’urétrite aigüe de l’adulte jeune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95468" y="1600200"/>
            <a:ext cx="8977182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Ciprofloxacine 500 mg po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Ceftriaxone 500 mg IM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err="1"/>
              <a:t>Azithromycine</a:t>
            </a:r>
            <a:r>
              <a:rPr lang="fr-FR" dirty="0"/>
              <a:t> 1g en </a:t>
            </a:r>
            <a:r>
              <a:rPr lang="fr-FR" dirty="0" err="1"/>
              <a:t>monoprise</a:t>
            </a:r>
            <a:endParaRPr lang="fr-FR" dirty="0"/>
          </a:p>
          <a:p>
            <a:pPr marL="514350" indent="-514350">
              <a:buFont typeface="+mj-lt"/>
              <a:buAutoNum type="arabicPeriod"/>
            </a:pPr>
            <a:r>
              <a:rPr lang="fr-FR" dirty="0" err="1">
                <a:solidFill>
                  <a:schemeClr val="bg1">
                    <a:lumMod val="75000"/>
                  </a:schemeClr>
                </a:solidFill>
              </a:rPr>
              <a:t>Benzyl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 pénicilline - 2,4 MUI/semaine x 3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err="1">
                <a:solidFill>
                  <a:schemeClr val="bg1">
                    <a:lumMod val="75000"/>
                  </a:schemeClr>
                </a:solidFill>
              </a:rPr>
              <a:t>Doxycycline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 200 mg/j x 7j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622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0413" y="274638"/>
            <a:ext cx="9310687" cy="56356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4" tIns="46037" rIns="92074" bIns="46037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fr-FR" sz="2400" b="1">
                <a:solidFill>
                  <a:srgbClr val="333399"/>
                </a:solidFill>
                <a:latin typeface="Tahoma" charset="0"/>
                <a:ea typeface="ＭＳ Ｐゴシック" charset="0"/>
                <a:cs typeface="Tahoma" charset="0"/>
              </a:rPr>
              <a:t>Candidose</a:t>
            </a:r>
          </a:p>
        </p:txBody>
      </p:sp>
      <p:sp>
        <p:nvSpPr>
          <p:cNvPr id="20070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3088" y="1338263"/>
            <a:ext cx="9601200" cy="506253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4" tIns="46037" rIns="92074" bIns="46037" numCol="1" anchor="t" anchorCtr="0" compatLnSpc="1">
            <a:prstTxWarp prst="textNoShape">
              <a:avLst/>
            </a:prstTxWarp>
          </a:bodyPr>
          <a:lstStyle/>
          <a:p>
            <a:pPr marL="344488" indent="-344488" defTabSz="912813" eaLnBrk="1" hangingPunct="1">
              <a:lnSpc>
                <a:spcPct val="90000"/>
              </a:lnSpc>
              <a:buClr>
                <a:srgbClr val="875B25"/>
              </a:buClr>
              <a:buFontTx/>
              <a:buNone/>
              <a:tabLst>
                <a:tab pos="1887538" algn="l"/>
              </a:tabLst>
            </a:pPr>
            <a:r>
              <a:rPr lang="fr-FR" sz="2000">
                <a:latin typeface="Arial" charset="0"/>
                <a:ea typeface="ＭＳ Ｐゴシック" charset="0"/>
              </a:rPr>
              <a:t>Infection la plus fréquente :</a:t>
            </a:r>
            <a:r>
              <a:rPr lang="fr-FR" sz="2000">
                <a:solidFill>
                  <a:srgbClr val="003399"/>
                </a:solidFill>
                <a:latin typeface="Arial" charset="0"/>
                <a:ea typeface="ＭＳ Ｐゴシック" charset="0"/>
              </a:rPr>
              <a:t> </a:t>
            </a:r>
            <a:r>
              <a:rPr lang="fr-FR" sz="2000" b="1" i="1">
                <a:solidFill>
                  <a:srgbClr val="875B25"/>
                </a:solidFill>
                <a:latin typeface="Arial" charset="0"/>
                <a:ea typeface="ＭＳ Ｐゴシック" charset="0"/>
              </a:rPr>
              <a:t>Candida albicans</a:t>
            </a:r>
            <a:r>
              <a:rPr lang="fr-FR" sz="2000">
                <a:solidFill>
                  <a:srgbClr val="003399"/>
                </a:solidFill>
                <a:latin typeface="Arial" charset="0"/>
                <a:ea typeface="ＭＳ Ｐゴシック" charset="0"/>
              </a:rPr>
              <a:t> </a:t>
            </a:r>
            <a:r>
              <a:rPr lang="fr-FR" sz="2000">
                <a:latin typeface="Arial" charset="0"/>
                <a:ea typeface="ＭＳ Ｐゴシック" charset="0"/>
              </a:rPr>
              <a:t>le plus souvent</a:t>
            </a:r>
          </a:p>
          <a:p>
            <a:pPr marL="344488" indent="-344488" defTabSz="912813" eaLnBrk="1" hangingPunct="1">
              <a:lnSpc>
                <a:spcPct val="90000"/>
              </a:lnSpc>
              <a:buClr>
                <a:srgbClr val="875B25"/>
              </a:buClr>
              <a:buFontTx/>
              <a:buNone/>
              <a:tabLst>
                <a:tab pos="1887538" algn="l"/>
              </a:tabLst>
            </a:pPr>
            <a:endParaRPr lang="fr-FR" sz="2000" b="1">
              <a:solidFill>
                <a:srgbClr val="003399"/>
              </a:solidFill>
              <a:latin typeface="Arial" charset="0"/>
              <a:ea typeface="ＭＳ Ｐゴシック" charset="0"/>
            </a:endParaRPr>
          </a:p>
          <a:p>
            <a:pPr marL="344488" indent="-344488" defTabSz="912813" eaLnBrk="1" hangingPunct="1">
              <a:lnSpc>
                <a:spcPct val="90000"/>
              </a:lnSpc>
              <a:spcBef>
                <a:spcPct val="15000"/>
              </a:spcBef>
              <a:buClr>
                <a:srgbClr val="875B25"/>
              </a:buClr>
              <a:buFont typeface="Wingdings" charset="0"/>
              <a:buChar char="q"/>
              <a:tabLst>
                <a:tab pos="1887538" algn="l"/>
              </a:tabLst>
            </a:pPr>
            <a:r>
              <a:rPr lang="fr-FR" sz="2000" b="1">
                <a:solidFill>
                  <a:srgbClr val="875B25"/>
                </a:solidFill>
                <a:latin typeface="Arial" charset="0"/>
                <a:ea typeface="ＭＳ Ｐゴシック" charset="0"/>
              </a:rPr>
              <a:t>Muguet</a:t>
            </a:r>
            <a:r>
              <a:rPr lang="fr-FR" sz="2000" b="1">
                <a:solidFill>
                  <a:srgbClr val="003399"/>
                </a:solidFill>
                <a:latin typeface="Arial" charset="0"/>
                <a:ea typeface="ＭＳ Ｐゴシック" charset="0"/>
              </a:rPr>
              <a:t> </a:t>
            </a:r>
            <a:br>
              <a:rPr lang="fr-FR" sz="2000" b="1">
                <a:solidFill>
                  <a:srgbClr val="003399"/>
                </a:solidFill>
                <a:latin typeface="Arial" charset="0"/>
                <a:ea typeface="ＭＳ Ｐゴシック" charset="0"/>
              </a:rPr>
            </a:br>
            <a:r>
              <a:rPr lang="fr-FR" sz="2000">
                <a:latin typeface="Arial" charset="0"/>
                <a:ea typeface="ＭＳ Ｐゴシック" charset="0"/>
              </a:rPr>
              <a:t>(candidose buccale) : sensation de brûlure ± perlèche</a:t>
            </a:r>
            <a:endParaRPr lang="fr-FR" sz="2000">
              <a:solidFill>
                <a:srgbClr val="E0B500"/>
              </a:solidFill>
              <a:latin typeface="Arial" charset="0"/>
              <a:ea typeface="ＭＳ Ｐゴシック" charset="0"/>
              <a:sym typeface="Monotype Sorts" charset="0"/>
            </a:endParaRPr>
          </a:p>
          <a:p>
            <a:pPr marL="344488" indent="-344488" defTabSz="912813" eaLnBrk="1" hangingPunct="1">
              <a:lnSpc>
                <a:spcPct val="90000"/>
              </a:lnSpc>
              <a:buClr>
                <a:srgbClr val="875B25"/>
              </a:buClr>
              <a:buFontTx/>
              <a:buNone/>
              <a:tabLst>
                <a:tab pos="1887538" algn="l"/>
              </a:tabLst>
            </a:pPr>
            <a:endParaRPr lang="fr-FR" sz="2000">
              <a:solidFill>
                <a:srgbClr val="E0B500"/>
              </a:solidFill>
              <a:latin typeface="Arial" charset="0"/>
              <a:ea typeface="ＭＳ Ｐゴシック" charset="0"/>
            </a:endParaRPr>
          </a:p>
          <a:p>
            <a:pPr marL="344488" indent="-344488" defTabSz="912813" eaLnBrk="1" hangingPunct="1">
              <a:lnSpc>
                <a:spcPct val="90000"/>
              </a:lnSpc>
              <a:buClr>
                <a:srgbClr val="875B25"/>
              </a:buClr>
              <a:buFontTx/>
              <a:buNone/>
              <a:tabLst>
                <a:tab pos="1887538" algn="l"/>
              </a:tabLst>
            </a:pPr>
            <a:r>
              <a:rPr lang="fr-FR" sz="2000">
                <a:solidFill>
                  <a:srgbClr val="E0B500"/>
                </a:solidFill>
                <a:latin typeface="Arial" charset="0"/>
                <a:ea typeface="ＭＳ Ｐゴシック" charset="0"/>
              </a:rPr>
              <a:t>	</a:t>
            </a:r>
            <a:r>
              <a:rPr lang="fr-FR" sz="2000" b="1">
                <a:solidFill>
                  <a:srgbClr val="875B25"/>
                </a:solidFill>
                <a:latin typeface="Arial" charset="0"/>
                <a:ea typeface="ＭＳ Ｐゴシック" charset="0"/>
              </a:rPr>
              <a:t>Traitement :</a:t>
            </a:r>
            <a:r>
              <a:rPr lang="fr-FR" sz="2000">
                <a:solidFill>
                  <a:srgbClr val="003399"/>
                </a:solidFill>
                <a:latin typeface="Arial" charset="0"/>
                <a:ea typeface="ＭＳ Ｐゴシック" charset="0"/>
              </a:rPr>
              <a:t> </a:t>
            </a:r>
            <a:r>
              <a:rPr lang="fr-FR" sz="2000">
                <a:solidFill>
                  <a:srgbClr val="FF0066"/>
                </a:solidFill>
                <a:latin typeface="Arial" charset="0"/>
                <a:ea typeface="ＭＳ Ｐゴシック" charset="0"/>
              </a:rPr>
              <a:t>amphotéricine B</a:t>
            </a:r>
            <a:r>
              <a:rPr lang="fr-FR" sz="2000">
                <a:solidFill>
                  <a:srgbClr val="003399"/>
                </a:solidFill>
                <a:latin typeface="Arial" charset="0"/>
                <a:ea typeface="ＭＳ Ｐゴシック" charset="0"/>
              </a:rPr>
              <a:t> </a:t>
            </a:r>
            <a:r>
              <a:rPr lang="fr-FR" sz="2000">
                <a:latin typeface="Arial" charset="0"/>
                <a:ea typeface="ＭＳ Ｐゴシック" charset="0"/>
              </a:rPr>
              <a:t>en bains de bouche </a:t>
            </a:r>
          </a:p>
          <a:p>
            <a:pPr marL="344488" indent="-344488" defTabSz="912813" eaLnBrk="1" hangingPunct="1">
              <a:lnSpc>
                <a:spcPct val="90000"/>
              </a:lnSpc>
              <a:buClr>
                <a:srgbClr val="875B25"/>
              </a:buClr>
              <a:buFontTx/>
              <a:buNone/>
              <a:tabLst>
                <a:tab pos="1887538" algn="l"/>
              </a:tabLst>
            </a:pPr>
            <a:r>
              <a:rPr lang="fr-FR" sz="2000">
                <a:latin typeface="Arial" charset="0"/>
                <a:ea typeface="ＭＳ Ｐゴシック" charset="0"/>
              </a:rPr>
              <a:t>		ou</a:t>
            </a:r>
            <a:r>
              <a:rPr lang="fr-FR" sz="2000">
                <a:solidFill>
                  <a:srgbClr val="003399"/>
                </a:solidFill>
                <a:latin typeface="Arial" charset="0"/>
                <a:ea typeface="ＭＳ Ｐゴシック" charset="0"/>
              </a:rPr>
              <a:t> </a:t>
            </a:r>
            <a:r>
              <a:rPr lang="fr-FR" sz="2000">
                <a:solidFill>
                  <a:srgbClr val="FF0066"/>
                </a:solidFill>
                <a:latin typeface="Arial" charset="0"/>
                <a:ea typeface="ＭＳ Ｐゴシック" charset="0"/>
              </a:rPr>
              <a:t>fluconazole</a:t>
            </a:r>
            <a:r>
              <a:rPr lang="fr-FR" sz="2000">
                <a:solidFill>
                  <a:srgbClr val="003399"/>
                </a:solidFill>
                <a:latin typeface="Arial" charset="0"/>
                <a:ea typeface="ＭＳ Ｐゴシック" charset="0"/>
              </a:rPr>
              <a:t> 	</a:t>
            </a:r>
            <a:r>
              <a:rPr lang="fr-FR" sz="2000">
                <a:latin typeface="Arial" charset="0"/>
                <a:ea typeface="ＭＳ Ｐゴシック" charset="0"/>
              </a:rPr>
              <a:t>50 mg/j</a:t>
            </a:r>
          </a:p>
          <a:p>
            <a:pPr marL="344488" indent="-344488" defTabSz="912813" eaLnBrk="1" hangingPunct="1">
              <a:lnSpc>
                <a:spcPct val="90000"/>
              </a:lnSpc>
              <a:buClr>
                <a:srgbClr val="875B25"/>
              </a:buClr>
              <a:buFontTx/>
              <a:buNone/>
              <a:tabLst>
                <a:tab pos="1887538" algn="l"/>
              </a:tabLst>
            </a:pPr>
            <a:endParaRPr lang="fr-FR" sz="2000">
              <a:latin typeface="Arial" charset="0"/>
              <a:ea typeface="ＭＳ Ｐゴシック" charset="0"/>
            </a:endParaRPr>
          </a:p>
          <a:p>
            <a:pPr marL="344488" indent="-344488" defTabSz="912813" eaLnBrk="1" hangingPunct="1">
              <a:lnSpc>
                <a:spcPct val="90000"/>
              </a:lnSpc>
              <a:spcBef>
                <a:spcPct val="15000"/>
              </a:spcBef>
              <a:buClr>
                <a:srgbClr val="875B25"/>
              </a:buClr>
              <a:buFont typeface="Wingdings" charset="0"/>
              <a:buChar char="q"/>
              <a:tabLst>
                <a:tab pos="1887538" algn="l"/>
              </a:tabLst>
            </a:pPr>
            <a:r>
              <a:rPr lang="fr-FR" sz="2000" b="1">
                <a:solidFill>
                  <a:srgbClr val="875B25"/>
                </a:solidFill>
                <a:latin typeface="Arial" charset="0"/>
                <a:ea typeface="ＭＳ Ｐゴシック" charset="0"/>
              </a:rPr>
              <a:t>Œsophagite</a:t>
            </a:r>
            <a:r>
              <a:rPr lang="fr-FR" sz="2000" b="1">
                <a:solidFill>
                  <a:srgbClr val="003399"/>
                </a:solidFill>
                <a:latin typeface="Arial" charset="0"/>
                <a:ea typeface="ＭＳ Ｐゴシック" charset="0"/>
              </a:rPr>
              <a:t> </a:t>
            </a:r>
            <a:r>
              <a:rPr lang="fr-FR" sz="2000">
                <a:solidFill>
                  <a:srgbClr val="003399"/>
                </a:solidFill>
                <a:latin typeface="Arial" charset="0"/>
                <a:ea typeface="ＭＳ Ｐゴシック" charset="0"/>
              </a:rPr>
              <a:t/>
            </a:r>
            <a:br>
              <a:rPr lang="fr-FR" sz="2000">
                <a:solidFill>
                  <a:srgbClr val="003399"/>
                </a:solidFill>
                <a:latin typeface="Arial" charset="0"/>
                <a:ea typeface="ＭＳ Ｐゴシック" charset="0"/>
              </a:rPr>
            </a:br>
            <a:r>
              <a:rPr lang="fr-FR" sz="2000">
                <a:latin typeface="Arial" charset="0"/>
                <a:ea typeface="ＭＳ Ｐゴシック" charset="0"/>
              </a:rPr>
              <a:t>dysphagie douloureuse rétrosternale, amaigrissement</a:t>
            </a:r>
            <a:endParaRPr lang="fr-FR" sz="2000">
              <a:solidFill>
                <a:srgbClr val="E0B500"/>
              </a:solidFill>
              <a:latin typeface="Arial" charset="0"/>
              <a:ea typeface="ＭＳ Ｐゴシック" charset="0"/>
              <a:sym typeface="Monotype Sorts" charset="0"/>
            </a:endParaRPr>
          </a:p>
          <a:p>
            <a:pPr marL="344488" indent="-344488" defTabSz="912813" eaLnBrk="1" hangingPunct="1">
              <a:lnSpc>
                <a:spcPct val="90000"/>
              </a:lnSpc>
              <a:buClr>
                <a:srgbClr val="875B25"/>
              </a:buClr>
              <a:buFontTx/>
              <a:buNone/>
              <a:tabLst>
                <a:tab pos="1887538" algn="l"/>
              </a:tabLst>
            </a:pPr>
            <a:endParaRPr lang="fr-FR" sz="2000">
              <a:latin typeface="Arial" charset="0"/>
              <a:ea typeface="ＭＳ Ｐゴシック" charset="0"/>
            </a:endParaRPr>
          </a:p>
          <a:p>
            <a:pPr marL="344488" indent="-344488" defTabSz="912813" eaLnBrk="1" hangingPunct="1">
              <a:lnSpc>
                <a:spcPct val="90000"/>
              </a:lnSpc>
              <a:buClr>
                <a:srgbClr val="875B25"/>
              </a:buClr>
              <a:buFontTx/>
              <a:buNone/>
              <a:tabLst>
                <a:tab pos="1887538" algn="l"/>
              </a:tabLst>
            </a:pPr>
            <a:r>
              <a:rPr lang="fr-FR" sz="2000">
                <a:solidFill>
                  <a:srgbClr val="E0B500"/>
                </a:solidFill>
                <a:latin typeface="Arial" charset="0"/>
                <a:ea typeface="ＭＳ Ｐゴシック" charset="0"/>
              </a:rPr>
              <a:t>	</a:t>
            </a:r>
            <a:r>
              <a:rPr lang="fr-FR" sz="2000" b="1">
                <a:solidFill>
                  <a:srgbClr val="875B25"/>
                </a:solidFill>
                <a:latin typeface="Arial" charset="0"/>
                <a:ea typeface="ＭＳ Ｐゴシック" charset="0"/>
              </a:rPr>
              <a:t>Endoscopie</a:t>
            </a:r>
            <a:r>
              <a:rPr lang="fr-FR" sz="2000">
                <a:solidFill>
                  <a:srgbClr val="E0B500"/>
                </a:solidFill>
                <a:latin typeface="Arial" charset="0"/>
                <a:ea typeface="ＭＳ Ｐゴシック" charset="0"/>
              </a:rPr>
              <a:t> </a:t>
            </a:r>
            <a:r>
              <a:rPr lang="fr-FR" sz="2000">
                <a:latin typeface="Arial" charset="0"/>
                <a:ea typeface="ＭＳ Ｐゴシック" charset="0"/>
              </a:rPr>
              <a:t>si doute diagnostic</a:t>
            </a:r>
            <a:endParaRPr lang="fr-FR" sz="2000">
              <a:solidFill>
                <a:srgbClr val="E0B500"/>
              </a:solidFill>
              <a:latin typeface="Arial" charset="0"/>
              <a:ea typeface="ＭＳ Ｐゴシック" charset="0"/>
            </a:endParaRPr>
          </a:p>
          <a:p>
            <a:pPr marL="344488" indent="-344488" defTabSz="912813" eaLnBrk="1" hangingPunct="1">
              <a:lnSpc>
                <a:spcPct val="90000"/>
              </a:lnSpc>
              <a:buClr>
                <a:srgbClr val="875B25"/>
              </a:buClr>
              <a:buFontTx/>
              <a:buNone/>
              <a:tabLst>
                <a:tab pos="1887538" algn="l"/>
              </a:tabLst>
            </a:pPr>
            <a:r>
              <a:rPr lang="fr-FR" sz="2000">
                <a:solidFill>
                  <a:srgbClr val="E0B500"/>
                </a:solidFill>
                <a:latin typeface="Arial" charset="0"/>
                <a:ea typeface="ＭＳ Ｐゴシック" charset="0"/>
              </a:rPr>
              <a:t>	</a:t>
            </a:r>
            <a:r>
              <a:rPr lang="fr-FR" sz="2000" b="1">
                <a:solidFill>
                  <a:srgbClr val="875B25"/>
                </a:solidFill>
                <a:latin typeface="Arial" charset="0"/>
                <a:ea typeface="ＭＳ Ｐゴシック" charset="0"/>
              </a:rPr>
              <a:t>Traitement</a:t>
            </a:r>
            <a:r>
              <a:rPr lang="fr-FR" sz="2000">
                <a:solidFill>
                  <a:srgbClr val="C49F00"/>
                </a:solidFill>
                <a:latin typeface="Arial" charset="0"/>
                <a:ea typeface="ＭＳ Ｐゴシック" charset="0"/>
              </a:rPr>
              <a:t> :</a:t>
            </a:r>
            <a:r>
              <a:rPr lang="fr-FR" sz="2000">
                <a:solidFill>
                  <a:srgbClr val="003399"/>
                </a:solidFill>
                <a:latin typeface="Arial" charset="0"/>
                <a:ea typeface="ＭＳ Ｐゴシック" charset="0"/>
              </a:rPr>
              <a:t> </a:t>
            </a:r>
            <a:r>
              <a:rPr lang="fr-FR" sz="2000">
                <a:solidFill>
                  <a:srgbClr val="FF0066"/>
                </a:solidFill>
                <a:latin typeface="Arial" charset="0"/>
                <a:ea typeface="ＭＳ Ｐゴシック" charset="0"/>
              </a:rPr>
              <a:t>fluconazole</a:t>
            </a:r>
            <a:r>
              <a:rPr lang="fr-FR" sz="2000">
                <a:solidFill>
                  <a:srgbClr val="003399"/>
                </a:solidFill>
                <a:latin typeface="Arial" charset="0"/>
                <a:ea typeface="ＭＳ Ｐゴシック" charset="0"/>
              </a:rPr>
              <a:t> </a:t>
            </a:r>
            <a:r>
              <a:rPr lang="fr-FR" sz="2000">
                <a:latin typeface="Arial" charset="0"/>
                <a:ea typeface="ＭＳ Ｐゴシック" charset="0"/>
              </a:rPr>
              <a:t>200mg le 1</a:t>
            </a:r>
            <a:r>
              <a:rPr lang="fr-FR" sz="2000" baseline="30000">
                <a:latin typeface="Arial" charset="0"/>
                <a:ea typeface="ＭＳ Ｐゴシック" charset="0"/>
              </a:rPr>
              <a:t>er</a:t>
            </a:r>
            <a:r>
              <a:rPr lang="fr-FR" sz="2000">
                <a:latin typeface="Arial" charset="0"/>
                <a:ea typeface="ＭＳ Ｐゴシック" charset="0"/>
              </a:rPr>
              <a:t> jour puis 100 mg/j pendant 15 jours</a:t>
            </a:r>
          </a:p>
          <a:p>
            <a:pPr marL="344488" indent="-344488" defTabSz="912813" eaLnBrk="1" hangingPunct="1">
              <a:lnSpc>
                <a:spcPct val="90000"/>
              </a:lnSpc>
              <a:buClr>
                <a:srgbClr val="875B25"/>
              </a:buClr>
              <a:buFontTx/>
              <a:buNone/>
              <a:tabLst>
                <a:tab pos="1887538" algn="l"/>
              </a:tabLst>
            </a:pPr>
            <a:endParaRPr lang="fr-FR" sz="2000">
              <a:latin typeface="Arial" charset="0"/>
              <a:ea typeface="ＭＳ Ｐゴシック" charset="0"/>
            </a:endParaRPr>
          </a:p>
          <a:p>
            <a:pPr marL="344488" indent="-344488" defTabSz="912813" eaLnBrk="1" hangingPunct="1">
              <a:lnSpc>
                <a:spcPct val="90000"/>
              </a:lnSpc>
              <a:buClr>
                <a:srgbClr val="875B25"/>
              </a:buClr>
              <a:buFontTx/>
              <a:buNone/>
              <a:tabLst>
                <a:tab pos="1887538" algn="l"/>
              </a:tabLst>
            </a:pPr>
            <a:r>
              <a:rPr lang="fr-FR" sz="2000" b="1">
                <a:solidFill>
                  <a:srgbClr val="875B25"/>
                </a:solidFill>
                <a:latin typeface="Arial" charset="0"/>
                <a:ea typeface="ＭＳ Ｐゴシック" charset="0"/>
              </a:rPr>
              <a:t>Pas de prophylaxie secondaire</a:t>
            </a:r>
          </a:p>
        </p:txBody>
      </p:sp>
    </p:spTree>
    <p:extLst>
      <p:ext uri="{BB962C8B-B14F-4D97-AF65-F5344CB8AC3E}">
        <p14:creationId xmlns:p14="http://schemas.microsoft.com/office/powerpoint/2010/main" val="260294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Rectangle 2"/>
          <p:cNvSpPr>
            <a:spLocks noChangeArrowheads="1"/>
          </p:cNvSpPr>
          <p:nvPr/>
        </p:nvSpPr>
        <p:spPr bwMode="auto">
          <a:xfrm>
            <a:off x="527050" y="981075"/>
            <a:ext cx="9759950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>
              <a:solidFill>
                <a:srgbClr val="000000"/>
              </a:solidFill>
            </a:endParaRPr>
          </a:p>
        </p:txBody>
      </p:sp>
      <p:pic>
        <p:nvPicPr>
          <p:cNvPr id="201730" name="Picture 3" descr="mugue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525" y="1052513"/>
            <a:ext cx="347662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1731" name="Text Box 4"/>
          <p:cNvSpPr txBox="1">
            <a:spLocks noChangeArrowheads="1"/>
          </p:cNvSpPr>
          <p:nvPr/>
        </p:nvSpPr>
        <p:spPr bwMode="auto">
          <a:xfrm>
            <a:off x="3338513" y="6108700"/>
            <a:ext cx="3619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hangingPunct="0"/>
            <a:r>
              <a:rPr kumimoji="1" lang="fr-FR" sz="2000">
                <a:solidFill>
                  <a:srgbClr val="000000"/>
                </a:solidFill>
                <a:cs typeface="Arial" charset="0"/>
              </a:rPr>
              <a:t>Candidoses oro-pharyngées</a:t>
            </a:r>
          </a:p>
        </p:txBody>
      </p:sp>
      <p:pic>
        <p:nvPicPr>
          <p:cNvPr id="201732" name="Picture 5" descr="candhiv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2288" y="1052513"/>
            <a:ext cx="5510212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019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854315"/>
          </a:xfrm>
        </p:spPr>
        <p:txBody>
          <a:bodyPr/>
          <a:lstStyle/>
          <a:p>
            <a:r>
              <a:rPr lang="fr-FR" dirty="0" smtClean="0"/>
              <a:t>Michel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Après 24h de traitement, vous constatez une hémiparésie droite. Luis vous précise qu’elle était là depuis quelques jours mais était passée inaperçue.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282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697516"/>
          </a:xfrm>
        </p:spPr>
        <p:txBody>
          <a:bodyPr/>
          <a:lstStyle/>
          <a:p>
            <a:r>
              <a:rPr lang="fr-FR" sz="2800" dirty="0" smtClean="0"/>
              <a:t>Quelle est votre principale hypothèse diagnostique ?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Toxoplasmose cérébrale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098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681836"/>
          </a:xfrm>
        </p:spPr>
        <p:txBody>
          <a:bodyPr/>
          <a:lstStyle/>
          <a:p>
            <a:r>
              <a:rPr lang="fr-FR" sz="3200" dirty="0" smtClean="0"/>
              <a:t>Comment allez-vous confirmer votre hypothèse ?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IRM cérébrale</a:t>
            </a:r>
          </a:p>
          <a:p>
            <a:r>
              <a:rPr lang="fr-FR" dirty="0" smtClean="0"/>
              <a:t>Test thérapeutique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926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Rectangle 2"/>
          <p:cNvSpPr>
            <a:spLocks noChangeArrowheads="1"/>
          </p:cNvSpPr>
          <p:nvPr/>
        </p:nvSpPr>
        <p:spPr bwMode="auto">
          <a:xfrm>
            <a:off x="527050" y="981075"/>
            <a:ext cx="9759950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93539" name="Text Box 4"/>
          <p:cNvSpPr txBox="1">
            <a:spLocks noChangeArrowheads="1"/>
          </p:cNvSpPr>
          <p:nvPr/>
        </p:nvSpPr>
        <p:spPr bwMode="auto">
          <a:xfrm>
            <a:off x="1917493" y="6334125"/>
            <a:ext cx="6401215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hangingPunct="0"/>
            <a:r>
              <a:rPr kumimoji="1" lang="fr-FR" sz="1800" dirty="0">
                <a:cs typeface="Arial" charset="0"/>
              </a:rPr>
              <a:t>Abcès souvent multiples </a:t>
            </a:r>
            <a:r>
              <a:rPr kumimoji="1" lang="fr-FR" sz="1800" b="0" dirty="0">
                <a:cs typeface="Arial" charset="0"/>
              </a:rPr>
              <a:t>(80 %)</a:t>
            </a:r>
            <a:r>
              <a:rPr kumimoji="1" lang="fr-FR" sz="1800" dirty="0">
                <a:cs typeface="Arial" charset="0"/>
              </a:rPr>
              <a:t> à </a:t>
            </a:r>
            <a:r>
              <a:rPr kumimoji="1" lang="fr-FR" sz="1800" dirty="0" smtClean="0">
                <a:cs typeface="Arial" charset="0"/>
              </a:rPr>
              <a:t>l</a:t>
            </a:r>
            <a:r>
              <a:rPr kumimoji="1" lang="fr-FR" altLang="ja-JP" sz="1800" dirty="0" smtClean="0">
                <a:cs typeface="Arial" charset="0"/>
              </a:rPr>
              <a:t>'inverse </a:t>
            </a:r>
            <a:r>
              <a:rPr kumimoji="1" lang="fr-FR" altLang="ja-JP" sz="1800" dirty="0">
                <a:cs typeface="Arial" charset="0"/>
              </a:rPr>
              <a:t>du lymphome</a:t>
            </a:r>
            <a:endParaRPr kumimoji="1" lang="fr-FR" sz="1800" dirty="0">
              <a:cs typeface="Arial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068" y="156798"/>
            <a:ext cx="6919397" cy="6036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190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603437"/>
          </a:xfrm>
        </p:spPr>
        <p:txBody>
          <a:bodyPr/>
          <a:lstStyle/>
          <a:p>
            <a:r>
              <a:rPr lang="fr-FR" sz="2800" dirty="0" smtClean="0"/>
              <a:t>L’IRM confirme la toxoplasmose (multiples lésions abcédées), quelle proposition de traitement ?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Pyriméthamine</a:t>
            </a:r>
            <a:r>
              <a:rPr lang="fr-FR" dirty="0" smtClean="0"/>
              <a:t> + sulfadiazine + Ac. </a:t>
            </a:r>
            <a:r>
              <a:rPr lang="fr-FR" dirty="0" err="1" smtClean="0"/>
              <a:t>Folinique</a:t>
            </a:r>
            <a:endParaRPr lang="fr-FR" dirty="0" smtClean="0"/>
          </a:p>
          <a:p>
            <a:r>
              <a:rPr lang="fr-FR" dirty="0" smtClean="0"/>
              <a:t>Traitement d’attaque: </a:t>
            </a:r>
            <a:r>
              <a:rPr lang="fr-FR" b="1" dirty="0" smtClean="0"/>
              <a:t>6</a:t>
            </a:r>
            <a:r>
              <a:rPr lang="fr-FR" dirty="0" smtClean="0"/>
              <a:t> semaines</a:t>
            </a:r>
          </a:p>
          <a:p>
            <a:r>
              <a:rPr lang="fr-FR" dirty="0" smtClean="0"/>
              <a:t>Prévention secondaire</a:t>
            </a:r>
          </a:p>
          <a:p>
            <a:pPr lvl="1"/>
            <a:r>
              <a:rPr lang="fr-FR" dirty="0" smtClean="0"/>
              <a:t>Idem à ½ dose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895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Rectangle 2"/>
          <p:cNvSpPr>
            <a:spLocks noChangeArrowheads="1"/>
          </p:cNvSpPr>
          <p:nvPr/>
        </p:nvSpPr>
        <p:spPr bwMode="auto">
          <a:xfrm>
            <a:off x="744538" y="142875"/>
            <a:ext cx="9310687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4" tIns="46037" rIns="92074" bIns="46037" anchor="ctr"/>
          <a:lstStyle/>
          <a:p>
            <a:r>
              <a:rPr lang="fr-FR" sz="2400">
                <a:solidFill>
                  <a:srgbClr val="333399"/>
                </a:solidFill>
                <a:latin typeface="Tahoma" charset="0"/>
              </a:rPr>
              <a:t>Toxoplasmose cérébrale</a:t>
            </a:r>
          </a:p>
        </p:txBody>
      </p:sp>
      <p:sp>
        <p:nvSpPr>
          <p:cNvPr id="192514" name="Rectangle 3"/>
          <p:cNvSpPr>
            <a:spLocks noChangeArrowheads="1"/>
          </p:cNvSpPr>
          <p:nvPr/>
        </p:nvSpPr>
        <p:spPr bwMode="auto">
          <a:xfrm>
            <a:off x="574675" y="1385888"/>
            <a:ext cx="9599613" cy="513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4" tIns="46037" rIns="92074" bIns="46037"/>
          <a:lstStyle/>
          <a:p>
            <a:pPr marL="344488" indent="-344488" defTabSz="912813">
              <a:spcBef>
                <a:spcPct val="5000"/>
              </a:spcBef>
              <a:buClr>
                <a:srgbClr val="875B25"/>
              </a:buClr>
              <a:buFont typeface="Wingdings" charset="0"/>
              <a:buChar char="q"/>
            </a:pPr>
            <a:r>
              <a:rPr lang="fr-FR" sz="2000">
                <a:solidFill>
                  <a:srgbClr val="875B25"/>
                </a:solidFill>
              </a:rPr>
              <a:t>Encéphalite à </a:t>
            </a:r>
            <a:r>
              <a:rPr lang="fr-FR" sz="2000" i="1">
                <a:solidFill>
                  <a:srgbClr val="875B25"/>
                </a:solidFill>
              </a:rPr>
              <a:t>Toxoplasma gondii</a:t>
            </a:r>
            <a:endParaRPr lang="fr-FR" sz="2000">
              <a:solidFill>
                <a:srgbClr val="875B25"/>
              </a:solidFill>
            </a:endParaRPr>
          </a:p>
          <a:p>
            <a:pPr marL="344488" indent="-344488" defTabSz="912813">
              <a:spcBef>
                <a:spcPct val="5000"/>
              </a:spcBef>
              <a:buClr>
                <a:srgbClr val="875B25"/>
              </a:buClr>
            </a:pPr>
            <a:r>
              <a:rPr lang="fr-FR" sz="2000"/>
              <a:t>	</a:t>
            </a:r>
            <a:r>
              <a:rPr lang="fr-FR" sz="2000" b="0"/>
              <a:t>Fréquente car séroprévalence toxoplasmose élevée en France</a:t>
            </a:r>
          </a:p>
          <a:p>
            <a:pPr marL="344488" indent="-344488" defTabSz="912813">
              <a:spcBef>
                <a:spcPct val="5000"/>
              </a:spcBef>
              <a:buClr>
                <a:srgbClr val="875B25"/>
              </a:buClr>
            </a:pPr>
            <a:r>
              <a:rPr lang="fr-FR" sz="2000" b="0">
                <a:solidFill>
                  <a:srgbClr val="E0B500"/>
                </a:solidFill>
              </a:rPr>
              <a:t>	</a:t>
            </a:r>
            <a:r>
              <a:rPr lang="fr-FR" sz="2000">
                <a:solidFill>
                  <a:srgbClr val="875B25"/>
                </a:solidFill>
              </a:rPr>
              <a:t>Clinique :</a:t>
            </a:r>
            <a:r>
              <a:rPr lang="fr-FR" sz="2000" b="0"/>
              <a:t> céphalée, ± fièvre, somnolence, épilepsie, déficit moteur</a:t>
            </a:r>
          </a:p>
          <a:p>
            <a:pPr marL="344488" indent="-344488" defTabSz="912813">
              <a:spcBef>
                <a:spcPct val="5000"/>
              </a:spcBef>
              <a:buClr>
                <a:srgbClr val="875B25"/>
              </a:buClr>
            </a:pPr>
            <a:r>
              <a:rPr lang="fr-FR" sz="2000" b="0">
                <a:solidFill>
                  <a:srgbClr val="E0B500"/>
                </a:solidFill>
              </a:rPr>
              <a:t>	</a:t>
            </a:r>
            <a:r>
              <a:rPr lang="fr-FR" sz="2000" b="0"/>
              <a:t>Scanner : abcès souvent multiples + œdème péri-lésionnel</a:t>
            </a:r>
          </a:p>
          <a:p>
            <a:pPr marL="344488" indent="-344488" defTabSz="912813">
              <a:spcBef>
                <a:spcPct val="5000"/>
              </a:spcBef>
              <a:buClr>
                <a:srgbClr val="875B25"/>
              </a:buClr>
            </a:pPr>
            <a:r>
              <a:rPr lang="fr-FR" sz="2000" b="0"/>
              <a:t>	</a:t>
            </a:r>
            <a:r>
              <a:rPr lang="fr-FR" sz="2000">
                <a:solidFill>
                  <a:srgbClr val="875B25"/>
                </a:solidFill>
              </a:rPr>
              <a:t>Autres localisations :</a:t>
            </a:r>
            <a:r>
              <a:rPr lang="fr-FR" sz="2000" b="0"/>
              <a:t> pulmonaire, rétinienne, cardiaque, disséminée</a:t>
            </a:r>
          </a:p>
          <a:p>
            <a:pPr marL="1144588" lvl="2" indent="-231775" defTabSz="912813">
              <a:spcBef>
                <a:spcPct val="5000"/>
              </a:spcBef>
              <a:buClr>
                <a:srgbClr val="875B25"/>
              </a:buClr>
            </a:pPr>
            <a:endParaRPr lang="fr-FR" b="0">
              <a:solidFill>
                <a:srgbClr val="C49F00"/>
              </a:solidFill>
            </a:endParaRPr>
          </a:p>
          <a:p>
            <a:pPr marL="344488" indent="-344488" defTabSz="912813">
              <a:spcBef>
                <a:spcPct val="5000"/>
              </a:spcBef>
              <a:buClr>
                <a:srgbClr val="875B25"/>
              </a:buClr>
              <a:buFont typeface="Wingdings" charset="0"/>
              <a:buChar char="q"/>
            </a:pPr>
            <a:r>
              <a:rPr lang="fr-FR" sz="2000">
                <a:solidFill>
                  <a:srgbClr val="875B25"/>
                </a:solidFill>
                <a:sym typeface="Monotype Sorts" charset="0"/>
              </a:rPr>
              <a:t>Traitement</a:t>
            </a:r>
          </a:p>
          <a:p>
            <a:pPr marL="344488" indent="-344488" defTabSz="912813">
              <a:spcBef>
                <a:spcPct val="5000"/>
              </a:spcBef>
              <a:buClr>
                <a:srgbClr val="875B25"/>
              </a:buClr>
            </a:pPr>
            <a:r>
              <a:rPr lang="fr-FR" sz="2000">
                <a:solidFill>
                  <a:srgbClr val="FF0066"/>
                </a:solidFill>
              </a:rPr>
              <a:t>	</a:t>
            </a:r>
            <a:r>
              <a:rPr lang="fr-FR" sz="2000" b="0">
                <a:solidFill>
                  <a:srgbClr val="FF0066"/>
                </a:solidFill>
              </a:rPr>
              <a:t>Sulfadiazine</a:t>
            </a:r>
            <a:r>
              <a:rPr lang="fr-FR" sz="2000" b="0"/>
              <a:t> 4 g/j + </a:t>
            </a:r>
            <a:r>
              <a:rPr lang="fr-FR" sz="2000" b="0">
                <a:solidFill>
                  <a:srgbClr val="FF0066"/>
                </a:solidFill>
              </a:rPr>
              <a:t>pyriméthamine</a:t>
            </a:r>
            <a:r>
              <a:rPr lang="fr-FR" sz="2000" b="0"/>
              <a:t> 50 mg/j (+ ac folinique) pdt 6 sem.</a:t>
            </a:r>
          </a:p>
          <a:p>
            <a:pPr marL="344488" indent="-344488" defTabSz="912813">
              <a:spcBef>
                <a:spcPct val="5000"/>
              </a:spcBef>
              <a:buClr>
                <a:srgbClr val="875B25"/>
              </a:buClr>
            </a:pPr>
            <a:r>
              <a:rPr lang="fr-FR" sz="2000" b="0"/>
              <a:t> 	</a:t>
            </a:r>
            <a:r>
              <a:rPr lang="fr-FR" sz="2000" b="0">
                <a:sym typeface="Symbol" charset="0"/>
              </a:rPr>
              <a:t>(risque de rash cutané et T°: 30 % régressif dans 50 % des cas)</a:t>
            </a:r>
          </a:p>
          <a:p>
            <a:pPr marL="344488" indent="-344488" defTabSz="912813">
              <a:spcBef>
                <a:spcPct val="5000"/>
              </a:spcBef>
              <a:buClr>
                <a:srgbClr val="875B25"/>
              </a:buClr>
            </a:pPr>
            <a:r>
              <a:rPr lang="fr-FR" sz="2000" b="0">
                <a:sym typeface="Symbol" charset="0"/>
              </a:rPr>
              <a:t>	Amélioration en ≈15 j sinon revoir le Dg </a:t>
            </a:r>
            <a:r>
              <a:rPr lang="fr-FR" sz="2000" b="0">
                <a:sym typeface="Monotype Sorts" charset="0"/>
              </a:rPr>
              <a:t> Lymphome</a:t>
            </a:r>
            <a:endParaRPr lang="fr-FR" sz="2000" b="0">
              <a:sym typeface="Symbol" charset="0"/>
            </a:endParaRPr>
          </a:p>
          <a:p>
            <a:pPr marL="1144588" lvl="2" indent="-231775" defTabSz="912813">
              <a:spcBef>
                <a:spcPct val="5000"/>
              </a:spcBef>
              <a:buClr>
                <a:srgbClr val="875B25"/>
              </a:buClr>
            </a:pPr>
            <a:endParaRPr lang="fr-FR" b="0">
              <a:solidFill>
                <a:srgbClr val="C49F00"/>
              </a:solidFill>
              <a:sym typeface="Symbol" charset="0"/>
            </a:endParaRPr>
          </a:p>
          <a:p>
            <a:pPr marL="344488" indent="-344488" defTabSz="912813">
              <a:spcBef>
                <a:spcPct val="5000"/>
              </a:spcBef>
              <a:buClr>
                <a:srgbClr val="875B25"/>
              </a:buClr>
            </a:pPr>
            <a:r>
              <a:rPr lang="fr-FR" sz="2000">
                <a:solidFill>
                  <a:srgbClr val="875B25"/>
                </a:solidFill>
                <a:sym typeface="Symbol" charset="0"/>
              </a:rPr>
              <a:t>Prophylaxie secondaire</a:t>
            </a:r>
          </a:p>
          <a:p>
            <a:pPr marL="344488" indent="-344488" defTabSz="912813">
              <a:spcBef>
                <a:spcPct val="5000"/>
              </a:spcBef>
              <a:buClr>
                <a:srgbClr val="875B25"/>
              </a:buClr>
            </a:pPr>
            <a:r>
              <a:rPr lang="fr-FR" sz="2000">
                <a:solidFill>
                  <a:srgbClr val="FF0066"/>
                </a:solidFill>
              </a:rPr>
              <a:t>	</a:t>
            </a:r>
            <a:r>
              <a:rPr lang="fr-FR" sz="2000" b="0">
                <a:solidFill>
                  <a:srgbClr val="FF0066"/>
                </a:solidFill>
              </a:rPr>
              <a:t>Sulfadiazine</a:t>
            </a:r>
            <a:r>
              <a:rPr lang="fr-FR" sz="2000" b="0" baseline="30000">
                <a:sym typeface="Symbol" charset="0"/>
              </a:rPr>
              <a:t> </a:t>
            </a:r>
            <a:r>
              <a:rPr lang="fr-FR" sz="2000" b="0">
                <a:sym typeface="Symbol" charset="0"/>
              </a:rPr>
              <a:t>+ </a:t>
            </a:r>
            <a:r>
              <a:rPr lang="fr-FR" sz="2000" b="0">
                <a:solidFill>
                  <a:srgbClr val="FF0066"/>
                </a:solidFill>
              </a:rPr>
              <a:t>pyriméthamine</a:t>
            </a:r>
            <a:r>
              <a:rPr lang="fr-FR" sz="2000" b="0">
                <a:sym typeface="Symbol" charset="0"/>
              </a:rPr>
              <a:t> à 1/2 doses </a:t>
            </a:r>
          </a:p>
          <a:p>
            <a:pPr marL="344488" indent="-344488" defTabSz="912813">
              <a:spcBef>
                <a:spcPct val="5000"/>
              </a:spcBef>
              <a:buClr>
                <a:srgbClr val="875B25"/>
              </a:buClr>
            </a:pPr>
            <a:r>
              <a:rPr lang="fr-FR" sz="2000" b="0">
                <a:sym typeface="Symbol" charset="0"/>
              </a:rPr>
              <a:t>	(également actif sur la pneumocystose)</a:t>
            </a:r>
          </a:p>
        </p:txBody>
      </p:sp>
      <p:sp>
        <p:nvSpPr>
          <p:cNvPr id="192515" name="Rectangle 4"/>
          <p:cNvSpPr>
            <a:spLocks noChangeArrowheads="1"/>
          </p:cNvSpPr>
          <p:nvPr/>
        </p:nvSpPr>
        <p:spPr bwMode="auto">
          <a:xfrm>
            <a:off x="1310953" y="5673523"/>
            <a:ext cx="5975994" cy="376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600" tIns="46800" rIns="93600" bIns="46800" anchor="ctr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kumimoji="1" lang="fr-FR" sz="2000" b="0" dirty="0">
                <a:sym typeface="Symbol" charset="0"/>
              </a:rPr>
              <a:t>Ou </a:t>
            </a:r>
            <a:r>
              <a:rPr lang="fr-FR" sz="2000" b="0" dirty="0">
                <a:solidFill>
                  <a:srgbClr val="FF0066"/>
                </a:solidFill>
              </a:rPr>
              <a:t>clindamycine</a:t>
            </a:r>
            <a:r>
              <a:rPr kumimoji="1" lang="fr-FR" sz="2000" b="0" dirty="0">
                <a:sym typeface="Symbol" charset="0"/>
              </a:rPr>
              <a:t> + </a:t>
            </a:r>
            <a:r>
              <a:rPr lang="fr-FR" sz="2000" b="0" dirty="0" err="1">
                <a:solidFill>
                  <a:srgbClr val="FF0066"/>
                </a:solidFill>
              </a:rPr>
              <a:t>pyriméthamine</a:t>
            </a:r>
            <a:r>
              <a:rPr kumimoji="1" lang="fr-FR" sz="2000" b="0" dirty="0">
                <a:sym typeface="Symbol" charset="0"/>
              </a:rPr>
              <a:t> en cas </a:t>
            </a:r>
            <a:r>
              <a:rPr kumimoji="1" lang="fr-FR" sz="2000" b="0" dirty="0" smtClean="0">
                <a:sym typeface="Symbol" charset="0"/>
              </a:rPr>
              <a:t>d</a:t>
            </a:r>
            <a:r>
              <a:rPr kumimoji="1" lang="fr-FR" altLang="ja-JP" sz="2000" b="0" dirty="0" smtClean="0">
                <a:sym typeface="Symbol" charset="0"/>
              </a:rPr>
              <a:t>'allergie</a:t>
            </a:r>
            <a:endParaRPr kumimoji="1" lang="fr-FR" sz="2000" b="0" baseline="30000" dirty="0">
              <a:latin typeface="Times New Roman" charset="0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35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618594"/>
          </a:xfrm>
        </p:spPr>
        <p:txBody>
          <a:bodyPr/>
          <a:lstStyle/>
          <a:p>
            <a:r>
              <a:rPr lang="fr-FR" dirty="0" smtClean="0"/>
              <a:t>Michel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Que proposez-vous à la fin du traitement d’attaque des infections opportunistes ?</a:t>
            </a:r>
            <a:endParaRPr lang="en-GB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106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/>
              <a:t>Que proposer après le traitement </a:t>
            </a:r>
            <a:r>
              <a:rPr lang="fr-FR" sz="3200" dirty="0" smtClean="0"/>
              <a:t>d’attaque ?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4350" y="2318613"/>
            <a:ext cx="9258300" cy="3807550"/>
          </a:xfrm>
        </p:spPr>
        <p:txBody>
          <a:bodyPr/>
          <a:lstStyle/>
          <a:p>
            <a:pPr lvl="1"/>
            <a:r>
              <a:rPr lang="fr-FR" dirty="0" smtClean="0"/>
              <a:t>Passage au traitement d’entretien</a:t>
            </a:r>
          </a:p>
          <a:p>
            <a:pPr lvl="1"/>
            <a:r>
              <a:rPr lang="fr-FR" dirty="0" smtClean="0"/>
              <a:t>Introduction des antirétroviraux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270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Comment évaluer la guérison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/>
              <a:t>Prélèvement systématique à J7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Consultation systématique à J14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Consultation systématique à J7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Consultation systématique à J30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Pas de nécessité de contrôle particulier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456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775916"/>
          </a:xfrm>
        </p:spPr>
        <p:txBody>
          <a:bodyPr/>
          <a:lstStyle/>
          <a:p>
            <a:r>
              <a:rPr lang="fr-FR" sz="4000" dirty="0"/>
              <a:t>Quand débuter le traitement du VIH </a:t>
            </a:r>
            <a:r>
              <a:rPr lang="fr-FR" sz="4000" dirty="0" smtClean="0"/>
              <a:t>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Traiter d’abord les infections opportunistes</a:t>
            </a:r>
          </a:p>
          <a:p>
            <a:r>
              <a:rPr lang="fr-FR" dirty="0" smtClean="0"/>
              <a:t>Début du traitement ARV 15 jours après si :</a:t>
            </a:r>
          </a:p>
          <a:p>
            <a:pPr lvl="1"/>
            <a:r>
              <a:rPr lang="fr-FR" dirty="0" smtClean="0"/>
              <a:t>Immunodépression sévère</a:t>
            </a:r>
          </a:p>
        </p:txBody>
      </p:sp>
    </p:spTree>
    <p:extLst>
      <p:ext uri="{BB962C8B-B14F-4D97-AF65-F5344CB8AC3E}">
        <p14:creationId xmlns:p14="http://schemas.microsoft.com/office/powerpoint/2010/main" val="140525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25999"/>
            <a:ext cx="9258300" cy="741655"/>
          </a:xfrm>
        </p:spPr>
        <p:txBody>
          <a:bodyPr/>
          <a:lstStyle/>
          <a:p>
            <a:r>
              <a:rPr lang="fr-FR" sz="2800" dirty="0"/>
              <a:t>Quelle complication craindre dans les semaines suivant l’introduction du traitement antiviral ?</a:t>
            </a:r>
            <a:r>
              <a:rPr lang="en-GB" sz="2800" dirty="0"/>
              <a:t> </a:t>
            </a:r>
            <a:r>
              <a:rPr lang="fr-FR" sz="2800" dirty="0"/>
              <a:t/>
            </a:r>
            <a:br>
              <a:rPr lang="fr-FR" sz="2800" dirty="0"/>
            </a:b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Syndrome de restauration immune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846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 conclusion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556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re 1"/>
          <p:cNvSpPr>
            <a:spLocks noGrp="1"/>
          </p:cNvSpPr>
          <p:nvPr>
            <p:ph type="title"/>
          </p:nvPr>
        </p:nvSpPr>
        <p:spPr>
          <a:xfrm>
            <a:off x="606425" y="-17463"/>
            <a:ext cx="9235684" cy="1143001"/>
          </a:xfrm>
        </p:spPr>
        <p:txBody>
          <a:bodyPr>
            <a:normAutofit fontScale="90000"/>
          </a:bodyPr>
          <a:lstStyle/>
          <a:p>
            <a:r>
              <a:rPr lang="fr-FR" altLang="fr-FR" sz="3500" b="1" dirty="0"/>
              <a:t>Cascade de la prise en charge en France en 2013*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06424" y="6213233"/>
            <a:ext cx="18501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* </a:t>
            </a:r>
            <a:r>
              <a:rPr lang="fr-FR"/>
              <a:t>Résultats provisoires</a:t>
            </a:r>
            <a:endParaRPr lang="fr-FR" dirty="0"/>
          </a:p>
        </p:txBody>
      </p:sp>
      <p:grpSp>
        <p:nvGrpSpPr>
          <p:cNvPr id="7" name="Grouper 6"/>
          <p:cNvGrpSpPr/>
          <p:nvPr/>
        </p:nvGrpSpPr>
        <p:grpSpPr>
          <a:xfrm>
            <a:off x="571500" y="1398954"/>
            <a:ext cx="9144000" cy="4605673"/>
            <a:chOff x="0" y="1398953"/>
            <a:chExt cx="9144000" cy="4605673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398953"/>
              <a:ext cx="9144000" cy="4605673"/>
            </a:xfrm>
            <a:prstGeom prst="rect">
              <a:avLst/>
            </a:prstGeom>
          </p:spPr>
        </p:pic>
        <p:sp>
          <p:nvSpPr>
            <p:cNvPr id="5" name="ZoneTexte 4"/>
            <p:cNvSpPr txBox="1"/>
            <p:nvPr/>
          </p:nvSpPr>
          <p:spPr>
            <a:xfrm>
              <a:off x="3587261" y="1899137"/>
              <a:ext cx="8018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/>
                <a:t>84%</a:t>
              </a: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5512190" y="2217934"/>
              <a:ext cx="8018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/>
                <a:t>75%</a:t>
              </a: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7477129" y="2448766"/>
              <a:ext cx="8018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/>
                <a:t>68%</a:t>
              </a:r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1389165" y="1240711"/>
            <a:ext cx="1012371" cy="276999"/>
          </a:xfrm>
          <a:prstGeom prst="rect">
            <a:avLst/>
          </a:prstGeom>
          <a:solidFill>
            <a:schemeClr val="accent2"/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>
                <a:solidFill>
                  <a:schemeClr val="bg1"/>
                </a:solidFill>
              </a:rPr>
              <a:t>153 000</a:t>
            </a:r>
          </a:p>
        </p:txBody>
      </p:sp>
      <p:sp>
        <p:nvSpPr>
          <p:cNvPr id="3" name="Virage 2"/>
          <p:cNvSpPr/>
          <p:nvPr/>
        </p:nvSpPr>
        <p:spPr>
          <a:xfrm rot="5400000">
            <a:off x="1988362" y="1046747"/>
            <a:ext cx="826348" cy="71598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766957" y="3193957"/>
            <a:ext cx="1295400" cy="707886"/>
          </a:xfrm>
          <a:prstGeom prst="rect">
            <a:avLst/>
          </a:prstGeom>
          <a:solidFill>
            <a:schemeClr val="accent2"/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chemeClr val="bg1"/>
                </a:solidFill>
              </a:rPr>
              <a:t>+ 12 % en 3 ans</a:t>
            </a:r>
          </a:p>
        </p:txBody>
      </p:sp>
      <p:sp>
        <p:nvSpPr>
          <p:cNvPr id="16" name="Flèche vers la droite 4"/>
          <p:cNvSpPr>
            <a:spLocks noChangeArrowheads="1"/>
          </p:cNvSpPr>
          <p:nvPr/>
        </p:nvSpPr>
        <p:spPr bwMode="auto">
          <a:xfrm>
            <a:off x="5007111" y="3547900"/>
            <a:ext cx="995234" cy="842962"/>
          </a:xfrm>
          <a:prstGeom prst="rightArrow">
            <a:avLst>
              <a:gd name="adj1" fmla="val 50000"/>
              <a:gd name="adj2" fmla="val 49975"/>
            </a:avLst>
          </a:prstGeom>
          <a:solidFill>
            <a:srgbClr val="0000FF"/>
          </a:solidFill>
          <a:ln w="9525">
            <a:solidFill>
              <a:srgbClr val="0432FF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fr-FR" sz="2000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j-lt"/>
              </a:rPr>
              <a:t>90%</a:t>
            </a:r>
          </a:p>
        </p:txBody>
      </p:sp>
      <p:sp>
        <p:nvSpPr>
          <p:cNvPr id="18" name="Flèche vers la droite 4"/>
          <p:cNvSpPr>
            <a:spLocks noChangeArrowheads="1"/>
          </p:cNvSpPr>
          <p:nvPr/>
        </p:nvSpPr>
        <p:spPr bwMode="auto">
          <a:xfrm>
            <a:off x="3015025" y="2360802"/>
            <a:ext cx="995234" cy="842962"/>
          </a:xfrm>
          <a:prstGeom prst="rightArrow">
            <a:avLst>
              <a:gd name="adj1" fmla="val 50000"/>
              <a:gd name="adj2" fmla="val 49975"/>
            </a:avLst>
          </a:prstGeom>
          <a:solidFill>
            <a:srgbClr val="0000FF"/>
          </a:solidFill>
          <a:ln w="9525">
            <a:solidFill>
              <a:srgbClr val="0432FF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fr-FR" sz="200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j-lt"/>
              </a:rPr>
              <a:t>84%</a:t>
            </a:r>
          </a:p>
        </p:txBody>
      </p:sp>
      <p:sp>
        <p:nvSpPr>
          <p:cNvPr id="19" name="Flèche vers la droite 4"/>
          <p:cNvSpPr>
            <a:spLocks noChangeArrowheads="1"/>
          </p:cNvSpPr>
          <p:nvPr/>
        </p:nvSpPr>
        <p:spPr bwMode="auto">
          <a:xfrm>
            <a:off x="6966539" y="4386100"/>
            <a:ext cx="995234" cy="842962"/>
          </a:xfrm>
          <a:prstGeom prst="rightArrow">
            <a:avLst>
              <a:gd name="adj1" fmla="val 50000"/>
              <a:gd name="adj2" fmla="val 49975"/>
            </a:avLst>
          </a:prstGeom>
          <a:solidFill>
            <a:srgbClr val="0000FF"/>
          </a:solidFill>
          <a:ln w="9525">
            <a:solidFill>
              <a:srgbClr val="0432FF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fr-FR" sz="200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j-lt"/>
              </a:rPr>
              <a:t>90%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606424" y="6582565"/>
            <a:ext cx="91090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Virginie </a:t>
            </a:r>
            <a:r>
              <a:rPr lang="fr-FR" i="1" dirty="0" err="1"/>
              <a:t>Supervie</a:t>
            </a:r>
            <a:r>
              <a:rPr lang="fr-FR" i="1" dirty="0"/>
              <a:t> - UMR S 1136, Inserm, UPMC, Paris  - SFLS </a:t>
            </a:r>
            <a:r>
              <a:rPr lang="mr-IN" i="1" dirty="0"/>
              <a:t>–</a:t>
            </a:r>
            <a:r>
              <a:rPr lang="fr-FR" i="1" dirty="0"/>
              <a:t> Montpellier, 7 octobre 2016</a:t>
            </a:r>
          </a:p>
        </p:txBody>
      </p:sp>
    </p:spTree>
    <p:extLst>
      <p:ext uri="{BB962C8B-B14F-4D97-AF65-F5344CB8AC3E}">
        <p14:creationId xmlns:p14="http://schemas.microsoft.com/office/powerpoint/2010/main" val="174051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8" grpId="0" animBg="1"/>
      <p:bldP spid="19" grpId="0" animBg="1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Rectangle 2"/>
          <p:cNvSpPr>
            <a:spLocks noGrp="1" noChangeArrowheads="1"/>
          </p:cNvSpPr>
          <p:nvPr>
            <p:ph type="title"/>
          </p:nvPr>
        </p:nvSpPr>
        <p:spPr>
          <a:xfrm>
            <a:off x="805790" y="168434"/>
            <a:ext cx="8763000" cy="854075"/>
          </a:xfrm>
        </p:spPr>
        <p:txBody>
          <a:bodyPr anchor="t"/>
          <a:lstStyle/>
          <a:p>
            <a:pPr eaLnBrk="1" hangingPunct="1"/>
            <a:r>
              <a:rPr lang="fr-FR" dirty="0" smtClean="0">
                <a:latin typeface="Arial" charset="0"/>
                <a:ea typeface="ＭＳ Ｐゴシック" charset="0"/>
              </a:rPr>
              <a:t>Aujourd'</a:t>
            </a:r>
            <a:r>
              <a:rPr lang="fr-FR" altLang="ja-JP" dirty="0" smtClean="0">
                <a:latin typeface="Arial" charset="0"/>
                <a:ea typeface="ＭＳ Ｐゴシック" charset="0"/>
              </a:rPr>
              <a:t>hui</a:t>
            </a:r>
            <a:endParaRPr lang="fr-FR" dirty="0">
              <a:latin typeface="Arial" charset="0"/>
              <a:ea typeface="ＭＳ Ｐゴシック" charset="0"/>
            </a:endParaRPr>
          </a:p>
        </p:txBody>
      </p:sp>
      <p:sp>
        <p:nvSpPr>
          <p:cNvPr id="182274" name="Rectangle 3"/>
          <p:cNvSpPr>
            <a:spLocks noGrp="1" noChangeArrowheads="1"/>
          </p:cNvSpPr>
          <p:nvPr>
            <p:ph idx="1"/>
          </p:nvPr>
        </p:nvSpPr>
        <p:spPr>
          <a:xfrm>
            <a:off x="605215" y="1688985"/>
            <a:ext cx="9460327" cy="47990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sz="2400" dirty="0">
                <a:latin typeface="Arial" charset="0"/>
                <a:ea typeface="ＭＳ Ｐゴシック" charset="0"/>
              </a:rPr>
              <a:t>Ce qui est bien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000" dirty="0" smtClean="0">
                <a:latin typeface="Arial" charset="0"/>
                <a:ea typeface="ＭＳ Ｐゴシック" charset="0"/>
              </a:rPr>
              <a:t>80-90% </a:t>
            </a:r>
            <a:r>
              <a:rPr lang="fr-FR" sz="2000" dirty="0">
                <a:latin typeface="Arial" charset="0"/>
                <a:ea typeface="ＭＳ Ｐゴシック" charset="0"/>
              </a:rPr>
              <a:t>des patients suivis </a:t>
            </a:r>
            <a:r>
              <a:rPr lang="fr-FR" sz="2000" dirty="0" smtClean="0">
                <a:latin typeface="Arial" charset="0"/>
                <a:ea typeface="ＭＳ Ｐゴシック" charset="0"/>
              </a:rPr>
              <a:t>sous traitement ont </a:t>
            </a:r>
            <a:r>
              <a:rPr lang="fr-FR" sz="2000" dirty="0">
                <a:latin typeface="Arial" charset="0"/>
                <a:ea typeface="ＭＳ Ｐゴシック" charset="0"/>
              </a:rPr>
              <a:t>une CV indétectable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000" dirty="0">
                <a:latin typeface="Arial" charset="0"/>
                <a:ea typeface="ＭＳ Ｐゴシック" charset="0"/>
              </a:rPr>
              <a:t>Le nombre de CD4 moyen de la file active augmente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000" dirty="0">
                <a:latin typeface="Arial" charset="0"/>
                <a:ea typeface="ＭＳ Ｐゴシック" charset="0"/>
              </a:rPr>
              <a:t>La mortalité </a:t>
            </a:r>
            <a:r>
              <a:rPr lang="fr-FR" sz="2000" dirty="0" smtClean="0">
                <a:latin typeface="Arial" charset="0"/>
                <a:ea typeface="ＭＳ Ｐゴシック" charset="0"/>
              </a:rPr>
              <a:t>d’une </a:t>
            </a:r>
            <a:r>
              <a:rPr lang="fr-FR" sz="2000" dirty="0">
                <a:latin typeface="Arial" charset="0"/>
                <a:ea typeface="ＭＳ Ｐゴシック" charset="0"/>
              </a:rPr>
              <a:t>partie des séropositifs rejoint celle de la population générale</a:t>
            </a:r>
          </a:p>
          <a:p>
            <a:pPr eaLnBrk="1" hangingPunct="1">
              <a:lnSpc>
                <a:spcPct val="90000"/>
              </a:lnSpc>
            </a:pPr>
            <a:r>
              <a:rPr lang="fr-FR" sz="2400" dirty="0">
                <a:latin typeface="Arial" charset="0"/>
                <a:ea typeface="ＭＳ Ｐゴシック" charset="0"/>
              </a:rPr>
              <a:t>Ce qui </a:t>
            </a:r>
            <a:r>
              <a:rPr lang="fr-FR" sz="2400" dirty="0" smtClean="0">
                <a:latin typeface="Arial" charset="0"/>
                <a:ea typeface="ＭＳ Ｐゴシック" charset="0"/>
              </a:rPr>
              <a:t>n'</a:t>
            </a:r>
            <a:r>
              <a:rPr lang="fr-FR" altLang="ja-JP" sz="2400" dirty="0" smtClean="0">
                <a:latin typeface="Arial" charset="0"/>
                <a:ea typeface="ＭＳ Ｐゴシック" charset="0"/>
              </a:rPr>
              <a:t>est </a:t>
            </a:r>
            <a:r>
              <a:rPr lang="fr-FR" altLang="ja-JP" sz="2400" dirty="0">
                <a:latin typeface="Arial" charset="0"/>
                <a:ea typeface="ＭＳ Ｐゴシック" charset="0"/>
              </a:rPr>
              <a:t>pas bien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000" b="1" dirty="0" smtClean="0">
                <a:latin typeface="Arial" charset="0"/>
                <a:ea typeface="ＭＳ Ｐゴシック" charset="0"/>
              </a:rPr>
              <a:t>30 </a:t>
            </a:r>
            <a:r>
              <a:rPr lang="fr-FR" sz="2000" b="1" dirty="0">
                <a:latin typeface="Arial" charset="0"/>
                <a:ea typeface="ＭＳ Ｐゴシック" charset="0"/>
              </a:rPr>
              <a:t>% </a:t>
            </a:r>
            <a:r>
              <a:rPr lang="fr-FR" sz="2000" dirty="0">
                <a:latin typeface="Arial" charset="0"/>
                <a:ea typeface="ＭＳ Ｐゴシック" charset="0"/>
              </a:rPr>
              <a:t>des séropositifs apprennent leur diagnostic à un stade </a:t>
            </a:r>
            <a:r>
              <a:rPr lang="fr-FR" sz="2000" dirty="0" smtClean="0">
                <a:latin typeface="Arial" charset="0"/>
                <a:ea typeface="ＭＳ Ｐゴシック" charset="0"/>
              </a:rPr>
              <a:t>très tardif (CD4 &lt; 200 ou Sida)</a:t>
            </a:r>
            <a:endParaRPr lang="fr-FR" sz="2000" dirty="0">
              <a:latin typeface="Arial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fr-FR" sz="2000" dirty="0" smtClean="0">
                <a:latin typeface="Arial" charset="0"/>
                <a:ea typeface="ＭＳ Ｐゴシック" charset="0"/>
              </a:rPr>
              <a:t>Les </a:t>
            </a:r>
            <a:r>
              <a:rPr lang="fr-FR" sz="2000" dirty="0">
                <a:latin typeface="Arial" charset="0"/>
                <a:ea typeface="ＭＳ Ｐゴシック" charset="0"/>
              </a:rPr>
              <a:t>comorbidités sont prises en charge trop tard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000" dirty="0">
                <a:latin typeface="Arial" charset="0"/>
                <a:ea typeface="ＭＳ Ｐゴシック" charset="0"/>
              </a:rPr>
              <a:t>En </a:t>
            </a:r>
            <a:r>
              <a:rPr lang="fr-FR" sz="2000" dirty="0" smtClean="0">
                <a:latin typeface="Arial" charset="0"/>
                <a:ea typeface="ＭＳ Ｐゴシック" charset="0"/>
              </a:rPr>
              <a:t>2015, </a:t>
            </a:r>
            <a:r>
              <a:rPr lang="fr-FR" sz="2000" dirty="0">
                <a:latin typeface="Arial" charset="0"/>
                <a:ea typeface="ＭＳ Ｐゴシック" charset="0"/>
              </a:rPr>
              <a:t>on ne peut pas dire « je suis séropositif » comme on dit « je suis diabétique ».</a:t>
            </a:r>
          </a:p>
        </p:txBody>
      </p:sp>
    </p:spTree>
    <p:extLst>
      <p:ext uri="{BB962C8B-B14F-4D97-AF65-F5344CB8AC3E}">
        <p14:creationId xmlns:p14="http://schemas.microsoft.com/office/powerpoint/2010/main" val="2897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7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mtClean="0">
                <a:cs typeface="+mj-cs"/>
              </a:rPr>
              <a:t>En pratique</a:t>
            </a:r>
          </a:p>
        </p:txBody>
      </p:sp>
      <p:sp>
        <p:nvSpPr>
          <p:cNvPr id="3067907" name="Rectangle 3"/>
          <p:cNvSpPr>
            <a:spLocks noGrp="1" noChangeArrowheads="1"/>
          </p:cNvSpPr>
          <p:nvPr>
            <p:ph idx="1"/>
          </p:nvPr>
        </p:nvSpPr>
        <p:spPr>
          <a:xfrm>
            <a:off x="671447" y="1828800"/>
            <a:ext cx="9615553" cy="49212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sz="2400" dirty="0" smtClean="0">
                <a:latin typeface="Arial" charset="0"/>
                <a:ea typeface="ＭＳ Ｐゴシック" charset="0"/>
              </a:rPr>
              <a:t>« Dépister » </a:t>
            </a:r>
            <a:r>
              <a:rPr lang="fr-FR" sz="2400" dirty="0">
                <a:latin typeface="Arial" charset="0"/>
                <a:ea typeface="ＭＳ Ｐゴシック" charset="0"/>
              </a:rPr>
              <a:t>tôt +++</a:t>
            </a:r>
          </a:p>
          <a:p>
            <a:pPr eaLnBrk="1" hangingPunct="1">
              <a:lnSpc>
                <a:spcPct val="80000"/>
              </a:lnSpc>
            </a:pPr>
            <a:r>
              <a:rPr lang="fr-FR" sz="2400" dirty="0">
                <a:latin typeface="Arial" charset="0"/>
                <a:ea typeface="ＭＳ Ｐゴシック" charset="0"/>
              </a:rPr>
              <a:t>Débuter le </a:t>
            </a:r>
            <a:r>
              <a:rPr lang="fr-FR" sz="2400" dirty="0" smtClean="0">
                <a:latin typeface="Arial" charset="0"/>
                <a:ea typeface="ＭＳ Ｐゴシック" charset="0"/>
              </a:rPr>
              <a:t>traitement tôt…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 dirty="0" smtClean="0">
                <a:latin typeface="Arial" charset="0"/>
                <a:ea typeface="ＭＳ Ｐゴシック" charset="0"/>
              </a:rPr>
              <a:t>Quel que soit le niveau d’immunodépression</a:t>
            </a:r>
            <a:endParaRPr lang="fr-FR" sz="2000" dirty="0">
              <a:latin typeface="Arial" charset="0"/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FR" sz="2400" dirty="0" smtClean="0">
                <a:latin typeface="Arial" charset="0"/>
                <a:ea typeface="ＭＳ Ｐゴシック" charset="0"/>
              </a:rPr>
              <a:t>…Mais prendre le temps de préparer </a:t>
            </a:r>
            <a:r>
              <a:rPr lang="fr-FR" sz="2400" dirty="0">
                <a:latin typeface="Arial" charset="0"/>
                <a:ea typeface="ＭＳ Ｐゴシック" charset="0"/>
              </a:rPr>
              <a:t>le </a:t>
            </a:r>
            <a:r>
              <a:rPr lang="fr-FR" sz="2400" dirty="0" smtClean="0">
                <a:latin typeface="Arial" charset="0"/>
                <a:ea typeface="ＭＳ Ｐゴシック" charset="0"/>
              </a:rPr>
              <a:t>patient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 dirty="0" smtClean="0">
                <a:latin typeface="Arial" charset="0"/>
                <a:ea typeface="ＭＳ Ｐゴシック" charset="0"/>
              </a:rPr>
              <a:t>Conditions </a:t>
            </a:r>
            <a:r>
              <a:rPr lang="fr-FR" sz="2000" dirty="0">
                <a:latin typeface="Arial" charset="0"/>
                <a:ea typeface="ＭＳ Ｐゴシック" charset="0"/>
              </a:rPr>
              <a:t>socio-économiques, entourage…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 dirty="0">
                <a:latin typeface="Arial" charset="0"/>
                <a:ea typeface="ＭＳ Ｐゴシック" charset="0"/>
              </a:rPr>
              <a:t>Éducation thérapeutique préalable</a:t>
            </a:r>
          </a:p>
          <a:p>
            <a:pPr eaLnBrk="1" hangingPunct="1">
              <a:lnSpc>
                <a:spcPct val="80000"/>
              </a:lnSpc>
            </a:pPr>
            <a:r>
              <a:rPr lang="fr-FR" sz="2400" dirty="0">
                <a:latin typeface="Arial" charset="0"/>
                <a:ea typeface="ＭＳ Ｐゴシック" charset="0"/>
              </a:rPr>
              <a:t>Adapter le traitement au mode de vie du patient (et non </a:t>
            </a:r>
            <a:r>
              <a:rPr lang="fr-FR" sz="2400" dirty="0" smtClean="0">
                <a:latin typeface="Arial" charset="0"/>
                <a:ea typeface="ＭＳ Ｐゴシック" charset="0"/>
              </a:rPr>
              <a:t>l'</a:t>
            </a:r>
            <a:r>
              <a:rPr lang="fr-FR" altLang="ja-JP" sz="2400" dirty="0" smtClean="0">
                <a:latin typeface="Arial" charset="0"/>
                <a:ea typeface="ＭＳ Ｐゴシック" charset="0"/>
              </a:rPr>
              <a:t>inverse </a:t>
            </a:r>
            <a:r>
              <a:rPr lang="fr-FR" altLang="ja-JP" sz="2400" dirty="0">
                <a:latin typeface="Arial" charset="0"/>
                <a:ea typeface="ＭＳ Ｐゴシック" charset="0"/>
              </a:rPr>
              <a:t>!)</a:t>
            </a:r>
          </a:p>
          <a:p>
            <a:pPr eaLnBrk="1" hangingPunct="1">
              <a:lnSpc>
                <a:spcPct val="80000"/>
              </a:lnSpc>
            </a:pPr>
            <a:r>
              <a:rPr lang="fr-FR" sz="2800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Destigmatiser</a:t>
            </a:r>
            <a:r>
              <a:rPr lang="fr-FR" sz="28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 </a:t>
            </a:r>
            <a:r>
              <a:rPr lang="fr-FR" sz="28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la séro</a:t>
            </a:r>
            <a:r>
              <a:rPr lang="fr-FR" altLang="ja-JP" sz="28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positivité</a:t>
            </a:r>
            <a:endParaRPr lang="fr-FR" sz="2400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smtClean="0"/>
              <a:t>Les autres infections opportunistes et cancers que l’on pourrait rencontrer…</a:t>
            </a:r>
            <a:endParaRPr lang="fr-FR" sz="32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Pour les curieux…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268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Text Box 2"/>
          <p:cNvSpPr txBox="1">
            <a:spLocks noChangeArrowheads="1"/>
          </p:cNvSpPr>
          <p:nvPr/>
        </p:nvSpPr>
        <p:spPr bwMode="auto">
          <a:xfrm>
            <a:off x="574675" y="1408113"/>
            <a:ext cx="9417050" cy="386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79413" indent="-37941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15000"/>
              </a:spcBef>
              <a:buClr>
                <a:srgbClr val="875B25"/>
              </a:buClr>
              <a:buFont typeface="Wingdings" charset="0"/>
              <a:buChar char="q"/>
            </a:pPr>
            <a:r>
              <a:rPr kumimoji="1" lang="fr-FR" sz="2000" b="0" dirty="0">
                <a:solidFill>
                  <a:srgbClr val="000000"/>
                </a:solidFill>
              </a:rPr>
              <a:t>Associé à</a:t>
            </a:r>
            <a:r>
              <a:rPr kumimoji="1" lang="fr-FR" sz="2000" b="0" dirty="0">
                <a:solidFill>
                  <a:srgbClr val="FF0066"/>
                </a:solidFill>
              </a:rPr>
              <a:t> </a:t>
            </a:r>
            <a:r>
              <a:rPr kumimoji="1" lang="fr-FR" sz="2000" dirty="0" smtClean="0">
                <a:solidFill>
                  <a:srgbClr val="875B25"/>
                </a:solidFill>
              </a:rPr>
              <a:t>l</a:t>
            </a:r>
            <a:r>
              <a:rPr kumimoji="1" lang="fr-FR" altLang="ja-JP" sz="2000" dirty="0" smtClean="0">
                <a:solidFill>
                  <a:srgbClr val="875B25"/>
                </a:solidFill>
              </a:rPr>
              <a:t>'Herpès </a:t>
            </a:r>
            <a:r>
              <a:rPr kumimoji="1" lang="fr-FR" altLang="ja-JP" sz="2000" dirty="0">
                <a:solidFill>
                  <a:srgbClr val="875B25"/>
                </a:solidFill>
              </a:rPr>
              <a:t>virus 8 (HHV 8)</a:t>
            </a:r>
            <a:r>
              <a:rPr kumimoji="1" lang="fr-FR" altLang="ja-JP" sz="2000" b="0" dirty="0">
                <a:solidFill>
                  <a:srgbClr val="C49F00"/>
                </a:solidFill>
              </a:rPr>
              <a:t>    </a:t>
            </a:r>
          </a:p>
          <a:p>
            <a:pPr>
              <a:buClr>
                <a:srgbClr val="875B25"/>
              </a:buClr>
            </a:pPr>
            <a:r>
              <a:rPr kumimoji="1" lang="fr-FR" sz="2000" b="0" dirty="0">
                <a:solidFill>
                  <a:srgbClr val="C49F00"/>
                </a:solidFill>
              </a:rPr>
              <a:t>	</a:t>
            </a:r>
            <a:r>
              <a:rPr kumimoji="1" lang="fr-FR" sz="2000" dirty="0">
                <a:solidFill>
                  <a:srgbClr val="875B25"/>
                </a:solidFill>
              </a:rPr>
              <a:t>Clinique :</a:t>
            </a:r>
          </a:p>
          <a:p>
            <a:pPr>
              <a:buClr>
                <a:srgbClr val="875B25"/>
              </a:buClr>
            </a:pPr>
            <a:r>
              <a:rPr kumimoji="1" lang="fr-FR" sz="2000" b="0" dirty="0">
                <a:solidFill>
                  <a:srgbClr val="C49F00"/>
                </a:solidFill>
              </a:rPr>
              <a:t>	</a:t>
            </a:r>
            <a:r>
              <a:rPr kumimoji="1" lang="fr-FR" sz="2000" dirty="0">
                <a:solidFill>
                  <a:srgbClr val="875B25"/>
                </a:solidFill>
              </a:rPr>
              <a:t>Forme </a:t>
            </a:r>
            <a:r>
              <a:rPr kumimoji="1" lang="fr-FR" sz="2000" dirty="0" err="1">
                <a:solidFill>
                  <a:srgbClr val="875B25"/>
                </a:solidFill>
              </a:rPr>
              <a:t>cutanéo</a:t>
            </a:r>
            <a:r>
              <a:rPr kumimoji="1" lang="fr-FR" sz="2000" dirty="0">
                <a:solidFill>
                  <a:srgbClr val="875B25"/>
                </a:solidFill>
              </a:rPr>
              <a:t>-muqueuse :</a:t>
            </a:r>
            <a:r>
              <a:rPr kumimoji="1" lang="fr-FR" sz="2000" b="0" dirty="0">
                <a:solidFill>
                  <a:srgbClr val="C49F00"/>
                </a:solidFill>
              </a:rPr>
              <a:t> </a:t>
            </a:r>
          </a:p>
          <a:p>
            <a:pPr>
              <a:buClr>
                <a:srgbClr val="875B25"/>
              </a:buClr>
            </a:pPr>
            <a:r>
              <a:rPr kumimoji="1" lang="fr-FR" sz="2000" b="0" dirty="0">
                <a:solidFill>
                  <a:srgbClr val="000000"/>
                </a:solidFill>
              </a:rPr>
              <a:t>	extension cutanée et viscérale liée à </a:t>
            </a:r>
            <a:r>
              <a:rPr kumimoji="1" lang="fr-FR" sz="2000" b="0" dirty="0" smtClean="0">
                <a:solidFill>
                  <a:srgbClr val="000000"/>
                </a:solidFill>
              </a:rPr>
              <a:t>l</a:t>
            </a:r>
            <a:r>
              <a:rPr kumimoji="1" lang="fr-FR" altLang="ja-JP" sz="2000" b="0" dirty="0" smtClean="0">
                <a:solidFill>
                  <a:srgbClr val="000000"/>
                </a:solidFill>
              </a:rPr>
              <a:t>'immunodépression</a:t>
            </a:r>
            <a:endParaRPr kumimoji="1" lang="fr-FR" altLang="ja-JP" sz="2000" b="0" dirty="0">
              <a:solidFill>
                <a:srgbClr val="000000"/>
              </a:solidFill>
            </a:endParaRPr>
          </a:p>
          <a:p>
            <a:pPr>
              <a:buClr>
                <a:srgbClr val="875B25"/>
              </a:buClr>
            </a:pPr>
            <a:r>
              <a:rPr kumimoji="1" lang="fr-FR" sz="2000" b="0" dirty="0">
                <a:solidFill>
                  <a:srgbClr val="E0B500"/>
                </a:solidFill>
              </a:rPr>
              <a:t>	</a:t>
            </a:r>
            <a:r>
              <a:rPr kumimoji="1" lang="fr-FR" sz="2000" dirty="0">
                <a:solidFill>
                  <a:srgbClr val="875B25"/>
                </a:solidFill>
              </a:rPr>
              <a:t>Formes viscérales :</a:t>
            </a:r>
            <a:r>
              <a:rPr kumimoji="1" lang="fr-FR" sz="2000" b="0" dirty="0">
                <a:solidFill>
                  <a:srgbClr val="000000"/>
                </a:solidFill>
              </a:rPr>
              <a:t> pulmonaire (pronostic vital), tube digestif…</a:t>
            </a:r>
          </a:p>
          <a:p>
            <a:pPr>
              <a:buClr>
                <a:srgbClr val="875B25"/>
              </a:buClr>
            </a:pPr>
            <a:r>
              <a:rPr kumimoji="1" lang="fr-FR" sz="2000" b="0" dirty="0">
                <a:solidFill>
                  <a:srgbClr val="E0B500"/>
                </a:solidFill>
              </a:rPr>
              <a:t>	</a:t>
            </a:r>
            <a:r>
              <a:rPr kumimoji="1" lang="fr-FR" sz="2000" b="0" dirty="0">
                <a:solidFill>
                  <a:srgbClr val="000000"/>
                </a:solidFill>
              </a:rPr>
              <a:t>Biopsie : prolifération </a:t>
            </a:r>
            <a:r>
              <a:rPr kumimoji="1" lang="fr-FR" sz="2000" b="0" dirty="0" err="1">
                <a:solidFill>
                  <a:srgbClr val="000000"/>
                </a:solidFill>
              </a:rPr>
              <a:t>angiomateuse</a:t>
            </a:r>
            <a:r>
              <a:rPr kumimoji="1" lang="fr-FR" sz="2000" b="0" dirty="0">
                <a:solidFill>
                  <a:srgbClr val="000000"/>
                </a:solidFill>
              </a:rPr>
              <a:t> et fibroblastique</a:t>
            </a:r>
          </a:p>
          <a:p>
            <a:pPr>
              <a:buClr>
                <a:srgbClr val="875B25"/>
              </a:buClr>
            </a:pPr>
            <a:endParaRPr kumimoji="1" lang="fr-FR" sz="2000" b="0" dirty="0">
              <a:solidFill>
                <a:srgbClr val="000000"/>
              </a:solidFill>
            </a:endParaRPr>
          </a:p>
          <a:p>
            <a:pPr eaLnBrk="0" hangingPunct="0">
              <a:lnSpc>
                <a:spcPct val="119000"/>
              </a:lnSpc>
              <a:spcBef>
                <a:spcPct val="30000"/>
              </a:spcBef>
              <a:buClr>
                <a:srgbClr val="875B25"/>
              </a:buClr>
              <a:buFont typeface="Wingdings" charset="0"/>
              <a:buChar char="q"/>
            </a:pPr>
            <a:r>
              <a:rPr kumimoji="1" lang="fr-FR" sz="2000" dirty="0">
                <a:solidFill>
                  <a:srgbClr val="875B25"/>
                </a:solidFill>
              </a:rPr>
              <a:t>Traitement</a:t>
            </a:r>
          </a:p>
          <a:p>
            <a:pPr>
              <a:buClr>
                <a:srgbClr val="875B25"/>
              </a:buClr>
            </a:pPr>
            <a:r>
              <a:rPr kumimoji="1" lang="fr-FR" sz="2000" b="0" dirty="0">
                <a:solidFill>
                  <a:srgbClr val="000000"/>
                </a:solidFill>
              </a:rPr>
              <a:t>	Régression sous traitement antirétroviral</a:t>
            </a:r>
          </a:p>
          <a:p>
            <a:pPr>
              <a:buClr>
                <a:srgbClr val="875B25"/>
              </a:buClr>
            </a:pPr>
            <a:r>
              <a:rPr kumimoji="1" lang="fr-FR" sz="2000" b="0" dirty="0">
                <a:solidFill>
                  <a:srgbClr val="E0B500"/>
                </a:solidFill>
                <a:sym typeface="Symbol" charset="0"/>
              </a:rPr>
              <a:t>	</a:t>
            </a:r>
            <a:r>
              <a:rPr kumimoji="1" lang="fr-FR" sz="2000" b="0" dirty="0">
                <a:solidFill>
                  <a:srgbClr val="FF0066"/>
                </a:solidFill>
                <a:sym typeface="Symbol" charset="0"/>
              </a:rPr>
              <a:t>Chimiothérapie</a:t>
            </a:r>
            <a:r>
              <a:rPr kumimoji="1" lang="fr-FR" sz="2000" b="0" dirty="0">
                <a:solidFill>
                  <a:srgbClr val="000000"/>
                </a:solidFill>
                <a:sym typeface="Symbol" charset="0"/>
              </a:rPr>
              <a:t> (</a:t>
            </a:r>
            <a:r>
              <a:rPr kumimoji="1" lang="fr-FR" sz="2000" b="0" dirty="0" err="1">
                <a:solidFill>
                  <a:srgbClr val="000000"/>
                </a:solidFill>
                <a:sym typeface="Symbol" charset="0"/>
              </a:rPr>
              <a:t>bléomycine</a:t>
            </a:r>
            <a:r>
              <a:rPr kumimoji="1" lang="fr-FR" sz="2000" b="0" dirty="0">
                <a:solidFill>
                  <a:srgbClr val="000000"/>
                </a:solidFill>
                <a:sym typeface="Symbol" charset="0"/>
              </a:rPr>
              <a:t>, vinblastine, </a:t>
            </a:r>
            <a:r>
              <a:rPr kumimoji="1" lang="fr-FR" sz="2000" b="0" dirty="0" err="1">
                <a:solidFill>
                  <a:srgbClr val="000000"/>
                </a:solidFill>
                <a:sym typeface="Symbol" charset="0"/>
              </a:rPr>
              <a:t>adriamycine</a:t>
            </a:r>
            <a:r>
              <a:rPr kumimoji="1" lang="fr-FR" sz="2000" b="0" dirty="0">
                <a:solidFill>
                  <a:srgbClr val="000000"/>
                </a:solidFill>
                <a:sym typeface="Symbol" charset="0"/>
              </a:rPr>
              <a:t> </a:t>
            </a:r>
            <a:r>
              <a:rPr kumimoji="1" lang="fr-FR" sz="2000" b="0" dirty="0" err="1">
                <a:solidFill>
                  <a:srgbClr val="000000"/>
                </a:solidFill>
                <a:sym typeface="Symbol" charset="0"/>
              </a:rPr>
              <a:t>liposomale</a:t>
            </a:r>
            <a:r>
              <a:rPr kumimoji="1" lang="fr-FR" sz="2000" b="0" dirty="0">
                <a:solidFill>
                  <a:srgbClr val="000000"/>
                </a:solidFill>
                <a:sym typeface="Symbol" charset="0"/>
              </a:rPr>
              <a:t>, </a:t>
            </a:r>
            <a:r>
              <a:rPr kumimoji="1" lang="fr-FR" sz="2000" b="0" dirty="0" err="1">
                <a:solidFill>
                  <a:srgbClr val="000000"/>
                </a:solidFill>
                <a:sym typeface="Symbol" charset="0"/>
              </a:rPr>
              <a:t>taxane</a:t>
            </a:r>
            <a:r>
              <a:rPr kumimoji="1" lang="fr-FR" sz="2000" b="0" dirty="0">
                <a:solidFill>
                  <a:srgbClr val="000000"/>
                </a:solidFill>
                <a:sym typeface="Symbol" charset="0"/>
              </a:rPr>
              <a:t>…) pour les formes étendues et/ou lésions viscérales</a:t>
            </a:r>
          </a:p>
          <a:p>
            <a:pPr>
              <a:buClr>
                <a:srgbClr val="875B25"/>
              </a:buClr>
            </a:pPr>
            <a:endParaRPr lang="fr-FR" sz="2000" b="0" dirty="0">
              <a:solidFill>
                <a:srgbClr val="000000"/>
              </a:solidFill>
            </a:endParaRPr>
          </a:p>
        </p:txBody>
      </p:sp>
      <p:sp>
        <p:nvSpPr>
          <p:cNvPr id="216066" name="Text Box 3"/>
          <p:cNvSpPr txBox="1">
            <a:spLocks noChangeArrowheads="1"/>
          </p:cNvSpPr>
          <p:nvPr/>
        </p:nvSpPr>
        <p:spPr bwMode="auto">
          <a:xfrm>
            <a:off x="769938" y="323850"/>
            <a:ext cx="3089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1" lang="fr-FR" sz="2400">
                <a:solidFill>
                  <a:srgbClr val="333399"/>
                </a:solidFill>
                <a:latin typeface="Tahoma" charset="0"/>
                <a:cs typeface="Tahoma" charset="0"/>
              </a:rPr>
              <a:t>Sarcome de Kaposi</a:t>
            </a:r>
          </a:p>
        </p:txBody>
      </p:sp>
    </p:spTree>
    <p:extLst>
      <p:ext uri="{BB962C8B-B14F-4D97-AF65-F5344CB8AC3E}">
        <p14:creationId xmlns:p14="http://schemas.microsoft.com/office/powerpoint/2010/main" val="57145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9" name="Rectangle 2"/>
          <p:cNvSpPr>
            <a:spLocks noChangeArrowheads="1"/>
          </p:cNvSpPr>
          <p:nvPr/>
        </p:nvSpPr>
        <p:spPr bwMode="auto">
          <a:xfrm>
            <a:off x="527050" y="981075"/>
            <a:ext cx="9759950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>
              <a:solidFill>
                <a:srgbClr val="000000"/>
              </a:solidFill>
            </a:endParaRPr>
          </a:p>
        </p:txBody>
      </p:sp>
      <p:pic>
        <p:nvPicPr>
          <p:cNvPr id="217090" name="Picture 3" descr="ks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2975" y="304800"/>
            <a:ext cx="4800600" cy="302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091" name="Picture 4" descr="kaposis_sarcoma_soft_pal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2050" y="3505200"/>
            <a:ext cx="5032375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7092" name="Text Box 5"/>
          <p:cNvSpPr txBox="1">
            <a:spLocks noChangeArrowheads="1"/>
          </p:cNvSpPr>
          <p:nvPr/>
        </p:nvSpPr>
        <p:spPr bwMode="auto">
          <a:xfrm>
            <a:off x="5915025" y="914400"/>
            <a:ext cx="4067175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hangingPunct="0"/>
            <a:r>
              <a:rPr kumimoji="1" lang="fr-FR" sz="1800">
                <a:solidFill>
                  <a:srgbClr val="000000"/>
                </a:solidFill>
                <a:cs typeface="Arial" charset="0"/>
              </a:rPr>
              <a:t>   Sarcome de Kaposi</a:t>
            </a:r>
          </a:p>
        </p:txBody>
      </p:sp>
    </p:spTree>
    <p:extLst>
      <p:ext uri="{BB962C8B-B14F-4D97-AF65-F5344CB8AC3E}">
        <p14:creationId xmlns:p14="http://schemas.microsoft.com/office/powerpoint/2010/main" val="258829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000135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815" y="1315639"/>
            <a:ext cx="3970307" cy="2658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8114" name="Title 2"/>
          <p:cNvSpPr>
            <a:spLocks noGrp="1"/>
          </p:cNvSpPr>
          <p:nvPr>
            <p:ph type="title" idx="4294967295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Sarcome de Kaposi</a:t>
            </a:r>
          </a:p>
        </p:txBody>
      </p:sp>
      <p:pic>
        <p:nvPicPr>
          <p:cNvPr id="4" name="Picture 3" descr="P0001522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549" y="4689263"/>
            <a:ext cx="4402840" cy="1787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Photo 00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7263" y="1190621"/>
            <a:ext cx="2275085" cy="3397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KSV Le Bourlot 31012011 006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7552" y="4667308"/>
            <a:ext cx="2639420" cy="1971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ZoneTexte 2"/>
          <p:cNvSpPr txBox="1"/>
          <p:nvPr/>
        </p:nvSpPr>
        <p:spPr>
          <a:xfrm>
            <a:off x="797666" y="3915108"/>
            <a:ext cx="37784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Avant traitement anti-VIH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87170" y="4497856"/>
            <a:ext cx="41772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Après 9 mois de traitement anti-VIH</a:t>
            </a:r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93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Comment évaluer la guérison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rgbClr val="A6A6A6"/>
                </a:solidFill>
              </a:rPr>
              <a:t>Prélèvement systématique à J7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rgbClr val="A6A6A6"/>
                </a:solidFill>
              </a:rPr>
              <a:t>Consultation systématique à J14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rgbClr val="A6A6A6"/>
                </a:solidFill>
              </a:rPr>
              <a:t>Consultation systématique à J7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rgbClr val="A6A6A6"/>
                </a:solidFill>
              </a:rPr>
              <a:t>Consultation systématique à J30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Pas de nécessité de contrôle particulier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196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7" name="Text Box 2"/>
          <p:cNvSpPr txBox="1">
            <a:spLocks noChangeArrowheads="1"/>
          </p:cNvSpPr>
          <p:nvPr/>
        </p:nvSpPr>
        <p:spPr bwMode="auto">
          <a:xfrm>
            <a:off x="574675" y="1414463"/>
            <a:ext cx="8920163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2588" indent="-382588">
              <a:tabLst>
                <a:tab pos="1074738" algn="l"/>
                <a:tab pos="1258888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1074738" algn="l"/>
                <a:tab pos="1258888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1074738" algn="l"/>
                <a:tab pos="1258888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1074738" algn="l"/>
                <a:tab pos="1258888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1074738" algn="l"/>
                <a:tab pos="1258888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1074738" algn="l"/>
                <a:tab pos="1258888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1074738" algn="l"/>
                <a:tab pos="1258888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1074738" algn="l"/>
                <a:tab pos="1258888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1074738" algn="l"/>
                <a:tab pos="1258888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15000"/>
              </a:spcBef>
              <a:buClr>
                <a:srgbClr val="875B25"/>
              </a:buClr>
              <a:buFont typeface="Wingdings" charset="0"/>
              <a:buChar char="q"/>
            </a:pPr>
            <a:r>
              <a:rPr kumimoji="1" lang="fr-FR" sz="2000" dirty="0">
                <a:solidFill>
                  <a:srgbClr val="875B25"/>
                </a:solidFill>
              </a:rPr>
              <a:t>Lymphomes malins non-hodgkiniens</a:t>
            </a:r>
            <a:r>
              <a:rPr kumimoji="1" lang="fr-FR" sz="2000" b="0" dirty="0">
                <a:solidFill>
                  <a:srgbClr val="000000"/>
                </a:solidFill>
              </a:rPr>
              <a:t> (LMNH) </a:t>
            </a:r>
          </a:p>
          <a:p>
            <a:pPr>
              <a:buClr>
                <a:srgbClr val="875B25"/>
              </a:buClr>
            </a:pPr>
            <a:r>
              <a:rPr kumimoji="1" lang="fr-FR" sz="2000" b="0" dirty="0">
                <a:solidFill>
                  <a:srgbClr val="000000"/>
                </a:solidFill>
              </a:rPr>
              <a:t>	200-500 x plus que dans la population générale</a:t>
            </a:r>
          </a:p>
          <a:p>
            <a:pPr>
              <a:buClr>
                <a:srgbClr val="875B25"/>
              </a:buClr>
            </a:pPr>
            <a:r>
              <a:rPr kumimoji="1" lang="fr-FR" sz="2000" b="0" dirty="0">
                <a:solidFill>
                  <a:srgbClr val="000000"/>
                </a:solidFill>
              </a:rPr>
              <a:t>		. Fièvre prolongée, AEG, adénopathies, 				augmentation des LDH</a:t>
            </a:r>
          </a:p>
          <a:p>
            <a:pPr>
              <a:buClr>
                <a:srgbClr val="875B25"/>
              </a:buClr>
            </a:pPr>
            <a:r>
              <a:rPr kumimoji="1" lang="fr-FR" sz="2000" b="0" dirty="0">
                <a:solidFill>
                  <a:srgbClr val="CC66FF"/>
                </a:solidFill>
              </a:rPr>
              <a:t>	</a:t>
            </a:r>
            <a:r>
              <a:rPr kumimoji="1" lang="fr-FR" sz="2000" dirty="0">
                <a:solidFill>
                  <a:srgbClr val="875B25"/>
                </a:solidFill>
              </a:rPr>
              <a:t>Lymphome </a:t>
            </a:r>
            <a:r>
              <a:rPr kumimoji="1" lang="fr-FR" sz="2000" dirty="0" err="1">
                <a:solidFill>
                  <a:srgbClr val="875B25"/>
                </a:solidFill>
              </a:rPr>
              <a:t>immunoblastique</a:t>
            </a:r>
            <a:endParaRPr kumimoji="1" lang="fr-FR" sz="2000" dirty="0">
              <a:solidFill>
                <a:srgbClr val="875B25"/>
              </a:solidFill>
            </a:endParaRPr>
          </a:p>
          <a:p>
            <a:pPr>
              <a:buClr>
                <a:srgbClr val="875B25"/>
              </a:buClr>
            </a:pPr>
            <a:r>
              <a:rPr kumimoji="1" lang="fr-FR" sz="2000" b="0" dirty="0">
                <a:solidFill>
                  <a:srgbClr val="9933FF"/>
                </a:solidFill>
              </a:rPr>
              <a:t>		</a:t>
            </a:r>
            <a:r>
              <a:rPr kumimoji="1" lang="fr-FR" sz="2000" b="0" dirty="0">
                <a:solidFill>
                  <a:srgbClr val="000000"/>
                </a:solidFill>
              </a:rPr>
              <a:t>. Stade très évolué de </a:t>
            </a:r>
            <a:r>
              <a:rPr kumimoji="1" lang="fr-FR" sz="2000" b="0" dirty="0" smtClean="0">
                <a:solidFill>
                  <a:srgbClr val="000000"/>
                </a:solidFill>
              </a:rPr>
              <a:t>l</a:t>
            </a:r>
            <a:r>
              <a:rPr kumimoji="1" lang="fr-FR" altLang="ja-JP" sz="2000" b="0" dirty="0" smtClean="0">
                <a:solidFill>
                  <a:srgbClr val="000000"/>
                </a:solidFill>
              </a:rPr>
              <a:t>'infection </a:t>
            </a:r>
            <a:r>
              <a:rPr kumimoji="1" lang="fr-FR" altLang="ja-JP" sz="2000" b="0" dirty="0">
                <a:solidFill>
                  <a:srgbClr val="000000"/>
                </a:solidFill>
              </a:rPr>
              <a:t>CD4 &lt; 100/mm</a:t>
            </a:r>
            <a:r>
              <a:rPr kumimoji="1" lang="fr-FR" altLang="ja-JP" sz="2000" b="0" baseline="30000" dirty="0">
                <a:solidFill>
                  <a:srgbClr val="000000"/>
                </a:solidFill>
              </a:rPr>
              <a:t>3</a:t>
            </a:r>
            <a:endParaRPr kumimoji="1" lang="fr-FR" altLang="ja-JP" sz="2000" b="0" dirty="0">
              <a:solidFill>
                <a:srgbClr val="000000"/>
              </a:solidFill>
            </a:endParaRPr>
          </a:p>
          <a:p>
            <a:pPr>
              <a:buClr>
                <a:srgbClr val="875B25"/>
              </a:buClr>
            </a:pPr>
            <a:r>
              <a:rPr kumimoji="1" lang="fr-FR" sz="2000" b="0" dirty="0">
                <a:solidFill>
                  <a:srgbClr val="000000"/>
                </a:solidFill>
              </a:rPr>
              <a:t>		. Formes cliniques digestive et cérébrale</a:t>
            </a:r>
          </a:p>
          <a:p>
            <a:pPr>
              <a:buClr>
                <a:srgbClr val="875B25"/>
              </a:buClr>
            </a:pPr>
            <a:r>
              <a:rPr kumimoji="1" lang="fr-FR" sz="2000" b="0" dirty="0">
                <a:solidFill>
                  <a:srgbClr val="000000"/>
                </a:solidFill>
              </a:rPr>
              <a:t>	</a:t>
            </a:r>
            <a:r>
              <a:rPr kumimoji="1" lang="fr-FR" sz="2000" dirty="0">
                <a:solidFill>
                  <a:srgbClr val="875B25"/>
                </a:solidFill>
              </a:rPr>
              <a:t>Lymphome de </a:t>
            </a:r>
            <a:r>
              <a:rPr kumimoji="1" lang="fr-FR" sz="2000" dirty="0" err="1">
                <a:solidFill>
                  <a:srgbClr val="875B25"/>
                </a:solidFill>
              </a:rPr>
              <a:t>Burkitt</a:t>
            </a:r>
            <a:r>
              <a:rPr kumimoji="1" lang="fr-FR" sz="2000" dirty="0">
                <a:solidFill>
                  <a:srgbClr val="875B25"/>
                </a:solidFill>
              </a:rPr>
              <a:t>,</a:t>
            </a:r>
            <a:r>
              <a:rPr kumimoji="1" lang="fr-FR" sz="2000" b="0" dirty="0">
                <a:solidFill>
                  <a:srgbClr val="000000"/>
                </a:solidFill>
              </a:rPr>
              <a:t> </a:t>
            </a:r>
            <a:endParaRPr kumimoji="1" lang="fr-FR" sz="2000" dirty="0">
              <a:solidFill>
                <a:srgbClr val="875B25"/>
              </a:solidFill>
            </a:endParaRPr>
          </a:p>
          <a:p>
            <a:pPr>
              <a:buClr>
                <a:srgbClr val="875B25"/>
              </a:buClr>
            </a:pPr>
            <a:r>
              <a:rPr kumimoji="1" lang="fr-FR" sz="2000" dirty="0">
                <a:solidFill>
                  <a:srgbClr val="875B25"/>
                </a:solidFill>
              </a:rPr>
              <a:t>		</a:t>
            </a:r>
            <a:r>
              <a:rPr kumimoji="1" lang="fr-FR" dirty="0">
                <a:solidFill>
                  <a:srgbClr val="000000"/>
                </a:solidFill>
              </a:rPr>
              <a:t>.</a:t>
            </a:r>
            <a:r>
              <a:rPr kumimoji="1" lang="fr-FR" sz="2000" b="0" dirty="0">
                <a:solidFill>
                  <a:srgbClr val="000000"/>
                </a:solidFill>
              </a:rPr>
              <a:t> Stade précoce de </a:t>
            </a:r>
            <a:r>
              <a:rPr kumimoji="1" lang="fr-FR" sz="2000" b="0" dirty="0" smtClean="0">
                <a:solidFill>
                  <a:srgbClr val="000000"/>
                </a:solidFill>
              </a:rPr>
              <a:t>l</a:t>
            </a:r>
            <a:r>
              <a:rPr kumimoji="1" lang="fr-FR" altLang="ja-JP" sz="2000" b="0" dirty="0" smtClean="0">
                <a:solidFill>
                  <a:srgbClr val="000000"/>
                </a:solidFill>
              </a:rPr>
              <a:t>'infection </a:t>
            </a:r>
            <a:r>
              <a:rPr kumimoji="1" lang="fr-FR" altLang="ja-JP" sz="2000" b="0" dirty="0">
                <a:solidFill>
                  <a:srgbClr val="000000"/>
                </a:solidFill>
              </a:rPr>
              <a:t>CD4 &gt; 200/mm</a:t>
            </a:r>
            <a:r>
              <a:rPr kumimoji="1" lang="fr-FR" altLang="ja-JP" sz="2000" b="0" baseline="30000" dirty="0">
                <a:solidFill>
                  <a:srgbClr val="000000"/>
                </a:solidFill>
              </a:rPr>
              <a:t>3</a:t>
            </a:r>
            <a:endParaRPr kumimoji="1" lang="fr-FR" altLang="ja-JP" sz="2000" b="0" dirty="0">
              <a:solidFill>
                <a:srgbClr val="000000"/>
              </a:solidFill>
            </a:endParaRPr>
          </a:p>
          <a:p>
            <a:pPr>
              <a:buClr>
                <a:srgbClr val="875B25"/>
              </a:buClr>
            </a:pPr>
            <a:r>
              <a:rPr kumimoji="1" lang="fr-FR" sz="2000" b="0" dirty="0">
                <a:solidFill>
                  <a:srgbClr val="000000"/>
                </a:solidFill>
              </a:rPr>
              <a:t>		. Forme clinique ganglionnaire</a:t>
            </a:r>
          </a:p>
          <a:p>
            <a:pPr>
              <a:buClr>
                <a:srgbClr val="875B25"/>
              </a:buClr>
            </a:pPr>
            <a:r>
              <a:rPr kumimoji="1" lang="fr-FR" sz="2000" b="0" dirty="0">
                <a:solidFill>
                  <a:srgbClr val="000000"/>
                </a:solidFill>
              </a:rPr>
              <a:t>		. Diagnostic histologique : biopsie ganglionnaire ou 	</a:t>
            </a:r>
          </a:p>
          <a:p>
            <a:pPr>
              <a:buClr>
                <a:srgbClr val="875B25"/>
              </a:buClr>
            </a:pPr>
            <a:r>
              <a:rPr kumimoji="1" lang="fr-FR" sz="2000" b="0" dirty="0">
                <a:solidFill>
                  <a:srgbClr val="000000"/>
                </a:solidFill>
              </a:rPr>
              <a:t>                 	médullaire </a:t>
            </a:r>
          </a:p>
          <a:p>
            <a:pPr>
              <a:buClr>
                <a:srgbClr val="875B25"/>
              </a:buClr>
            </a:pPr>
            <a:endParaRPr kumimoji="1" lang="fr-FR" sz="2000" b="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ct val="15000"/>
              </a:spcBef>
              <a:buClr>
                <a:srgbClr val="875B25"/>
              </a:buClr>
              <a:buFont typeface="Wingdings" charset="0"/>
              <a:buChar char="q"/>
            </a:pPr>
            <a:r>
              <a:rPr kumimoji="1" lang="fr-FR" sz="2000" dirty="0">
                <a:solidFill>
                  <a:srgbClr val="875B25"/>
                </a:solidFill>
              </a:rPr>
              <a:t>Lymphome hodgkinien</a:t>
            </a:r>
            <a:r>
              <a:rPr kumimoji="1" lang="fr-FR" sz="2000" b="0" dirty="0">
                <a:solidFill>
                  <a:srgbClr val="000000"/>
                </a:solidFill>
              </a:rPr>
              <a:t> plus rare mais 2-20 x plus que dans la population générale</a:t>
            </a:r>
          </a:p>
          <a:p>
            <a:pPr>
              <a:buClr>
                <a:srgbClr val="875B25"/>
              </a:buClr>
            </a:pPr>
            <a:endParaRPr lang="fr-FR" sz="2000" b="0" dirty="0">
              <a:solidFill>
                <a:srgbClr val="000000"/>
              </a:solidFill>
            </a:endParaRPr>
          </a:p>
        </p:txBody>
      </p:sp>
      <p:sp>
        <p:nvSpPr>
          <p:cNvPr id="219138" name="Text Box 3"/>
          <p:cNvSpPr txBox="1">
            <a:spLocks noChangeArrowheads="1"/>
          </p:cNvSpPr>
          <p:nvPr/>
        </p:nvSpPr>
        <p:spPr bwMode="auto">
          <a:xfrm>
            <a:off x="744538" y="323850"/>
            <a:ext cx="2030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1" lang="fr-FR" sz="2400">
                <a:solidFill>
                  <a:srgbClr val="333399"/>
                </a:solidFill>
                <a:latin typeface="Tahoma" charset="0"/>
                <a:cs typeface="Tahoma" charset="0"/>
              </a:rPr>
              <a:t>Lymphomes</a:t>
            </a:r>
          </a:p>
        </p:txBody>
      </p:sp>
    </p:spTree>
    <p:extLst>
      <p:ext uri="{BB962C8B-B14F-4D97-AF65-F5344CB8AC3E}">
        <p14:creationId xmlns:p14="http://schemas.microsoft.com/office/powerpoint/2010/main" val="224177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Rectangle 2"/>
          <p:cNvSpPr>
            <a:spLocks noChangeArrowheads="1"/>
          </p:cNvSpPr>
          <p:nvPr/>
        </p:nvSpPr>
        <p:spPr bwMode="auto">
          <a:xfrm>
            <a:off x="527050" y="981075"/>
            <a:ext cx="9759950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202754" name="Text Box 3"/>
          <p:cNvSpPr txBox="1">
            <a:spLocks noChangeArrowheads="1"/>
          </p:cNvSpPr>
          <p:nvPr/>
        </p:nvSpPr>
        <p:spPr bwMode="auto">
          <a:xfrm>
            <a:off x="6436750" y="5115654"/>
            <a:ext cx="29257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hangingPunct="0"/>
            <a:r>
              <a:rPr lang="fr-FR" sz="2000" dirty="0">
                <a:solidFill>
                  <a:srgbClr val="000000"/>
                </a:solidFill>
                <a:sym typeface="Monotype Sorts" charset="0"/>
              </a:rPr>
              <a:t>Œ</a:t>
            </a:r>
            <a:r>
              <a:rPr kumimoji="1" lang="fr-FR" sz="2000" dirty="0">
                <a:solidFill>
                  <a:srgbClr val="000000"/>
                </a:solidFill>
                <a:cs typeface="Arial" charset="0"/>
              </a:rPr>
              <a:t>sophagite à </a:t>
            </a:r>
            <a:r>
              <a:rPr kumimoji="1" lang="fr-FR" sz="2000" i="1" dirty="0">
                <a:solidFill>
                  <a:srgbClr val="000000"/>
                </a:solidFill>
                <a:cs typeface="Arial" charset="0"/>
              </a:rPr>
              <a:t>Candida</a:t>
            </a:r>
          </a:p>
        </p:txBody>
      </p:sp>
      <p:pic>
        <p:nvPicPr>
          <p:cNvPr id="202755" name="Picture 4" descr="cf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6573" y="1291498"/>
            <a:ext cx="3681733" cy="3272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 descr="Candidose_palai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224" y="1521286"/>
            <a:ext cx="4111261" cy="2903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129005" y="5143567"/>
            <a:ext cx="3772363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hangingPunct="0"/>
            <a:r>
              <a:rPr lang="fr-FR" sz="2000" dirty="0" smtClean="0">
                <a:solidFill>
                  <a:srgbClr val="000000"/>
                </a:solidFill>
                <a:sym typeface="Monotype Sorts" charset="0"/>
              </a:rPr>
              <a:t>Candidose du voile du palais</a:t>
            </a:r>
            <a:endParaRPr kumimoji="1" lang="fr-FR" sz="2000" i="1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79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0413" y="142875"/>
            <a:ext cx="7539037" cy="8239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4" tIns="46037" rIns="92074" bIns="46037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fr-FR" sz="2400" b="1">
                <a:solidFill>
                  <a:srgbClr val="333399"/>
                </a:solidFill>
                <a:latin typeface="Tahoma" charset="0"/>
                <a:ea typeface="ＭＳ Ｐゴシック" charset="0"/>
              </a:rPr>
              <a:t>Infection à Cytomégalovirus (CMV)</a:t>
            </a:r>
          </a:p>
        </p:txBody>
      </p:sp>
      <p:sp>
        <p:nvSpPr>
          <p:cNvPr id="2037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5788" y="1336675"/>
            <a:ext cx="9547225" cy="55213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4" tIns="46037" rIns="92074" bIns="46037" numCol="1" anchor="t" anchorCtr="0" compatLnSpc="1">
            <a:prstTxWarp prst="textNoShape">
              <a:avLst/>
            </a:prstTxWarp>
          </a:bodyPr>
          <a:lstStyle/>
          <a:p>
            <a:pPr marL="344488" indent="-344488" defTabSz="912813" eaLnBrk="1" hangingPunct="1">
              <a:lnSpc>
                <a:spcPct val="90000"/>
              </a:lnSpc>
              <a:buClr>
                <a:srgbClr val="875B25"/>
              </a:buClr>
              <a:buFont typeface="Wingdings" charset="0"/>
              <a:buNone/>
            </a:pPr>
            <a:r>
              <a:rPr lang="fr-FR" sz="2000" dirty="0">
                <a:latin typeface="Arial" charset="0"/>
                <a:ea typeface="ＭＳ Ｐゴシック" charset="0"/>
              </a:rPr>
              <a:t>	Très fréquente chez les patients ayant </a:t>
            </a:r>
            <a:r>
              <a:rPr lang="fr-FR" sz="2000" u="sng" dirty="0">
                <a:latin typeface="Arial" charset="0"/>
                <a:ea typeface="ＭＳ Ｐゴシック" charset="0"/>
              </a:rPr>
              <a:t>CD4 &lt; 50/mm</a:t>
            </a:r>
            <a:r>
              <a:rPr lang="fr-FR" sz="2000" baseline="30000" dirty="0">
                <a:latin typeface="Arial" charset="0"/>
                <a:ea typeface="ＭＳ Ｐゴシック" charset="0"/>
              </a:rPr>
              <a:t>3</a:t>
            </a:r>
            <a:r>
              <a:rPr lang="fr-FR" sz="2000" dirty="0">
                <a:latin typeface="Arial" charset="0"/>
                <a:ea typeface="ＭＳ Ｐゴシック" charset="0"/>
              </a:rPr>
              <a:t>.</a:t>
            </a:r>
            <a:br>
              <a:rPr lang="fr-FR" sz="2000" dirty="0">
                <a:latin typeface="Arial" charset="0"/>
                <a:ea typeface="ＭＳ Ｐゴシック" charset="0"/>
              </a:rPr>
            </a:br>
            <a:r>
              <a:rPr lang="fr-FR" sz="2000" dirty="0">
                <a:latin typeface="Arial" charset="0"/>
                <a:ea typeface="ＭＳ Ｐゴシック" charset="0"/>
              </a:rPr>
              <a:t> A rechercher devant fièvre isolée</a:t>
            </a:r>
          </a:p>
          <a:p>
            <a:pPr marL="344488" indent="-344488" defTabSz="912813" eaLnBrk="1" hangingPunct="1">
              <a:lnSpc>
                <a:spcPct val="90000"/>
              </a:lnSpc>
              <a:buClr>
                <a:srgbClr val="875B25"/>
              </a:buClr>
              <a:buFont typeface="Wingdings" charset="0"/>
              <a:buChar char="q"/>
            </a:pPr>
            <a:endParaRPr lang="fr-FR" sz="2000" u="sng" dirty="0">
              <a:latin typeface="Arial" charset="0"/>
              <a:ea typeface="ＭＳ Ｐゴシック" charset="0"/>
            </a:endParaRPr>
          </a:p>
          <a:p>
            <a:pPr marL="344488" indent="-344488" defTabSz="912813" eaLnBrk="1" hangingPunct="1">
              <a:lnSpc>
                <a:spcPct val="90000"/>
              </a:lnSpc>
              <a:spcBef>
                <a:spcPct val="15000"/>
              </a:spcBef>
              <a:buClr>
                <a:srgbClr val="875B25"/>
              </a:buClr>
              <a:buFont typeface="Wingdings" charset="0"/>
              <a:buChar char="q"/>
            </a:pPr>
            <a:r>
              <a:rPr lang="fr-FR" sz="2000" b="1" dirty="0">
                <a:solidFill>
                  <a:srgbClr val="875B25"/>
                </a:solidFill>
                <a:latin typeface="Arial" charset="0"/>
                <a:ea typeface="ＭＳ Ｐゴシック" charset="0"/>
              </a:rPr>
              <a:t>Rétinite</a:t>
            </a:r>
            <a:r>
              <a:rPr lang="fr-FR" sz="2000" dirty="0">
                <a:solidFill>
                  <a:srgbClr val="003399"/>
                </a:solidFill>
                <a:latin typeface="Arial" charset="0"/>
                <a:ea typeface="ＭＳ Ｐゴシック" charset="0"/>
              </a:rPr>
              <a:t> </a:t>
            </a:r>
            <a:r>
              <a:rPr lang="fr-FR" sz="2000" dirty="0">
                <a:latin typeface="Arial" charset="0"/>
                <a:ea typeface="ＭＳ Ｐゴシック" charset="0"/>
              </a:rPr>
              <a:t>par nécrose hémorragique centripète </a:t>
            </a:r>
            <a:r>
              <a:rPr lang="fr-FR" sz="2000" dirty="0">
                <a:latin typeface="Arial" charset="0"/>
                <a:ea typeface="ＭＳ Ｐゴシック" charset="0"/>
                <a:sym typeface="Monotype Sorts" charset="0"/>
              </a:rPr>
              <a:t> macula</a:t>
            </a:r>
            <a:endParaRPr lang="fr-FR" sz="2000" dirty="0">
              <a:latin typeface="Arial" charset="0"/>
              <a:ea typeface="ＭＳ Ｐゴシック" charset="0"/>
            </a:endParaRPr>
          </a:p>
          <a:p>
            <a:pPr marL="344488" indent="-344488" defTabSz="912813" eaLnBrk="1" hangingPunct="1">
              <a:lnSpc>
                <a:spcPct val="90000"/>
              </a:lnSpc>
              <a:buClr>
                <a:srgbClr val="875B25"/>
              </a:buClr>
              <a:buFont typeface="Wingdings" charset="0"/>
              <a:buNone/>
            </a:pPr>
            <a:r>
              <a:rPr lang="fr-FR" sz="2000" dirty="0">
                <a:latin typeface="Arial" charset="0"/>
                <a:ea typeface="ＭＳ Ｐゴシック" charset="0"/>
              </a:rPr>
              <a:t>	</a:t>
            </a:r>
            <a:r>
              <a:rPr lang="fr-FR" sz="2000" b="1" dirty="0">
                <a:solidFill>
                  <a:srgbClr val="875B25"/>
                </a:solidFill>
                <a:latin typeface="Arial" charset="0"/>
                <a:ea typeface="ＭＳ Ｐゴシック" charset="0"/>
                <a:sym typeface="Monotype Sorts" charset="0"/>
              </a:rPr>
              <a:t>Clinique :</a:t>
            </a:r>
            <a:r>
              <a:rPr lang="fr-FR" sz="2000" dirty="0">
                <a:latin typeface="Arial" charset="0"/>
                <a:ea typeface="ＭＳ Ｐゴシック" charset="0"/>
                <a:sym typeface="Monotype Sorts" charset="0"/>
              </a:rPr>
              <a:t> asymptomatique -&gt; troubles visuels </a:t>
            </a:r>
            <a:r>
              <a:rPr lang="fr-FR" sz="2000" dirty="0" smtClean="0">
                <a:latin typeface="Arial" charset="0"/>
                <a:ea typeface="ＭＳ Ｐゴシック" charset="0"/>
                <a:sym typeface="Monotype Sorts" charset="0"/>
              </a:rPr>
              <a:t>jusqu</a:t>
            </a:r>
            <a:r>
              <a:rPr lang="fr-FR" altLang="ja-JP" sz="2000" dirty="0" smtClean="0">
                <a:latin typeface="Arial" charset="0"/>
                <a:ea typeface="ＭＳ Ｐゴシック" charset="0"/>
                <a:sym typeface="Monotype Sorts" charset="0"/>
              </a:rPr>
              <a:t>'à </a:t>
            </a:r>
            <a:r>
              <a:rPr lang="fr-FR" altLang="ja-JP" sz="2000" dirty="0">
                <a:latin typeface="Arial" charset="0"/>
                <a:ea typeface="ＭＳ Ｐゴシック" charset="0"/>
                <a:sym typeface="Monotype Sorts" charset="0"/>
              </a:rPr>
              <a:t>la cécité</a:t>
            </a:r>
          </a:p>
          <a:p>
            <a:pPr marL="344488" indent="-344488" defTabSz="912813" eaLnBrk="1" hangingPunct="1">
              <a:lnSpc>
                <a:spcPct val="90000"/>
              </a:lnSpc>
              <a:buClr>
                <a:srgbClr val="875B25"/>
              </a:buClr>
              <a:buFont typeface="Wingdings" charset="0"/>
              <a:buNone/>
            </a:pPr>
            <a:r>
              <a:rPr lang="fr-FR" sz="2000" dirty="0">
                <a:solidFill>
                  <a:srgbClr val="E0B500"/>
                </a:solidFill>
                <a:latin typeface="Arial" charset="0"/>
                <a:ea typeface="ＭＳ Ｐゴシック" charset="0"/>
                <a:sym typeface="Monotype Sorts" charset="0"/>
              </a:rPr>
              <a:t>	</a:t>
            </a:r>
            <a:r>
              <a:rPr lang="fr-FR" sz="2000" dirty="0">
                <a:latin typeface="Arial" charset="0"/>
                <a:ea typeface="ＭＳ Ｐゴシック" charset="0"/>
                <a:sym typeface="Monotype Sorts" charset="0"/>
              </a:rPr>
              <a:t>Fond </a:t>
            </a:r>
            <a:r>
              <a:rPr lang="fr-FR" sz="2000" dirty="0" smtClean="0">
                <a:latin typeface="Arial" charset="0"/>
                <a:ea typeface="ＭＳ Ｐゴシック" charset="0"/>
                <a:sym typeface="Monotype Sorts" charset="0"/>
              </a:rPr>
              <a:t>d</a:t>
            </a:r>
            <a:r>
              <a:rPr lang="fr-FR" altLang="ja-JP" sz="2000" dirty="0" smtClean="0">
                <a:latin typeface="Arial" charset="0"/>
                <a:ea typeface="ＭＳ Ｐゴシック" charset="0"/>
                <a:sym typeface="Monotype Sorts" charset="0"/>
              </a:rPr>
              <a:t>'œil </a:t>
            </a:r>
            <a:r>
              <a:rPr lang="fr-FR" altLang="ja-JP" sz="2000" dirty="0">
                <a:latin typeface="Arial" charset="0"/>
                <a:ea typeface="ＭＳ Ｐゴシック" charset="0"/>
                <a:sym typeface="Monotype Sorts" charset="0"/>
              </a:rPr>
              <a:t>± angiographie si doute avec une toxoplasmose oculaire</a:t>
            </a:r>
          </a:p>
          <a:p>
            <a:pPr marL="344488" indent="-344488" defTabSz="912813" eaLnBrk="1" hangingPunct="1">
              <a:lnSpc>
                <a:spcPct val="90000"/>
              </a:lnSpc>
              <a:buClr>
                <a:srgbClr val="875B25"/>
              </a:buClr>
              <a:buFont typeface="Wingdings" charset="0"/>
              <a:buNone/>
            </a:pPr>
            <a:endParaRPr lang="fr-FR" sz="2000" dirty="0">
              <a:solidFill>
                <a:srgbClr val="003399"/>
              </a:solidFill>
              <a:latin typeface="Arial" charset="0"/>
              <a:ea typeface="ＭＳ Ｐゴシック" charset="0"/>
              <a:sym typeface="Monotype Sorts" charset="0"/>
            </a:endParaRPr>
          </a:p>
          <a:p>
            <a:pPr marL="344488" indent="-344488" defTabSz="912813" eaLnBrk="1" hangingPunct="1">
              <a:lnSpc>
                <a:spcPct val="90000"/>
              </a:lnSpc>
              <a:spcBef>
                <a:spcPct val="15000"/>
              </a:spcBef>
              <a:buClr>
                <a:srgbClr val="875B25"/>
              </a:buClr>
              <a:buFont typeface="Wingdings" charset="0"/>
              <a:buChar char="q"/>
            </a:pPr>
            <a:r>
              <a:rPr lang="fr-FR" sz="2000" b="1" dirty="0">
                <a:solidFill>
                  <a:srgbClr val="875B25"/>
                </a:solidFill>
                <a:latin typeface="Arial" charset="0"/>
                <a:ea typeface="ＭＳ Ｐゴシック" charset="0"/>
                <a:sym typeface="Monotype Sorts" charset="0"/>
              </a:rPr>
              <a:t>Œsophagite, Gastro-duodénite, Colite (20 %)</a:t>
            </a:r>
            <a:endParaRPr lang="fr-FR" sz="2000" b="1" dirty="0">
              <a:solidFill>
                <a:srgbClr val="875B25"/>
              </a:solidFill>
              <a:latin typeface="Arial" charset="0"/>
              <a:ea typeface="ＭＳ Ｐゴシック" charset="0"/>
            </a:endParaRPr>
          </a:p>
          <a:p>
            <a:pPr marL="344488" indent="-344488" defTabSz="912813" eaLnBrk="1" hangingPunct="1">
              <a:lnSpc>
                <a:spcPct val="90000"/>
              </a:lnSpc>
              <a:buClr>
                <a:srgbClr val="875B25"/>
              </a:buClr>
              <a:buFont typeface="Wingdings" charset="0"/>
              <a:buNone/>
            </a:pPr>
            <a:r>
              <a:rPr lang="fr-FR" sz="2000" dirty="0">
                <a:solidFill>
                  <a:srgbClr val="C49F00"/>
                </a:solidFill>
                <a:latin typeface="Arial" charset="0"/>
                <a:ea typeface="ＭＳ Ｐゴシック" charset="0"/>
                <a:sym typeface="Monotype Sorts" charset="0"/>
              </a:rPr>
              <a:t>	</a:t>
            </a:r>
            <a:r>
              <a:rPr lang="fr-FR" sz="2000" b="1" dirty="0">
                <a:solidFill>
                  <a:srgbClr val="875B25"/>
                </a:solidFill>
                <a:latin typeface="Arial" charset="0"/>
                <a:ea typeface="ＭＳ Ｐゴシック" charset="0"/>
                <a:sym typeface="Monotype Sorts" charset="0"/>
              </a:rPr>
              <a:t>Clinique :</a:t>
            </a:r>
            <a:r>
              <a:rPr lang="fr-FR" sz="2000" dirty="0">
                <a:latin typeface="Arial" charset="0"/>
                <a:ea typeface="ＭＳ Ｐゴシック" charset="0"/>
                <a:sym typeface="Monotype Sorts" charset="0"/>
              </a:rPr>
              <a:t> douleurs, diarrhée, fièvre, AEG</a:t>
            </a:r>
          </a:p>
          <a:p>
            <a:pPr marL="344488" indent="-344488" defTabSz="912813" eaLnBrk="1" hangingPunct="1">
              <a:lnSpc>
                <a:spcPct val="90000"/>
              </a:lnSpc>
              <a:buClr>
                <a:srgbClr val="875B25"/>
              </a:buClr>
              <a:buFont typeface="Wingdings" charset="0"/>
              <a:buNone/>
            </a:pPr>
            <a:r>
              <a:rPr lang="fr-FR" sz="2000" dirty="0">
                <a:solidFill>
                  <a:srgbClr val="E0B500"/>
                </a:solidFill>
                <a:latin typeface="Arial" charset="0"/>
                <a:ea typeface="ＭＳ Ｐゴシック" charset="0"/>
                <a:sym typeface="Monotype Sorts" charset="0"/>
              </a:rPr>
              <a:t>	</a:t>
            </a:r>
            <a:r>
              <a:rPr lang="fr-FR" sz="2000" dirty="0">
                <a:latin typeface="Arial" charset="0"/>
                <a:ea typeface="ＭＳ Ｐゴシック" charset="0"/>
                <a:sym typeface="Monotype Sorts" charset="0"/>
              </a:rPr>
              <a:t>Endoscopie : inflammation, ulcérations, biopsies </a:t>
            </a:r>
          </a:p>
          <a:p>
            <a:pPr marL="344488" indent="-344488" defTabSz="912813" eaLnBrk="1" hangingPunct="1">
              <a:lnSpc>
                <a:spcPct val="90000"/>
              </a:lnSpc>
              <a:buClr>
                <a:srgbClr val="875B25"/>
              </a:buClr>
              <a:buFont typeface="Wingdings" charset="0"/>
              <a:buNone/>
            </a:pPr>
            <a:r>
              <a:rPr lang="fr-FR" sz="2000" dirty="0">
                <a:latin typeface="Arial" charset="0"/>
                <a:ea typeface="ＭＳ Ｐゴシック" charset="0"/>
                <a:sym typeface="Monotype Sorts" charset="0"/>
              </a:rPr>
              <a:t>	 inclusions virales</a:t>
            </a:r>
          </a:p>
          <a:p>
            <a:pPr marL="344488" indent="-344488" defTabSz="912813" eaLnBrk="1" hangingPunct="1">
              <a:lnSpc>
                <a:spcPct val="90000"/>
              </a:lnSpc>
              <a:buClr>
                <a:srgbClr val="875B25"/>
              </a:buClr>
              <a:buFont typeface="Wingdings" charset="0"/>
              <a:buNone/>
            </a:pPr>
            <a:endParaRPr lang="fr-FR" sz="2000" dirty="0">
              <a:solidFill>
                <a:srgbClr val="E0B500"/>
              </a:solidFill>
              <a:latin typeface="Arial" charset="0"/>
              <a:ea typeface="ＭＳ Ｐゴシック" charset="0"/>
              <a:sym typeface="Monotype Sorts" charset="0"/>
            </a:endParaRPr>
          </a:p>
          <a:p>
            <a:pPr marL="344488" indent="-344488" defTabSz="912813" eaLnBrk="1" hangingPunct="1">
              <a:lnSpc>
                <a:spcPct val="90000"/>
              </a:lnSpc>
              <a:spcBef>
                <a:spcPct val="15000"/>
              </a:spcBef>
              <a:buClr>
                <a:srgbClr val="875B25"/>
              </a:buClr>
              <a:buFont typeface="Wingdings" charset="0"/>
              <a:buChar char="q"/>
            </a:pPr>
            <a:r>
              <a:rPr lang="fr-FR" sz="2000" b="1" dirty="0">
                <a:solidFill>
                  <a:srgbClr val="875B25"/>
                </a:solidFill>
                <a:latin typeface="Arial" charset="0"/>
                <a:ea typeface="ＭＳ Ｐゴシック" charset="0"/>
                <a:sym typeface="Monotype Sorts" charset="0"/>
              </a:rPr>
              <a:t>Autres localisations :</a:t>
            </a:r>
            <a:endParaRPr lang="fr-FR" sz="2000" b="1" dirty="0">
              <a:solidFill>
                <a:srgbClr val="875B25"/>
              </a:solidFill>
              <a:latin typeface="Arial" charset="0"/>
              <a:ea typeface="ＭＳ Ｐゴシック" charset="0"/>
            </a:endParaRPr>
          </a:p>
          <a:p>
            <a:pPr marL="344488" indent="-344488" defTabSz="912813" eaLnBrk="1" hangingPunct="1">
              <a:lnSpc>
                <a:spcPct val="90000"/>
              </a:lnSpc>
              <a:buClr>
                <a:srgbClr val="875B25"/>
              </a:buClr>
              <a:buFont typeface="Wingdings" charset="0"/>
              <a:buNone/>
            </a:pPr>
            <a:r>
              <a:rPr lang="fr-FR" sz="2000" dirty="0">
                <a:latin typeface="Arial" charset="0"/>
                <a:ea typeface="ＭＳ Ｐゴシック" charset="0"/>
                <a:sym typeface="Monotype Sorts" charset="0"/>
              </a:rPr>
              <a:t>	neurologique (PCR dans le LCR), hépatique, splénique, pancréatique, surrénalienne</a:t>
            </a:r>
          </a:p>
          <a:p>
            <a:pPr marL="344488" indent="-344488" defTabSz="912813" eaLnBrk="1" hangingPunct="1">
              <a:lnSpc>
                <a:spcPct val="90000"/>
              </a:lnSpc>
              <a:buClr>
                <a:srgbClr val="875B25"/>
              </a:buClr>
              <a:buFont typeface="Wingdings" charset="0"/>
              <a:buChar char="q"/>
            </a:pPr>
            <a:endParaRPr lang="fr-FR" sz="2000" dirty="0">
              <a:solidFill>
                <a:srgbClr val="003399"/>
              </a:solidFill>
              <a:latin typeface="Arial" charset="0"/>
              <a:ea typeface="ＭＳ Ｐゴシック" charset="0"/>
              <a:sym typeface="Monotype Sort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84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1" name="Picture 2" descr="CM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113" y="1692275"/>
            <a:ext cx="4543425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02" name="Text Box 3"/>
          <p:cNvSpPr txBox="1">
            <a:spLocks noChangeArrowheads="1"/>
          </p:cNvSpPr>
          <p:nvPr/>
        </p:nvSpPr>
        <p:spPr bwMode="auto">
          <a:xfrm>
            <a:off x="6845300" y="5405438"/>
            <a:ext cx="17875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hangingPunct="0"/>
            <a:r>
              <a:rPr kumimoji="1" lang="fr-FR" sz="1800">
                <a:solidFill>
                  <a:srgbClr val="000000"/>
                </a:solidFill>
                <a:cs typeface="Arial" charset="0"/>
              </a:rPr>
              <a:t>Rétinite à CMV</a:t>
            </a:r>
          </a:p>
        </p:txBody>
      </p:sp>
      <p:sp>
        <p:nvSpPr>
          <p:cNvPr id="204803" name="Text Box 4"/>
          <p:cNvSpPr txBox="1">
            <a:spLocks noChangeArrowheads="1"/>
          </p:cNvSpPr>
          <p:nvPr/>
        </p:nvSpPr>
        <p:spPr bwMode="auto">
          <a:xfrm>
            <a:off x="1588003" y="5405438"/>
            <a:ext cx="2192919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hangingPunct="0"/>
            <a:r>
              <a:rPr kumimoji="1" lang="fr-FR" sz="1800" dirty="0">
                <a:solidFill>
                  <a:srgbClr val="000000"/>
                </a:solidFill>
                <a:cs typeface="Arial" charset="0"/>
              </a:rPr>
              <a:t>Fond </a:t>
            </a:r>
            <a:r>
              <a:rPr kumimoji="1" lang="fr-FR" sz="1800" dirty="0" smtClean="0">
                <a:solidFill>
                  <a:srgbClr val="000000"/>
                </a:solidFill>
                <a:cs typeface="Arial" charset="0"/>
              </a:rPr>
              <a:t>d</a:t>
            </a:r>
            <a:r>
              <a:rPr kumimoji="1" lang="fr-FR" altLang="ja-JP" sz="1800" dirty="0" smtClean="0">
                <a:solidFill>
                  <a:srgbClr val="000000"/>
                </a:solidFill>
                <a:cs typeface="Arial" charset="0"/>
              </a:rPr>
              <a:t>'œil </a:t>
            </a:r>
            <a:r>
              <a:rPr kumimoji="1" lang="fr-FR" altLang="ja-JP" sz="1800" dirty="0">
                <a:solidFill>
                  <a:srgbClr val="000000"/>
                </a:solidFill>
                <a:cs typeface="Arial" charset="0"/>
              </a:rPr>
              <a:t>normal</a:t>
            </a:r>
            <a:endParaRPr kumimoji="1" lang="fr-FR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4804" name="Rectangle 5"/>
          <p:cNvSpPr>
            <a:spLocks noChangeArrowheads="1"/>
          </p:cNvSpPr>
          <p:nvPr/>
        </p:nvSpPr>
        <p:spPr bwMode="auto">
          <a:xfrm>
            <a:off x="527050" y="981075"/>
            <a:ext cx="9759950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>
              <a:solidFill>
                <a:srgbClr val="000000"/>
              </a:solidFill>
            </a:endParaRPr>
          </a:p>
        </p:txBody>
      </p:sp>
      <p:pic>
        <p:nvPicPr>
          <p:cNvPr id="204805" name="Picture 6" descr="CM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0" y="1700213"/>
            <a:ext cx="51435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662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Rectangle 2"/>
          <p:cNvSpPr>
            <a:spLocks noChangeArrowheads="1"/>
          </p:cNvSpPr>
          <p:nvPr/>
        </p:nvSpPr>
        <p:spPr bwMode="auto">
          <a:xfrm>
            <a:off x="527050" y="981075"/>
            <a:ext cx="9759950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205826" name="Text Box 3"/>
          <p:cNvSpPr txBox="1">
            <a:spLocks noChangeArrowheads="1"/>
          </p:cNvSpPr>
          <p:nvPr/>
        </p:nvSpPr>
        <p:spPr bwMode="auto">
          <a:xfrm>
            <a:off x="4017963" y="6243638"/>
            <a:ext cx="2282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hangingPunct="0"/>
            <a:r>
              <a:rPr lang="fr-FR" sz="2000">
                <a:solidFill>
                  <a:srgbClr val="000000"/>
                </a:solidFill>
                <a:sym typeface="Monotype Sorts" charset="0"/>
              </a:rPr>
              <a:t>Œ</a:t>
            </a:r>
            <a:r>
              <a:rPr kumimoji="1" lang="fr-FR" sz="1800">
                <a:solidFill>
                  <a:srgbClr val="000000"/>
                </a:solidFill>
                <a:cs typeface="Arial" charset="0"/>
              </a:rPr>
              <a:t>sophagite à CMV</a:t>
            </a:r>
          </a:p>
        </p:txBody>
      </p:sp>
      <p:pic>
        <p:nvPicPr>
          <p:cNvPr id="205827" name="Picture 4" descr="cf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5338" y="260350"/>
            <a:ext cx="6640512" cy="590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505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Text Box 2"/>
          <p:cNvSpPr txBox="1">
            <a:spLocks noChangeArrowheads="1"/>
          </p:cNvSpPr>
          <p:nvPr/>
        </p:nvSpPr>
        <p:spPr bwMode="auto">
          <a:xfrm>
            <a:off x="742950" y="322263"/>
            <a:ext cx="4633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1" lang="fr-FR" sz="2400">
                <a:solidFill>
                  <a:srgbClr val="333399"/>
                </a:solidFill>
                <a:latin typeface="Tahoma" charset="0"/>
              </a:rPr>
              <a:t>Infection à CMV - Traitement</a:t>
            </a:r>
          </a:p>
        </p:txBody>
      </p:sp>
      <p:sp>
        <p:nvSpPr>
          <p:cNvPr id="206850" name="Text Box 3"/>
          <p:cNvSpPr txBox="1">
            <a:spLocks noChangeArrowheads="1"/>
          </p:cNvSpPr>
          <p:nvPr/>
        </p:nvSpPr>
        <p:spPr bwMode="auto">
          <a:xfrm>
            <a:off x="881063" y="1492250"/>
            <a:ext cx="9402762" cy="383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11200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90500">
              <a:tabLst>
                <a:tab pos="711200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711200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711200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711200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11200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11200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11200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11200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5000"/>
              </a:lnSpc>
            </a:pPr>
            <a:r>
              <a:rPr kumimoji="1" lang="fr-FR" sz="2000" b="0">
                <a:solidFill>
                  <a:srgbClr val="FF0066"/>
                </a:solidFill>
              </a:rPr>
              <a:t>Ganciclovir IV (Cymevan ®)</a:t>
            </a:r>
            <a:r>
              <a:rPr kumimoji="1" lang="fr-FR" sz="2000" b="0">
                <a:solidFill>
                  <a:srgbClr val="000000"/>
                </a:solidFill>
              </a:rPr>
              <a:t>: 5 mg/kg/12 h pdt 3 sem (selon FO et cicatrisation)</a:t>
            </a:r>
          </a:p>
          <a:p>
            <a:pPr>
              <a:lnSpc>
                <a:spcPct val="95000"/>
              </a:lnSpc>
            </a:pPr>
            <a:r>
              <a:rPr kumimoji="1" lang="fr-FR" sz="2000" b="0">
                <a:solidFill>
                  <a:srgbClr val="FF0066"/>
                </a:solidFill>
              </a:rPr>
              <a:t>Valganciclovir</a:t>
            </a:r>
            <a:r>
              <a:rPr lang="fr-FR" sz="2000" b="0">
                <a:solidFill>
                  <a:srgbClr val="FF0066"/>
                </a:solidFill>
              </a:rPr>
              <a:t> </a:t>
            </a:r>
            <a:r>
              <a:rPr kumimoji="1" lang="fr-FR" sz="2000" b="0">
                <a:solidFill>
                  <a:srgbClr val="FF0066"/>
                </a:solidFill>
              </a:rPr>
              <a:t>PO (Rovalcyte ®)</a:t>
            </a:r>
            <a:r>
              <a:rPr kumimoji="1" lang="fr-FR" sz="2000" b="0">
                <a:solidFill>
                  <a:srgbClr val="000000"/>
                </a:solidFill>
              </a:rPr>
              <a:t> : 900 mg /12 h pdt 3 sem.</a:t>
            </a:r>
          </a:p>
          <a:p>
            <a:pPr lvl="1">
              <a:lnSpc>
                <a:spcPct val="95000"/>
              </a:lnSpc>
            </a:pPr>
            <a:r>
              <a:rPr kumimoji="1" lang="fr-FR" sz="2000">
                <a:solidFill>
                  <a:srgbClr val="875B25"/>
                </a:solidFill>
              </a:rPr>
              <a:t>E2 :</a:t>
            </a:r>
            <a:r>
              <a:rPr kumimoji="1" lang="fr-FR" sz="2000" b="0">
                <a:solidFill>
                  <a:srgbClr val="000000"/>
                </a:solidFill>
              </a:rPr>
              <a:t> neutropénie, thrombopénie, anémie, troubles digestifs, rash, prurit, troubles neuropsychiatriques</a:t>
            </a:r>
          </a:p>
          <a:p>
            <a:pPr lvl="1">
              <a:lnSpc>
                <a:spcPct val="95000"/>
              </a:lnSpc>
            </a:pPr>
            <a:r>
              <a:rPr kumimoji="1" lang="fr-FR" sz="2000">
                <a:solidFill>
                  <a:srgbClr val="875B25"/>
                </a:solidFill>
              </a:rPr>
              <a:t>Surveillance :</a:t>
            </a:r>
            <a:r>
              <a:rPr kumimoji="1" lang="fr-FR" sz="2000" b="0">
                <a:solidFill>
                  <a:srgbClr val="000000"/>
                </a:solidFill>
              </a:rPr>
              <a:t> NFS-Plq 2/sem. </a:t>
            </a:r>
          </a:p>
          <a:p>
            <a:pPr>
              <a:lnSpc>
                <a:spcPct val="95000"/>
              </a:lnSpc>
            </a:pPr>
            <a:endParaRPr kumimoji="1" lang="fr-FR" sz="1600">
              <a:solidFill>
                <a:srgbClr val="875B25"/>
              </a:solidFill>
            </a:endParaRPr>
          </a:p>
          <a:p>
            <a:pPr>
              <a:lnSpc>
                <a:spcPct val="95000"/>
              </a:lnSpc>
            </a:pPr>
            <a:r>
              <a:rPr kumimoji="1" lang="fr-FR" sz="2000">
                <a:solidFill>
                  <a:srgbClr val="875B25"/>
                </a:solidFill>
              </a:rPr>
              <a:t>Alternatives :</a:t>
            </a:r>
            <a:r>
              <a:rPr kumimoji="1" lang="fr-FR" sz="2000" b="0">
                <a:solidFill>
                  <a:srgbClr val="9900FF"/>
                </a:solidFill>
              </a:rPr>
              <a:t> </a:t>
            </a:r>
          </a:p>
          <a:p>
            <a:pPr>
              <a:lnSpc>
                <a:spcPct val="95000"/>
              </a:lnSpc>
            </a:pPr>
            <a:r>
              <a:rPr kumimoji="1" lang="fr-FR" sz="2000" b="0">
                <a:solidFill>
                  <a:srgbClr val="FF0066"/>
                </a:solidFill>
              </a:rPr>
              <a:t>Foscarnet sodique IV</a:t>
            </a:r>
            <a:r>
              <a:rPr kumimoji="1" lang="fr-FR" sz="2000" b="0">
                <a:solidFill>
                  <a:srgbClr val="9900FF"/>
                </a:solidFill>
              </a:rPr>
              <a:t> </a:t>
            </a:r>
            <a:r>
              <a:rPr kumimoji="1" lang="fr-FR" sz="2000" b="0">
                <a:solidFill>
                  <a:srgbClr val="000000"/>
                </a:solidFill>
              </a:rPr>
              <a:t>: 90 mg/kg/12 h (+ hydratation) pdt 3 sem.</a:t>
            </a:r>
          </a:p>
          <a:p>
            <a:pPr lvl="1">
              <a:lnSpc>
                <a:spcPct val="95000"/>
              </a:lnSpc>
            </a:pPr>
            <a:r>
              <a:rPr kumimoji="1" lang="fr-FR" sz="2000">
                <a:solidFill>
                  <a:srgbClr val="875B25"/>
                </a:solidFill>
              </a:rPr>
              <a:t>E2 :</a:t>
            </a:r>
            <a:r>
              <a:rPr kumimoji="1" lang="fr-FR" sz="2000" b="0">
                <a:solidFill>
                  <a:srgbClr val="000000"/>
                </a:solidFill>
              </a:rPr>
              <a:t> néphrotoxique, hypoK</a:t>
            </a:r>
            <a:r>
              <a:rPr kumimoji="1" lang="fr-FR" sz="2000" b="0" baseline="30000">
                <a:solidFill>
                  <a:srgbClr val="000000"/>
                </a:solidFill>
              </a:rPr>
              <a:t>+</a:t>
            </a:r>
            <a:r>
              <a:rPr kumimoji="1" lang="fr-FR" sz="2000" b="0">
                <a:solidFill>
                  <a:srgbClr val="000000"/>
                </a:solidFill>
              </a:rPr>
              <a:t>, hypoCa</a:t>
            </a:r>
            <a:r>
              <a:rPr kumimoji="1" lang="fr-FR" sz="2000" b="0" baseline="30000">
                <a:solidFill>
                  <a:srgbClr val="000000"/>
                </a:solidFill>
              </a:rPr>
              <a:t>++</a:t>
            </a:r>
            <a:r>
              <a:rPr kumimoji="1" lang="fr-FR" sz="2000" b="0">
                <a:solidFill>
                  <a:srgbClr val="000000"/>
                </a:solidFill>
              </a:rPr>
              <a:t>, hypo-hyperP </a:t>
            </a:r>
          </a:p>
          <a:p>
            <a:pPr lvl="1">
              <a:lnSpc>
                <a:spcPct val="95000"/>
              </a:lnSpc>
            </a:pPr>
            <a:r>
              <a:rPr kumimoji="1" lang="fr-FR" sz="2000" b="0">
                <a:solidFill>
                  <a:srgbClr val="000000"/>
                </a:solidFill>
              </a:rPr>
              <a:t>	anémie, thrombopénie, ulcérations génitales, troubles digestifs</a:t>
            </a:r>
          </a:p>
          <a:p>
            <a:pPr lvl="1">
              <a:lnSpc>
                <a:spcPct val="95000"/>
              </a:lnSpc>
            </a:pPr>
            <a:r>
              <a:rPr kumimoji="1" lang="fr-FR" sz="2000">
                <a:solidFill>
                  <a:srgbClr val="875B25"/>
                </a:solidFill>
              </a:rPr>
              <a:t>Surveillance :</a:t>
            </a:r>
            <a:r>
              <a:rPr kumimoji="1" lang="fr-FR" sz="2000" b="0">
                <a:solidFill>
                  <a:srgbClr val="000000"/>
                </a:solidFill>
              </a:rPr>
              <a:t> iono, créatinine, Ca</a:t>
            </a:r>
            <a:r>
              <a:rPr kumimoji="1" lang="fr-FR" sz="2000" b="0" baseline="30000">
                <a:solidFill>
                  <a:srgbClr val="000000"/>
                </a:solidFill>
              </a:rPr>
              <a:t>++</a:t>
            </a:r>
            <a:r>
              <a:rPr kumimoji="1" lang="fr-FR" sz="2000" b="0">
                <a:solidFill>
                  <a:srgbClr val="000000"/>
                </a:solidFill>
              </a:rPr>
              <a:t>, P, Mg</a:t>
            </a:r>
            <a:r>
              <a:rPr kumimoji="1" lang="fr-FR" sz="2000" b="0" baseline="30000">
                <a:solidFill>
                  <a:srgbClr val="000000"/>
                </a:solidFill>
              </a:rPr>
              <a:t>++</a:t>
            </a:r>
            <a:r>
              <a:rPr kumimoji="1" lang="fr-FR" sz="2000" b="0">
                <a:solidFill>
                  <a:srgbClr val="000000"/>
                </a:solidFill>
              </a:rPr>
              <a:t> 2/sem</a:t>
            </a:r>
          </a:p>
          <a:p>
            <a:pPr lvl="1">
              <a:lnSpc>
                <a:spcPct val="95000"/>
              </a:lnSpc>
            </a:pPr>
            <a:endParaRPr kumimoji="1" lang="fr-FR" sz="2000" b="0">
              <a:solidFill>
                <a:srgbClr val="9933FF"/>
              </a:solidFill>
            </a:endParaRPr>
          </a:p>
          <a:p>
            <a:pPr>
              <a:lnSpc>
                <a:spcPct val="95000"/>
              </a:lnSpc>
            </a:pPr>
            <a:r>
              <a:rPr kumimoji="1" lang="fr-FR" sz="2000">
                <a:solidFill>
                  <a:srgbClr val="875B25"/>
                </a:solidFill>
              </a:rPr>
              <a:t>Prophylaxie secondaire :</a:t>
            </a:r>
            <a:r>
              <a:rPr kumimoji="1" lang="fr-FR" sz="2000" b="0">
                <a:solidFill>
                  <a:srgbClr val="000000"/>
                </a:solidFill>
              </a:rPr>
              <a:t> même molécule à demi-dose</a:t>
            </a:r>
            <a:endParaRPr lang="fr-FR" sz="20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35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Text Box 2"/>
          <p:cNvSpPr txBox="1">
            <a:spLocks noChangeArrowheads="1"/>
          </p:cNvSpPr>
          <p:nvPr/>
        </p:nvSpPr>
        <p:spPr bwMode="auto">
          <a:xfrm>
            <a:off x="569913" y="1412875"/>
            <a:ext cx="9055100" cy="510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2588" indent="-382588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15000"/>
              </a:spcBef>
              <a:buClr>
                <a:srgbClr val="875B25"/>
              </a:buClr>
              <a:buFont typeface="Wingdings" charset="0"/>
              <a:buChar char="q"/>
            </a:pPr>
            <a:r>
              <a:rPr kumimoji="1" lang="fr-FR" sz="2000" i="1" dirty="0" err="1">
                <a:solidFill>
                  <a:srgbClr val="875B25"/>
                </a:solidFill>
              </a:rPr>
              <a:t>Cryptococcus</a:t>
            </a:r>
            <a:r>
              <a:rPr kumimoji="1" lang="fr-FR" sz="2000" i="1" dirty="0">
                <a:solidFill>
                  <a:srgbClr val="875B25"/>
                </a:solidFill>
              </a:rPr>
              <a:t> </a:t>
            </a:r>
            <a:r>
              <a:rPr kumimoji="1" lang="fr-FR" sz="2000" i="1" dirty="0" err="1">
                <a:solidFill>
                  <a:srgbClr val="875B25"/>
                </a:solidFill>
              </a:rPr>
              <a:t>neoformans</a:t>
            </a:r>
            <a:r>
              <a:rPr kumimoji="1" lang="fr-FR" sz="2000" dirty="0">
                <a:solidFill>
                  <a:srgbClr val="875B25"/>
                </a:solidFill>
              </a:rPr>
              <a:t> :</a:t>
            </a:r>
            <a:r>
              <a:rPr kumimoji="1" lang="fr-FR" sz="2000" b="0" dirty="0">
                <a:solidFill>
                  <a:srgbClr val="000000"/>
                </a:solidFill>
              </a:rPr>
              <a:t> champignon opportuniste (sol, déjections </a:t>
            </a:r>
            <a:r>
              <a:rPr kumimoji="1" lang="fr-FR" sz="2000" b="0" dirty="0" smtClean="0">
                <a:solidFill>
                  <a:srgbClr val="000000"/>
                </a:solidFill>
              </a:rPr>
              <a:t>d</a:t>
            </a:r>
            <a:r>
              <a:rPr kumimoji="1" lang="fr-FR" altLang="ja-JP" sz="2000" b="0" dirty="0" smtClean="0">
                <a:solidFill>
                  <a:srgbClr val="000000"/>
                </a:solidFill>
              </a:rPr>
              <a:t>'oiseaux</a:t>
            </a:r>
            <a:r>
              <a:rPr kumimoji="1" lang="fr-FR" altLang="ja-JP" sz="2000" b="0" dirty="0">
                <a:solidFill>
                  <a:srgbClr val="000000"/>
                </a:solidFill>
              </a:rPr>
              <a:t>). Contamination par voie aérienne</a:t>
            </a:r>
          </a:p>
          <a:p>
            <a:pPr>
              <a:buClr>
                <a:srgbClr val="875B25"/>
              </a:buClr>
            </a:pPr>
            <a:endParaRPr kumimoji="1" lang="fr-FR" sz="2000" b="0" dirty="0">
              <a:solidFill>
                <a:srgbClr val="000000"/>
              </a:solidFill>
            </a:endParaRPr>
          </a:p>
          <a:p>
            <a:pPr>
              <a:buClr>
                <a:srgbClr val="875B25"/>
              </a:buClr>
            </a:pPr>
            <a:r>
              <a:rPr kumimoji="1" lang="fr-FR" sz="2000" b="0" dirty="0">
                <a:solidFill>
                  <a:srgbClr val="E0B500"/>
                </a:solidFill>
              </a:rPr>
              <a:t>	</a:t>
            </a:r>
            <a:r>
              <a:rPr kumimoji="1" lang="fr-FR" sz="2000" dirty="0">
                <a:solidFill>
                  <a:srgbClr val="875B25"/>
                </a:solidFill>
              </a:rPr>
              <a:t>Clinique :</a:t>
            </a:r>
            <a:r>
              <a:rPr kumimoji="1" lang="fr-FR" sz="2000" b="0" dirty="0">
                <a:solidFill>
                  <a:srgbClr val="000000"/>
                </a:solidFill>
              </a:rPr>
              <a:t> méningite fébrile, voir encéphalite</a:t>
            </a:r>
          </a:p>
          <a:p>
            <a:pPr>
              <a:buClr>
                <a:srgbClr val="875B25"/>
              </a:buClr>
            </a:pPr>
            <a:r>
              <a:rPr kumimoji="1" lang="fr-FR" sz="2000" b="0" dirty="0">
                <a:solidFill>
                  <a:srgbClr val="000000"/>
                </a:solidFill>
              </a:rPr>
              <a:t>	Autres localisations : cutanée, pulmonaire, hépatique</a:t>
            </a:r>
          </a:p>
          <a:p>
            <a:pPr>
              <a:buClr>
                <a:srgbClr val="875B25"/>
              </a:buClr>
            </a:pPr>
            <a:r>
              <a:rPr kumimoji="1" lang="fr-FR" sz="2000" b="0" dirty="0">
                <a:solidFill>
                  <a:srgbClr val="E0B500"/>
                </a:solidFill>
              </a:rPr>
              <a:t>	</a:t>
            </a:r>
            <a:r>
              <a:rPr kumimoji="1" lang="fr-FR" sz="2000" b="0" dirty="0">
                <a:solidFill>
                  <a:srgbClr val="000000"/>
                </a:solidFill>
              </a:rPr>
              <a:t>PL : </a:t>
            </a:r>
            <a:r>
              <a:rPr kumimoji="1" lang="fr-FR" sz="2000" b="0" dirty="0" err="1">
                <a:solidFill>
                  <a:srgbClr val="000000"/>
                </a:solidFill>
              </a:rPr>
              <a:t>pléiocytose</a:t>
            </a:r>
            <a:r>
              <a:rPr kumimoji="1" lang="fr-FR" sz="2000" b="0" dirty="0">
                <a:solidFill>
                  <a:srgbClr val="000000"/>
                </a:solidFill>
              </a:rPr>
              <a:t>, </a:t>
            </a:r>
            <a:r>
              <a:rPr kumimoji="1" lang="fr-FR" sz="2000" b="0" dirty="0" err="1">
                <a:solidFill>
                  <a:srgbClr val="000000"/>
                </a:solidFill>
              </a:rPr>
              <a:t>hypoglycorachie</a:t>
            </a:r>
            <a:r>
              <a:rPr kumimoji="1" lang="fr-FR" sz="2000" b="0" dirty="0">
                <a:solidFill>
                  <a:srgbClr val="000000"/>
                </a:solidFill>
              </a:rPr>
              <a:t>, </a:t>
            </a:r>
            <a:r>
              <a:rPr kumimoji="1" lang="fr-FR" sz="2000" b="0" dirty="0" err="1">
                <a:solidFill>
                  <a:srgbClr val="000000"/>
                </a:solidFill>
              </a:rPr>
              <a:t>cryptocoques</a:t>
            </a:r>
            <a:r>
              <a:rPr kumimoji="1" lang="fr-FR" sz="2000" b="0" dirty="0">
                <a:solidFill>
                  <a:srgbClr val="000000"/>
                </a:solidFill>
              </a:rPr>
              <a:t> (encre de Chine) 	ou culture</a:t>
            </a:r>
          </a:p>
          <a:p>
            <a:pPr>
              <a:buClr>
                <a:srgbClr val="875B25"/>
              </a:buClr>
            </a:pPr>
            <a:r>
              <a:rPr kumimoji="1" lang="fr-FR" sz="2000" b="0" dirty="0">
                <a:solidFill>
                  <a:srgbClr val="000000"/>
                </a:solidFill>
              </a:rPr>
              <a:t>	Sang : HC</a:t>
            </a:r>
          </a:p>
          <a:p>
            <a:pPr>
              <a:buClr>
                <a:srgbClr val="875B25"/>
              </a:buClr>
            </a:pPr>
            <a:r>
              <a:rPr kumimoji="1" lang="fr-FR" sz="2000" b="0" dirty="0">
                <a:solidFill>
                  <a:srgbClr val="000000"/>
                </a:solidFill>
              </a:rPr>
              <a:t>	</a:t>
            </a:r>
            <a:r>
              <a:rPr kumimoji="1" lang="fr-FR" sz="2000" b="0" dirty="0" err="1">
                <a:solidFill>
                  <a:srgbClr val="000000"/>
                </a:solidFill>
              </a:rPr>
              <a:t>Antigénémie</a:t>
            </a:r>
            <a:r>
              <a:rPr kumimoji="1" lang="fr-FR" sz="2000" b="0" dirty="0">
                <a:solidFill>
                  <a:srgbClr val="000000"/>
                </a:solidFill>
              </a:rPr>
              <a:t> </a:t>
            </a:r>
            <a:r>
              <a:rPr kumimoji="1" lang="fr-FR" sz="2000" b="0" dirty="0" err="1">
                <a:solidFill>
                  <a:srgbClr val="000000"/>
                </a:solidFill>
              </a:rPr>
              <a:t>cryptococcique</a:t>
            </a:r>
            <a:r>
              <a:rPr kumimoji="1" lang="fr-FR" sz="2000" b="0" dirty="0">
                <a:solidFill>
                  <a:srgbClr val="000000"/>
                </a:solidFill>
              </a:rPr>
              <a:t> sang et LCR +++</a:t>
            </a:r>
          </a:p>
          <a:p>
            <a:pPr>
              <a:buClr>
                <a:srgbClr val="875B25"/>
              </a:buClr>
            </a:pPr>
            <a:endParaRPr kumimoji="1" lang="fr-FR" sz="2000" b="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ct val="15000"/>
              </a:spcBef>
              <a:buClr>
                <a:srgbClr val="875B25"/>
              </a:buClr>
              <a:buFont typeface="Wingdings" charset="0"/>
              <a:buChar char="q"/>
            </a:pPr>
            <a:r>
              <a:rPr lang="fr-FR" sz="2000" dirty="0">
                <a:solidFill>
                  <a:srgbClr val="875B25"/>
                </a:solidFill>
                <a:sym typeface="Monotype Sorts" charset="0"/>
              </a:rPr>
              <a:t>Traitement</a:t>
            </a:r>
          </a:p>
          <a:p>
            <a:pPr>
              <a:buClr>
                <a:srgbClr val="875B25"/>
              </a:buClr>
            </a:pPr>
            <a:r>
              <a:rPr kumimoji="1" lang="fr-FR" sz="2000" b="0" dirty="0">
                <a:solidFill>
                  <a:srgbClr val="FF0066"/>
                </a:solidFill>
              </a:rPr>
              <a:t>	</a:t>
            </a:r>
            <a:r>
              <a:rPr kumimoji="1" lang="fr-FR" sz="2000" b="0" dirty="0" err="1">
                <a:solidFill>
                  <a:srgbClr val="FF0066"/>
                </a:solidFill>
              </a:rPr>
              <a:t>amphotéricine</a:t>
            </a:r>
            <a:r>
              <a:rPr kumimoji="1" lang="fr-FR" sz="2000" b="0" dirty="0">
                <a:solidFill>
                  <a:srgbClr val="FF0066"/>
                </a:solidFill>
              </a:rPr>
              <a:t> B</a:t>
            </a:r>
            <a:r>
              <a:rPr kumimoji="1" lang="fr-FR" sz="2000" b="0" dirty="0">
                <a:solidFill>
                  <a:srgbClr val="000000"/>
                </a:solidFill>
              </a:rPr>
              <a:t> 0,7 mg/kg/ j </a:t>
            </a:r>
            <a:r>
              <a:rPr kumimoji="1" lang="fr-FR" sz="2000" b="0" dirty="0" err="1">
                <a:solidFill>
                  <a:srgbClr val="000000"/>
                </a:solidFill>
              </a:rPr>
              <a:t>pdt</a:t>
            </a:r>
            <a:r>
              <a:rPr kumimoji="1" lang="fr-FR" sz="2000" b="0" dirty="0">
                <a:solidFill>
                  <a:srgbClr val="000000"/>
                </a:solidFill>
              </a:rPr>
              <a:t> 10-15 j avec </a:t>
            </a:r>
            <a:r>
              <a:rPr kumimoji="1" lang="fr-FR" sz="2000" b="0" dirty="0" err="1">
                <a:solidFill>
                  <a:srgbClr val="000000"/>
                </a:solidFill>
              </a:rPr>
              <a:t>Flucytosine</a:t>
            </a:r>
            <a:endParaRPr kumimoji="1" lang="fr-FR" sz="2000" b="0" dirty="0">
              <a:solidFill>
                <a:srgbClr val="000000"/>
              </a:solidFill>
            </a:endParaRPr>
          </a:p>
          <a:p>
            <a:pPr>
              <a:buClr>
                <a:srgbClr val="875B25"/>
              </a:buClr>
            </a:pPr>
            <a:r>
              <a:rPr kumimoji="1" lang="fr-FR" sz="2000" b="0" dirty="0">
                <a:solidFill>
                  <a:srgbClr val="000000"/>
                </a:solidFill>
              </a:rPr>
              <a:t>	Relais par </a:t>
            </a:r>
            <a:r>
              <a:rPr kumimoji="1" lang="fr-FR" sz="2000" b="0" dirty="0" err="1">
                <a:solidFill>
                  <a:srgbClr val="FF0066"/>
                </a:solidFill>
              </a:rPr>
              <a:t>fluconazole</a:t>
            </a:r>
            <a:r>
              <a:rPr kumimoji="1" lang="fr-FR" sz="2000" b="0" dirty="0">
                <a:solidFill>
                  <a:srgbClr val="000000"/>
                </a:solidFill>
              </a:rPr>
              <a:t> 400 mg/j. </a:t>
            </a:r>
          </a:p>
          <a:p>
            <a:pPr>
              <a:buClr>
                <a:srgbClr val="875B25"/>
              </a:buClr>
            </a:pPr>
            <a:r>
              <a:rPr kumimoji="1" lang="fr-FR" sz="2000" b="0" dirty="0">
                <a:solidFill>
                  <a:srgbClr val="000000"/>
                </a:solidFill>
              </a:rPr>
              <a:t>	Durée totale traitement : 8 semaines</a:t>
            </a:r>
          </a:p>
          <a:p>
            <a:pPr>
              <a:buClr>
                <a:srgbClr val="875B25"/>
              </a:buClr>
            </a:pPr>
            <a:endParaRPr kumimoji="1" lang="fr-FR" b="0" dirty="0">
              <a:solidFill>
                <a:srgbClr val="E0B500"/>
              </a:solidFill>
            </a:endParaRPr>
          </a:p>
          <a:p>
            <a:pPr>
              <a:buClr>
                <a:srgbClr val="875B25"/>
              </a:buClr>
            </a:pPr>
            <a:r>
              <a:rPr kumimoji="1" lang="fr-FR" sz="2000" dirty="0">
                <a:solidFill>
                  <a:srgbClr val="875B25"/>
                </a:solidFill>
              </a:rPr>
              <a:t>Prophylaxie secondaire :</a:t>
            </a:r>
            <a:r>
              <a:rPr kumimoji="1" lang="fr-FR" sz="2000" b="0" dirty="0">
                <a:solidFill>
                  <a:srgbClr val="000000"/>
                </a:solidFill>
              </a:rPr>
              <a:t> </a:t>
            </a:r>
            <a:r>
              <a:rPr kumimoji="1" lang="fr-FR" sz="2000" b="0" dirty="0" err="1">
                <a:solidFill>
                  <a:srgbClr val="000000"/>
                </a:solidFill>
              </a:rPr>
              <a:t>fluconazole</a:t>
            </a:r>
            <a:r>
              <a:rPr kumimoji="1" lang="fr-FR" sz="2000" b="0" dirty="0">
                <a:solidFill>
                  <a:srgbClr val="000000"/>
                </a:solidFill>
              </a:rPr>
              <a:t> 200 mg/j</a:t>
            </a:r>
          </a:p>
          <a:p>
            <a:pPr>
              <a:buClr>
                <a:srgbClr val="875B25"/>
              </a:buClr>
            </a:pPr>
            <a:endParaRPr lang="fr-FR" sz="2000" b="0" dirty="0">
              <a:solidFill>
                <a:srgbClr val="000000"/>
              </a:solidFill>
            </a:endParaRPr>
          </a:p>
        </p:txBody>
      </p:sp>
      <p:sp>
        <p:nvSpPr>
          <p:cNvPr id="207874" name="Text Box 3"/>
          <p:cNvSpPr txBox="1">
            <a:spLocks noChangeArrowheads="1"/>
          </p:cNvSpPr>
          <p:nvPr/>
        </p:nvSpPr>
        <p:spPr bwMode="auto">
          <a:xfrm>
            <a:off x="757238" y="338138"/>
            <a:ext cx="2400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1" lang="fr-FR" sz="2400">
                <a:solidFill>
                  <a:srgbClr val="333399"/>
                </a:solidFill>
                <a:latin typeface="Tahoma" charset="0"/>
                <a:cs typeface="Tahoma" charset="0"/>
              </a:rPr>
              <a:t>Cryptococcose</a:t>
            </a:r>
          </a:p>
        </p:txBody>
      </p:sp>
    </p:spTree>
    <p:extLst>
      <p:ext uri="{BB962C8B-B14F-4D97-AF65-F5344CB8AC3E}">
        <p14:creationId xmlns:p14="http://schemas.microsoft.com/office/powerpoint/2010/main" val="180778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7" name="Rectangle 2"/>
          <p:cNvSpPr>
            <a:spLocks noChangeArrowheads="1"/>
          </p:cNvSpPr>
          <p:nvPr/>
        </p:nvSpPr>
        <p:spPr bwMode="auto">
          <a:xfrm>
            <a:off x="527050" y="981075"/>
            <a:ext cx="9759950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208898" name="Text Box 3"/>
          <p:cNvSpPr txBox="1">
            <a:spLocks noChangeArrowheads="1"/>
          </p:cNvSpPr>
          <p:nvPr/>
        </p:nvSpPr>
        <p:spPr bwMode="auto">
          <a:xfrm>
            <a:off x="931863" y="5451475"/>
            <a:ext cx="90725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fr-FR" sz="1800" i="1" dirty="0" err="1">
                <a:solidFill>
                  <a:srgbClr val="000000"/>
                </a:solidFill>
              </a:rPr>
              <a:t>Cryptococcus</a:t>
            </a:r>
            <a:r>
              <a:rPr lang="fr-FR" sz="1800" i="1" dirty="0">
                <a:solidFill>
                  <a:srgbClr val="000000"/>
                </a:solidFill>
              </a:rPr>
              <a:t> </a:t>
            </a:r>
            <a:r>
              <a:rPr lang="fr-FR" sz="1800" i="1" dirty="0" err="1">
                <a:solidFill>
                  <a:srgbClr val="000000"/>
                </a:solidFill>
              </a:rPr>
              <a:t>neoformans</a:t>
            </a:r>
            <a:r>
              <a:rPr lang="fr-FR" sz="1800" dirty="0">
                <a:solidFill>
                  <a:srgbClr val="000000"/>
                </a:solidFill>
              </a:rPr>
              <a:t> var. </a:t>
            </a:r>
            <a:r>
              <a:rPr lang="fr-FR" sz="1800" i="1" dirty="0" err="1">
                <a:solidFill>
                  <a:srgbClr val="000000"/>
                </a:solidFill>
              </a:rPr>
              <a:t>neoformans</a:t>
            </a:r>
            <a:r>
              <a:rPr lang="fr-FR" sz="1800" dirty="0">
                <a:solidFill>
                  <a:srgbClr val="000000"/>
                </a:solidFill>
              </a:rPr>
              <a:t>, </a:t>
            </a:r>
          </a:p>
          <a:p>
            <a:pPr algn="ctr"/>
            <a:r>
              <a:rPr lang="fr-FR" sz="1800" dirty="0">
                <a:solidFill>
                  <a:srgbClr val="000000"/>
                </a:solidFill>
              </a:rPr>
              <a:t>encre de Chine à partir de colonies muqueuses, présence </a:t>
            </a:r>
            <a:r>
              <a:rPr lang="fr-FR" sz="1800" dirty="0" smtClean="0">
                <a:solidFill>
                  <a:srgbClr val="000000"/>
                </a:solidFill>
              </a:rPr>
              <a:t>d</a:t>
            </a:r>
            <a:r>
              <a:rPr lang="fr-FR" altLang="ja-JP" sz="1800" dirty="0" smtClean="0">
                <a:solidFill>
                  <a:srgbClr val="000000"/>
                </a:solidFill>
              </a:rPr>
              <a:t>'une </a:t>
            </a:r>
            <a:r>
              <a:rPr lang="fr-FR" altLang="ja-JP" sz="1800" dirty="0">
                <a:solidFill>
                  <a:srgbClr val="000000"/>
                </a:solidFill>
              </a:rPr>
              <a:t>capsule</a:t>
            </a:r>
            <a:endParaRPr lang="fr-FR" sz="1800" dirty="0">
              <a:solidFill>
                <a:srgbClr val="000000"/>
              </a:solidFill>
            </a:endParaRPr>
          </a:p>
        </p:txBody>
      </p:sp>
      <p:pic>
        <p:nvPicPr>
          <p:cNvPr id="208899" name="Picture 4" descr="cryptocoq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3038" y="836613"/>
            <a:ext cx="8048625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585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187325"/>
            <a:ext cx="8553450" cy="80803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4" tIns="46037" rIns="92074" bIns="46037" numCol="1" anchor="ctr" anchorCtr="0" compatLnSpc="1">
            <a:prstTxWarp prst="textNoShape">
              <a:avLst/>
            </a:prstTxWarp>
          </a:bodyPr>
          <a:lstStyle/>
          <a:p>
            <a:pPr algn="l" defTabSz="912813" eaLnBrk="1" hangingPunct="1">
              <a:lnSpc>
                <a:spcPct val="85000"/>
              </a:lnSpc>
            </a:pPr>
            <a:r>
              <a:rPr lang="fr-FR" sz="2400" b="1">
                <a:solidFill>
                  <a:srgbClr val="333399"/>
                </a:solidFill>
                <a:latin typeface="Tahoma" charset="0"/>
                <a:ea typeface="ＭＳ Ｐゴシック" charset="0"/>
                <a:cs typeface="Tahoma" charset="0"/>
              </a:rPr>
              <a:t>Cryptosporidiose, Microsporidiose, Isosporose</a:t>
            </a:r>
          </a:p>
        </p:txBody>
      </p:sp>
      <p:sp>
        <p:nvSpPr>
          <p:cNvPr id="19968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4675" y="1412875"/>
            <a:ext cx="9421813" cy="48006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4" tIns="46037" rIns="92074" bIns="46037" numCol="1" anchor="t" anchorCtr="0" compatLnSpc="1">
            <a:prstTxWarp prst="textNoShape">
              <a:avLst/>
            </a:prstTxWarp>
          </a:bodyPr>
          <a:lstStyle/>
          <a:p>
            <a:pPr marL="344488" indent="-344488" defTabSz="912813" eaLnBrk="1" hangingPunct="1">
              <a:lnSpc>
                <a:spcPct val="90000"/>
              </a:lnSpc>
              <a:spcBef>
                <a:spcPct val="15000"/>
              </a:spcBef>
              <a:buClr>
                <a:srgbClr val="875B25"/>
              </a:buClr>
              <a:buFont typeface="Wingdings" charset="0"/>
              <a:buChar char="q"/>
            </a:pPr>
            <a:r>
              <a:rPr lang="fr-FR" sz="2000" b="1" dirty="0">
                <a:solidFill>
                  <a:srgbClr val="875B25"/>
                </a:solidFill>
                <a:latin typeface="Arial" charset="0"/>
                <a:ea typeface="ＭＳ Ｐゴシック" charset="0"/>
              </a:rPr>
              <a:t>Diarrhée à Protozoaires</a:t>
            </a:r>
          </a:p>
          <a:p>
            <a:pPr marL="344488" indent="-344488" defTabSz="912813" eaLnBrk="1" hangingPunct="1">
              <a:lnSpc>
                <a:spcPct val="90000"/>
              </a:lnSpc>
              <a:spcBef>
                <a:spcPct val="0"/>
              </a:spcBef>
              <a:buClr>
                <a:srgbClr val="875B25"/>
              </a:buClr>
              <a:buFontTx/>
              <a:buNone/>
            </a:pPr>
            <a:r>
              <a:rPr lang="fr-FR" sz="2000" b="1" dirty="0">
                <a:solidFill>
                  <a:srgbClr val="875B25"/>
                </a:solidFill>
                <a:latin typeface="Arial" charset="0"/>
                <a:ea typeface="ＭＳ Ｐゴシック" charset="0"/>
              </a:rPr>
              <a:t>Clinique :</a:t>
            </a:r>
            <a:endParaRPr lang="fr-FR" sz="2000" dirty="0">
              <a:solidFill>
                <a:srgbClr val="003399"/>
              </a:solidFill>
              <a:latin typeface="Arial" charset="0"/>
              <a:ea typeface="ＭＳ Ｐゴシック" charset="0"/>
            </a:endParaRPr>
          </a:p>
          <a:p>
            <a:pPr marL="344488" indent="-344488" defTabSz="912813" eaLnBrk="1" hangingPunct="1">
              <a:lnSpc>
                <a:spcPct val="90000"/>
              </a:lnSpc>
              <a:spcBef>
                <a:spcPct val="0"/>
              </a:spcBef>
              <a:buClr>
                <a:srgbClr val="875B25"/>
              </a:buClr>
            </a:pPr>
            <a:r>
              <a:rPr lang="fr-FR" sz="2000" dirty="0">
                <a:latin typeface="Arial" charset="0"/>
                <a:ea typeface="ＭＳ Ｐゴシック" charset="0"/>
              </a:rPr>
              <a:t>diarrhées </a:t>
            </a:r>
            <a:r>
              <a:rPr lang="fr-FR" sz="2000" dirty="0" smtClean="0">
                <a:latin typeface="Arial" charset="0"/>
                <a:ea typeface="ＭＳ Ｐゴシック" charset="0"/>
              </a:rPr>
              <a:t>d</a:t>
            </a:r>
            <a:r>
              <a:rPr lang="fr-FR" altLang="ja-JP" sz="2000" dirty="0" smtClean="0">
                <a:latin typeface="Arial" charset="0"/>
                <a:ea typeface="ＭＳ Ｐゴシック" charset="0"/>
              </a:rPr>
              <a:t>'importance </a:t>
            </a:r>
            <a:r>
              <a:rPr lang="fr-FR" altLang="ja-JP" sz="2000" dirty="0">
                <a:latin typeface="Arial" charset="0"/>
                <a:ea typeface="ＭＳ Ｐゴシック" charset="0"/>
              </a:rPr>
              <a:t>très variable ou asymptomatique</a:t>
            </a:r>
          </a:p>
          <a:p>
            <a:pPr marL="344488" indent="-344488" defTabSz="912813" eaLnBrk="1" hangingPunct="1">
              <a:lnSpc>
                <a:spcPct val="90000"/>
              </a:lnSpc>
              <a:spcBef>
                <a:spcPct val="0"/>
              </a:spcBef>
              <a:buClr>
                <a:srgbClr val="875B25"/>
              </a:buClr>
            </a:pPr>
            <a:r>
              <a:rPr lang="fr-FR" sz="2000" dirty="0">
                <a:latin typeface="Arial" charset="0"/>
                <a:ea typeface="ＭＳ Ｐゴシック" charset="0"/>
              </a:rPr>
              <a:t>Fièvre pour </a:t>
            </a:r>
            <a:r>
              <a:rPr lang="fr-FR" sz="2000" dirty="0" err="1">
                <a:latin typeface="Arial" charset="0"/>
                <a:ea typeface="ＭＳ Ｐゴシック" charset="0"/>
              </a:rPr>
              <a:t>isospore</a:t>
            </a:r>
            <a:r>
              <a:rPr lang="fr-FR" sz="2000" dirty="0">
                <a:latin typeface="Arial" charset="0"/>
                <a:ea typeface="ＭＳ Ｐゴシック" charset="0"/>
              </a:rPr>
              <a:t> seulement</a:t>
            </a:r>
          </a:p>
          <a:p>
            <a:pPr marL="344488" indent="-344488" defTabSz="912813" eaLnBrk="1" hangingPunct="1">
              <a:lnSpc>
                <a:spcPct val="90000"/>
              </a:lnSpc>
              <a:spcBef>
                <a:spcPct val="0"/>
              </a:spcBef>
              <a:buClr>
                <a:srgbClr val="875B25"/>
              </a:buClr>
            </a:pPr>
            <a:r>
              <a:rPr lang="fr-FR" sz="2000" dirty="0">
                <a:latin typeface="Arial" charset="0"/>
                <a:ea typeface="ＭＳ Ｐゴシック" charset="0"/>
              </a:rPr>
              <a:t>Autre localisation : </a:t>
            </a:r>
            <a:r>
              <a:rPr lang="fr-FR" sz="2000" dirty="0" err="1">
                <a:latin typeface="Arial" charset="0"/>
                <a:ea typeface="ＭＳ Ｐゴシック" charset="0"/>
              </a:rPr>
              <a:t>cholangite</a:t>
            </a:r>
            <a:endParaRPr lang="fr-FR" sz="2000" dirty="0">
              <a:latin typeface="Arial" charset="0"/>
              <a:ea typeface="ＭＳ Ｐゴシック" charset="0"/>
            </a:endParaRPr>
          </a:p>
          <a:p>
            <a:pPr marL="344488" indent="-344488" defTabSz="912813" eaLnBrk="1" hangingPunct="1">
              <a:lnSpc>
                <a:spcPct val="90000"/>
              </a:lnSpc>
              <a:spcBef>
                <a:spcPct val="0"/>
              </a:spcBef>
              <a:buClr>
                <a:srgbClr val="875B25"/>
              </a:buClr>
            </a:pPr>
            <a:r>
              <a:rPr lang="fr-FR" sz="2000" dirty="0">
                <a:latin typeface="Arial" charset="0"/>
                <a:ea typeface="ＭＳ Ｐゴシック" charset="0"/>
              </a:rPr>
              <a:t>Examen </a:t>
            </a:r>
            <a:r>
              <a:rPr lang="fr-FR" sz="2000" dirty="0" err="1">
                <a:latin typeface="Arial" charset="0"/>
                <a:ea typeface="ＭＳ Ｐゴシック" charset="0"/>
              </a:rPr>
              <a:t>parasitologique</a:t>
            </a:r>
            <a:r>
              <a:rPr lang="fr-FR" sz="2000" dirty="0">
                <a:latin typeface="Arial" charset="0"/>
                <a:ea typeface="ＭＳ Ｐゴシック" charset="0"/>
              </a:rPr>
              <a:t> des selles avec ME ou PCR pour les </a:t>
            </a:r>
            <a:r>
              <a:rPr lang="fr-FR" sz="2000" dirty="0" err="1">
                <a:latin typeface="Arial" charset="0"/>
                <a:ea typeface="ＭＳ Ｐゴシック" charset="0"/>
              </a:rPr>
              <a:t>microsporidies</a:t>
            </a:r>
            <a:endParaRPr lang="fr-FR" sz="2000" dirty="0">
              <a:latin typeface="Arial" charset="0"/>
              <a:ea typeface="ＭＳ Ｐゴシック" charset="0"/>
            </a:endParaRPr>
          </a:p>
          <a:p>
            <a:pPr marL="344488" indent="-344488" defTabSz="912813" eaLnBrk="1" hangingPunct="1">
              <a:lnSpc>
                <a:spcPct val="90000"/>
              </a:lnSpc>
              <a:spcBef>
                <a:spcPct val="0"/>
              </a:spcBef>
              <a:buClr>
                <a:srgbClr val="875B25"/>
              </a:buClr>
              <a:buFontTx/>
              <a:buNone/>
            </a:pPr>
            <a:endParaRPr lang="fr-FR" sz="2000" dirty="0">
              <a:solidFill>
                <a:srgbClr val="003399"/>
              </a:solidFill>
              <a:latin typeface="Arial" charset="0"/>
              <a:ea typeface="ＭＳ Ｐゴシック" charset="0"/>
            </a:endParaRPr>
          </a:p>
          <a:p>
            <a:pPr marL="344488" indent="-344488" defTabSz="912813" eaLnBrk="1" hangingPunct="1">
              <a:lnSpc>
                <a:spcPct val="90000"/>
              </a:lnSpc>
              <a:spcBef>
                <a:spcPct val="15000"/>
              </a:spcBef>
              <a:buClr>
                <a:srgbClr val="875B25"/>
              </a:buClr>
              <a:buFont typeface="Wingdings" charset="0"/>
              <a:buChar char="q"/>
            </a:pPr>
            <a:r>
              <a:rPr lang="fr-FR" sz="2000" b="1" dirty="0">
                <a:solidFill>
                  <a:srgbClr val="875B25"/>
                </a:solidFill>
                <a:latin typeface="Arial" charset="0"/>
                <a:ea typeface="ＭＳ Ｐゴシック" charset="0"/>
                <a:sym typeface="Monotype Sorts" charset="0"/>
              </a:rPr>
              <a:t>Traitement</a:t>
            </a:r>
          </a:p>
          <a:p>
            <a:pPr marL="344488" indent="-344488" defTabSz="912813" eaLnBrk="1" hangingPunct="1">
              <a:lnSpc>
                <a:spcPct val="90000"/>
              </a:lnSpc>
              <a:spcBef>
                <a:spcPct val="15000"/>
              </a:spcBef>
              <a:buClr>
                <a:srgbClr val="875B25"/>
              </a:buClr>
            </a:pPr>
            <a:r>
              <a:rPr lang="fr-FR" sz="2000" dirty="0">
                <a:latin typeface="Arial" charset="0"/>
                <a:ea typeface="ＭＳ Ｐゴシック" charset="0"/>
              </a:rPr>
              <a:t>Cryptosporidies : pas de traitement</a:t>
            </a:r>
          </a:p>
          <a:p>
            <a:pPr marL="344488" indent="-344488" defTabSz="912813" eaLnBrk="1" hangingPunct="1">
              <a:lnSpc>
                <a:spcPct val="90000"/>
              </a:lnSpc>
              <a:spcBef>
                <a:spcPct val="0"/>
              </a:spcBef>
              <a:buClr>
                <a:srgbClr val="875B25"/>
              </a:buClr>
            </a:pPr>
            <a:r>
              <a:rPr lang="fr-FR" sz="2000" dirty="0" err="1">
                <a:latin typeface="Arial" charset="0"/>
                <a:ea typeface="ＭＳ Ｐゴシック" charset="0"/>
              </a:rPr>
              <a:t>Microsporidies</a:t>
            </a:r>
            <a:r>
              <a:rPr lang="fr-FR" sz="2000" dirty="0">
                <a:latin typeface="Arial" charset="0"/>
                <a:ea typeface="ＭＳ Ｐゴシック" charset="0"/>
              </a:rPr>
              <a:t> : </a:t>
            </a:r>
            <a:r>
              <a:rPr lang="fr-FR" sz="2000" dirty="0" err="1">
                <a:solidFill>
                  <a:srgbClr val="FF0066"/>
                </a:solidFill>
                <a:latin typeface="Arial" charset="0"/>
                <a:ea typeface="ＭＳ Ｐゴシック" charset="0"/>
              </a:rPr>
              <a:t>albendazole</a:t>
            </a:r>
            <a:r>
              <a:rPr lang="fr-FR" sz="2000" dirty="0">
                <a:solidFill>
                  <a:srgbClr val="FF0066"/>
                </a:solidFill>
                <a:latin typeface="Arial" charset="0"/>
                <a:ea typeface="ＭＳ Ｐゴシック" charset="0"/>
              </a:rPr>
              <a:t> </a:t>
            </a:r>
            <a:r>
              <a:rPr lang="fr-FR" sz="2000" dirty="0">
                <a:latin typeface="Arial" charset="0"/>
                <a:ea typeface="ＭＳ Ｐゴシック" charset="0"/>
              </a:rPr>
              <a:t>(</a:t>
            </a:r>
            <a:r>
              <a:rPr lang="fr-FR" sz="2000" i="1" dirty="0">
                <a:latin typeface="Arial" charset="0"/>
                <a:ea typeface="ＭＳ Ｐゴシック" charset="0"/>
              </a:rPr>
              <a:t>E. </a:t>
            </a:r>
            <a:r>
              <a:rPr lang="fr-FR" sz="2000" i="1" dirty="0" err="1">
                <a:latin typeface="Arial" charset="0"/>
                <a:ea typeface="ＭＳ Ｐゴシック" charset="0"/>
              </a:rPr>
              <a:t>intestinalis</a:t>
            </a:r>
            <a:r>
              <a:rPr lang="fr-FR" sz="2000" dirty="0">
                <a:latin typeface="Arial" charset="0"/>
                <a:ea typeface="ＭＳ Ｐゴシック" charset="0"/>
              </a:rPr>
              <a:t>), </a:t>
            </a:r>
            <a:r>
              <a:rPr lang="fr-FR" sz="2000" dirty="0" err="1">
                <a:solidFill>
                  <a:srgbClr val="FF0066"/>
                </a:solidFill>
                <a:latin typeface="Arial" charset="0"/>
                <a:ea typeface="ＭＳ Ｐゴシック" charset="0"/>
              </a:rPr>
              <a:t>fumagilline</a:t>
            </a:r>
            <a:r>
              <a:rPr lang="fr-FR" sz="2000" i="1" dirty="0">
                <a:latin typeface="Arial" charset="0"/>
                <a:ea typeface="ＭＳ Ｐゴシック" charset="0"/>
              </a:rPr>
              <a:t> (E. </a:t>
            </a:r>
            <a:r>
              <a:rPr lang="fr-FR" sz="2000" i="1" dirty="0" err="1">
                <a:latin typeface="Arial" charset="0"/>
                <a:ea typeface="ＭＳ Ｐゴシック" charset="0"/>
              </a:rPr>
              <a:t>bieneusii</a:t>
            </a:r>
            <a:r>
              <a:rPr lang="fr-FR" sz="2000" i="1" dirty="0">
                <a:latin typeface="Arial" charset="0"/>
                <a:ea typeface="ＭＳ Ｐゴシック" charset="0"/>
              </a:rPr>
              <a:t>) </a:t>
            </a:r>
            <a:endParaRPr lang="fr-FR" sz="2000" dirty="0">
              <a:latin typeface="Arial" charset="0"/>
              <a:ea typeface="ＭＳ Ｐゴシック" charset="0"/>
            </a:endParaRPr>
          </a:p>
          <a:p>
            <a:pPr marL="344488" indent="-344488" defTabSz="912813" eaLnBrk="1" hangingPunct="1">
              <a:lnSpc>
                <a:spcPct val="90000"/>
              </a:lnSpc>
              <a:spcBef>
                <a:spcPct val="0"/>
              </a:spcBef>
              <a:buClr>
                <a:srgbClr val="875B25"/>
              </a:buClr>
            </a:pPr>
            <a:r>
              <a:rPr lang="fr-FR" sz="2000" dirty="0">
                <a:solidFill>
                  <a:srgbClr val="875B25"/>
                </a:solidFill>
                <a:latin typeface="Arial" charset="0"/>
                <a:ea typeface="ＭＳ Ｐゴシック" charset="0"/>
              </a:rPr>
              <a:t>La restauration immunitaire permet seule </a:t>
            </a:r>
            <a:r>
              <a:rPr lang="fr-FR" sz="2000" dirty="0" smtClean="0">
                <a:solidFill>
                  <a:srgbClr val="875B25"/>
                </a:solidFill>
                <a:latin typeface="Arial" charset="0"/>
                <a:ea typeface="ＭＳ Ｐゴシック" charset="0"/>
              </a:rPr>
              <a:t>l</a:t>
            </a:r>
            <a:r>
              <a:rPr lang="fr-FR" altLang="ja-JP" sz="2000" dirty="0" smtClean="0">
                <a:solidFill>
                  <a:srgbClr val="875B25"/>
                </a:solidFill>
                <a:latin typeface="Arial" charset="0"/>
                <a:ea typeface="ＭＳ Ｐゴシック" charset="0"/>
              </a:rPr>
              <a:t>'éradication</a:t>
            </a:r>
            <a:endParaRPr lang="fr-FR" altLang="ja-JP" sz="2000" dirty="0">
              <a:solidFill>
                <a:srgbClr val="875B25"/>
              </a:solidFill>
              <a:latin typeface="Arial" charset="0"/>
              <a:ea typeface="ＭＳ Ｐゴシック" charset="0"/>
            </a:endParaRPr>
          </a:p>
          <a:p>
            <a:pPr marL="344488" indent="-344488" defTabSz="912813" eaLnBrk="1" hangingPunct="1">
              <a:lnSpc>
                <a:spcPct val="90000"/>
              </a:lnSpc>
              <a:spcBef>
                <a:spcPct val="0"/>
              </a:spcBef>
              <a:buClr>
                <a:srgbClr val="875B25"/>
              </a:buClr>
            </a:pPr>
            <a:r>
              <a:rPr lang="fr-FR" sz="2000" i="1" dirty="0" err="1">
                <a:latin typeface="Arial" charset="0"/>
                <a:ea typeface="ＭＳ Ｐゴシック" charset="0"/>
              </a:rPr>
              <a:t>Isospora</a:t>
            </a:r>
            <a:r>
              <a:rPr lang="fr-FR" sz="2000" i="1" dirty="0">
                <a:latin typeface="Arial" charset="0"/>
                <a:ea typeface="ＭＳ Ｐゴシック" charset="0"/>
              </a:rPr>
              <a:t> belli</a:t>
            </a:r>
            <a:r>
              <a:rPr lang="fr-FR" sz="2000" dirty="0">
                <a:latin typeface="Arial" charset="0"/>
                <a:ea typeface="ＭＳ Ｐゴシック" charset="0"/>
              </a:rPr>
              <a:t> surtout en Afrique et Asie : </a:t>
            </a:r>
            <a:r>
              <a:rPr lang="fr-FR" sz="2000" dirty="0" err="1">
                <a:solidFill>
                  <a:srgbClr val="FF0066"/>
                </a:solidFill>
                <a:latin typeface="Arial" charset="0"/>
                <a:ea typeface="ＭＳ Ｐゴシック" charset="0"/>
              </a:rPr>
              <a:t>Cotrimoxazole</a:t>
            </a:r>
            <a:r>
              <a:rPr lang="fr-FR" sz="2000" dirty="0">
                <a:latin typeface="Arial" charset="0"/>
                <a:ea typeface="ＭＳ Ｐゴシック" charset="0"/>
              </a:rPr>
              <a:t> efficace (4 </a:t>
            </a:r>
            <a:r>
              <a:rPr lang="fr-FR" sz="2000" dirty="0" err="1">
                <a:latin typeface="Arial" charset="0"/>
                <a:ea typeface="ＭＳ Ｐゴシック" charset="0"/>
              </a:rPr>
              <a:t>cp</a:t>
            </a:r>
            <a:r>
              <a:rPr lang="fr-FR" sz="2000" dirty="0">
                <a:latin typeface="Arial" charset="0"/>
                <a:ea typeface="ＭＳ Ｐゴシック" charset="0"/>
              </a:rPr>
              <a:t>/j 10 j)</a:t>
            </a:r>
          </a:p>
          <a:p>
            <a:pPr marL="344488" indent="-344488" defTabSz="912813" eaLnBrk="1" hangingPunct="1">
              <a:lnSpc>
                <a:spcPct val="90000"/>
              </a:lnSpc>
              <a:spcBef>
                <a:spcPct val="0"/>
              </a:spcBef>
              <a:buClr>
                <a:srgbClr val="875B25"/>
              </a:buClr>
              <a:buFontTx/>
              <a:buNone/>
            </a:pPr>
            <a:endParaRPr lang="fr-FR" sz="2000" dirty="0">
              <a:solidFill>
                <a:srgbClr val="003399"/>
              </a:solidFill>
              <a:latin typeface="Arial" charset="0"/>
              <a:ea typeface="ＭＳ Ｐゴシック" charset="0"/>
            </a:endParaRPr>
          </a:p>
          <a:p>
            <a:pPr marL="344488" indent="-344488" defTabSz="912813" eaLnBrk="1" hangingPunct="1">
              <a:lnSpc>
                <a:spcPct val="90000"/>
              </a:lnSpc>
              <a:spcBef>
                <a:spcPct val="0"/>
              </a:spcBef>
              <a:buClr>
                <a:srgbClr val="875B25"/>
              </a:buClr>
              <a:buFontTx/>
              <a:buNone/>
            </a:pPr>
            <a:r>
              <a:rPr lang="fr-FR" sz="2000" b="1" dirty="0">
                <a:solidFill>
                  <a:srgbClr val="875B25"/>
                </a:solidFill>
                <a:latin typeface="Arial" charset="0"/>
                <a:ea typeface="ＭＳ Ｐゴシック" charset="0"/>
              </a:rPr>
              <a:t>Pas de prophylaxie secondaire</a:t>
            </a:r>
          </a:p>
        </p:txBody>
      </p:sp>
    </p:spTree>
    <p:extLst>
      <p:ext uri="{BB962C8B-B14F-4D97-AF65-F5344CB8AC3E}">
        <p14:creationId xmlns:p14="http://schemas.microsoft.com/office/powerpoint/2010/main" val="54101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Text Box 2"/>
          <p:cNvSpPr txBox="1">
            <a:spLocks noChangeArrowheads="1"/>
          </p:cNvSpPr>
          <p:nvPr/>
        </p:nvSpPr>
        <p:spPr bwMode="auto">
          <a:xfrm>
            <a:off x="573088" y="1268413"/>
            <a:ext cx="9553575" cy="535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7813" indent="-277813">
              <a:tabLst>
                <a:tab pos="1343025" algn="l"/>
                <a:tab pos="1973263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1343025" algn="l"/>
                <a:tab pos="1973263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1343025" algn="l"/>
                <a:tab pos="1973263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1343025" algn="l"/>
                <a:tab pos="1973263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1343025" algn="l"/>
                <a:tab pos="1973263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1343025" algn="l"/>
                <a:tab pos="1973263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1343025" algn="l"/>
                <a:tab pos="1973263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1343025" algn="l"/>
                <a:tab pos="1973263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1343025" algn="l"/>
                <a:tab pos="1973263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1" lang="fr-FR" sz="2000" b="0">
                <a:solidFill>
                  <a:srgbClr val="000000"/>
                </a:solidFill>
              </a:rPr>
              <a:t>CD4 en général &lt; 50/mm</a:t>
            </a:r>
            <a:r>
              <a:rPr kumimoji="1" lang="fr-FR" sz="2000" b="0" baseline="30000">
                <a:solidFill>
                  <a:srgbClr val="000000"/>
                </a:solidFill>
              </a:rPr>
              <a:t>3</a:t>
            </a:r>
          </a:p>
          <a:p>
            <a:endParaRPr kumimoji="1" lang="fr-FR" sz="1400" b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ct val="15000"/>
              </a:spcBef>
              <a:buClr>
                <a:srgbClr val="875B25"/>
              </a:buClr>
              <a:buFont typeface="Wingdings" charset="0"/>
              <a:buChar char="q"/>
            </a:pPr>
            <a:r>
              <a:rPr kumimoji="1" lang="fr-FR" sz="2000" b="0">
                <a:solidFill>
                  <a:srgbClr val="000000"/>
                </a:solidFill>
              </a:rPr>
              <a:t>Le plus souvent, infection à </a:t>
            </a:r>
            <a:r>
              <a:rPr kumimoji="1" lang="fr-FR" sz="2000" i="1">
                <a:solidFill>
                  <a:srgbClr val="875B25"/>
                </a:solidFill>
              </a:rPr>
              <a:t>Mycobacterium avium intracellulare</a:t>
            </a:r>
            <a:r>
              <a:rPr kumimoji="1" lang="fr-FR" sz="2000" b="0" i="1">
                <a:solidFill>
                  <a:srgbClr val="FF0066"/>
                </a:solidFill>
              </a:rPr>
              <a:t> </a:t>
            </a:r>
            <a:r>
              <a:rPr kumimoji="1" lang="fr-FR" sz="2000" b="0">
                <a:solidFill>
                  <a:srgbClr val="000000"/>
                </a:solidFill>
              </a:rPr>
              <a:t>(MAC). </a:t>
            </a:r>
            <a:r>
              <a:rPr kumimoji="1" lang="fr-FR" sz="2000" b="0" i="1">
                <a:solidFill>
                  <a:srgbClr val="000000"/>
                </a:solidFill>
              </a:rPr>
              <a:t>M. kansasii</a:t>
            </a:r>
            <a:r>
              <a:rPr kumimoji="1" lang="fr-FR" sz="2000" b="0">
                <a:solidFill>
                  <a:srgbClr val="000000"/>
                </a:solidFill>
              </a:rPr>
              <a:t> et </a:t>
            </a:r>
            <a:r>
              <a:rPr kumimoji="1" lang="fr-FR" sz="2000" b="0" i="1">
                <a:solidFill>
                  <a:srgbClr val="000000"/>
                </a:solidFill>
              </a:rPr>
              <a:t>M. xenopi</a:t>
            </a:r>
            <a:r>
              <a:rPr kumimoji="1" lang="fr-FR" sz="2000" b="0">
                <a:solidFill>
                  <a:srgbClr val="000000"/>
                </a:solidFill>
              </a:rPr>
              <a:t> sont plus rares. </a:t>
            </a:r>
          </a:p>
          <a:p>
            <a:pPr>
              <a:buClr>
                <a:srgbClr val="875B25"/>
              </a:buClr>
              <a:buFont typeface="Wingdings" charset="0"/>
              <a:buChar char="q"/>
            </a:pPr>
            <a:endParaRPr kumimoji="1" lang="fr-FR" sz="2000" b="0">
              <a:solidFill>
                <a:srgbClr val="000000"/>
              </a:solidFill>
            </a:endParaRPr>
          </a:p>
          <a:p>
            <a:pPr>
              <a:buClr>
                <a:srgbClr val="875B25"/>
              </a:buClr>
              <a:buFont typeface="Wingdings" charset="0"/>
              <a:buNone/>
            </a:pPr>
            <a:r>
              <a:rPr kumimoji="1" lang="fr-FR" sz="2000" b="0">
                <a:solidFill>
                  <a:srgbClr val="E0B500"/>
                </a:solidFill>
              </a:rPr>
              <a:t>	</a:t>
            </a:r>
            <a:r>
              <a:rPr kumimoji="1" lang="fr-FR" sz="2000">
                <a:solidFill>
                  <a:srgbClr val="875B25"/>
                </a:solidFill>
              </a:rPr>
              <a:t>Clinique :</a:t>
            </a:r>
            <a:r>
              <a:rPr kumimoji="1" lang="fr-FR" sz="2000" b="0">
                <a:solidFill>
                  <a:srgbClr val="000000"/>
                </a:solidFill>
              </a:rPr>
              <a:t> Atteinte disséminée avec fièvre, AEG, sueurs, anémie</a:t>
            </a:r>
          </a:p>
          <a:p>
            <a:pPr>
              <a:buClr>
                <a:srgbClr val="875B25"/>
              </a:buClr>
              <a:buFont typeface="Wingdings" charset="0"/>
              <a:buNone/>
            </a:pPr>
            <a:r>
              <a:rPr kumimoji="1" lang="fr-FR" sz="2000" b="0">
                <a:solidFill>
                  <a:srgbClr val="E0B500"/>
                </a:solidFill>
              </a:rPr>
              <a:t>	</a:t>
            </a:r>
            <a:r>
              <a:rPr kumimoji="1" lang="fr-FR" sz="2000" b="0">
                <a:solidFill>
                  <a:srgbClr val="000000"/>
                </a:solidFill>
              </a:rPr>
              <a:t>Localisations : ganglionnaire, digestive, hépatique, pulmonaire, splénique</a:t>
            </a:r>
          </a:p>
          <a:p>
            <a:pPr>
              <a:buClr>
                <a:srgbClr val="875B25"/>
              </a:buClr>
              <a:buFont typeface="Wingdings" charset="0"/>
              <a:buNone/>
            </a:pPr>
            <a:r>
              <a:rPr kumimoji="1" lang="fr-FR" sz="2000" b="0">
                <a:solidFill>
                  <a:srgbClr val="000000"/>
                </a:solidFill>
              </a:rPr>
              <a:t> 		Hémocultures sur milieux spéciaux, </a:t>
            </a:r>
          </a:p>
          <a:p>
            <a:pPr>
              <a:buClr>
                <a:srgbClr val="875B25"/>
              </a:buClr>
              <a:buFont typeface="Wingdings" charset="0"/>
              <a:buNone/>
            </a:pPr>
            <a:r>
              <a:rPr kumimoji="1" lang="fr-FR" sz="2000" b="0">
                <a:solidFill>
                  <a:srgbClr val="000000"/>
                </a:solidFill>
              </a:rPr>
              <a:t>	  	Biopsie de moelle ou ganglionnaire</a:t>
            </a:r>
          </a:p>
          <a:p>
            <a:pPr>
              <a:buClr>
                <a:srgbClr val="875B25"/>
              </a:buClr>
              <a:buFont typeface="Wingdings" charset="0"/>
              <a:buChar char="q"/>
            </a:pPr>
            <a:endParaRPr kumimoji="1" lang="fr-FR" sz="1400" b="0">
              <a:solidFill>
                <a:srgbClr val="FF0066"/>
              </a:solidFill>
            </a:endParaRPr>
          </a:p>
          <a:p>
            <a:pPr>
              <a:lnSpc>
                <a:spcPct val="90000"/>
              </a:lnSpc>
              <a:spcBef>
                <a:spcPct val="15000"/>
              </a:spcBef>
              <a:buClr>
                <a:srgbClr val="875B25"/>
              </a:buClr>
              <a:buFont typeface="Wingdings" charset="0"/>
              <a:buChar char="q"/>
            </a:pPr>
            <a:r>
              <a:rPr lang="fr-FR" sz="2000">
                <a:solidFill>
                  <a:srgbClr val="875B25"/>
                </a:solidFill>
                <a:sym typeface="Monotype Sorts" charset="0"/>
              </a:rPr>
              <a:t>Traitement</a:t>
            </a:r>
          </a:p>
          <a:p>
            <a:r>
              <a:rPr kumimoji="1" lang="fr-FR" sz="2000" b="0">
                <a:solidFill>
                  <a:srgbClr val="FF0066"/>
                </a:solidFill>
              </a:rPr>
              <a:t>	Clarithromycine </a:t>
            </a:r>
            <a:r>
              <a:rPr kumimoji="1" lang="fr-FR" sz="2000" b="0">
                <a:solidFill>
                  <a:srgbClr val="000000"/>
                </a:solidFill>
              </a:rPr>
              <a:t>1,5 g /j + </a:t>
            </a:r>
            <a:r>
              <a:rPr kumimoji="1" lang="fr-FR" sz="2000" b="0">
                <a:solidFill>
                  <a:srgbClr val="FF0066"/>
                </a:solidFill>
              </a:rPr>
              <a:t>rifabutine</a:t>
            </a:r>
            <a:r>
              <a:rPr kumimoji="1" lang="fr-FR" sz="2000" b="0">
                <a:solidFill>
                  <a:srgbClr val="000000"/>
                </a:solidFill>
              </a:rPr>
              <a:t> 450 mg /j + </a:t>
            </a:r>
            <a:r>
              <a:rPr kumimoji="1" lang="fr-FR" sz="2000" b="0">
                <a:solidFill>
                  <a:srgbClr val="FF0066"/>
                </a:solidFill>
              </a:rPr>
              <a:t>éthambutol</a:t>
            </a:r>
            <a:r>
              <a:rPr kumimoji="1" lang="fr-FR" sz="2000" b="0">
                <a:solidFill>
                  <a:srgbClr val="000000"/>
                </a:solidFill>
              </a:rPr>
              <a:t> 15 mg/kg/j pdt 6 mois après négativation des cultures</a:t>
            </a:r>
          </a:p>
          <a:p>
            <a:r>
              <a:rPr kumimoji="1" lang="fr-FR" sz="2000" b="0">
                <a:solidFill>
                  <a:srgbClr val="000000"/>
                </a:solidFill>
              </a:rPr>
              <a:t>Problème +++ des interactions médicamenteuses avec les antirétroviraux</a:t>
            </a:r>
          </a:p>
          <a:p>
            <a:endParaRPr kumimoji="1" lang="fr-FR" sz="1400" b="0">
              <a:solidFill>
                <a:srgbClr val="000000"/>
              </a:solidFill>
            </a:endParaRPr>
          </a:p>
          <a:p>
            <a:r>
              <a:rPr kumimoji="1" lang="fr-FR" sz="2000">
                <a:solidFill>
                  <a:srgbClr val="875B25"/>
                </a:solidFill>
              </a:rPr>
              <a:t>Prophylaxie primaire</a:t>
            </a:r>
          </a:p>
          <a:p>
            <a:r>
              <a:rPr kumimoji="1" lang="fr-FR" sz="2000" b="0">
                <a:solidFill>
                  <a:srgbClr val="FF0066"/>
                </a:solidFill>
              </a:rPr>
              <a:t>	Azithromycine</a:t>
            </a:r>
            <a:r>
              <a:rPr kumimoji="1" lang="fr-FR" sz="2000" b="0">
                <a:solidFill>
                  <a:srgbClr val="000000"/>
                </a:solidFill>
              </a:rPr>
              <a:t> 1 200 mg/sem. ou ansatipine si CD4 &lt; 75/mm</a:t>
            </a:r>
            <a:r>
              <a:rPr kumimoji="1" lang="fr-FR" sz="2000" b="0" baseline="30000">
                <a:solidFill>
                  <a:srgbClr val="000000"/>
                </a:solidFill>
              </a:rPr>
              <a:t>3</a:t>
            </a:r>
          </a:p>
          <a:p>
            <a:endParaRPr lang="fr-FR" sz="2000" b="0">
              <a:solidFill>
                <a:srgbClr val="000000"/>
              </a:solidFill>
            </a:endParaRPr>
          </a:p>
        </p:txBody>
      </p:sp>
      <p:sp>
        <p:nvSpPr>
          <p:cNvPr id="209922" name="Text Box 3"/>
          <p:cNvSpPr txBox="1">
            <a:spLocks noChangeArrowheads="1"/>
          </p:cNvSpPr>
          <p:nvPr/>
        </p:nvSpPr>
        <p:spPr bwMode="auto">
          <a:xfrm>
            <a:off x="750888" y="322263"/>
            <a:ext cx="4316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1" lang="fr-FR" sz="2400">
                <a:solidFill>
                  <a:srgbClr val="333399"/>
                </a:solidFill>
                <a:latin typeface="Tahoma" charset="0"/>
              </a:rPr>
              <a:t>Mycobactérioses atypiques</a:t>
            </a:r>
          </a:p>
        </p:txBody>
      </p:sp>
    </p:spTree>
    <p:extLst>
      <p:ext uri="{BB962C8B-B14F-4D97-AF65-F5344CB8AC3E}">
        <p14:creationId xmlns:p14="http://schemas.microsoft.com/office/powerpoint/2010/main" val="166735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632551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 biologiste qui a réalisé les examens vous téléphone pour vous dire que le 1</a:t>
            </a:r>
            <a:r>
              <a:rPr lang="fr-FR" baseline="30000" dirty="0"/>
              <a:t>er</a:t>
            </a:r>
            <a:r>
              <a:rPr lang="fr-FR" dirty="0"/>
              <a:t> test de dépistage du VIH est positif.</a:t>
            </a:r>
            <a:endParaRPr lang="en-GB" dirty="0"/>
          </a:p>
          <a:p>
            <a:pPr lvl="1"/>
            <a:r>
              <a:rPr lang="fr-FR" dirty="0" smtClean="0"/>
              <a:t>Quelle est la nature de ce 1</a:t>
            </a:r>
            <a:r>
              <a:rPr lang="fr-FR" baseline="30000" dirty="0" smtClean="0"/>
              <a:t>er</a:t>
            </a:r>
            <a:r>
              <a:rPr lang="fr-FR" dirty="0" smtClean="0"/>
              <a:t> test ?</a:t>
            </a:r>
          </a:p>
          <a:p>
            <a:pPr lvl="1"/>
            <a:r>
              <a:rPr lang="fr-FR" dirty="0" smtClean="0"/>
              <a:t>De quel examen </a:t>
            </a:r>
            <a:r>
              <a:rPr lang="fr-FR" dirty="0"/>
              <a:t>complémentaire allez-vous avoir besoin pour confirmer que Luis est bien infecté par le </a:t>
            </a:r>
            <a:r>
              <a:rPr lang="fr-FR" dirty="0" smtClean="0"/>
              <a:t>VIH. Pourquoi ?</a:t>
            </a:r>
            <a:endParaRPr lang="en-GB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249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5" name="Text Box 2"/>
          <p:cNvSpPr txBox="1">
            <a:spLocks noChangeArrowheads="1"/>
          </p:cNvSpPr>
          <p:nvPr/>
        </p:nvSpPr>
        <p:spPr bwMode="auto">
          <a:xfrm>
            <a:off x="576263" y="1408113"/>
            <a:ext cx="9474200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2588" indent="-382588">
              <a:tabLst>
                <a:tab pos="1611313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1611313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1611313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1611313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1611313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1611313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1611313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1611313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1611313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15000"/>
              </a:spcBef>
              <a:buClr>
                <a:srgbClr val="875B25"/>
              </a:buClr>
              <a:buFont typeface="Wingdings" charset="0"/>
              <a:buChar char="q"/>
            </a:pPr>
            <a:r>
              <a:rPr kumimoji="1" lang="fr-FR" sz="2000">
                <a:solidFill>
                  <a:srgbClr val="875B25"/>
                </a:solidFill>
              </a:rPr>
              <a:t>Démyélinisation</a:t>
            </a:r>
            <a:r>
              <a:rPr kumimoji="1" lang="fr-FR" sz="2000" b="0">
                <a:solidFill>
                  <a:srgbClr val="000000"/>
                </a:solidFill>
              </a:rPr>
              <a:t> de la substance blanche par réactivation du </a:t>
            </a:r>
            <a:r>
              <a:rPr kumimoji="1" lang="fr-FR" sz="2000">
                <a:solidFill>
                  <a:srgbClr val="875B25"/>
                </a:solidFill>
              </a:rPr>
              <a:t>Papovavirus JC</a:t>
            </a:r>
          </a:p>
          <a:p>
            <a:pPr>
              <a:buClr>
                <a:srgbClr val="875B25"/>
              </a:buClr>
              <a:buFont typeface="Wingdings" charset="0"/>
              <a:buNone/>
            </a:pPr>
            <a:endParaRPr kumimoji="1" lang="fr-FR" sz="2000" b="0">
              <a:solidFill>
                <a:srgbClr val="E0B500"/>
              </a:solidFill>
            </a:endParaRPr>
          </a:p>
          <a:p>
            <a:pPr>
              <a:buClr>
                <a:srgbClr val="875B25"/>
              </a:buClr>
              <a:buFont typeface="Wingdings" charset="0"/>
              <a:buNone/>
            </a:pPr>
            <a:r>
              <a:rPr kumimoji="1" lang="fr-FR" sz="2000" b="0">
                <a:solidFill>
                  <a:srgbClr val="E0B500"/>
                </a:solidFill>
              </a:rPr>
              <a:t>	</a:t>
            </a:r>
            <a:r>
              <a:rPr kumimoji="1" lang="fr-FR" sz="2000">
                <a:solidFill>
                  <a:srgbClr val="875B25"/>
                </a:solidFill>
              </a:rPr>
              <a:t>Clinique :</a:t>
            </a:r>
            <a:r>
              <a:rPr kumimoji="1" lang="fr-FR" sz="2000" b="0">
                <a:solidFill>
                  <a:srgbClr val="000000"/>
                </a:solidFill>
              </a:rPr>
              <a:t> progression en quelques semaines de troubles neurologiques en fonction de la localisation des lésions</a:t>
            </a:r>
          </a:p>
          <a:p>
            <a:pPr>
              <a:buClr>
                <a:srgbClr val="875B25"/>
              </a:buClr>
              <a:buFont typeface="Wingdings" charset="0"/>
              <a:buNone/>
            </a:pPr>
            <a:r>
              <a:rPr kumimoji="1" lang="fr-FR" sz="2000" b="0">
                <a:solidFill>
                  <a:srgbClr val="000000"/>
                </a:solidFill>
              </a:rPr>
              <a:t>	IRM  : plages de démyélinisation de la substance blanche</a:t>
            </a:r>
          </a:p>
          <a:p>
            <a:pPr>
              <a:buClr>
                <a:srgbClr val="875B25"/>
              </a:buClr>
              <a:buFont typeface="Wingdings" charset="0"/>
              <a:buNone/>
            </a:pPr>
            <a:r>
              <a:rPr kumimoji="1" lang="fr-FR" sz="2000" b="0">
                <a:solidFill>
                  <a:srgbClr val="000000"/>
                </a:solidFill>
              </a:rPr>
              <a:t>	LCR : recherche de virus JC par PCR</a:t>
            </a:r>
          </a:p>
          <a:p>
            <a:pPr>
              <a:buClr>
                <a:srgbClr val="875B25"/>
              </a:buClr>
              <a:buFont typeface="Wingdings" charset="0"/>
              <a:buChar char="q"/>
            </a:pPr>
            <a:endParaRPr kumimoji="1" lang="fr-FR" sz="2000" b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ct val="15000"/>
              </a:spcBef>
              <a:buClr>
                <a:srgbClr val="875B25"/>
              </a:buClr>
              <a:buFont typeface="Wingdings" charset="0"/>
              <a:buChar char="q"/>
            </a:pPr>
            <a:r>
              <a:rPr lang="fr-FR" sz="2000">
                <a:solidFill>
                  <a:srgbClr val="875B25"/>
                </a:solidFill>
                <a:sym typeface="Monotype Sorts" charset="0"/>
              </a:rPr>
              <a:t>Traitement</a:t>
            </a:r>
          </a:p>
          <a:p>
            <a:pPr>
              <a:buClr>
                <a:srgbClr val="875B25"/>
              </a:buClr>
            </a:pPr>
            <a:r>
              <a:rPr kumimoji="1" lang="fr-FR" sz="2000" b="0">
                <a:solidFill>
                  <a:srgbClr val="000000"/>
                </a:solidFill>
              </a:rPr>
              <a:t>	Pas de traitement</a:t>
            </a:r>
          </a:p>
          <a:p>
            <a:pPr>
              <a:buClr>
                <a:srgbClr val="875B25"/>
              </a:buClr>
            </a:pPr>
            <a:r>
              <a:rPr kumimoji="1" lang="fr-FR" sz="2000" b="0">
                <a:solidFill>
                  <a:srgbClr val="000000"/>
                </a:solidFill>
              </a:rPr>
              <a:t>	Seule la restauration immunitaire par les </a:t>
            </a:r>
            <a:r>
              <a:rPr kumimoji="1" lang="fr-FR" sz="2000" b="0">
                <a:solidFill>
                  <a:srgbClr val="FF0066"/>
                </a:solidFill>
              </a:rPr>
              <a:t>antirétroviraux </a:t>
            </a:r>
            <a:r>
              <a:rPr kumimoji="1" lang="fr-FR" sz="2000" b="0">
                <a:solidFill>
                  <a:srgbClr val="000000"/>
                </a:solidFill>
              </a:rPr>
              <a:t>permet lamélioration clinique</a:t>
            </a:r>
          </a:p>
          <a:p>
            <a:pPr>
              <a:buClr>
                <a:srgbClr val="875B25"/>
              </a:buClr>
            </a:pPr>
            <a:endParaRPr kumimoji="1" lang="fr-FR" sz="2000" b="0">
              <a:solidFill>
                <a:srgbClr val="000000"/>
              </a:solidFill>
            </a:endParaRPr>
          </a:p>
          <a:p>
            <a:pPr>
              <a:buClr>
                <a:srgbClr val="875B25"/>
              </a:buClr>
            </a:pPr>
            <a:r>
              <a:rPr kumimoji="1" lang="fr-FR" sz="2000">
                <a:solidFill>
                  <a:srgbClr val="875B25"/>
                </a:solidFill>
              </a:rPr>
              <a:t>Pas de prophylaxie secondaire</a:t>
            </a:r>
          </a:p>
          <a:p>
            <a:pPr>
              <a:buClr>
                <a:srgbClr val="875B25"/>
              </a:buClr>
            </a:pPr>
            <a:endParaRPr lang="fr-FR" sz="2000">
              <a:solidFill>
                <a:srgbClr val="875B25"/>
              </a:solidFill>
            </a:endParaRPr>
          </a:p>
        </p:txBody>
      </p:sp>
      <p:sp>
        <p:nvSpPr>
          <p:cNvPr id="210946" name="Text Box 3"/>
          <p:cNvSpPr txBox="1">
            <a:spLocks noChangeArrowheads="1"/>
          </p:cNvSpPr>
          <p:nvPr/>
        </p:nvSpPr>
        <p:spPr bwMode="auto">
          <a:xfrm>
            <a:off x="523875" y="374650"/>
            <a:ext cx="97790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kumimoji="1" lang="fr-FR" sz="2400">
                <a:solidFill>
                  <a:srgbClr val="333399"/>
                </a:solidFill>
                <a:latin typeface="Tahoma" charset="0"/>
              </a:rPr>
              <a:t>Leuco-Encéphalopathie Multifocale Progressive - LEMP</a:t>
            </a:r>
          </a:p>
        </p:txBody>
      </p:sp>
    </p:spTree>
    <p:extLst>
      <p:ext uri="{BB962C8B-B14F-4D97-AF65-F5344CB8AC3E}">
        <p14:creationId xmlns:p14="http://schemas.microsoft.com/office/powerpoint/2010/main" val="195256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69" name="Rectangle 2"/>
          <p:cNvSpPr>
            <a:spLocks noChangeArrowheads="1"/>
          </p:cNvSpPr>
          <p:nvPr/>
        </p:nvSpPr>
        <p:spPr bwMode="auto">
          <a:xfrm>
            <a:off x="527050" y="981075"/>
            <a:ext cx="9759950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>
              <a:solidFill>
                <a:srgbClr val="000000"/>
              </a:solidFill>
            </a:endParaRPr>
          </a:p>
        </p:txBody>
      </p:sp>
      <p:pic>
        <p:nvPicPr>
          <p:cNvPr id="211970" name="Picture 3" descr="le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0225" y="227013"/>
            <a:ext cx="6686550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1971" name="Text Box 4"/>
          <p:cNvSpPr txBox="1">
            <a:spLocks noChangeArrowheads="1"/>
          </p:cNvSpPr>
          <p:nvPr/>
        </p:nvSpPr>
        <p:spPr bwMode="auto">
          <a:xfrm>
            <a:off x="2611438" y="6319838"/>
            <a:ext cx="5076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hangingPunct="0"/>
            <a:r>
              <a:rPr kumimoji="1" lang="fr-FR" sz="1800">
                <a:solidFill>
                  <a:srgbClr val="000000"/>
                </a:solidFill>
                <a:cs typeface="Arial" charset="0"/>
              </a:rPr>
              <a:t>LEMP : hypodensité de la substance blanche</a:t>
            </a:r>
          </a:p>
        </p:txBody>
      </p:sp>
    </p:spTree>
    <p:extLst>
      <p:ext uri="{BB962C8B-B14F-4D97-AF65-F5344CB8AC3E}">
        <p14:creationId xmlns:p14="http://schemas.microsoft.com/office/powerpoint/2010/main" val="426624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Text Box 2"/>
          <p:cNvSpPr txBox="1">
            <a:spLocks noChangeArrowheads="1"/>
          </p:cNvSpPr>
          <p:nvPr/>
        </p:nvSpPr>
        <p:spPr bwMode="auto">
          <a:xfrm>
            <a:off x="571500" y="1408113"/>
            <a:ext cx="9377363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82588" indent="-382588">
              <a:tabLst>
                <a:tab pos="1074738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573088">
              <a:tabLst>
                <a:tab pos="1074738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1074738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1074738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1074738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1074738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1074738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1074738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1074738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15000"/>
              </a:spcBef>
              <a:buClr>
                <a:srgbClr val="875B25"/>
              </a:buClr>
              <a:buFont typeface="Wingdings" charset="0"/>
              <a:buChar char="q"/>
            </a:pPr>
            <a:r>
              <a:rPr kumimoji="1" lang="fr-FR" sz="2000" dirty="0">
                <a:solidFill>
                  <a:srgbClr val="875B25"/>
                </a:solidFill>
              </a:rPr>
              <a:t>Encéphalite</a:t>
            </a:r>
            <a:r>
              <a:rPr kumimoji="1" lang="fr-FR" sz="2000" b="0" dirty="0">
                <a:solidFill>
                  <a:srgbClr val="000000"/>
                </a:solidFill>
              </a:rPr>
              <a:t> à VIH, tardive, rare en 2003</a:t>
            </a:r>
          </a:p>
          <a:p>
            <a:pPr>
              <a:buClr>
                <a:srgbClr val="875B25"/>
              </a:buClr>
              <a:buFont typeface="Wingdings" charset="0"/>
              <a:buChar char="q"/>
            </a:pPr>
            <a:endParaRPr kumimoji="1" lang="fr-FR" sz="2000" b="0" dirty="0">
              <a:solidFill>
                <a:srgbClr val="000000"/>
              </a:solidFill>
            </a:endParaRPr>
          </a:p>
          <a:p>
            <a:pPr>
              <a:buClr>
                <a:srgbClr val="875B25"/>
              </a:buClr>
              <a:buFont typeface="Wingdings" charset="0"/>
              <a:buNone/>
            </a:pPr>
            <a:r>
              <a:rPr kumimoji="1" lang="fr-FR" sz="2000" b="0" dirty="0">
                <a:solidFill>
                  <a:srgbClr val="E0B500"/>
                </a:solidFill>
              </a:rPr>
              <a:t>	</a:t>
            </a:r>
            <a:r>
              <a:rPr kumimoji="1" lang="fr-FR" sz="2000" dirty="0">
                <a:solidFill>
                  <a:srgbClr val="875B25"/>
                </a:solidFill>
              </a:rPr>
              <a:t>Clinique :</a:t>
            </a:r>
            <a:r>
              <a:rPr kumimoji="1" lang="fr-FR" sz="2000" b="0" dirty="0">
                <a:solidFill>
                  <a:srgbClr val="000000"/>
                </a:solidFill>
              </a:rPr>
              <a:t> syndrome démentiel progressif</a:t>
            </a:r>
          </a:p>
          <a:p>
            <a:pPr>
              <a:buClr>
                <a:srgbClr val="875B25"/>
              </a:buClr>
              <a:buFont typeface="Wingdings" charset="0"/>
              <a:buNone/>
            </a:pPr>
            <a:endParaRPr kumimoji="1" lang="fr-FR" sz="2000" b="0" dirty="0">
              <a:solidFill>
                <a:srgbClr val="000000"/>
              </a:solidFill>
            </a:endParaRPr>
          </a:p>
          <a:p>
            <a:pPr>
              <a:buClr>
                <a:srgbClr val="875B25"/>
              </a:buClr>
              <a:buFont typeface="Wingdings" charset="0"/>
              <a:buNone/>
            </a:pPr>
            <a:r>
              <a:rPr kumimoji="1" lang="fr-FR" sz="2000" b="0" dirty="0">
                <a:solidFill>
                  <a:srgbClr val="E0B500"/>
                </a:solidFill>
              </a:rPr>
              <a:t>	</a:t>
            </a:r>
            <a:r>
              <a:rPr kumimoji="1" lang="fr-FR" sz="2000" b="0" dirty="0">
                <a:solidFill>
                  <a:srgbClr val="000000"/>
                </a:solidFill>
              </a:rPr>
              <a:t>IRM : atteintes de la substance blanche et de la substance grise, atrophie cérébrale avec dilatation des ventricules</a:t>
            </a:r>
          </a:p>
          <a:p>
            <a:pPr>
              <a:buClr>
                <a:srgbClr val="875B25"/>
              </a:buClr>
              <a:buFont typeface="Wingdings" charset="0"/>
              <a:buNone/>
            </a:pPr>
            <a:r>
              <a:rPr kumimoji="1" lang="fr-FR" sz="2000" b="0" dirty="0">
                <a:solidFill>
                  <a:srgbClr val="000000"/>
                </a:solidFill>
              </a:rPr>
              <a:t>	LCR : PCR VIH</a:t>
            </a:r>
          </a:p>
          <a:p>
            <a:pPr>
              <a:buClr>
                <a:srgbClr val="875B25"/>
              </a:buClr>
              <a:buFont typeface="Wingdings" charset="0"/>
              <a:buChar char="q"/>
            </a:pPr>
            <a:endParaRPr kumimoji="1" lang="fr-FR" sz="2000" b="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ct val="15000"/>
              </a:spcBef>
              <a:buClr>
                <a:srgbClr val="875B25"/>
              </a:buClr>
              <a:buFont typeface="Wingdings" charset="0"/>
              <a:buChar char="q"/>
            </a:pPr>
            <a:r>
              <a:rPr lang="fr-FR" sz="2000" dirty="0">
                <a:solidFill>
                  <a:srgbClr val="875B25"/>
                </a:solidFill>
                <a:sym typeface="Monotype Sorts" charset="0"/>
              </a:rPr>
              <a:t>Traitement</a:t>
            </a:r>
          </a:p>
          <a:p>
            <a:pPr lvl="1">
              <a:buClr>
                <a:srgbClr val="875B25"/>
              </a:buClr>
            </a:pPr>
            <a:r>
              <a:rPr kumimoji="1" lang="fr-FR" sz="2000" b="0" dirty="0">
                <a:solidFill>
                  <a:srgbClr val="000000"/>
                </a:solidFill>
              </a:rPr>
              <a:t>Seul le contrôle de </a:t>
            </a:r>
            <a:r>
              <a:rPr kumimoji="1" lang="fr-FR" sz="2000" b="0" dirty="0" smtClean="0">
                <a:solidFill>
                  <a:srgbClr val="000000"/>
                </a:solidFill>
              </a:rPr>
              <a:t>l</a:t>
            </a:r>
            <a:r>
              <a:rPr kumimoji="1" lang="fr-FR" altLang="ja-JP" sz="2000" b="0" dirty="0" smtClean="0">
                <a:solidFill>
                  <a:srgbClr val="000000"/>
                </a:solidFill>
              </a:rPr>
              <a:t>'infection </a:t>
            </a:r>
            <a:r>
              <a:rPr kumimoji="1" lang="fr-FR" altLang="ja-JP" sz="2000" b="0" dirty="0">
                <a:solidFill>
                  <a:srgbClr val="000000"/>
                </a:solidFill>
              </a:rPr>
              <a:t>à VIH par les </a:t>
            </a:r>
            <a:r>
              <a:rPr kumimoji="1" lang="fr-FR" altLang="ja-JP" sz="2000" b="0" dirty="0">
                <a:solidFill>
                  <a:srgbClr val="FF0066"/>
                </a:solidFill>
              </a:rPr>
              <a:t>antirétroviraux</a:t>
            </a:r>
            <a:r>
              <a:rPr kumimoji="1" lang="fr-FR" altLang="ja-JP" sz="2000" b="0" dirty="0">
                <a:solidFill>
                  <a:srgbClr val="000000"/>
                </a:solidFill>
              </a:rPr>
              <a:t> peut améliorer les symptômes</a:t>
            </a:r>
          </a:p>
          <a:p>
            <a:pPr>
              <a:buClr>
                <a:srgbClr val="875B25"/>
              </a:buClr>
            </a:pPr>
            <a:endParaRPr lang="fr-FR" sz="2000" b="0" dirty="0">
              <a:solidFill>
                <a:srgbClr val="000000"/>
              </a:solidFill>
            </a:endParaRPr>
          </a:p>
        </p:txBody>
      </p:sp>
      <p:sp>
        <p:nvSpPr>
          <p:cNvPr id="212994" name="Text Box 3"/>
          <p:cNvSpPr txBox="1">
            <a:spLocks noChangeArrowheads="1"/>
          </p:cNvSpPr>
          <p:nvPr/>
        </p:nvSpPr>
        <p:spPr bwMode="auto">
          <a:xfrm>
            <a:off x="738188" y="307975"/>
            <a:ext cx="3676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1" lang="fr-FR" sz="2400">
                <a:solidFill>
                  <a:srgbClr val="333399"/>
                </a:solidFill>
                <a:latin typeface="Tahoma" charset="0"/>
              </a:rPr>
              <a:t>Encéphalopathie à VIH</a:t>
            </a:r>
          </a:p>
        </p:txBody>
      </p:sp>
    </p:spTree>
    <p:extLst>
      <p:ext uri="{BB962C8B-B14F-4D97-AF65-F5344CB8AC3E}">
        <p14:creationId xmlns:p14="http://schemas.microsoft.com/office/powerpoint/2010/main" val="272361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Text Box 2"/>
          <p:cNvSpPr txBox="1">
            <a:spLocks noChangeArrowheads="1"/>
          </p:cNvSpPr>
          <p:nvPr/>
        </p:nvSpPr>
        <p:spPr bwMode="auto">
          <a:xfrm>
            <a:off x="566738" y="1408113"/>
            <a:ext cx="9296400" cy="464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2588" indent="-382588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15000"/>
              </a:spcBef>
              <a:buClr>
                <a:srgbClr val="875B25"/>
              </a:buClr>
              <a:buFont typeface="Wingdings" charset="0"/>
              <a:buChar char="q"/>
            </a:pPr>
            <a:r>
              <a:rPr kumimoji="1" lang="fr-FR" sz="2000" i="1" dirty="0">
                <a:solidFill>
                  <a:srgbClr val="875B25"/>
                </a:solidFill>
              </a:rPr>
              <a:t>Herpes simplex</a:t>
            </a:r>
          </a:p>
          <a:p>
            <a:pPr>
              <a:buClr>
                <a:srgbClr val="875B25"/>
              </a:buClr>
              <a:buFont typeface="Wingdings" charset="0"/>
              <a:buNone/>
            </a:pPr>
            <a:r>
              <a:rPr kumimoji="1" lang="fr-FR" sz="2000" b="0" dirty="0">
                <a:solidFill>
                  <a:srgbClr val="000000"/>
                </a:solidFill>
              </a:rPr>
              <a:t>	Très fréquent</a:t>
            </a:r>
          </a:p>
          <a:p>
            <a:pPr>
              <a:buClr>
                <a:srgbClr val="875B25"/>
              </a:buClr>
              <a:buFont typeface="Wingdings" charset="0"/>
              <a:buNone/>
            </a:pPr>
            <a:r>
              <a:rPr kumimoji="1" lang="fr-FR" sz="2000" b="0" dirty="0">
                <a:solidFill>
                  <a:srgbClr val="E0B500"/>
                </a:solidFill>
              </a:rPr>
              <a:t>	</a:t>
            </a:r>
            <a:r>
              <a:rPr kumimoji="1" lang="fr-FR" sz="2000" dirty="0">
                <a:solidFill>
                  <a:srgbClr val="875B25"/>
                </a:solidFill>
              </a:rPr>
              <a:t>Clinique :</a:t>
            </a:r>
            <a:r>
              <a:rPr kumimoji="1" lang="fr-FR" sz="2000" b="0" dirty="0">
                <a:solidFill>
                  <a:srgbClr val="000000"/>
                </a:solidFill>
              </a:rPr>
              <a:t> vésicules </a:t>
            </a:r>
            <a:r>
              <a:rPr kumimoji="1" lang="fr-FR" sz="2000" b="0" dirty="0" err="1">
                <a:solidFill>
                  <a:srgbClr val="000000"/>
                </a:solidFill>
              </a:rPr>
              <a:t>cutanéo</a:t>
            </a:r>
            <a:r>
              <a:rPr kumimoji="1" lang="fr-FR" sz="2000" b="0" dirty="0">
                <a:solidFill>
                  <a:srgbClr val="000000"/>
                </a:solidFill>
              </a:rPr>
              <a:t>-muqueuses récidivantes extensives</a:t>
            </a:r>
          </a:p>
          <a:p>
            <a:pPr>
              <a:buClr>
                <a:srgbClr val="875B25"/>
              </a:buClr>
              <a:buFont typeface="Wingdings" charset="0"/>
              <a:buNone/>
            </a:pPr>
            <a:r>
              <a:rPr kumimoji="1" lang="fr-FR" sz="2000" b="0" dirty="0">
                <a:solidFill>
                  <a:srgbClr val="E0B500"/>
                </a:solidFill>
              </a:rPr>
              <a:t>	</a:t>
            </a:r>
            <a:r>
              <a:rPr kumimoji="1" lang="fr-FR" sz="2000" dirty="0">
                <a:solidFill>
                  <a:srgbClr val="875B25"/>
                </a:solidFill>
              </a:rPr>
              <a:t>Traitement :</a:t>
            </a:r>
            <a:r>
              <a:rPr kumimoji="1" lang="fr-FR" sz="2000" b="0" dirty="0">
                <a:solidFill>
                  <a:srgbClr val="000000"/>
                </a:solidFill>
              </a:rPr>
              <a:t> </a:t>
            </a:r>
            <a:r>
              <a:rPr kumimoji="1" lang="fr-FR" sz="2000" b="0" dirty="0" err="1">
                <a:solidFill>
                  <a:srgbClr val="FF0066"/>
                </a:solidFill>
              </a:rPr>
              <a:t>valaciclovir</a:t>
            </a:r>
            <a:r>
              <a:rPr kumimoji="1" lang="fr-FR" sz="2000" b="0" dirty="0">
                <a:solidFill>
                  <a:srgbClr val="FF0066"/>
                </a:solidFill>
              </a:rPr>
              <a:t> (</a:t>
            </a:r>
            <a:r>
              <a:rPr kumimoji="1" lang="fr-FR" sz="2000" b="0" dirty="0" err="1">
                <a:solidFill>
                  <a:srgbClr val="FF0066"/>
                </a:solidFill>
              </a:rPr>
              <a:t>Zelitrex</a:t>
            </a:r>
            <a:r>
              <a:rPr kumimoji="1" lang="fr-FR" sz="2000" b="0" dirty="0">
                <a:solidFill>
                  <a:srgbClr val="FF0066"/>
                </a:solidFill>
              </a:rPr>
              <a:t> ®)</a:t>
            </a:r>
            <a:r>
              <a:rPr kumimoji="1" lang="fr-FR" sz="2000" b="0" dirty="0">
                <a:solidFill>
                  <a:srgbClr val="000000"/>
                </a:solidFill>
              </a:rPr>
              <a:t>500 mg x 2/j </a:t>
            </a:r>
            <a:r>
              <a:rPr kumimoji="1" lang="fr-FR" sz="2000" b="0" dirty="0" err="1">
                <a:solidFill>
                  <a:srgbClr val="000000"/>
                </a:solidFill>
              </a:rPr>
              <a:t>pdt</a:t>
            </a:r>
            <a:r>
              <a:rPr kumimoji="1" lang="fr-FR" sz="2000" b="0" dirty="0">
                <a:solidFill>
                  <a:srgbClr val="000000"/>
                </a:solidFill>
              </a:rPr>
              <a:t> 7j</a:t>
            </a:r>
          </a:p>
          <a:p>
            <a:pPr>
              <a:buClr>
                <a:srgbClr val="875B25"/>
              </a:buClr>
              <a:buFont typeface="Wingdings" charset="0"/>
              <a:buNone/>
            </a:pPr>
            <a:r>
              <a:rPr kumimoji="1" lang="fr-FR" sz="2000" b="0" dirty="0">
                <a:solidFill>
                  <a:srgbClr val="000000"/>
                </a:solidFill>
              </a:rPr>
              <a:t>	</a:t>
            </a:r>
            <a:r>
              <a:rPr kumimoji="1" lang="fr-FR" sz="2000" b="0" dirty="0" err="1">
                <a:solidFill>
                  <a:srgbClr val="000000"/>
                </a:solidFill>
              </a:rPr>
              <a:t>aciclovir</a:t>
            </a:r>
            <a:r>
              <a:rPr kumimoji="1" lang="fr-FR" sz="2000" b="0" dirty="0">
                <a:solidFill>
                  <a:srgbClr val="000000"/>
                </a:solidFill>
              </a:rPr>
              <a:t> IV 8 mg/kg/8 h si encéphalite</a:t>
            </a:r>
          </a:p>
          <a:p>
            <a:pPr>
              <a:buClr>
                <a:srgbClr val="875B25"/>
              </a:buClr>
              <a:buFont typeface="Wingdings" charset="0"/>
              <a:buNone/>
            </a:pPr>
            <a:r>
              <a:rPr kumimoji="1" lang="fr-FR" sz="2000" b="0" dirty="0">
                <a:solidFill>
                  <a:srgbClr val="000000"/>
                </a:solidFill>
              </a:rPr>
              <a:t>	Prophylaxie secondaire à éviter</a:t>
            </a:r>
          </a:p>
          <a:p>
            <a:pPr>
              <a:buClr>
                <a:srgbClr val="875B25"/>
              </a:buClr>
              <a:buFont typeface="Wingdings" charset="0"/>
              <a:buChar char="q"/>
            </a:pPr>
            <a:endParaRPr kumimoji="1" lang="fr-FR" sz="2000" b="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ct val="15000"/>
              </a:spcBef>
              <a:buClr>
                <a:srgbClr val="875B25"/>
              </a:buClr>
              <a:buFont typeface="Wingdings" charset="0"/>
              <a:buChar char="q"/>
            </a:pPr>
            <a:r>
              <a:rPr kumimoji="1" lang="fr-FR" sz="2000" dirty="0">
                <a:solidFill>
                  <a:srgbClr val="875B25"/>
                </a:solidFill>
              </a:rPr>
              <a:t>Virus Varicelle-Zona</a:t>
            </a:r>
          </a:p>
          <a:p>
            <a:pPr>
              <a:buClr>
                <a:srgbClr val="875B25"/>
              </a:buClr>
            </a:pPr>
            <a:r>
              <a:rPr kumimoji="1" lang="fr-FR" sz="2000" b="0" dirty="0">
                <a:solidFill>
                  <a:srgbClr val="E0B500"/>
                </a:solidFill>
              </a:rPr>
              <a:t>	</a:t>
            </a:r>
            <a:r>
              <a:rPr kumimoji="1" lang="fr-FR" sz="2000" dirty="0">
                <a:solidFill>
                  <a:srgbClr val="875B25"/>
                </a:solidFill>
              </a:rPr>
              <a:t>Clinique :</a:t>
            </a:r>
            <a:r>
              <a:rPr kumimoji="1" lang="fr-FR" sz="2000" b="0" dirty="0">
                <a:solidFill>
                  <a:srgbClr val="000000"/>
                </a:solidFill>
              </a:rPr>
              <a:t> vésicules parfois extensives et récidivantes, zona ophtalmique, encéphalite rare</a:t>
            </a:r>
          </a:p>
          <a:p>
            <a:pPr>
              <a:buClr>
                <a:srgbClr val="875B25"/>
              </a:buClr>
            </a:pPr>
            <a:r>
              <a:rPr kumimoji="1" lang="fr-FR" sz="2000" b="0" dirty="0">
                <a:solidFill>
                  <a:srgbClr val="E0B500"/>
                </a:solidFill>
              </a:rPr>
              <a:t>	</a:t>
            </a:r>
            <a:r>
              <a:rPr kumimoji="1" lang="fr-FR" sz="2000" dirty="0">
                <a:solidFill>
                  <a:srgbClr val="875B25"/>
                </a:solidFill>
              </a:rPr>
              <a:t>Traitement :</a:t>
            </a:r>
            <a:r>
              <a:rPr kumimoji="1" lang="fr-FR" sz="2000" b="0" dirty="0">
                <a:solidFill>
                  <a:srgbClr val="000000"/>
                </a:solidFill>
              </a:rPr>
              <a:t> </a:t>
            </a:r>
            <a:r>
              <a:rPr kumimoji="1" lang="fr-FR" sz="2000" b="0" dirty="0" err="1">
                <a:solidFill>
                  <a:srgbClr val="FF0066"/>
                </a:solidFill>
              </a:rPr>
              <a:t>valaciclovir</a:t>
            </a:r>
            <a:r>
              <a:rPr kumimoji="1" lang="fr-FR" sz="2000" b="0" dirty="0">
                <a:solidFill>
                  <a:srgbClr val="FF0066"/>
                </a:solidFill>
              </a:rPr>
              <a:t> 1 000 mg x 3</a:t>
            </a:r>
            <a:r>
              <a:rPr kumimoji="1" lang="fr-FR" sz="2000" b="0" dirty="0">
                <a:solidFill>
                  <a:srgbClr val="000000"/>
                </a:solidFill>
              </a:rPr>
              <a:t> /j ou </a:t>
            </a:r>
            <a:r>
              <a:rPr kumimoji="1" lang="fr-FR" sz="2000" b="0" dirty="0" err="1">
                <a:solidFill>
                  <a:srgbClr val="000000"/>
                </a:solidFill>
              </a:rPr>
              <a:t>aciclovir</a:t>
            </a:r>
            <a:r>
              <a:rPr kumimoji="1" lang="fr-FR" sz="2000" b="0" dirty="0">
                <a:solidFill>
                  <a:srgbClr val="000000"/>
                </a:solidFill>
              </a:rPr>
              <a:t> IV si </a:t>
            </a:r>
            <a:r>
              <a:rPr kumimoji="1" lang="fr-FR" sz="2000" b="0" dirty="0" err="1">
                <a:solidFill>
                  <a:srgbClr val="000000"/>
                </a:solidFill>
              </a:rPr>
              <a:t>disseminé</a:t>
            </a:r>
            <a:r>
              <a:rPr kumimoji="1" lang="fr-FR" sz="2000" b="0" dirty="0">
                <a:solidFill>
                  <a:srgbClr val="000000"/>
                </a:solidFill>
              </a:rPr>
              <a:t> </a:t>
            </a:r>
            <a:r>
              <a:rPr kumimoji="1" lang="fr-FR" sz="2000" b="0" dirty="0" err="1">
                <a:solidFill>
                  <a:srgbClr val="000000"/>
                </a:solidFill>
              </a:rPr>
              <a:t>pdt</a:t>
            </a:r>
            <a:r>
              <a:rPr kumimoji="1" lang="fr-FR" sz="2000" b="0" dirty="0">
                <a:solidFill>
                  <a:srgbClr val="000000"/>
                </a:solidFill>
              </a:rPr>
              <a:t> 7j</a:t>
            </a:r>
          </a:p>
          <a:p>
            <a:pPr>
              <a:buClr>
                <a:srgbClr val="875B25"/>
              </a:buClr>
            </a:pPr>
            <a:endParaRPr kumimoji="1" lang="fr-FR" sz="2000" b="0" dirty="0">
              <a:solidFill>
                <a:srgbClr val="000000"/>
              </a:solidFill>
            </a:endParaRPr>
          </a:p>
          <a:p>
            <a:pPr>
              <a:buClr>
                <a:srgbClr val="875B25"/>
              </a:buClr>
            </a:pPr>
            <a:r>
              <a:rPr kumimoji="1" lang="fr-FR" sz="2000" b="0" dirty="0">
                <a:solidFill>
                  <a:srgbClr val="000000"/>
                </a:solidFill>
              </a:rPr>
              <a:t>	Utilisation possible de </a:t>
            </a:r>
            <a:r>
              <a:rPr kumimoji="1" lang="fr-FR" sz="2000" b="0" dirty="0" err="1">
                <a:solidFill>
                  <a:srgbClr val="FF0066"/>
                </a:solidFill>
              </a:rPr>
              <a:t>foscarnet</a:t>
            </a:r>
            <a:r>
              <a:rPr kumimoji="1" lang="fr-FR" sz="2000" b="0" dirty="0">
                <a:solidFill>
                  <a:srgbClr val="000000"/>
                </a:solidFill>
              </a:rPr>
              <a:t> en cas de non-réponse à </a:t>
            </a:r>
            <a:r>
              <a:rPr kumimoji="1" lang="fr-FR" sz="2000" b="0" dirty="0" smtClean="0">
                <a:solidFill>
                  <a:srgbClr val="000000"/>
                </a:solidFill>
              </a:rPr>
              <a:t>l'</a:t>
            </a:r>
            <a:r>
              <a:rPr kumimoji="1" lang="fr-FR" altLang="ja-JP" sz="2000" b="0" dirty="0" err="1" smtClean="0">
                <a:solidFill>
                  <a:srgbClr val="FF0066"/>
                </a:solidFill>
              </a:rPr>
              <a:t>aciclovir</a:t>
            </a:r>
            <a:r>
              <a:rPr kumimoji="1" lang="fr-FR" altLang="ja-JP" sz="2000" b="0" dirty="0" smtClean="0">
                <a:solidFill>
                  <a:srgbClr val="000000"/>
                </a:solidFill>
              </a:rPr>
              <a:t> </a:t>
            </a:r>
            <a:r>
              <a:rPr kumimoji="1" lang="fr-FR" altLang="ja-JP" sz="2000" b="0" dirty="0">
                <a:solidFill>
                  <a:srgbClr val="000000"/>
                </a:solidFill>
              </a:rPr>
              <a:t>(résistance possible)</a:t>
            </a:r>
          </a:p>
          <a:p>
            <a:pPr>
              <a:buClr>
                <a:srgbClr val="875B25"/>
              </a:buClr>
            </a:pPr>
            <a:endParaRPr lang="fr-FR" sz="2000" b="0" dirty="0">
              <a:solidFill>
                <a:srgbClr val="000000"/>
              </a:solidFill>
            </a:endParaRPr>
          </a:p>
        </p:txBody>
      </p:sp>
      <p:sp>
        <p:nvSpPr>
          <p:cNvPr id="214018" name="Text Box 3"/>
          <p:cNvSpPr txBox="1">
            <a:spLocks noChangeArrowheads="1"/>
          </p:cNvSpPr>
          <p:nvPr/>
        </p:nvSpPr>
        <p:spPr bwMode="auto">
          <a:xfrm>
            <a:off x="760413" y="322263"/>
            <a:ext cx="2025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1" lang="fr-FR" sz="2400">
                <a:solidFill>
                  <a:srgbClr val="333399"/>
                </a:solidFill>
                <a:latin typeface="Tahoma" charset="0"/>
                <a:cs typeface="Tahoma" charset="0"/>
              </a:rPr>
              <a:t>Autres virus</a:t>
            </a:r>
          </a:p>
        </p:txBody>
      </p:sp>
    </p:spTree>
    <p:extLst>
      <p:ext uri="{BB962C8B-B14F-4D97-AF65-F5344CB8AC3E}">
        <p14:creationId xmlns:p14="http://schemas.microsoft.com/office/powerpoint/2010/main" val="259600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Text Box 2"/>
          <p:cNvSpPr txBox="1">
            <a:spLocks noChangeArrowheads="1"/>
          </p:cNvSpPr>
          <p:nvPr/>
        </p:nvSpPr>
        <p:spPr bwMode="auto">
          <a:xfrm>
            <a:off x="771525" y="309563"/>
            <a:ext cx="2679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1" lang="fr-FR" sz="2400">
                <a:solidFill>
                  <a:srgbClr val="333399"/>
                </a:solidFill>
                <a:latin typeface="Tahoma" charset="0"/>
              </a:rPr>
              <a:t>Autres bactéries</a:t>
            </a:r>
          </a:p>
        </p:txBody>
      </p:sp>
      <p:sp>
        <p:nvSpPr>
          <p:cNvPr id="215042" name="Text Box 3"/>
          <p:cNvSpPr txBox="1">
            <a:spLocks noChangeArrowheads="1"/>
          </p:cNvSpPr>
          <p:nvPr/>
        </p:nvSpPr>
        <p:spPr bwMode="auto">
          <a:xfrm>
            <a:off x="573088" y="1338263"/>
            <a:ext cx="951230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7338" indent="-287338">
              <a:tabLst>
                <a:tab pos="1524000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77838">
              <a:tabLst>
                <a:tab pos="1524000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1524000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1524000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1524000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lnSpc>
                <a:spcPct val="119000"/>
              </a:lnSpc>
              <a:spcBef>
                <a:spcPct val="20000"/>
              </a:spcBef>
              <a:buClr>
                <a:srgbClr val="875B25"/>
              </a:buClr>
              <a:buFont typeface="Wingdings" charset="0"/>
              <a:buChar char="q"/>
            </a:pPr>
            <a:r>
              <a:rPr kumimoji="1" lang="fr-FR" sz="2000">
                <a:solidFill>
                  <a:srgbClr val="875B25"/>
                </a:solidFill>
              </a:rPr>
              <a:t>Pneumocoque</a:t>
            </a:r>
          </a:p>
          <a:p>
            <a:pPr>
              <a:buClr>
                <a:srgbClr val="875B25"/>
              </a:buClr>
              <a:buFont typeface="Wingdings" charset="0"/>
              <a:buNone/>
            </a:pPr>
            <a:r>
              <a:rPr kumimoji="1" lang="fr-FR" sz="2000" b="0">
                <a:solidFill>
                  <a:srgbClr val="000000"/>
                </a:solidFill>
              </a:rPr>
              <a:t>	Infection communautaire la plus fréquente</a:t>
            </a:r>
          </a:p>
          <a:p>
            <a:pPr>
              <a:buClr>
                <a:srgbClr val="875B25"/>
              </a:buClr>
              <a:buFont typeface="Wingdings" charset="0"/>
              <a:buNone/>
            </a:pPr>
            <a:r>
              <a:rPr kumimoji="1" lang="fr-FR" sz="2000" b="0">
                <a:solidFill>
                  <a:srgbClr val="000000"/>
                </a:solidFill>
              </a:rPr>
              <a:t>	Localisations : ORL, pulmonaire, septicémie</a:t>
            </a:r>
          </a:p>
          <a:p>
            <a:pPr>
              <a:buClr>
                <a:srgbClr val="875B25"/>
              </a:buClr>
              <a:buFont typeface="Wingdings" charset="0"/>
              <a:buNone/>
            </a:pPr>
            <a:r>
              <a:rPr kumimoji="1" lang="fr-FR" sz="2000" b="0">
                <a:solidFill>
                  <a:srgbClr val="000000"/>
                </a:solidFill>
              </a:rPr>
              <a:t>	Arrêt tabac, vaccination</a:t>
            </a:r>
          </a:p>
          <a:p>
            <a:pPr lvl="1">
              <a:buClr>
                <a:srgbClr val="875B25"/>
              </a:buClr>
              <a:buFont typeface="Wingdings" charset="0"/>
              <a:buChar char="q"/>
            </a:pPr>
            <a:endParaRPr kumimoji="1" lang="fr-FR" sz="700" b="0">
              <a:solidFill>
                <a:srgbClr val="000000"/>
              </a:solidFill>
            </a:endParaRPr>
          </a:p>
          <a:p>
            <a:pPr eaLnBrk="0" hangingPunct="0">
              <a:lnSpc>
                <a:spcPct val="119000"/>
              </a:lnSpc>
              <a:spcBef>
                <a:spcPct val="20000"/>
              </a:spcBef>
              <a:buClr>
                <a:srgbClr val="875B25"/>
              </a:buClr>
              <a:buFont typeface="Wingdings" charset="0"/>
              <a:buChar char="q"/>
            </a:pPr>
            <a:r>
              <a:rPr kumimoji="1" lang="fr-FR" sz="2000">
                <a:solidFill>
                  <a:srgbClr val="875B25"/>
                </a:solidFill>
              </a:rPr>
              <a:t>Angiomatose bacillaire</a:t>
            </a:r>
            <a:r>
              <a:rPr kumimoji="1" lang="fr-FR" sz="2000" b="0">
                <a:solidFill>
                  <a:srgbClr val="000000"/>
                </a:solidFill>
              </a:rPr>
              <a:t> (rare) :</a:t>
            </a:r>
            <a:endParaRPr kumimoji="1" lang="fr-FR" sz="2000" b="0">
              <a:solidFill>
                <a:srgbClr val="E0B500"/>
              </a:solidFill>
            </a:endParaRPr>
          </a:p>
          <a:p>
            <a:pPr>
              <a:buClr>
                <a:srgbClr val="875B25"/>
              </a:buClr>
              <a:buFont typeface="Wingdings" charset="0"/>
              <a:buNone/>
            </a:pPr>
            <a:r>
              <a:rPr kumimoji="1" lang="fr-FR" sz="2000" b="0">
                <a:solidFill>
                  <a:srgbClr val="000000"/>
                </a:solidFill>
              </a:rPr>
              <a:t>	Infection par </a:t>
            </a:r>
            <a:r>
              <a:rPr kumimoji="1" lang="fr-FR" sz="2000" b="0" i="1">
                <a:solidFill>
                  <a:srgbClr val="000000"/>
                </a:solidFill>
              </a:rPr>
              <a:t>Bartonella henselae</a:t>
            </a:r>
          </a:p>
          <a:p>
            <a:pPr>
              <a:buClr>
                <a:srgbClr val="875B25"/>
              </a:buClr>
              <a:buFont typeface="Wingdings" charset="0"/>
              <a:buNone/>
            </a:pPr>
            <a:r>
              <a:rPr kumimoji="1" lang="fr-FR" sz="2000" b="0">
                <a:solidFill>
                  <a:srgbClr val="E0B500"/>
                </a:solidFill>
              </a:rPr>
              <a:t>	</a:t>
            </a:r>
            <a:r>
              <a:rPr kumimoji="1" lang="fr-FR" sz="2000">
                <a:solidFill>
                  <a:srgbClr val="875B25"/>
                </a:solidFill>
              </a:rPr>
              <a:t>Clinique :</a:t>
            </a:r>
            <a:r>
              <a:rPr kumimoji="1" lang="fr-FR" sz="2000" b="0">
                <a:solidFill>
                  <a:srgbClr val="000000"/>
                </a:solidFill>
              </a:rPr>
              <a:t> lésions cutanées violacées pseudo-kaposiennes, atteinte</a:t>
            </a:r>
          </a:p>
          <a:p>
            <a:pPr>
              <a:buClr>
                <a:srgbClr val="875B25"/>
              </a:buClr>
              <a:buFont typeface="Wingdings" charset="0"/>
              <a:buNone/>
            </a:pPr>
            <a:r>
              <a:rPr kumimoji="1" lang="fr-FR" sz="2000" b="0">
                <a:solidFill>
                  <a:srgbClr val="000000"/>
                </a:solidFill>
              </a:rPr>
              <a:t>		hépatique et fièvre prolongée</a:t>
            </a:r>
          </a:p>
          <a:p>
            <a:pPr>
              <a:buClr>
                <a:srgbClr val="875B25"/>
              </a:buClr>
              <a:buFont typeface="Wingdings" charset="0"/>
              <a:buNone/>
            </a:pPr>
            <a:r>
              <a:rPr kumimoji="1" lang="fr-FR" sz="2000" b="0">
                <a:solidFill>
                  <a:srgbClr val="C49F00"/>
                </a:solidFill>
              </a:rPr>
              <a:t>	</a:t>
            </a:r>
            <a:r>
              <a:rPr kumimoji="1" lang="fr-FR" sz="2000">
                <a:solidFill>
                  <a:srgbClr val="875B25"/>
                </a:solidFill>
              </a:rPr>
              <a:t>Traitement :</a:t>
            </a:r>
            <a:r>
              <a:rPr kumimoji="1" lang="fr-FR" sz="2000" b="0">
                <a:solidFill>
                  <a:srgbClr val="000000"/>
                </a:solidFill>
              </a:rPr>
              <a:t> </a:t>
            </a:r>
            <a:r>
              <a:rPr kumimoji="1" lang="fr-FR" sz="2000" b="0">
                <a:solidFill>
                  <a:srgbClr val="FF0066"/>
                </a:solidFill>
              </a:rPr>
              <a:t>érythromycine </a:t>
            </a:r>
            <a:r>
              <a:rPr kumimoji="1" lang="fr-FR" sz="2000" b="0">
                <a:solidFill>
                  <a:srgbClr val="000000"/>
                </a:solidFill>
              </a:rPr>
              <a:t>1 g/j 3 mois</a:t>
            </a:r>
          </a:p>
          <a:p>
            <a:pPr lvl="1">
              <a:buClr>
                <a:srgbClr val="875B25"/>
              </a:buClr>
              <a:buFont typeface="Wingdings" charset="0"/>
              <a:buChar char="q"/>
            </a:pPr>
            <a:endParaRPr kumimoji="1" lang="fr-FR" sz="900" b="0">
              <a:solidFill>
                <a:srgbClr val="000000"/>
              </a:solidFill>
            </a:endParaRPr>
          </a:p>
          <a:p>
            <a:pPr eaLnBrk="0" hangingPunct="0">
              <a:lnSpc>
                <a:spcPct val="119000"/>
              </a:lnSpc>
              <a:spcBef>
                <a:spcPct val="20000"/>
              </a:spcBef>
              <a:buClr>
                <a:srgbClr val="875B25"/>
              </a:buClr>
              <a:buFont typeface="Wingdings" charset="0"/>
              <a:buChar char="q"/>
            </a:pPr>
            <a:r>
              <a:rPr kumimoji="1" lang="fr-FR" sz="2000">
                <a:solidFill>
                  <a:srgbClr val="875B25"/>
                </a:solidFill>
              </a:rPr>
              <a:t>Salmonellose</a:t>
            </a:r>
            <a:r>
              <a:rPr kumimoji="1" lang="fr-FR" sz="2000" b="0">
                <a:solidFill>
                  <a:srgbClr val="E0B500"/>
                </a:solidFill>
              </a:rPr>
              <a:t> </a:t>
            </a:r>
            <a:r>
              <a:rPr kumimoji="1" lang="fr-FR" sz="2000" b="0">
                <a:solidFill>
                  <a:srgbClr val="000000"/>
                </a:solidFill>
              </a:rPr>
              <a:t>(non typique)</a:t>
            </a:r>
            <a:endParaRPr kumimoji="1" lang="fr-FR" sz="2000" b="0">
              <a:solidFill>
                <a:srgbClr val="E0B500"/>
              </a:solidFill>
            </a:endParaRPr>
          </a:p>
          <a:p>
            <a:pPr>
              <a:buClr>
                <a:srgbClr val="875B25"/>
              </a:buClr>
              <a:buFont typeface="Wingdings" charset="0"/>
              <a:buNone/>
            </a:pPr>
            <a:r>
              <a:rPr kumimoji="1" lang="fr-FR" sz="2000" b="0">
                <a:solidFill>
                  <a:srgbClr val="E0B500"/>
                </a:solidFill>
              </a:rPr>
              <a:t>	</a:t>
            </a:r>
            <a:r>
              <a:rPr kumimoji="1" lang="fr-FR" sz="2000" b="0">
                <a:solidFill>
                  <a:srgbClr val="000000"/>
                </a:solidFill>
              </a:rPr>
              <a:t>Risque de bactériémie</a:t>
            </a:r>
          </a:p>
          <a:p>
            <a:pPr>
              <a:buClr>
                <a:srgbClr val="875B25"/>
              </a:buClr>
              <a:buFont typeface="Wingdings" charset="0"/>
              <a:buNone/>
            </a:pPr>
            <a:r>
              <a:rPr kumimoji="1" lang="fr-FR" sz="2000" b="0">
                <a:solidFill>
                  <a:srgbClr val="E0B500"/>
                </a:solidFill>
              </a:rPr>
              <a:t>	</a:t>
            </a:r>
            <a:r>
              <a:rPr kumimoji="1" lang="fr-FR" sz="2000">
                <a:solidFill>
                  <a:srgbClr val="875B25"/>
                </a:solidFill>
              </a:rPr>
              <a:t>Traitement :</a:t>
            </a:r>
            <a:r>
              <a:rPr kumimoji="1" lang="fr-FR" sz="2000" b="0">
                <a:solidFill>
                  <a:srgbClr val="000000"/>
                </a:solidFill>
              </a:rPr>
              <a:t> </a:t>
            </a:r>
            <a:r>
              <a:rPr kumimoji="1" lang="fr-FR" sz="2000" b="0">
                <a:solidFill>
                  <a:srgbClr val="FF0066"/>
                </a:solidFill>
              </a:rPr>
              <a:t>fluoroquinolone </a:t>
            </a:r>
          </a:p>
          <a:p>
            <a:pPr>
              <a:buClr>
                <a:srgbClr val="875B25"/>
              </a:buClr>
              <a:buFont typeface="Wingdings" charset="0"/>
              <a:buNone/>
            </a:pPr>
            <a:r>
              <a:rPr kumimoji="1" lang="fr-FR" sz="2000" b="0">
                <a:solidFill>
                  <a:srgbClr val="FF0066"/>
                </a:solidFill>
              </a:rPr>
              <a:t>	</a:t>
            </a:r>
            <a:r>
              <a:rPr kumimoji="1" lang="fr-FR" sz="2000" b="0">
                <a:solidFill>
                  <a:srgbClr val="000000"/>
                </a:solidFill>
              </a:rPr>
              <a:t>Récidives fréquentes si immunosuppression</a:t>
            </a:r>
          </a:p>
          <a:p>
            <a:pPr lvl="1">
              <a:buClr>
                <a:srgbClr val="875B25"/>
              </a:buClr>
              <a:buFont typeface="Wingdings" charset="0"/>
              <a:buChar char="q"/>
            </a:pPr>
            <a:endParaRPr kumimoji="1" lang="fr-FR" sz="800" b="0">
              <a:solidFill>
                <a:srgbClr val="E0B500"/>
              </a:solidFill>
            </a:endParaRPr>
          </a:p>
          <a:p>
            <a:pPr eaLnBrk="0" hangingPunct="0">
              <a:lnSpc>
                <a:spcPct val="119000"/>
              </a:lnSpc>
              <a:spcBef>
                <a:spcPct val="20000"/>
              </a:spcBef>
              <a:buClr>
                <a:srgbClr val="875B25"/>
              </a:buClr>
              <a:buFont typeface="Wingdings" charset="0"/>
              <a:buChar char="q"/>
            </a:pPr>
            <a:r>
              <a:rPr kumimoji="1" lang="fr-FR" sz="2000">
                <a:solidFill>
                  <a:srgbClr val="875B25"/>
                </a:solidFill>
              </a:rPr>
              <a:t>Syphilis</a:t>
            </a:r>
          </a:p>
        </p:txBody>
      </p:sp>
    </p:spTree>
    <p:extLst>
      <p:ext uri="{BB962C8B-B14F-4D97-AF65-F5344CB8AC3E}">
        <p14:creationId xmlns:p14="http://schemas.microsoft.com/office/powerpoint/2010/main" val="391846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674421"/>
          </a:xfrm>
        </p:spPr>
        <p:txBody>
          <a:bodyPr/>
          <a:lstStyle/>
          <a:p>
            <a:r>
              <a:rPr lang="fr-FR" dirty="0" smtClean="0"/>
              <a:t>Examen complémentaire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Nature du 1</a:t>
            </a:r>
            <a:r>
              <a:rPr lang="fr-FR" baseline="30000" dirty="0" smtClean="0"/>
              <a:t>er</a:t>
            </a:r>
            <a:r>
              <a:rPr lang="fr-FR" dirty="0" smtClean="0"/>
              <a:t> test</a:t>
            </a:r>
          </a:p>
          <a:p>
            <a:pPr lvl="1"/>
            <a:r>
              <a:rPr lang="fr-FR" dirty="0" smtClean="0"/>
              <a:t>ELISA</a:t>
            </a:r>
          </a:p>
          <a:p>
            <a:r>
              <a:rPr lang="fr-FR" dirty="0" smtClean="0"/>
              <a:t>Nécessité de test complémentaire</a:t>
            </a:r>
          </a:p>
          <a:p>
            <a:pPr lvl="1"/>
            <a:r>
              <a:rPr lang="fr-FR" dirty="0" smtClean="0"/>
              <a:t>Western Blot VIH</a:t>
            </a:r>
            <a:endParaRPr lang="fr-FR" dirty="0"/>
          </a:p>
          <a:p>
            <a:r>
              <a:rPr lang="fr-FR" dirty="0" smtClean="0"/>
              <a:t>Pourquoi ?</a:t>
            </a:r>
          </a:p>
          <a:p>
            <a:pPr lvl="1"/>
            <a:r>
              <a:rPr lang="fr-FR" dirty="0" smtClean="0"/>
              <a:t>Sensibilité de l’Elisa</a:t>
            </a:r>
          </a:p>
          <a:p>
            <a:pPr lvl="1"/>
            <a:r>
              <a:rPr lang="fr-FR" dirty="0" smtClean="0"/>
              <a:t>Spécificité du Western Blot</a:t>
            </a:r>
          </a:p>
          <a:p>
            <a:pPr lvl="1"/>
            <a:r>
              <a:rPr lang="fr-FR" dirty="0" smtClean="0"/>
              <a:t>VPP et VPN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158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576724"/>
          </a:xfrm>
        </p:spPr>
        <p:txBody>
          <a:bodyPr/>
          <a:lstStyle/>
          <a:p>
            <a:r>
              <a:rPr lang="fr-FR" dirty="0" smtClean="0"/>
              <a:t>Dépistage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Quels sont les types de tests de </a:t>
            </a:r>
            <a:r>
              <a:rPr lang="fr-FR" b="1" dirty="0" smtClean="0"/>
              <a:t>Dépistage</a:t>
            </a:r>
            <a:r>
              <a:rPr lang="fr-FR" dirty="0" smtClean="0"/>
              <a:t> utilisables en France aujourd’hui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554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632551"/>
          </a:xfrm>
        </p:spPr>
        <p:txBody>
          <a:bodyPr/>
          <a:lstStyle/>
          <a:p>
            <a:r>
              <a:rPr lang="fr-FR" dirty="0" smtClean="0"/>
              <a:t>Dépistages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/>
              <a:t>Elisa</a:t>
            </a:r>
          </a:p>
          <a:p>
            <a:pPr lvl="1"/>
            <a:r>
              <a:rPr lang="fr-FR" dirty="0" smtClean="0"/>
              <a:t>avec confirmation par </a:t>
            </a:r>
            <a:r>
              <a:rPr lang="fr-FR" b="1" dirty="0" smtClean="0"/>
              <a:t>Western Blot</a:t>
            </a:r>
            <a:r>
              <a:rPr lang="fr-FR" dirty="0" smtClean="0"/>
              <a:t> (WB)</a:t>
            </a:r>
          </a:p>
          <a:p>
            <a:r>
              <a:rPr lang="fr-FR" dirty="0" smtClean="0"/>
              <a:t>« </a:t>
            </a:r>
            <a:r>
              <a:rPr lang="fr-FR" b="1" dirty="0" smtClean="0"/>
              <a:t>TROD</a:t>
            </a:r>
            <a:r>
              <a:rPr lang="fr-FR" dirty="0" smtClean="0"/>
              <a:t> »</a:t>
            </a:r>
          </a:p>
          <a:p>
            <a:pPr lvl="1"/>
            <a:r>
              <a:rPr lang="fr-FR" dirty="0" smtClean="0"/>
              <a:t>avec confirmation par Elisa / WB</a:t>
            </a:r>
          </a:p>
          <a:p>
            <a:r>
              <a:rPr lang="fr-FR" b="1" dirty="0" smtClean="0"/>
              <a:t>Autotests</a:t>
            </a:r>
            <a:r>
              <a:rPr lang="fr-FR" dirty="0" smtClean="0"/>
              <a:t> sanguins</a:t>
            </a:r>
          </a:p>
          <a:p>
            <a:pPr lvl="1"/>
            <a:r>
              <a:rPr lang="fr-FR" dirty="0" smtClean="0"/>
              <a:t>Depuis 2015</a:t>
            </a:r>
          </a:p>
          <a:p>
            <a:pPr lvl="1"/>
            <a:r>
              <a:rPr lang="fr-FR" dirty="0"/>
              <a:t>avec confirmation par Elisa / </a:t>
            </a:r>
            <a:r>
              <a:rPr lang="fr-FR" dirty="0" smtClean="0"/>
              <a:t>WB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81" b="89827" l="2317" r="96815">
                        <a14:foregroundMark x1="82819" y1="27447" x2="72876" y2="222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4443" y="-218663"/>
            <a:ext cx="2742557" cy="2758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5882" y="2916864"/>
            <a:ext cx="2896768" cy="1538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3840" y="4832506"/>
            <a:ext cx="1531668" cy="1821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947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800032"/>
          </a:xfrm>
        </p:spPr>
        <p:txBody>
          <a:bodyPr/>
          <a:lstStyle/>
          <a:p>
            <a:r>
              <a:rPr lang="fr-FR" dirty="0" smtClean="0"/>
              <a:t>Luis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Luis revient chercher </a:t>
            </a:r>
            <a:r>
              <a:rPr lang="fr-FR" dirty="0" smtClean="0"/>
              <a:t>ses résultats de test de dépistage </a:t>
            </a:r>
            <a:r>
              <a:rPr lang="fr-FR" dirty="0"/>
              <a:t>quelques jours plus tard, comment lui présentez-vous la situation </a:t>
            </a:r>
            <a:r>
              <a:rPr lang="fr-FR" dirty="0" smtClean="0"/>
              <a:t>?</a:t>
            </a:r>
          </a:p>
          <a:p>
            <a:endParaRPr lang="fr-FR" dirty="0"/>
          </a:p>
          <a:p>
            <a:pPr lvl="1"/>
            <a:r>
              <a:rPr lang="fr-FR" dirty="0" smtClean="0"/>
              <a:t>Un étudiant pour jouer Luis</a:t>
            </a:r>
          </a:p>
          <a:p>
            <a:pPr lvl="1"/>
            <a:r>
              <a:rPr lang="fr-FR" dirty="0" smtClean="0"/>
              <a:t>Un étudiant pour jouer le docteur </a:t>
            </a:r>
            <a:r>
              <a:rPr lang="en-GB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592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Pour les passionné</a:t>
            </a:r>
            <a:r>
              <a:rPr lang="mr-IN" dirty="0" smtClean="0"/>
              <a:t>(</a:t>
            </a:r>
            <a:r>
              <a:rPr lang="mr-IN" dirty="0" err="1" smtClean="0"/>
              <a:t>e</a:t>
            </a:r>
            <a:r>
              <a:rPr lang="mr-IN" dirty="0" smtClean="0"/>
              <a:t>)</a:t>
            </a:r>
            <a:r>
              <a:rPr lang="fr-FR" dirty="0" smtClean="0"/>
              <a:t>s..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582" y="1420230"/>
            <a:ext cx="8755469" cy="4722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880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688378"/>
          </a:xfrm>
        </p:spPr>
        <p:txBody>
          <a:bodyPr/>
          <a:lstStyle/>
          <a:p>
            <a:r>
              <a:rPr lang="fr-FR" dirty="0" smtClean="0"/>
              <a:t>Transmission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Luis est curieux de savoir comment il a pu se contaminer avec le VIH. Quels sont les facteurs de risque auxquels il a pu être </a:t>
            </a:r>
            <a:r>
              <a:rPr lang="fr-FR" dirty="0" smtClean="0"/>
              <a:t>exposé (QCM)</a:t>
            </a:r>
            <a:r>
              <a:rPr lang="fr-FR" dirty="0"/>
              <a:t> ?</a:t>
            </a:r>
            <a:endParaRPr lang="en-GB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569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548810"/>
          </a:xfrm>
        </p:spPr>
        <p:txBody>
          <a:bodyPr/>
          <a:lstStyle/>
          <a:p>
            <a:r>
              <a:rPr lang="fr-FR" sz="3600" dirty="0" smtClean="0"/>
              <a:t>Quelle transmission possible pour Luis ?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/>
              <a:t>Rapports homosexuels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Rapports hétérosexuels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Transfusion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Transmission </a:t>
            </a:r>
            <a:r>
              <a:rPr lang="fr-FR" dirty="0" smtClean="0"/>
              <a:t>salivaire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Echange de seringues usagées</a:t>
            </a:r>
          </a:p>
        </p:txBody>
      </p:sp>
    </p:spTree>
    <p:extLst>
      <p:ext uri="{BB962C8B-B14F-4D97-AF65-F5344CB8AC3E}">
        <p14:creationId xmlns:p14="http://schemas.microsoft.com/office/powerpoint/2010/main" val="86027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548810"/>
          </a:xfrm>
        </p:spPr>
        <p:txBody>
          <a:bodyPr/>
          <a:lstStyle/>
          <a:p>
            <a:r>
              <a:rPr lang="fr-FR" sz="3600" dirty="0" smtClean="0"/>
              <a:t>Quelle transmission possible pour Luis ?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/>
              <a:t>Rapports homosexuels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Rapports hétérosexuels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Transfusion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Transmission salivaire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Echange de seringues usagées</a:t>
            </a:r>
          </a:p>
        </p:txBody>
      </p:sp>
    </p:spTree>
    <p:extLst>
      <p:ext uri="{BB962C8B-B14F-4D97-AF65-F5344CB8AC3E}">
        <p14:creationId xmlns:p14="http://schemas.microsoft.com/office/powerpoint/2010/main" val="198504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>
                <a:solidFill>
                  <a:srgbClr val="000000"/>
                </a:solidFill>
              </a:rPr>
              <a:t>Quel est le risque de transmission sexuelle du </a:t>
            </a:r>
            <a:r>
              <a:rPr lang="fr-FR" sz="3600" dirty="0" smtClean="0">
                <a:solidFill>
                  <a:srgbClr val="000000"/>
                </a:solidFill>
              </a:rPr>
              <a:t>VIH pour un rapport vaginal insertif  </a:t>
            </a:r>
            <a:r>
              <a:rPr lang="fr-FR" sz="3600" dirty="0">
                <a:solidFill>
                  <a:srgbClr val="000000"/>
                </a:solidFill>
              </a:rPr>
              <a:t>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99103" y="1927102"/>
            <a:ext cx="8108630" cy="419906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/>
              <a:t>25 %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10 %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1%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2 pour 1 000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4 pour 10 000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874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>
                <a:solidFill>
                  <a:srgbClr val="000000"/>
                </a:solidFill>
              </a:rPr>
              <a:t>Quel est le risque de transmission sexuelle du </a:t>
            </a:r>
            <a:r>
              <a:rPr lang="fr-FR" sz="2800" dirty="0" smtClean="0">
                <a:solidFill>
                  <a:srgbClr val="000000"/>
                </a:solidFill>
              </a:rPr>
              <a:t>VIH par acte </a:t>
            </a:r>
            <a:r>
              <a:rPr lang="fr-FR" sz="2800" smtClean="0">
                <a:solidFill>
                  <a:srgbClr val="000000"/>
                </a:solidFill>
              </a:rPr>
              <a:t>non protégé pour </a:t>
            </a:r>
            <a:r>
              <a:rPr lang="fr-FR" sz="2800" dirty="0" smtClean="0">
                <a:solidFill>
                  <a:srgbClr val="000000"/>
                </a:solidFill>
              </a:rPr>
              <a:t>un rapport vaginal insertif  </a:t>
            </a:r>
            <a:r>
              <a:rPr lang="fr-FR" sz="2800" dirty="0">
                <a:solidFill>
                  <a:srgbClr val="000000"/>
                </a:solidFill>
              </a:rPr>
              <a:t>?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99103" y="1927102"/>
            <a:ext cx="8108630" cy="419906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25 %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10 %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1%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2 pour 1 000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4 pour 10 000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178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 smtClean="0"/>
              <a:t>Risque de transmission du VIH</a:t>
            </a:r>
            <a:endParaRPr lang="fr-FR" sz="36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2841" y="6106120"/>
            <a:ext cx="1886955" cy="416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464351"/>
              </p:ext>
            </p:extLst>
          </p:nvPr>
        </p:nvGraphicFramePr>
        <p:xfrm>
          <a:off x="850900" y="1404938"/>
          <a:ext cx="9055100" cy="462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Document" r:id="rId5" imgW="9055100" imgH="4622800" progId="Word.Document.12">
                  <p:embed/>
                </p:oleObj>
              </mc:Choice>
              <mc:Fallback>
                <p:oleObj name="Document" r:id="rId5" imgW="9055100" imgH="4622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50900" y="1404938"/>
                        <a:ext cx="9055100" cy="462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819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smtClean="0"/>
              <a:t>Quel que soit le mode de transmission, quel est le principal facteur qui module le risque ?</a:t>
            </a:r>
            <a:endParaRPr lang="fr-FR" sz="3200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6000" b="1" dirty="0" smtClean="0"/>
              <a:t>La charge virale</a:t>
            </a:r>
          </a:p>
          <a:p>
            <a:pPr lvl="1"/>
            <a:r>
              <a:rPr lang="fr-FR" sz="2400" dirty="0" smtClean="0"/>
              <a:t>Primo infection</a:t>
            </a:r>
          </a:p>
          <a:p>
            <a:pPr lvl="1"/>
            <a:r>
              <a:rPr lang="fr-FR" sz="2400" dirty="0" smtClean="0"/>
              <a:t>Stades tardifs de la maladie</a:t>
            </a:r>
          </a:p>
          <a:p>
            <a:r>
              <a:rPr lang="fr-FR" dirty="0" smtClean="0"/>
              <a:t>Autres facteurs</a:t>
            </a:r>
          </a:p>
          <a:p>
            <a:pPr lvl="1"/>
            <a:r>
              <a:rPr lang="fr-FR" dirty="0" smtClean="0"/>
              <a:t>Lésions génitales</a:t>
            </a:r>
          </a:p>
          <a:p>
            <a:pPr lvl="1"/>
            <a:r>
              <a:rPr lang="fr-FR" dirty="0" smtClean="0"/>
              <a:t>Rapport anal versus rapport vaginal</a:t>
            </a:r>
          </a:p>
          <a:p>
            <a:pPr lvl="1"/>
            <a:r>
              <a:rPr lang="fr-FR" dirty="0" smtClean="0"/>
              <a:t>Absence de circoncision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57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/>
              <a:t>Si la sérologie de Luis avait </a:t>
            </a:r>
            <a:r>
              <a:rPr lang="fr-FR" sz="2800" smtClean="0"/>
              <a:t>été négative pour le VIH, quels conseils de prévention auriez vous pu lui donner ?</a:t>
            </a:r>
            <a:endParaRPr lang="fr-FR" sz="280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44826" y="2294467"/>
            <a:ext cx="8927824" cy="3831696"/>
          </a:xfrm>
        </p:spPr>
        <p:txBody>
          <a:bodyPr/>
          <a:lstStyle/>
          <a:p>
            <a:r>
              <a:rPr lang="fr-FR" dirty="0" smtClean="0"/>
              <a:t>Préservatifs (toutes les IST)</a:t>
            </a:r>
          </a:p>
          <a:p>
            <a:r>
              <a:rPr lang="fr-FR" dirty="0" smtClean="0"/>
              <a:t>PrEP (Spécifique VIH)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573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 smtClean="0"/>
              <a:t>Dans les études comparatives, quel </a:t>
            </a:r>
            <a:r>
              <a:rPr lang="fr-FR" sz="2400" dirty="0"/>
              <a:t>est le moyen </a:t>
            </a:r>
            <a:r>
              <a:rPr lang="fr-FR" sz="2400" dirty="0" smtClean="0"/>
              <a:t>qui va avoir le plus fort impact sur la réduction de risque de transmission </a:t>
            </a:r>
            <a:r>
              <a:rPr lang="fr-FR" sz="2400" dirty="0"/>
              <a:t>du </a:t>
            </a:r>
            <a:r>
              <a:rPr lang="fr-FR" sz="2400" dirty="0" smtClean="0"/>
              <a:t>VIH ?</a:t>
            </a:r>
            <a:endParaRPr lang="fr-FR" sz="2400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"/>
          </p:nvPr>
        </p:nvSpPr>
        <p:spPr>
          <a:xfrm>
            <a:off x="689229" y="1887273"/>
            <a:ext cx="9172575" cy="3343275"/>
          </a:xfrm>
        </p:spPr>
        <p:txBody>
          <a:bodyPr/>
          <a:lstStyle/>
          <a:p>
            <a:pPr marL="434009" indent="-434009">
              <a:buFont typeface="+mj-lt"/>
              <a:buAutoNum type="alphaLcPeriod"/>
            </a:pPr>
            <a:r>
              <a:rPr lang="fr-FR" sz="2800" dirty="0" smtClean="0"/>
              <a:t>La circoncision</a:t>
            </a:r>
          </a:p>
          <a:p>
            <a:pPr marL="434009" indent="-434009">
              <a:buFont typeface="+mj-lt"/>
              <a:buAutoNum type="alphaLcPeriod"/>
            </a:pPr>
            <a:r>
              <a:rPr lang="fr-FR" sz="2800" dirty="0" smtClean="0"/>
              <a:t>Le préservatif</a:t>
            </a:r>
          </a:p>
          <a:p>
            <a:pPr marL="434009" indent="-434009">
              <a:buFont typeface="+mj-lt"/>
              <a:buAutoNum type="alphaLcPeriod"/>
            </a:pPr>
            <a:r>
              <a:rPr lang="fr-FR" sz="2800" dirty="0" smtClean="0"/>
              <a:t>Le traitement antirétroviral du partenaire séropositif (TasP)</a:t>
            </a:r>
          </a:p>
          <a:p>
            <a:pPr marL="434009" indent="-434009">
              <a:buFont typeface="+mj-lt"/>
              <a:buAutoNum type="alphaLcPeriod"/>
            </a:pPr>
            <a:r>
              <a:rPr lang="fr-FR" sz="2800" dirty="0" smtClean="0"/>
              <a:t>Le traitement antirétroviral du partenaire séronégatif (PrEP)</a:t>
            </a:r>
          </a:p>
          <a:p>
            <a:pPr marL="434009" indent="-434009">
              <a:buFont typeface="+mj-lt"/>
              <a:buAutoNum type="alphaLcPeriod"/>
            </a:pPr>
            <a:r>
              <a:rPr lang="fr-FR" sz="2800" dirty="0" smtClean="0"/>
              <a:t>Un programme de conseil d’abstinence</a:t>
            </a:r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32243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700" dirty="0"/>
              <a:t>Individuellement, quel est le moyen de prévention du VIH le plus efficace en 2015 ?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"/>
          </p:nvPr>
        </p:nvSpPr>
        <p:spPr>
          <a:xfrm>
            <a:off x="723095" y="1853406"/>
            <a:ext cx="9172575" cy="3343275"/>
          </a:xfrm>
        </p:spPr>
        <p:txBody>
          <a:bodyPr/>
          <a:lstStyle/>
          <a:p>
            <a:pPr marL="434009" indent="-434009">
              <a:buFont typeface="+mj-lt"/>
              <a:buAutoNum type="alphaLcPeriod"/>
            </a:pPr>
            <a:r>
              <a:rPr lang="fr-FR" sz="2800" dirty="0" smtClean="0">
                <a:solidFill>
                  <a:srgbClr val="D9D9D9"/>
                </a:solidFill>
              </a:rPr>
              <a:t>La circoncision</a:t>
            </a:r>
          </a:p>
          <a:p>
            <a:pPr marL="434009" indent="-434009">
              <a:buFont typeface="+mj-lt"/>
              <a:buAutoNum type="alphaLcPeriod"/>
            </a:pPr>
            <a:r>
              <a:rPr lang="fr-FR" sz="2800" dirty="0" smtClean="0">
                <a:solidFill>
                  <a:srgbClr val="D9D9D9"/>
                </a:solidFill>
              </a:rPr>
              <a:t>Le préservatif</a:t>
            </a:r>
          </a:p>
          <a:p>
            <a:pPr marL="434009" indent="-434009">
              <a:buFont typeface="+mj-lt"/>
              <a:buAutoNum type="alphaLcPeriod"/>
            </a:pPr>
            <a:r>
              <a:rPr lang="fr-FR" sz="2800" dirty="0" smtClean="0"/>
              <a:t>Le traitement antirétroviral du partenaire séropositif (TasP)</a:t>
            </a:r>
          </a:p>
          <a:p>
            <a:pPr marL="434009" indent="-434009">
              <a:buFont typeface="+mj-lt"/>
              <a:buAutoNum type="alphaLcPeriod"/>
            </a:pPr>
            <a:r>
              <a:rPr lang="fr-FR" sz="2800" dirty="0" smtClean="0">
                <a:solidFill>
                  <a:srgbClr val="D9D9D9"/>
                </a:solidFill>
              </a:rPr>
              <a:t>Le traitement antirétroviral du partenaire séronégatif (PrEP)</a:t>
            </a:r>
          </a:p>
          <a:p>
            <a:pPr marL="434009" indent="-434009">
              <a:buFont typeface="+mj-lt"/>
              <a:buAutoNum type="alphaLcPeriod"/>
            </a:pPr>
            <a:r>
              <a:rPr lang="fr-FR" sz="2800" dirty="0" smtClean="0">
                <a:solidFill>
                  <a:srgbClr val="D9D9D9"/>
                </a:solidFill>
              </a:rPr>
              <a:t>Un programme de conseil d’abstinence</a:t>
            </a:r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77725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1"/>
          <p:cNvSpPr txBox="1">
            <a:spLocks noChangeArrowheads="1"/>
          </p:cNvSpPr>
          <p:nvPr/>
        </p:nvSpPr>
        <p:spPr bwMode="auto">
          <a:xfrm>
            <a:off x="997935" y="2297113"/>
            <a:ext cx="9083285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3600" b="0" dirty="0"/>
              <a:t>Infection par le </a:t>
            </a:r>
            <a:r>
              <a:rPr lang="fr-FR" sz="3600" b="0" dirty="0" smtClean="0"/>
              <a:t>VIH</a:t>
            </a:r>
          </a:p>
          <a:p>
            <a:pPr>
              <a:spcBef>
                <a:spcPct val="50000"/>
              </a:spcBef>
            </a:pPr>
            <a:endParaRPr lang="fr-FR" sz="3600" b="0" dirty="0" smtClean="0"/>
          </a:p>
          <a:p>
            <a:pPr>
              <a:spcBef>
                <a:spcPct val="50000"/>
              </a:spcBef>
            </a:pPr>
            <a:r>
              <a:rPr lang="fr-FR" sz="2000" b="0" dirty="0" smtClean="0"/>
              <a:t>1</a:t>
            </a:r>
            <a:r>
              <a:rPr lang="fr-FR" sz="2000" b="0" baseline="30000" dirty="0" smtClean="0"/>
              <a:t>ère</a:t>
            </a:r>
            <a:r>
              <a:rPr lang="fr-FR" sz="2000" b="0" dirty="0" smtClean="0"/>
              <a:t> partie : dépistage, épidémiologie, physiopathologie, évolution naturelle</a:t>
            </a:r>
            <a:endParaRPr lang="fr-FR" sz="2000" b="0" dirty="0"/>
          </a:p>
          <a:p>
            <a:pPr>
              <a:spcBef>
                <a:spcPct val="50000"/>
              </a:spcBef>
            </a:pPr>
            <a:endParaRPr lang="fr-FR" sz="2000" b="0" dirty="0"/>
          </a:p>
        </p:txBody>
      </p:sp>
      <p:pic>
        <p:nvPicPr>
          <p:cNvPr id="65538" name="Picture 12" descr="Globe tournant"/>
          <p:cNvPicPr>
            <a:picLocks noGrp="1" noChangeAspect="1" noChangeArrowheads="1" noCrop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94700" y="306388"/>
            <a:ext cx="1444625" cy="1284287"/>
          </a:xfrm>
        </p:spPr>
      </p:pic>
      <p:pic>
        <p:nvPicPr>
          <p:cNvPr id="65540" name="Picture 4" descr="LogoCoreVIH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3" y="144463"/>
            <a:ext cx="1400175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908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700" dirty="0" smtClean="0"/>
              <a:t>Classez-les dans l’ordre d’efficacité</a:t>
            </a:r>
            <a:r>
              <a:rPr lang="mr-IN" sz="2700" dirty="0" smtClean="0"/>
              <a:t>…</a:t>
            </a:r>
            <a:endParaRPr lang="fr-FR" sz="2700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"/>
          </p:nvPr>
        </p:nvSpPr>
        <p:spPr>
          <a:xfrm>
            <a:off x="723095" y="1853406"/>
            <a:ext cx="9172575" cy="3343275"/>
          </a:xfrm>
        </p:spPr>
        <p:txBody>
          <a:bodyPr/>
          <a:lstStyle/>
          <a:p>
            <a:pPr marL="434009" indent="-434009">
              <a:buFont typeface="+mj-lt"/>
              <a:buAutoNum type="alphaLcPeriod"/>
            </a:pPr>
            <a:r>
              <a:rPr lang="fr-FR" sz="2800" dirty="0" smtClean="0"/>
              <a:t>La circoncision</a:t>
            </a:r>
          </a:p>
          <a:p>
            <a:pPr marL="434009" indent="-434009">
              <a:buFont typeface="+mj-lt"/>
              <a:buAutoNum type="alphaLcPeriod"/>
            </a:pPr>
            <a:r>
              <a:rPr lang="fr-FR" sz="2800" dirty="0" smtClean="0"/>
              <a:t>Le préservatif</a:t>
            </a:r>
          </a:p>
          <a:p>
            <a:pPr marL="434009" indent="-434009">
              <a:buFont typeface="+mj-lt"/>
              <a:buAutoNum type="alphaLcPeriod"/>
            </a:pPr>
            <a:r>
              <a:rPr lang="fr-FR" sz="2800" dirty="0" smtClean="0"/>
              <a:t>Le traitement antirétroviral du partenaire séropositif (TasP)</a:t>
            </a:r>
          </a:p>
          <a:p>
            <a:pPr marL="434009" indent="-434009">
              <a:buFont typeface="+mj-lt"/>
              <a:buAutoNum type="alphaLcPeriod"/>
            </a:pPr>
            <a:r>
              <a:rPr lang="fr-FR" sz="2800" dirty="0" smtClean="0"/>
              <a:t>Le traitement antirétroviral du partenaire séronégatif (PrEP)</a:t>
            </a:r>
          </a:p>
          <a:p>
            <a:pPr marL="434009" indent="-434009">
              <a:buFont typeface="+mj-lt"/>
              <a:buAutoNum type="alphaLcPeriod"/>
            </a:pPr>
            <a:r>
              <a:rPr lang="fr-FR" sz="2800" dirty="0" smtClean="0"/>
              <a:t>Un programme de conseil d’abstinence</a:t>
            </a:r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89366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Dans l’ordre !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34009" indent="-434009">
              <a:buFont typeface="+mj-lt"/>
              <a:buAutoNum type="alphaLcPeriod"/>
            </a:pPr>
            <a:r>
              <a:rPr lang="fr-FR" dirty="0">
                <a:solidFill>
                  <a:srgbClr val="000000"/>
                </a:solidFill>
              </a:rPr>
              <a:t>Le traitement antirétroviral du partenaire séropositif (TasP</a:t>
            </a:r>
            <a:r>
              <a:rPr lang="fr-FR" dirty="0" smtClean="0">
                <a:solidFill>
                  <a:srgbClr val="000000"/>
                </a:solidFill>
              </a:rPr>
              <a:t>) </a:t>
            </a:r>
          </a:p>
          <a:p>
            <a:pPr marL="434009" indent="-434009">
              <a:buFont typeface="+mj-lt"/>
              <a:buAutoNum type="alphaLcPeriod"/>
            </a:pPr>
            <a:r>
              <a:rPr lang="fr-FR" dirty="0" smtClean="0">
                <a:solidFill>
                  <a:srgbClr val="000000"/>
                </a:solidFill>
              </a:rPr>
              <a:t>Le préservatif</a:t>
            </a:r>
          </a:p>
          <a:p>
            <a:pPr marL="434009" indent="-434009">
              <a:buFont typeface="+mj-lt"/>
              <a:buAutoNum type="alphaLcPeriod"/>
            </a:pPr>
            <a:r>
              <a:rPr lang="fr-FR" dirty="0" smtClean="0">
                <a:solidFill>
                  <a:srgbClr val="000000"/>
                </a:solidFill>
              </a:rPr>
              <a:t>Le </a:t>
            </a:r>
            <a:r>
              <a:rPr lang="fr-FR" dirty="0">
                <a:solidFill>
                  <a:srgbClr val="000000"/>
                </a:solidFill>
              </a:rPr>
              <a:t>traitement antirétroviral du partenaire séronégatif (PrEP</a:t>
            </a:r>
            <a:r>
              <a:rPr lang="fr-FR" dirty="0" smtClean="0">
                <a:solidFill>
                  <a:srgbClr val="000000"/>
                </a:solidFill>
              </a:rPr>
              <a:t>)</a:t>
            </a:r>
          </a:p>
          <a:p>
            <a:pPr marL="434009" indent="-434009">
              <a:buFont typeface="+mj-lt"/>
              <a:buAutoNum type="alphaLcPeriod"/>
            </a:pPr>
            <a:r>
              <a:rPr lang="fr-FR" dirty="0" smtClean="0">
                <a:solidFill>
                  <a:srgbClr val="000000"/>
                </a:solidFill>
              </a:rPr>
              <a:t>La circoncision</a:t>
            </a:r>
          </a:p>
          <a:p>
            <a:pPr marL="434009" indent="-434009">
              <a:buFont typeface="+mj-lt"/>
              <a:buAutoNum type="alphaLcPeriod"/>
            </a:pPr>
            <a:r>
              <a:rPr lang="fr-FR" dirty="0" smtClean="0">
                <a:solidFill>
                  <a:srgbClr val="000000"/>
                </a:solidFill>
              </a:rPr>
              <a:t>Un </a:t>
            </a:r>
            <a:r>
              <a:rPr lang="fr-FR" dirty="0">
                <a:solidFill>
                  <a:srgbClr val="000000"/>
                </a:solidFill>
              </a:rPr>
              <a:t>programme de conseil </a:t>
            </a:r>
            <a:r>
              <a:rPr lang="fr-FR" dirty="0" smtClean="0">
                <a:solidFill>
                  <a:srgbClr val="000000"/>
                </a:solidFill>
              </a:rPr>
              <a:t>d’abstinence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4" name="Explosion 2 3"/>
          <p:cNvSpPr/>
          <p:nvPr/>
        </p:nvSpPr>
        <p:spPr bwMode="auto">
          <a:xfrm>
            <a:off x="7751395" y="1853899"/>
            <a:ext cx="2156456" cy="762953"/>
          </a:xfrm>
          <a:prstGeom prst="irregularSeal2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/>
            <a:r>
              <a:rPr lang="fr-FR" sz="2025" dirty="0">
                <a:solidFill>
                  <a:srgbClr val="FFFFFF"/>
                </a:solidFill>
              </a:rPr>
              <a:t>96 %</a:t>
            </a:r>
          </a:p>
        </p:txBody>
      </p:sp>
      <p:sp>
        <p:nvSpPr>
          <p:cNvPr id="5" name="Explosion 2 4"/>
          <p:cNvSpPr/>
          <p:nvPr/>
        </p:nvSpPr>
        <p:spPr bwMode="auto">
          <a:xfrm>
            <a:off x="3548891" y="2586778"/>
            <a:ext cx="1744982" cy="685800"/>
          </a:xfrm>
          <a:prstGeom prst="irregularSeal2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/>
            <a:r>
              <a:rPr lang="fr-FR" sz="2025" dirty="0">
                <a:solidFill>
                  <a:srgbClr val="FFFFFF"/>
                </a:solidFill>
              </a:rPr>
              <a:t>90 %</a:t>
            </a:r>
          </a:p>
        </p:txBody>
      </p:sp>
      <p:sp>
        <p:nvSpPr>
          <p:cNvPr id="6" name="Explosion 2 5"/>
          <p:cNvSpPr/>
          <p:nvPr/>
        </p:nvSpPr>
        <p:spPr bwMode="auto">
          <a:xfrm>
            <a:off x="7571181" y="3496203"/>
            <a:ext cx="2082548" cy="762953"/>
          </a:xfrm>
          <a:prstGeom prst="irregularSeal2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/>
            <a:r>
              <a:rPr lang="fr-FR" sz="2025" dirty="0">
                <a:solidFill>
                  <a:srgbClr val="FFFFFF"/>
                </a:solidFill>
              </a:rPr>
              <a:t>86 %</a:t>
            </a:r>
          </a:p>
        </p:txBody>
      </p:sp>
      <p:sp>
        <p:nvSpPr>
          <p:cNvPr id="7" name="Explosion 2 6"/>
          <p:cNvSpPr/>
          <p:nvPr/>
        </p:nvSpPr>
        <p:spPr bwMode="auto">
          <a:xfrm>
            <a:off x="3567606" y="4259156"/>
            <a:ext cx="1943096" cy="762953"/>
          </a:xfrm>
          <a:prstGeom prst="irregularSeal2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/>
            <a:r>
              <a:rPr lang="fr-FR" sz="2025" dirty="0">
                <a:solidFill>
                  <a:srgbClr val="FFFFFF"/>
                </a:solidFill>
              </a:rPr>
              <a:t>60 %</a:t>
            </a:r>
          </a:p>
        </p:txBody>
      </p:sp>
      <p:sp>
        <p:nvSpPr>
          <p:cNvPr id="8" name="Explosion 2 7"/>
          <p:cNvSpPr/>
          <p:nvPr/>
        </p:nvSpPr>
        <p:spPr bwMode="auto">
          <a:xfrm>
            <a:off x="7751395" y="5145401"/>
            <a:ext cx="1722120" cy="762953"/>
          </a:xfrm>
          <a:prstGeom prst="irregularSeal2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/>
            <a:r>
              <a:rPr lang="fr-FR" sz="2025" dirty="0">
                <a:solidFill>
                  <a:srgbClr val="FFFFFF"/>
                </a:solidFill>
              </a:rPr>
              <a:t>0 %</a:t>
            </a:r>
          </a:p>
        </p:txBody>
      </p:sp>
    </p:spTree>
    <p:extLst>
      <p:ext uri="{BB962C8B-B14F-4D97-AF65-F5344CB8AC3E}">
        <p14:creationId xmlns:p14="http://schemas.microsoft.com/office/powerpoint/2010/main" val="91546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5" name="Titre 1"/>
          <p:cNvSpPr>
            <a:spLocks noGrp="1"/>
          </p:cNvSpPr>
          <p:nvPr>
            <p:ph type="title"/>
          </p:nvPr>
        </p:nvSpPr>
        <p:spPr>
          <a:xfrm>
            <a:off x="675861" y="3062331"/>
            <a:ext cx="2653333" cy="74341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FR" sz="3600" dirty="0" smtClean="0">
                <a:cs typeface="Calibri"/>
              </a:rPr>
              <a:t>Etude</a:t>
            </a:r>
            <a:br>
              <a:rPr lang="fr-FR" sz="3600" dirty="0" smtClean="0">
                <a:cs typeface="Calibri"/>
              </a:rPr>
            </a:br>
            <a:r>
              <a:rPr lang="fr-FR" sz="3600" dirty="0" smtClean="0">
                <a:cs typeface="Calibri"/>
              </a:rPr>
              <a:t>PARTNER</a:t>
            </a:r>
            <a:endParaRPr lang="fr-FR" sz="3600" dirty="0">
              <a:cs typeface="Calibri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42900" y="6203610"/>
            <a:ext cx="811987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AJ </a:t>
            </a:r>
            <a:r>
              <a:rPr lang="fr-FR" sz="1350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Rodger</a:t>
            </a:r>
            <a:r>
              <a:rPr lang="fr-FR" sz="135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et al. </a:t>
            </a:r>
            <a:r>
              <a:rPr lang="en-US" sz="135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JAMA July 12, 2016 Volume 316, Number 2 </a:t>
            </a:r>
            <a:br>
              <a:rPr lang="en-US" sz="135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</a:br>
            <a:endParaRPr lang="en-US" sz="135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fr-FR" sz="135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9194" y="477266"/>
            <a:ext cx="6601191" cy="5661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adre 5"/>
          <p:cNvSpPr/>
          <p:nvPr/>
        </p:nvSpPr>
        <p:spPr>
          <a:xfrm>
            <a:off x="7050024" y="1311593"/>
            <a:ext cx="768096" cy="4553712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schemeClr val="tx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207758" y="1360814"/>
            <a:ext cx="452628" cy="44550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4050" dirty="0">
                <a:latin typeface="Calibri" charset="0"/>
                <a:ea typeface="Calibri" charset="0"/>
                <a:cs typeface="Calibri" charset="0"/>
              </a:rPr>
              <a:t>Z</a:t>
            </a:r>
          </a:p>
          <a:p>
            <a:endParaRPr lang="fr-FR" sz="405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fr-FR" sz="4050" dirty="0">
                <a:latin typeface="Calibri" charset="0"/>
                <a:ea typeface="Calibri" charset="0"/>
                <a:cs typeface="Calibri" charset="0"/>
              </a:rPr>
              <a:t>E</a:t>
            </a:r>
          </a:p>
          <a:p>
            <a:endParaRPr lang="fr-FR" sz="405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fr-FR" sz="4050" dirty="0">
                <a:latin typeface="Calibri" charset="0"/>
                <a:ea typeface="Calibri" charset="0"/>
                <a:cs typeface="Calibri" charset="0"/>
              </a:rPr>
              <a:t>R</a:t>
            </a:r>
          </a:p>
          <a:p>
            <a:endParaRPr lang="fr-FR" sz="405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fr-FR" sz="4050" dirty="0">
                <a:latin typeface="Calibri" charset="0"/>
                <a:ea typeface="Calibri" charset="0"/>
                <a:cs typeface="Calibri" charset="0"/>
              </a:rPr>
              <a:t>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256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Risque de transmission sexuelle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849755" y="1885956"/>
            <a:ext cx="6765608" cy="3818781"/>
          </a:xfrm>
        </p:spPr>
        <p:txBody>
          <a:bodyPr/>
          <a:lstStyle/>
          <a:p>
            <a:r>
              <a:rPr lang="fr-FR" sz="2363" dirty="0"/>
              <a:t>Si la charge virale est inférieure au seuil de détection dans le sang depuis plus de 6 mois.</a:t>
            </a:r>
          </a:p>
          <a:p>
            <a:r>
              <a:rPr lang="fr-FR" sz="2363" dirty="0"/>
              <a:t>S’il n’y a pas de lésions génitales ni d’IST associée.</a:t>
            </a:r>
          </a:p>
          <a:p>
            <a:r>
              <a:rPr lang="fr-FR" sz="2363" dirty="0"/>
              <a:t>Si le traitement est pris régulièrement.</a:t>
            </a:r>
          </a:p>
        </p:txBody>
      </p:sp>
      <p:grpSp>
        <p:nvGrpSpPr>
          <p:cNvPr id="6" name="Grouper 5"/>
          <p:cNvGrpSpPr/>
          <p:nvPr/>
        </p:nvGrpSpPr>
        <p:grpSpPr>
          <a:xfrm>
            <a:off x="1928449" y="4779724"/>
            <a:ext cx="8101376" cy="875992"/>
            <a:chOff x="856725" y="5029788"/>
            <a:chExt cx="8899863" cy="1038213"/>
          </a:xfrm>
        </p:grpSpPr>
        <p:sp>
          <p:nvSpPr>
            <p:cNvPr id="4" name="Flèche droite rayée 3"/>
            <p:cNvSpPr/>
            <p:nvPr/>
          </p:nvSpPr>
          <p:spPr bwMode="auto">
            <a:xfrm>
              <a:off x="856725" y="5029788"/>
              <a:ext cx="1723529" cy="1038213"/>
            </a:xfrm>
            <a:prstGeom prst="stripedRight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7153" tIns="38576" rIns="77153" bIns="38576" numCol="1" rtlCol="0" anchor="t" anchorCtr="0" compatLnSpc="1">
              <a:prstTxWarp prst="textNoShape">
                <a:avLst/>
              </a:prstTxWarp>
            </a:bodyPr>
            <a:lstStyle/>
            <a:p>
              <a:pPr defTabSz="771571"/>
              <a:endParaRPr lang="fr-FR" sz="2025">
                <a:solidFill>
                  <a:srgbClr val="000000"/>
                </a:solidFill>
              </a:endParaRPr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3053974" y="5221302"/>
              <a:ext cx="6702614" cy="663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71571"/>
              <a:r>
                <a:rPr lang="fr-FR" sz="3038" u="sng" dirty="0">
                  <a:solidFill>
                    <a:srgbClr val="FF0000"/>
                  </a:solidFill>
                </a:rPr>
                <a:t>Le risque est « acceptable 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325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274638"/>
            <a:ext cx="9258300" cy="730250"/>
          </a:xfrm>
        </p:spPr>
        <p:txBody>
          <a:bodyPr anchor="t"/>
          <a:lstStyle/>
          <a:p>
            <a:pPr eaLnBrk="1" hangingPunct="1"/>
            <a:r>
              <a:rPr lang="fr-FR" dirty="0">
                <a:latin typeface="Arial" charset="0"/>
                <a:ea typeface="ＭＳ Ｐゴシック" charset="0"/>
              </a:rPr>
              <a:t>Modalités de déclaration</a:t>
            </a:r>
          </a:p>
        </p:txBody>
      </p:sp>
      <p:sp>
        <p:nvSpPr>
          <p:cNvPr id="993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u="sng" dirty="0">
                <a:latin typeface="Arial" charset="0"/>
                <a:ea typeface="ＭＳ Ｐゴシック" charset="0"/>
              </a:rPr>
              <a:t>Le SIDA</a:t>
            </a:r>
            <a:r>
              <a:rPr lang="fr-FR" dirty="0">
                <a:latin typeface="Arial" charset="0"/>
                <a:ea typeface="ＭＳ Ｐゴシック" charset="0"/>
              </a:rPr>
              <a:t> est une maladie à déclaration obligatoire depuis 1983</a:t>
            </a:r>
          </a:p>
          <a:p>
            <a:pPr eaLnBrk="1" hangingPunct="1"/>
            <a:r>
              <a:rPr lang="fr-FR" u="sng" dirty="0" smtClean="0">
                <a:latin typeface="Arial" charset="0"/>
                <a:ea typeface="ＭＳ Ｐゴシック" charset="0"/>
              </a:rPr>
              <a:t>L’</a:t>
            </a:r>
            <a:r>
              <a:rPr lang="fr-FR" altLang="ja-JP" u="sng" dirty="0" smtClean="0">
                <a:latin typeface="Arial" charset="0"/>
                <a:ea typeface="ＭＳ Ｐゴシック" charset="0"/>
              </a:rPr>
              <a:t>infection </a:t>
            </a:r>
            <a:r>
              <a:rPr lang="fr-FR" altLang="ja-JP" u="sng" dirty="0">
                <a:latin typeface="Arial" charset="0"/>
                <a:ea typeface="ＭＳ Ｐゴシック" charset="0"/>
              </a:rPr>
              <a:t>par le VIH</a:t>
            </a:r>
            <a:r>
              <a:rPr lang="fr-FR" altLang="ja-JP" dirty="0">
                <a:latin typeface="Arial" charset="0"/>
                <a:ea typeface="ＭＳ Ｐゴシック" charset="0"/>
              </a:rPr>
              <a:t> est à déclaration obligatoire depuis janvier </a:t>
            </a:r>
            <a:r>
              <a:rPr lang="fr-FR" altLang="ja-JP" dirty="0" smtClean="0">
                <a:latin typeface="Arial" charset="0"/>
                <a:ea typeface="ＭＳ Ｐゴシック" charset="0"/>
              </a:rPr>
              <a:t>2003 seulement</a:t>
            </a:r>
          </a:p>
          <a:p>
            <a:pPr lvl="1" eaLnBrk="1" hangingPunct="1"/>
            <a:r>
              <a:rPr lang="fr-FR" altLang="ja-JP" dirty="0" smtClean="0">
                <a:latin typeface="Arial" charset="0"/>
                <a:ea typeface="ＭＳ Ｐゴシック" charset="0"/>
              </a:rPr>
              <a:t>Par le médecin biologiste</a:t>
            </a:r>
          </a:p>
          <a:p>
            <a:pPr lvl="1" eaLnBrk="1" hangingPunct="1"/>
            <a:r>
              <a:rPr lang="fr-FR" altLang="ja-JP" dirty="0" smtClean="0">
                <a:latin typeface="Arial" charset="0"/>
                <a:ea typeface="ＭＳ Ｐゴシック" charset="0"/>
              </a:rPr>
              <a:t>Par le médecin qui a prescrit la sérologie</a:t>
            </a:r>
          </a:p>
          <a:p>
            <a:pPr eaLnBrk="1" hangingPunct="1"/>
            <a:r>
              <a:rPr lang="fr-FR" altLang="ja-JP" dirty="0" smtClean="0">
                <a:latin typeface="Arial" charset="0"/>
                <a:ea typeface="ＭＳ Ｐゴシック" charset="0"/>
              </a:rPr>
              <a:t>Première DO bénéficiant d’une déclaration électronique (</a:t>
            </a:r>
            <a:r>
              <a:rPr lang="fr-FR" altLang="ja-JP" dirty="0" err="1" smtClean="0">
                <a:latin typeface="Arial" charset="0"/>
                <a:ea typeface="ＭＳ Ｐゴシック" charset="0"/>
              </a:rPr>
              <a:t>eDO</a:t>
            </a:r>
            <a:r>
              <a:rPr lang="fr-FR" altLang="ja-JP" dirty="0" smtClean="0">
                <a:latin typeface="Arial" charset="0"/>
                <a:ea typeface="ＭＳ Ｐゴシック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893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aphique 8"/>
          <p:cNvGraphicFramePr>
            <a:graphicFrameLocks/>
          </p:cNvGraphicFramePr>
          <p:nvPr>
            <p:extLst/>
          </p:nvPr>
        </p:nvGraphicFramePr>
        <p:xfrm>
          <a:off x="1801881" y="1483552"/>
          <a:ext cx="6136433" cy="4071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122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724188" y="188020"/>
            <a:ext cx="6895505" cy="838498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fr-FR" sz="2400" b="1" dirty="0" smtClean="0"/>
              <a:t>Près de 6 </a:t>
            </a:r>
            <a:r>
              <a:rPr lang="fr-FR" sz="2400" dirty="0"/>
              <a:t>0</a:t>
            </a:r>
            <a:r>
              <a:rPr lang="fr-FR" sz="2400" b="1" dirty="0" smtClean="0"/>
              <a:t>00 personnes [5 500-6 300] </a:t>
            </a:r>
            <a:br>
              <a:rPr lang="fr-FR" sz="2400" b="1" dirty="0" smtClean="0"/>
            </a:br>
            <a:r>
              <a:rPr lang="fr-FR" sz="2400" b="1" dirty="0" smtClean="0"/>
              <a:t>ont découvert leur </a:t>
            </a:r>
            <a:r>
              <a:rPr lang="fr-FR" sz="2400" b="1" smtClean="0"/>
              <a:t>séropositivité VIH en </a:t>
            </a:r>
            <a:r>
              <a:rPr lang="fr-FR" sz="2400" b="1" dirty="0" smtClean="0"/>
              <a:t>2015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437236" y="6250528"/>
            <a:ext cx="6207026" cy="235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 defTabSz="771571"/>
            <a:r>
              <a:rPr lang="fr-FR" sz="928" dirty="0">
                <a:solidFill>
                  <a:srgbClr val="4D4D4F"/>
                </a:solidFill>
              </a:rPr>
              <a:t>Source : </a:t>
            </a:r>
            <a:r>
              <a:rPr lang="fr-FR" sz="928" b="0" dirty="0">
                <a:solidFill>
                  <a:srgbClr val="4D4D4F"/>
                </a:solidFill>
              </a:rPr>
              <a:t>Santé publique France, DO VIH au 31/12/2015 corrigées pour les délais, la sous déclaration et les valeurs manquantes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5818586" y="3236119"/>
            <a:ext cx="2119727" cy="1296591"/>
          </a:xfrm>
          <a:prstGeom prst="roundRect">
            <a:avLst/>
          </a:prstGeom>
          <a:solidFill>
            <a:schemeClr val="accent1">
              <a:alpha val="1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1571"/>
            <a:endParaRPr lang="fr-FR" sz="1013">
              <a:solidFill>
                <a:prstClr val="white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933340" y="3017179"/>
            <a:ext cx="1883460" cy="168829"/>
          </a:xfrm>
          <a:prstGeom prst="rect">
            <a:avLst/>
          </a:prstGeom>
          <a:noFill/>
        </p:spPr>
        <p:txBody>
          <a:bodyPr wrap="square" lIns="30375" tIns="0" rIns="30375" bIns="0" rtlCol="0">
            <a:spAutoFit/>
          </a:bodyPr>
          <a:lstStyle/>
          <a:p>
            <a:pPr algn="ctr" defTabSz="771571"/>
            <a:r>
              <a:rPr lang="fr-FR" sz="1097" dirty="0">
                <a:solidFill>
                  <a:srgbClr val="4D4D4F"/>
                </a:solidFill>
              </a:rPr>
              <a:t>Stable depuis 2011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506153" y="5849465"/>
            <a:ext cx="7205567" cy="32611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 algn="ctr" defTabSz="771571">
              <a:spcBef>
                <a:spcPts val="405"/>
              </a:spcBef>
            </a:pPr>
            <a:r>
              <a:rPr lang="fr-FR" sz="1519" b="0" dirty="0">
                <a:solidFill>
                  <a:srgbClr val="002060"/>
                </a:solidFill>
              </a:rPr>
              <a:t>L’incertitude est plus importante sur le dernier point, en raison des délais de déclaration.</a:t>
            </a:r>
          </a:p>
        </p:txBody>
      </p:sp>
    </p:spTree>
    <p:extLst>
      <p:ext uri="{BB962C8B-B14F-4D97-AF65-F5344CB8AC3E}">
        <p14:creationId xmlns:p14="http://schemas.microsoft.com/office/powerpoint/2010/main" val="44944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77504" y="151719"/>
            <a:ext cx="8614023" cy="96440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FR" sz="2700" b="1" dirty="0">
                <a:latin typeface="Arial Narrow"/>
              </a:rPr>
              <a:t>Découvertes de séropositivité par mode de  contamination</a:t>
            </a:r>
            <a:endParaRPr lang="fr-FR" sz="2700" dirty="0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28588" y="6023420"/>
            <a:ext cx="6983909" cy="245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008" tIns="44504" rIns="89008" bIns="44504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fr-FR" sz="1013" kern="0" dirty="0">
                <a:solidFill>
                  <a:srgbClr val="000000"/>
                </a:solidFill>
              </a:rPr>
              <a:t>Source : </a:t>
            </a:r>
            <a:r>
              <a:rPr lang="fr-FR" sz="1013" b="0" kern="0" dirty="0">
                <a:solidFill>
                  <a:srgbClr val="000000"/>
                </a:solidFill>
              </a:rPr>
              <a:t>InVS, données DO VIH au 31/12/2014 corrigées</a:t>
            </a:r>
          </a:p>
        </p:txBody>
      </p:sp>
      <p:sp>
        <p:nvSpPr>
          <p:cNvPr id="6" name="Flèche droite rayée 5"/>
          <p:cNvSpPr/>
          <p:nvPr/>
        </p:nvSpPr>
        <p:spPr bwMode="auto">
          <a:xfrm rot="1028652">
            <a:off x="2613258" y="3240108"/>
            <a:ext cx="4237155" cy="293589"/>
          </a:xfrm>
          <a:prstGeom prst="stripedRightArrow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/>
            <a:endParaRPr lang="fr-FR" sz="2025">
              <a:solidFill>
                <a:srgbClr val="00000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3148" y="1911350"/>
            <a:ext cx="7602736" cy="4019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Flèche droite rayée 3"/>
          <p:cNvSpPr/>
          <p:nvPr/>
        </p:nvSpPr>
        <p:spPr bwMode="auto">
          <a:xfrm rot="20842829">
            <a:off x="2651327" y="2487110"/>
            <a:ext cx="6712815" cy="293589"/>
          </a:xfrm>
          <a:prstGeom prst="strip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/>
            <a:endParaRPr lang="fr-FR" sz="2025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43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re 1"/>
          <p:cNvSpPr>
            <a:spLocks noGrp="1"/>
          </p:cNvSpPr>
          <p:nvPr>
            <p:ph type="title"/>
          </p:nvPr>
        </p:nvSpPr>
        <p:spPr>
          <a:xfrm>
            <a:off x="2" y="2"/>
            <a:ext cx="10247709" cy="1143001"/>
          </a:xfrm>
        </p:spPr>
        <p:txBody>
          <a:bodyPr/>
          <a:lstStyle/>
          <a:p>
            <a:r>
              <a:rPr lang="fr-FR" sz="4600" b="1" dirty="0"/>
              <a:t>Prévalence du VIH en 2010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050976"/>
              </p:ext>
            </p:extLst>
          </p:nvPr>
        </p:nvGraphicFramePr>
        <p:xfrm>
          <a:off x="162086" y="1319865"/>
          <a:ext cx="10012480" cy="5446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7100"/>
                <a:gridCol w="2747985"/>
                <a:gridCol w="2035028"/>
                <a:gridCol w="1872367"/>
              </a:tblGrid>
              <a:tr h="518152"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Nb de</a:t>
                      </a:r>
                      <a:r>
                        <a:rPr lang="fr-FR" sz="1400" baseline="0" dirty="0" smtClean="0"/>
                        <a:t> PVVIH</a:t>
                      </a:r>
                      <a:endParaRPr lang="fr-FR" sz="1400" dirty="0"/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Taille</a:t>
                      </a:r>
                      <a:r>
                        <a:rPr lang="fr-FR" sz="1400" baseline="0" dirty="0" smtClean="0"/>
                        <a:t> pop. 18-64 ans</a:t>
                      </a:r>
                      <a:endParaRPr lang="fr-FR" sz="1400" dirty="0"/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Taux</a:t>
                      </a:r>
                      <a:r>
                        <a:rPr lang="fr-FR" sz="1400" baseline="0" dirty="0" smtClean="0"/>
                        <a:t> de prévalence(%)</a:t>
                      </a:r>
                      <a:endParaRPr lang="fr-FR" sz="1400" dirty="0"/>
                    </a:p>
                  </a:txBody>
                  <a:tcPr marL="102859" marR="102859" marT="45716" marB="45716"/>
                </a:tc>
              </a:tr>
              <a:tr h="530345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rgbClr val="000000"/>
                          </a:solidFill>
                        </a:rPr>
                        <a:t>Total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149 500</a:t>
                      </a:r>
                      <a:endParaRPr lang="en-US" sz="1400" dirty="0" smtClean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(143000-155800)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  <a:r>
                        <a:rPr lang="en-GB" sz="1400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566</a:t>
                      </a:r>
                      <a:r>
                        <a:rPr lang="en-GB" sz="1400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800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0,37</a:t>
                      </a:r>
                      <a:r>
                        <a:rPr lang="en-US" sz="1400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(0,36-0,39)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</a:tr>
              <a:tr h="320179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rgbClr val="000000"/>
                          </a:solidFill>
                        </a:rPr>
                        <a:t>Total Hommes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000000"/>
                          </a:solidFill>
                        </a:rPr>
                        <a:t>100 600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000000"/>
                          </a:solidFill>
                        </a:rPr>
                        <a:t>19 517 600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000000"/>
                          </a:solidFill>
                        </a:rPr>
                        <a:t>0,51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</a:tr>
              <a:tr h="365771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rgbClr val="000000"/>
                          </a:solidFill>
                        </a:rPr>
                        <a:t>Total Femmes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000000"/>
                          </a:solidFill>
                        </a:rPr>
                        <a:t>48 800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000000"/>
                          </a:solidFill>
                        </a:rPr>
                        <a:t>20 049 200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000000"/>
                          </a:solidFill>
                        </a:rPr>
                        <a:t>0,24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</a:tr>
              <a:tr h="530345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rgbClr val="000000"/>
                          </a:solidFill>
                        </a:rPr>
                        <a:t>HSH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53 100</a:t>
                      </a:r>
                      <a:endParaRPr lang="en-US" sz="1400" dirty="0" smtClean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(51200-55600)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312 300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17,00</a:t>
                      </a:r>
                      <a:r>
                        <a:rPr lang="en-US" sz="1400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(16,39-17,80)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</a:tr>
              <a:tr h="530345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rgbClr val="000000"/>
                          </a:solidFill>
                        </a:rPr>
                        <a:t>UDI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14 200</a:t>
                      </a:r>
                      <a:endParaRPr lang="en-US" sz="1400" dirty="0" smtClean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(12900-16700)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81 000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17,53</a:t>
                      </a:r>
                      <a:r>
                        <a:rPr lang="en-US" sz="14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(15,93-20,62)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</a:tr>
              <a:tr h="530345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rgbClr val="000000"/>
                          </a:solidFill>
                        </a:rPr>
                        <a:t>Femmes hétérosexuelles</a:t>
                      </a:r>
                      <a:r>
                        <a:rPr lang="fr-FR" sz="1400" baseline="0" dirty="0" smtClean="0">
                          <a:solidFill>
                            <a:srgbClr val="000000"/>
                          </a:solidFill>
                        </a:rPr>
                        <a:t> étrangères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20 300</a:t>
                      </a:r>
                      <a:endParaRPr lang="en-US" sz="1400" dirty="0" smtClean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(18600-22600)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1 296 400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1,57</a:t>
                      </a:r>
                      <a:endParaRPr lang="en-US" sz="1400" dirty="0" smtClean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(1,43-1,74)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</a:tr>
              <a:tr h="530345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rgbClr val="000000"/>
                          </a:solidFill>
                        </a:rPr>
                        <a:t>Hommes hétérosexuels étrangers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13 700</a:t>
                      </a:r>
                      <a:endParaRPr lang="en-US" sz="1400" dirty="0" smtClean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(11400-16400)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1 312 900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1,04</a:t>
                      </a:r>
                      <a:endParaRPr lang="en-US" sz="1400" dirty="0" smtClean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(0,87-1,25)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</a:tr>
              <a:tr h="530345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rgbClr val="000000"/>
                          </a:solidFill>
                        </a:rPr>
                        <a:t>Femmes hétérosexuelles</a:t>
                      </a:r>
                      <a:r>
                        <a:rPr lang="fr-FR" sz="1400" baseline="0" dirty="0" smtClean="0">
                          <a:solidFill>
                            <a:srgbClr val="000000"/>
                          </a:solidFill>
                        </a:rPr>
                        <a:t> françaises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22 300</a:t>
                      </a:r>
                      <a:endParaRPr lang="en-US" sz="1400" dirty="0" smtClean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(19700-24600)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18 752 800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0,12</a:t>
                      </a:r>
                      <a:endParaRPr lang="en-US" sz="1400" dirty="0" smtClean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(0,11-0,13)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</a:tr>
              <a:tr h="530345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rgbClr val="000000"/>
                          </a:solidFill>
                        </a:rPr>
                        <a:t>Hommes hétérosexuels </a:t>
                      </a:r>
                      <a:r>
                        <a:rPr lang="fr-FR" sz="1400" baseline="0" dirty="0" smtClean="0">
                          <a:solidFill>
                            <a:srgbClr val="000000"/>
                          </a:solidFill>
                        </a:rPr>
                        <a:t>français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r>
                        <a:rPr lang="en-GB" sz="1400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000</a:t>
                      </a:r>
                      <a:endParaRPr lang="en-US" sz="1400" dirty="0" smtClean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(18400-26500)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17 811 400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0,12</a:t>
                      </a:r>
                      <a:endParaRPr lang="en-US" sz="1400" dirty="0" smtClean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(0,10-0,15)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</a:tr>
              <a:tr h="53034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rgbClr val="000000"/>
                          </a:solidFill>
                        </a:rPr>
                        <a:t>Autres (transfusion sanguine,</a:t>
                      </a:r>
                      <a:r>
                        <a:rPr lang="fr-FR" sz="1400" baseline="0" dirty="0" smtClean="0">
                          <a:solidFill>
                            <a:srgbClr val="000000"/>
                          </a:solidFill>
                        </a:rPr>
                        <a:t> hémophilie, transmission périnatale)</a:t>
                      </a:r>
                      <a:endParaRPr lang="fr-FR" sz="1400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000000"/>
                          </a:solidFill>
                        </a:rPr>
                        <a:t>3 800</a:t>
                      </a:r>
                    </a:p>
                    <a:p>
                      <a:pPr algn="ctr"/>
                      <a:r>
                        <a:rPr lang="fr-FR" sz="1400" dirty="0" smtClean="0">
                          <a:solidFill>
                            <a:srgbClr val="000000"/>
                          </a:solidFill>
                        </a:rPr>
                        <a:t>(3000-4700)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000000"/>
                          </a:solidFill>
                        </a:rPr>
                        <a:t>-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000000"/>
                          </a:solidFill>
                        </a:rPr>
                        <a:t>-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</a:tr>
            </a:tbl>
          </a:graphicData>
        </a:graphic>
      </p:graphicFrame>
      <p:sp>
        <p:nvSpPr>
          <p:cNvPr id="2" name="Cadre 1"/>
          <p:cNvSpPr/>
          <p:nvPr/>
        </p:nvSpPr>
        <p:spPr>
          <a:xfrm>
            <a:off x="8254666" y="2887580"/>
            <a:ext cx="1879261" cy="1327930"/>
          </a:xfrm>
          <a:prstGeom prst="frame">
            <a:avLst>
              <a:gd name="adj1" fmla="val 6530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5491" tIns="52746" rIns="105491" bIns="52746" rtlCol="0" anchor="ctr"/>
          <a:lstStyle/>
          <a:p>
            <a:pPr algn="ctr" defTabSz="527455" fontAlgn="auto">
              <a:spcBef>
                <a:spcPts val="0"/>
              </a:spcBef>
              <a:spcAft>
                <a:spcPts val="0"/>
              </a:spcAft>
            </a:pPr>
            <a:endParaRPr lang="fr-FR" sz="2100" b="0">
              <a:solidFill>
                <a:prstClr val="black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350591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711676" y="93451"/>
          <a:ext cx="5011738" cy="6307347"/>
        </p:xfrm>
        <a:graphic>
          <a:graphicData uri="http://schemas.openxmlformats.org/drawingml/2006/table">
            <a:tbl>
              <a:tblPr/>
              <a:tblGrid>
                <a:gridCol w="25934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183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23277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ＭＳ Ｐゴシック" charset="-128"/>
                        </a:rPr>
                        <a:t>Taux de prévalence </a:t>
                      </a:r>
                      <a:r>
                        <a:rPr kumimoji="0" lang="fr-FR" alt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ＭＳ Ｐゴシック" charset="-128"/>
                        </a:rPr>
                        <a:t> du VIH non diagnostiqué pour 10 000*</a:t>
                      </a:r>
                      <a:endParaRPr kumimoji="0" lang="fr-FR" alt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007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</a:rPr>
                        <a:t>HSH</a:t>
                      </a: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</a:rPr>
                        <a:t>304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</a:rPr>
                        <a:t>(256-352)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007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</a:rPr>
                        <a:t>UDI</a:t>
                      </a: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</a:rPr>
                        <a:t>49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</a:rPr>
                        <a:t>(25-86)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007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</a:rPr>
                        <a:t>Femmes hétérosexuelles étrangères</a:t>
                      </a: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</a:rPr>
                        <a:t>40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</a:rPr>
                        <a:t>(31-50)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5007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</a:rPr>
                        <a:t>Hommes hétérosexuels étrangers</a:t>
                      </a: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</a:rPr>
                        <a:t>38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</a:rPr>
                        <a:t>(29-53)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5007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</a:rPr>
                        <a:t>Femmes hétérosexuelles françaises</a:t>
                      </a: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</a:rPr>
                        <a:t>1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</a:rPr>
                        <a:t>(1-1)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5007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</a:rPr>
                        <a:t>Hommes hétérosexuels français</a:t>
                      </a: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</a:rPr>
                        <a:t>2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</a:rPr>
                        <a:t>(1-2)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6762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</a:rPr>
                        <a:t>Total Hommes</a:t>
                      </a: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</a:rPr>
                        <a:t>9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6762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</a:rPr>
                        <a:t>Total Femmes</a:t>
                      </a: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</a:rPr>
                        <a:t>3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5007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</a:rPr>
                        <a:t>Total</a:t>
                      </a: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</a:rPr>
                        <a:t>6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</a:rPr>
                        <a:t>(</a:t>
                      </a:r>
                      <a:r>
                        <a:rPr kumimoji="0" lang="fr-FR" alt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</a:rPr>
                        <a:t>5-6)</a:t>
                      </a:r>
                      <a:endParaRPr kumimoji="0" lang="fr-FR" alt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606424" y="6582565"/>
            <a:ext cx="91090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Virginie </a:t>
            </a:r>
            <a:r>
              <a:rPr lang="fr-FR" i="1" dirty="0" err="1"/>
              <a:t>Supervie</a:t>
            </a:r>
            <a:r>
              <a:rPr lang="fr-FR" i="1" dirty="0"/>
              <a:t> - UMR S 1136, Inserm, UPMC, Paris  - SFLS </a:t>
            </a:r>
            <a:r>
              <a:rPr lang="mr-IN" i="1" dirty="0"/>
              <a:t>–</a:t>
            </a:r>
            <a:r>
              <a:rPr lang="fr-FR" i="1" dirty="0"/>
              <a:t> Montpellier, 7 octobre 2016</a:t>
            </a:r>
          </a:p>
        </p:txBody>
      </p:sp>
    </p:spTree>
    <p:extLst>
      <p:ext uri="{BB962C8B-B14F-4D97-AF65-F5344CB8AC3E}">
        <p14:creationId xmlns:p14="http://schemas.microsoft.com/office/powerpoint/2010/main" val="13132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" y="717453"/>
            <a:ext cx="9144000" cy="5669280"/>
          </a:xfrm>
          <a:prstGeom prst="rect">
            <a:avLst/>
          </a:prstGeom>
        </p:spPr>
      </p:pic>
      <p:sp>
        <p:nvSpPr>
          <p:cNvPr id="58369" name="Titre 1"/>
          <p:cNvSpPr>
            <a:spLocks noGrp="1"/>
          </p:cNvSpPr>
          <p:nvPr>
            <p:ph type="title"/>
          </p:nvPr>
        </p:nvSpPr>
        <p:spPr>
          <a:xfrm>
            <a:off x="571500" y="-100013"/>
            <a:ext cx="9251950" cy="1143001"/>
          </a:xfrm>
        </p:spPr>
        <p:txBody>
          <a:bodyPr/>
          <a:lstStyle/>
          <a:p>
            <a:r>
              <a:rPr lang="fr-FR" altLang="fr-FR" sz="2400" b="1" dirty="0"/>
              <a:t>Temps médian en années entre les étapes de la prise en charge du VIH en France en 2013*</a:t>
            </a:r>
          </a:p>
        </p:txBody>
      </p:sp>
      <p:sp>
        <p:nvSpPr>
          <p:cNvPr id="58371" name="ZoneTexte 2"/>
          <p:cNvSpPr txBox="1">
            <a:spLocks noChangeArrowheads="1"/>
          </p:cNvSpPr>
          <p:nvPr/>
        </p:nvSpPr>
        <p:spPr bwMode="auto">
          <a:xfrm>
            <a:off x="3413270" y="1050829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1800" dirty="0">
                <a:solidFill>
                  <a:srgbClr val="0432FF"/>
                </a:solidFill>
                <a:latin typeface="+mj-lt"/>
              </a:rPr>
              <a:t>3,7</a:t>
            </a:r>
          </a:p>
        </p:txBody>
      </p:sp>
      <p:sp>
        <p:nvSpPr>
          <p:cNvPr id="58372" name="ZoneTexte 36"/>
          <p:cNvSpPr txBox="1">
            <a:spLocks noChangeArrowheads="1"/>
          </p:cNvSpPr>
          <p:nvPr/>
        </p:nvSpPr>
        <p:spPr bwMode="auto">
          <a:xfrm>
            <a:off x="3413270" y="1680121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1800" dirty="0">
                <a:solidFill>
                  <a:srgbClr val="0432FF"/>
                </a:solidFill>
                <a:latin typeface="+mj-lt"/>
              </a:rPr>
              <a:t>4,3</a:t>
            </a:r>
          </a:p>
        </p:txBody>
      </p:sp>
      <p:sp>
        <p:nvSpPr>
          <p:cNvPr id="58373" name="ZoneTexte 37"/>
          <p:cNvSpPr txBox="1">
            <a:spLocks noChangeArrowheads="1"/>
          </p:cNvSpPr>
          <p:nvPr/>
        </p:nvSpPr>
        <p:spPr bwMode="auto">
          <a:xfrm>
            <a:off x="3413270" y="2288698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1800" dirty="0">
                <a:solidFill>
                  <a:srgbClr val="0432FF"/>
                </a:solidFill>
                <a:latin typeface="+mj-lt"/>
              </a:rPr>
              <a:t>4,4</a:t>
            </a:r>
          </a:p>
        </p:txBody>
      </p:sp>
      <p:sp>
        <p:nvSpPr>
          <p:cNvPr id="58374" name="ZoneTexte 38"/>
          <p:cNvSpPr txBox="1">
            <a:spLocks noChangeArrowheads="1"/>
          </p:cNvSpPr>
          <p:nvPr/>
        </p:nvSpPr>
        <p:spPr bwMode="auto">
          <a:xfrm>
            <a:off x="3413270" y="2887998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1800" dirty="0">
                <a:solidFill>
                  <a:srgbClr val="0432FF"/>
                </a:solidFill>
                <a:latin typeface="+mj-lt"/>
              </a:rPr>
              <a:t>3,0</a:t>
            </a:r>
          </a:p>
        </p:txBody>
      </p:sp>
      <p:sp>
        <p:nvSpPr>
          <p:cNvPr id="58375" name="ZoneTexte 39"/>
          <p:cNvSpPr txBox="1">
            <a:spLocks noChangeArrowheads="1"/>
          </p:cNvSpPr>
          <p:nvPr/>
        </p:nvSpPr>
        <p:spPr bwMode="auto">
          <a:xfrm>
            <a:off x="3413270" y="3489154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1800">
                <a:solidFill>
                  <a:srgbClr val="0432FF"/>
                </a:solidFill>
                <a:latin typeface="+mj-lt"/>
              </a:rPr>
              <a:t>3,0</a:t>
            </a:r>
          </a:p>
        </p:txBody>
      </p:sp>
      <p:sp>
        <p:nvSpPr>
          <p:cNvPr id="58376" name="ZoneTexte 40"/>
          <p:cNvSpPr txBox="1">
            <a:spLocks noChangeArrowheads="1"/>
          </p:cNvSpPr>
          <p:nvPr/>
        </p:nvSpPr>
        <p:spPr bwMode="auto">
          <a:xfrm>
            <a:off x="3413270" y="4097731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1800" dirty="0">
                <a:solidFill>
                  <a:srgbClr val="0432FF"/>
                </a:solidFill>
                <a:latin typeface="+mj-lt"/>
              </a:rPr>
              <a:t>2,8</a:t>
            </a:r>
          </a:p>
        </p:txBody>
      </p:sp>
      <p:sp>
        <p:nvSpPr>
          <p:cNvPr id="58377" name="ZoneTexte 41"/>
          <p:cNvSpPr txBox="1">
            <a:spLocks noChangeArrowheads="1"/>
          </p:cNvSpPr>
          <p:nvPr/>
        </p:nvSpPr>
        <p:spPr bwMode="auto">
          <a:xfrm>
            <a:off x="3413270" y="4687754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1800" dirty="0">
                <a:solidFill>
                  <a:srgbClr val="0432FF"/>
                </a:solidFill>
                <a:latin typeface="+mj-lt"/>
              </a:rPr>
              <a:t>3,2</a:t>
            </a:r>
          </a:p>
        </p:txBody>
      </p:sp>
      <p:sp>
        <p:nvSpPr>
          <p:cNvPr id="58378" name="ZoneTexte 49"/>
          <p:cNvSpPr txBox="1">
            <a:spLocks noChangeArrowheads="1"/>
          </p:cNvSpPr>
          <p:nvPr/>
        </p:nvSpPr>
        <p:spPr bwMode="auto">
          <a:xfrm>
            <a:off x="6710407" y="819506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1800" dirty="0">
                <a:solidFill>
                  <a:srgbClr val="0432FF"/>
                </a:solidFill>
                <a:latin typeface="+mj-lt"/>
              </a:rPr>
              <a:t>0,4</a:t>
            </a:r>
          </a:p>
        </p:txBody>
      </p:sp>
      <p:sp>
        <p:nvSpPr>
          <p:cNvPr id="58379" name="ZoneTexte 50"/>
          <p:cNvSpPr txBox="1">
            <a:spLocks noChangeArrowheads="1"/>
          </p:cNvSpPr>
          <p:nvPr/>
        </p:nvSpPr>
        <p:spPr bwMode="auto">
          <a:xfrm>
            <a:off x="7271318" y="1429517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1800">
                <a:solidFill>
                  <a:srgbClr val="0432FF"/>
                </a:solidFill>
                <a:latin typeface="+mj-lt"/>
              </a:rPr>
              <a:t>0,1</a:t>
            </a:r>
          </a:p>
        </p:txBody>
      </p:sp>
      <p:sp>
        <p:nvSpPr>
          <p:cNvPr id="58381" name="ZoneTexte 52"/>
          <p:cNvSpPr txBox="1">
            <a:spLocks noChangeArrowheads="1"/>
          </p:cNvSpPr>
          <p:nvPr/>
        </p:nvSpPr>
        <p:spPr bwMode="auto">
          <a:xfrm>
            <a:off x="5807653" y="2594842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1800">
                <a:solidFill>
                  <a:srgbClr val="0432FF"/>
                </a:solidFill>
                <a:latin typeface="+mj-lt"/>
              </a:rPr>
              <a:t>0,1</a:t>
            </a:r>
          </a:p>
        </p:txBody>
      </p:sp>
      <p:sp>
        <p:nvSpPr>
          <p:cNvPr id="58382" name="ZoneTexte 53"/>
          <p:cNvSpPr txBox="1">
            <a:spLocks noChangeArrowheads="1"/>
          </p:cNvSpPr>
          <p:nvPr/>
        </p:nvSpPr>
        <p:spPr bwMode="auto">
          <a:xfrm>
            <a:off x="5838248" y="3227374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1800">
                <a:solidFill>
                  <a:srgbClr val="0432FF"/>
                </a:solidFill>
                <a:latin typeface="+mj-lt"/>
              </a:rPr>
              <a:t>0,1</a:t>
            </a:r>
          </a:p>
        </p:txBody>
      </p:sp>
      <p:sp>
        <p:nvSpPr>
          <p:cNvPr id="58385" name="ZoneTexte 56"/>
          <p:cNvSpPr txBox="1">
            <a:spLocks noChangeArrowheads="1"/>
          </p:cNvSpPr>
          <p:nvPr/>
        </p:nvSpPr>
        <p:spPr bwMode="auto">
          <a:xfrm>
            <a:off x="7074169" y="828036"/>
            <a:ext cx="5126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1800" dirty="0">
                <a:solidFill>
                  <a:srgbClr val="0432FF"/>
                </a:solidFill>
                <a:latin typeface="+mj-lt"/>
              </a:rPr>
              <a:t>0,1</a:t>
            </a:r>
          </a:p>
        </p:txBody>
      </p:sp>
      <p:sp>
        <p:nvSpPr>
          <p:cNvPr id="58387" name="ZoneTexte 58"/>
          <p:cNvSpPr txBox="1">
            <a:spLocks noChangeArrowheads="1"/>
          </p:cNvSpPr>
          <p:nvPr/>
        </p:nvSpPr>
        <p:spPr bwMode="auto">
          <a:xfrm>
            <a:off x="7389038" y="2036783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1800" dirty="0">
                <a:solidFill>
                  <a:srgbClr val="0432FF"/>
                </a:solidFill>
                <a:latin typeface="+mj-lt"/>
              </a:rPr>
              <a:t>0,1</a:t>
            </a:r>
          </a:p>
        </p:txBody>
      </p:sp>
      <p:sp>
        <p:nvSpPr>
          <p:cNvPr id="58390" name="ZoneTexte 61"/>
          <p:cNvSpPr txBox="1">
            <a:spLocks noChangeArrowheads="1"/>
          </p:cNvSpPr>
          <p:nvPr/>
        </p:nvSpPr>
        <p:spPr bwMode="auto">
          <a:xfrm>
            <a:off x="5600843" y="3814706"/>
            <a:ext cx="5052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1800" dirty="0">
                <a:solidFill>
                  <a:srgbClr val="0432FF"/>
                </a:solidFill>
                <a:latin typeface="+mj-lt"/>
              </a:rPr>
              <a:t>0,1</a:t>
            </a:r>
          </a:p>
          <a:p>
            <a:endParaRPr lang="fr-FR" altLang="fr-FR" sz="1800" dirty="0">
              <a:solidFill>
                <a:srgbClr val="0432FF"/>
              </a:solidFill>
              <a:latin typeface="+mj-lt"/>
            </a:endParaRPr>
          </a:p>
        </p:txBody>
      </p:sp>
      <p:sp>
        <p:nvSpPr>
          <p:cNvPr id="58391" name="ZoneTexte 62"/>
          <p:cNvSpPr txBox="1">
            <a:spLocks noChangeArrowheads="1"/>
          </p:cNvSpPr>
          <p:nvPr/>
        </p:nvSpPr>
        <p:spPr bwMode="auto">
          <a:xfrm>
            <a:off x="6045058" y="4447008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1800" dirty="0">
                <a:solidFill>
                  <a:srgbClr val="0432FF"/>
                </a:solidFill>
                <a:latin typeface="+mj-lt"/>
              </a:rPr>
              <a:t>0,1</a:t>
            </a:r>
          </a:p>
        </p:txBody>
      </p:sp>
      <p:sp>
        <p:nvSpPr>
          <p:cNvPr id="58392" name="ZoneTexte 63"/>
          <p:cNvSpPr txBox="1">
            <a:spLocks noChangeArrowheads="1"/>
          </p:cNvSpPr>
          <p:nvPr/>
        </p:nvSpPr>
        <p:spPr bwMode="auto">
          <a:xfrm>
            <a:off x="7363980" y="1064648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1800" dirty="0">
                <a:solidFill>
                  <a:srgbClr val="0432FF"/>
                </a:solidFill>
                <a:latin typeface="+mj-lt"/>
              </a:rPr>
              <a:t>0,4</a:t>
            </a:r>
          </a:p>
        </p:txBody>
      </p:sp>
      <p:sp>
        <p:nvSpPr>
          <p:cNvPr id="58393" name="ZoneTexte 64"/>
          <p:cNvSpPr txBox="1">
            <a:spLocks noChangeArrowheads="1"/>
          </p:cNvSpPr>
          <p:nvPr/>
        </p:nvSpPr>
        <p:spPr bwMode="auto">
          <a:xfrm>
            <a:off x="7601385" y="1664396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1800">
                <a:solidFill>
                  <a:srgbClr val="0432FF"/>
                </a:solidFill>
                <a:latin typeface="+mj-lt"/>
              </a:rPr>
              <a:t>0,5</a:t>
            </a:r>
          </a:p>
        </p:txBody>
      </p:sp>
      <p:sp>
        <p:nvSpPr>
          <p:cNvPr id="58394" name="ZoneTexte 65"/>
          <p:cNvSpPr txBox="1">
            <a:spLocks noChangeArrowheads="1"/>
          </p:cNvSpPr>
          <p:nvPr/>
        </p:nvSpPr>
        <p:spPr bwMode="auto">
          <a:xfrm>
            <a:off x="7739287" y="2270340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1800">
                <a:solidFill>
                  <a:srgbClr val="0432FF"/>
                </a:solidFill>
                <a:latin typeface="+mj-lt"/>
              </a:rPr>
              <a:t>0,5</a:t>
            </a:r>
          </a:p>
        </p:txBody>
      </p:sp>
      <p:sp>
        <p:nvSpPr>
          <p:cNvPr id="58395" name="ZoneTexte 66"/>
          <p:cNvSpPr txBox="1">
            <a:spLocks noChangeArrowheads="1"/>
          </p:cNvSpPr>
          <p:nvPr/>
        </p:nvSpPr>
        <p:spPr bwMode="auto">
          <a:xfrm>
            <a:off x="6001943" y="2875675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1800">
                <a:solidFill>
                  <a:srgbClr val="0432FF"/>
                </a:solidFill>
                <a:latin typeface="+mj-lt"/>
              </a:rPr>
              <a:t>0,4</a:t>
            </a:r>
          </a:p>
        </p:txBody>
      </p:sp>
      <p:sp>
        <p:nvSpPr>
          <p:cNvPr id="58396" name="ZoneTexte 67"/>
          <p:cNvSpPr txBox="1">
            <a:spLocks noChangeArrowheads="1"/>
          </p:cNvSpPr>
          <p:nvPr/>
        </p:nvSpPr>
        <p:spPr bwMode="auto">
          <a:xfrm>
            <a:off x="6109366" y="3504367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1800">
                <a:solidFill>
                  <a:srgbClr val="0432FF"/>
                </a:solidFill>
                <a:latin typeface="+mj-lt"/>
              </a:rPr>
              <a:t>0,4</a:t>
            </a:r>
          </a:p>
        </p:txBody>
      </p:sp>
      <p:sp>
        <p:nvSpPr>
          <p:cNvPr id="58397" name="ZoneTexte 68"/>
          <p:cNvSpPr txBox="1">
            <a:spLocks noChangeArrowheads="1"/>
          </p:cNvSpPr>
          <p:nvPr/>
        </p:nvSpPr>
        <p:spPr bwMode="auto">
          <a:xfrm>
            <a:off x="5892223" y="4084690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1800" dirty="0">
                <a:solidFill>
                  <a:srgbClr val="0432FF"/>
                </a:solidFill>
                <a:latin typeface="+mj-lt"/>
              </a:rPr>
              <a:t>0,4</a:t>
            </a:r>
          </a:p>
        </p:txBody>
      </p:sp>
      <p:sp>
        <p:nvSpPr>
          <p:cNvPr id="58398" name="ZoneTexte 69"/>
          <p:cNvSpPr txBox="1">
            <a:spLocks noChangeArrowheads="1"/>
          </p:cNvSpPr>
          <p:nvPr/>
        </p:nvSpPr>
        <p:spPr bwMode="auto">
          <a:xfrm>
            <a:off x="6299101" y="4689367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1800" dirty="0">
                <a:solidFill>
                  <a:srgbClr val="0432FF"/>
                </a:solidFill>
                <a:latin typeface="+mj-lt"/>
              </a:rPr>
              <a:t>0,4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606424" y="6213233"/>
            <a:ext cx="18501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* </a:t>
            </a:r>
            <a:r>
              <a:rPr lang="fr-FR"/>
              <a:t>Résultats provisoires</a:t>
            </a:r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606424" y="6582565"/>
            <a:ext cx="91090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Virginie </a:t>
            </a:r>
            <a:r>
              <a:rPr lang="fr-FR" i="1" dirty="0" err="1"/>
              <a:t>Supervie</a:t>
            </a:r>
            <a:r>
              <a:rPr lang="fr-FR" i="1" dirty="0"/>
              <a:t> - UMR S 1136, Inserm, UPMC, Paris  - SFLS </a:t>
            </a:r>
            <a:r>
              <a:rPr lang="mr-IN" i="1" dirty="0"/>
              <a:t>–</a:t>
            </a:r>
            <a:r>
              <a:rPr lang="fr-FR" i="1" dirty="0"/>
              <a:t> Montpellier, 7 octobre 2016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6680873" y="3066982"/>
            <a:ext cx="28305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fr-FR" altLang="fr-FR" sz="2000" dirty="0">
                <a:solidFill>
                  <a:srgbClr val="FF0000"/>
                </a:solidFill>
                <a:ea typeface="Calibri" charset="0"/>
                <a:cs typeface="Calibri" charset="0"/>
                <a:sym typeface="Wingdings" charset="2"/>
              </a:rPr>
              <a:t>délais entre entrée dans le soin et initiation du TARV depuis 2010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17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Luis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735496" y="1600200"/>
            <a:ext cx="9037154" cy="4525963"/>
          </a:xfrm>
        </p:spPr>
        <p:txBody>
          <a:bodyPr/>
          <a:lstStyle/>
          <a:p>
            <a:r>
              <a:rPr lang="fr-FR" dirty="0" smtClean="0"/>
              <a:t>Luis vient à la consultation du Centre Gratuit d’Information et de Dépistage du VIH, des IST et des hépatites virales (CeGIDD) pour « faire un test »</a:t>
            </a:r>
          </a:p>
          <a:p>
            <a:r>
              <a:rPr lang="fr-FR" dirty="0" smtClean="0"/>
              <a:t>Quelles questions allez-vous posez à Luis pour cerner sa demande et lui proposer la meilleure prise en charge ?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327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re 1"/>
          <p:cNvSpPr>
            <a:spLocks noGrp="1"/>
          </p:cNvSpPr>
          <p:nvPr>
            <p:ph type="title"/>
          </p:nvPr>
        </p:nvSpPr>
        <p:spPr>
          <a:xfrm>
            <a:off x="1526977" y="244143"/>
            <a:ext cx="7305570" cy="674312"/>
          </a:xfrm>
        </p:spPr>
        <p:txBody>
          <a:bodyPr>
            <a:normAutofit fontScale="90000"/>
          </a:bodyPr>
          <a:lstStyle/>
          <a:p>
            <a:r>
              <a:rPr lang="fr-FR" altLang="fr-FR" sz="2769" b="1" dirty="0"/>
              <a:t>Cascade de la prise en charge en France en 2013*</a:t>
            </a:r>
          </a:p>
        </p:txBody>
      </p:sp>
      <p:grpSp>
        <p:nvGrpSpPr>
          <p:cNvPr id="7" name="Grouper 6"/>
          <p:cNvGrpSpPr/>
          <p:nvPr/>
        </p:nvGrpSpPr>
        <p:grpSpPr>
          <a:xfrm>
            <a:off x="1526977" y="2143787"/>
            <a:ext cx="7233047" cy="3643160"/>
            <a:chOff x="0" y="1398953"/>
            <a:chExt cx="9144000" cy="4605673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398953"/>
              <a:ext cx="9144000" cy="4605673"/>
            </a:xfrm>
            <a:prstGeom prst="rect">
              <a:avLst/>
            </a:prstGeom>
          </p:spPr>
        </p:pic>
        <p:sp>
          <p:nvSpPr>
            <p:cNvPr id="5" name="ZoneTexte 4"/>
            <p:cNvSpPr txBox="1"/>
            <p:nvPr/>
          </p:nvSpPr>
          <p:spPr>
            <a:xfrm>
              <a:off x="3587262" y="1899136"/>
              <a:ext cx="847488" cy="486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771571"/>
              <a:r>
                <a:rPr lang="fr-FR" sz="1899" dirty="0">
                  <a:solidFill>
                    <a:srgbClr val="000000"/>
                  </a:solidFill>
                </a:rPr>
                <a:t>84%</a:t>
              </a: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5512189" y="2217934"/>
              <a:ext cx="847488" cy="486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771571"/>
              <a:r>
                <a:rPr lang="fr-FR" sz="1899" dirty="0">
                  <a:solidFill>
                    <a:srgbClr val="000000"/>
                  </a:solidFill>
                </a:rPr>
                <a:t>75%</a:t>
              </a: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7477129" y="2448766"/>
              <a:ext cx="847488" cy="486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771571"/>
              <a:r>
                <a:rPr lang="fr-FR" sz="1899" dirty="0">
                  <a:solidFill>
                    <a:srgbClr val="000000"/>
                  </a:solidFill>
                </a:rPr>
                <a:t>68%</a:t>
              </a:r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1526978" y="1739594"/>
            <a:ext cx="1164410" cy="311496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defTabSz="771571"/>
            <a:r>
              <a:rPr lang="fr-FR" sz="1424">
                <a:solidFill>
                  <a:srgbClr val="FFFFFF"/>
                </a:solidFill>
              </a:rPr>
              <a:t>153 000</a:t>
            </a:r>
          </a:p>
        </p:txBody>
      </p:sp>
      <p:sp>
        <p:nvSpPr>
          <p:cNvPr id="3" name="Virage 2"/>
          <p:cNvSpPr/>
          <p:nvPr/>
        </p:nvSpPr>
        <p:spPr>
          <a:xfrm rot="5400000">
            <a:off x="2647739" y="1865186"/>
            <a:ext cx="653654" cy="56635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1571"/>
            <a:endParaRPr lang="fr-FR" sz="1424">
              <a:solidFill>
                <a:srgbClr val="000000"/>
              </a:solidFill>
            </a:endParaRPr>
          </a:p>
        </p:txBody>
      </p:sp>
      <p:sp>
        <p:nvSpPr>
          <p:cNvPr id="16" name="Flèche vers la droite 4"/>
          <p:cNvSpPr>
            <a:spLocks noChangeArrowheads="1"/>
          </p:cNvSpPr>
          <p:nvPr/>
        </p:nvSpPr>
        <p:spPr bwMode="auto">
          <a:xfrm>
            <a:off x="5013337" y="3523053"/>
            <a:ext cx="787246" cy="666796"/>
          </a:xfrm>
          <a:prstGeom prst="rightArrow">
            <a:avLst>
              <a:gd name="adj1" fmla="val 50000"/>
              <a:gd name="adj2" fmla="val 49975"/>
            </a:avLst>
          </a:prstGeom>
          <a:solidFill>
            <a:srgbClr val="0000FF"/>
          </a:solidFill>
          <a:ln w="9525">
            <a:solidFill>
              <a:srgbClr val="0432FF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771571"/>
            <a:r>
              <a:rPr lang="en-US" altLang="fr-FR" sz="1519" spc="4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BBE0E3">
                      <a:alpha val="40000"/>
                    </a:srgbClr>
                  </a:glow>
                </a:effectLst>
                <a:latin typeface="+mn-lt"/>
              </a:rPr>
              <a:t>90%</a:t>
            </a:r>
          </a:p>
        </p:txBody>
      </p:sp>
      <p:sp>
        <p:nvSpPr>
          <p:cNvPr id="18" name="Flèche vers la droite 4"/>
          <p:cNvSpPr>
            <a:spLocks noChangeArrowheads="1"/>
          </p:cNvSpPr>
          <p:nvPr/>
        </p:nvSpPr>
        <p:spPr bwMode="auto">
          <a:xfrm>
            <a:off x="3437566" y="2584040"/>
            <a:ext cx="787246" cy="666796"/>
          </a:xfrm>
          <a:prstGeom prst="rightArrow">
            <a:avLst>
              <a:gd name="adj1" fmla="val 50000"/>
              <a:gd name="adj2" fmla="val 49975"/>
            </a:avLst>
          </a:prstGeom>
          <a:solidFill>
            <a:srgbClr val="0000FF"/>
          </a:solidFill>
          <a:ln w="9525">
            <a:solidFill>
              <a:srgbClr val="0432FF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771571"/>
            <a:r>
              <a:rPr lang="en-US" altLang="fr-FR" sz="1519" spc="40" dirty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BBE0E3">
                      <a:alpha val="40000"/>
                    </a:srgbClr>
                  </a:glow>
                </a:effectLst>
                <a:latin typeface="+mn-lt"/>
              </a:rPr>
              <a:t>84%</a:t>
            </a:r>
          </a:p>
        </p:txBody>
      </p:sp>
      <p:sp>
        <p:nvSpPr>
          <p:cNvPr id="19" name="Flèche vers la droite 4"/>
          <p:cNvSpPr>
            <a:spLocks noChangeArrowheads="1"/>
          </p:cNvSpPr>
          <p:nvPr/>
        </p:nvSpPr>
        <p:spPr bwMode="auto">
          <a:xfrm>
            <a:off x="6563275" y="4186083"/>
            <a:ext cx="787246" cy="666796"/>
          </a:xfrm>
          <a:prstGeom prst="rightArrow">
            <a:avLst>
              <a:gd name="adj1" fmla="val 50000"/>
              <a:gd name="adj2" fmla="val 49975"/>
            </a:avLst>
          </a:prstGeom>
          <a:solidFill>
            <a:srgbClr val="0000FF"/>
          </a:solidFill>
          <a:ln w="9525">
            <a:solidFill>
              <a:srgbClr val="0432FF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771571"/>
            <a:r>
              <a:rPr lang="en-US" altLang="fr-FR" sz="1519" spc="40" dirty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BBE0E3">
                      <a:alpha val="40000"/>
                    </a:srgbClr>
                  </a:glow>
                </a:effectLst>
                <a:latin typeface="+mn-lt"/>
              </a:rPr>
              <a:t>90%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95861" y="6278869"/>
            <a:ext cx="2162772" cy="311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71571"/>
            <a:r>
              <a:rPr lang="fr-FR" sz="1424" dirty="0">
                <a:solidFill>
                  <a:srgbClr val="000000"/>
                </a:solidFill>
              </a:rPr>
              <a:t>* Résultats provisoires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495862" y="6571019"/>
            <a:ext cx="7205422" cy="238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71571"/>
            <a:r>
              <a:rPr lang="fr-FR" sz="949" i="1" dirty="0">
                <a:solidFill>
                  <a:srgbClr val="000000"/>
                </a:solidFill>
              </a:rPr>
              <a:t>Virginie </a:t>
            </a:r>
            <a:r>
              <a:rPr lang="fr-FR" sz="949" i="1" dirty="0" err="1">
                <a:solidFill>
                  <a:srgbClr val="000000"/>
                </a:solidFill>
              </a:rPr>
              <a:t>Supervie</a:t>
            </a:r>
            <a:r>
              <a:rPr lang="fr-FR" sz="949" i="1" dirty="0">
                <a:solidFill>
                  <a:srgbClr val="000000"/>
                </a:solidFill>
              </a:rPr>
              <a:t> - UMR S 1136, Inserm, UPMC, Paris  - SFLS </a:t>
            </a:r>
            <a:r>
              <a:rPr lang="mr-IN" sz="949" i="1" dirty="0">
                <a:solidFill>
                  <a:srgbClr val="000000"/>
                </a:solidFill>
              </a:rPr>
              <a:t>–</a:t>
            </a:r>
            <a:r>
              <a:rPr lang="fr-FR" sz="949" i="1" dirty="0">
                <a:solidFill>
                  <a:srgbClr val="000000"/>
                </a:solidFill>
              </a:rPr>
              <a:t> Montpellier, 7 octobre 2016</a:t>
            </a:r>
          </a:p>
        </p:txBody>
      </p:sp>
      <p:sp>
        <p:nvSpPr>
          <p:cNvPr id="8" name="Pensées 7"/>
          <p:cNvSpPr/>
          <p:nvPr/>
        </p:nvSpPr>
        <p:spPr>
          <a:xfrm>
            <a:off x="3564863" y="1058112"/>
            <a:ext cx="3177213" cy="1202014"/>
          </a:xfrm>
          <a:prstGeom prst="cloudCallout">
            <a:avLst>
              <a:gd name="adj1" fmla="val -34205"/>
              <a:gd name="adj2" fmla="val 85983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1571"/>
            <a:r>
              <a:rPr lang="fr-FR" sz="1350" dirty="0">
                <a:solidFill>
                  <a:srgbClr val="FFFFFF"/>
                </a:solidFill>
              </a:rPr>
              <a:t>Epidémie «</a:t>
            </a:r>
            <a:r>
              <a:rPr lang="fr-FR" sz="1350">
                <a:solidFill>
                  <a:srgbClr val="FFFFFF"/>
                </a:solidFill>
              </a:rPr>
              <a:t> cachée</a:t>
            </a:r>
            <a:r>
              <a:rPr lang="fr-FR" sz="1350" dirty="0">
                <a:solidFill>
                  <a:srgbClr val="FFFFFF"/>
                </a:solidFill>
              </a:rPr>
              <a:t> » :</a:t>
            </a:r>
          </a:p>
          <a:p>
            <a:pPr algn="ctr" defTabSz="771571"/>
            <a:r>
              <a:rPr lang="fr-FR" sz="1350" dirty="0">
                <a:solidFill>
                  <a:srgbClr val="FFFFFF"/>
                </a:solidFill>
              </a:rPr>
              <a:t/>
            </a:r>
            <a:br>
              <a:rPr lang="fr-FR" sz="1350" dirty="0">
                <a:solidFill>
                  <a:srgbClr val="FFFFFF"/>
                </a:solidFill>
              </a:rPr>
            </a:br>
            <a:r>
              <a:rPr lang="fr-FR" sz="1350" dirty="0">
                <a:solidFill>
                  <a:srgbClr val="FFFFFF"/>
                </a:solidFill>
              </a:rPr>
              <a:t>24 800 personnes </a:t>
            </a:r>
          </a:p>
        </p:txBody>
      </p:sp>
    </p:spTree>
    <p:extLst>
      <p:ext uri="{BB962C8B-B14F-4D97-AF65-F5344CB8AC3E}">
        <p14:creationId xmlns:p14="http://schemas.microsoft.com/office/powerpoint/2010/main" val="99625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520897"/>
          </a:xfrm>
        </p:spPr>
        <p:txBody>
          <a:bodyPr/>
          <a:lstStyle/>
          <a:p>
            <a:r>
              <a:rPr lang="fr-FR" dirty="0" smtClean="0"/>
              <a:t>Luis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Luis vous pose plusieurs questions</a:t>
            </a:r>
            <a:endParaRPr lang="en-GB" dirty="0"/>
          </a:p>
          <a:p>
            <a:pPr lvl="1"/>
            <a:r>
              <a:rPr lang="fr-FR" dirty="0"/>
              <a:t>Pourquoi le VIH existe aujourd’hui alors qu’il n’existait pas « avant » ?</a:t>
            </a:r>
            <a:endParaRPr lang="en-GB" dirty="0"/>
          </a:p>
          <a:p>
            <a:pPr lvl="1"/>
            <a:r>
              <a:rPr lang="fr-FR" dirty="0">
                <a:solidFill>
                  <a:srgbClr val="BFBFBF"/>
                </a:solidFill>
              </a:rPr>
              <a:t>Est-ce qu’il va mourir bientôt ?</a:t>
            </a:r>
            <a:endParaRPr lang="en-GB" dirty="0">
              <a:solidFill>
                <a:srgbClr val="BFBFBF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625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r>
              <a:rPr lang="fr-FR" dirty="0">
                <a:latin typeface="Arial" charset="0"/>
              </a:rPr>
              <a:t>Évolution de </a:t>
            </a:r>
            <a:r>
              <a:rPr lang="fr-FR" dirty="0" smtClean="0">
                <a:latin typeface="Arial" charset="0"/>
              </a:rPr>
              <a:t>l’épidémie</a:t>
            </a:r>
            <a:endParaRPr lang="fr-FR" dirty="0">
              <a:latin typeface="Arial" charset="0"/>
            </a:endParaRP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r>
              <a:rPr lang="fr-FR" dirty="0">
                <a:latin typeface="Arial" charset="0"/>
              </a:rPr>
              <a:t>Échanges multiples de SIV avec les Hommes depuis des </a:t>
            </a:r>
            <a:r>
              <a:rPr lang="fr-FR" dirty="0" smtClean="0">
                <a:latin typeface="Arial" charset="0"/>
              </a:rPr>
              <a:t>dizaines de </a:t>
            </a:r>
            <a:r>
              <a:rPr lang="fr-FR" dirty="0">
                <a:latin typeface="Arial" charset="0"/>
              </a:rPr>
              <a:t>milliers </a:t>
            </a:r>
            <a:r>
              <a:rPr lang="fr-FR" dirty="0" smtClean="0">
                <a:latin typeface="Arial" charset="0"/>
              </a:rPr>
              <a:t>d’années</a:t>
            </a:r>
            <a:endParaRPr lang="fr-FR" dirty="0">
              <a:latin typeface="Arial" charset="0"/>
            </a:endParaRPr>
          </a:p>
          <a:p>
            <a:pPr lvl="1"/>
            <a:r>
              <a:rPr lang="fr-FR" dirty="0">
                <a:latin typeface="Arial" charset="0"/>
              </a:rPr>
              <a:t>Bonnes conditions de </a:t>
            </a:r>
            <a:r>
              <a:rPr lang="fr-FR" b="1" dirty="0">
                <a:latin typeface="Arial" charset="0"/>
              </a:rPr>
              <a:t>TRANSMISSION</a:t>
            </a:r>
            <a:r>
              <a:rPr lang="fr-FR" dirty="0">
                <a:latin typeface="Arial" charset="0"/>
              </a:rPr>
              <a:t> du virus</a:t>
            </a:r>
          </a:p>
          <a:p>
            <a:pPr lvl="2"/>
            <a:r>
              <a:rPr lang="fr-FR" dirty="0">
                <a:latin typeface="Arial" charset="0"/>
              </a:rPr>
              <a:t>Cas isolés ?</a:t>
            </a:r>
          </a:p>
          <a:p>
            <a:pPr lvl="2"/>
            <a:r>
              <a:rPr lang="fr-FR" dirty="0">
                <a:latin typeface="Arial" charset="0"/>
              </a:rPr>
              <a:t>Petites épidémies localisées?</a:t>
            </a:r>
          </a:p>
          <a:p>
            <a:r>
              <a:rPr lang="fr-FR" dirty="0">
                <a:latin typeface="Arial" charset="0"/>
              </a:rPr>
              <a:t>Au début du siècle</a:t>
            </a:r>
          </a:p>
          <a:p>
            <a:pPr lvl="1"/>
            <a:r>
              <a:rPr lang="fr-FR" dirty="0">
                <a:latin typeface="Arial" charset="0"/>
              </a:rPr>
              <a:t>Apparition des conditions de </a:t>
            </a:r>
            <a:r>
              <a:rPr lang="fr-FR" b="1" dirty="0">
                <a:latin typeface="Arial" charset="0"/>
              </a:rPr>
              <a:t>DIFFUSION</a:t>
            </a:r>
            <a:r>
              <a:rPr lang="fr-FR" dirty="0">
                <a:latin typeface="Arial" charset="0"/>
              </a:rPr>
              <a:t> à partir des foyers humains</a:t>
            </a:r>
          </a:p>
        </p:txBody>
      </p:sp>
    </p:spTree>
    <p:extLst>
      <p:ext uri="{BB962C8B-B14F-4D97-AF65-F5344CB8AC3E}">
        <p14:creationId xmlns:p14="http://schemas.microsoft.com/office/powerpoint/2010/main" val="17405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0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612371" y="197168"/>
            <a:ext cx="6943725" cy="964406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77143" tIns="38572" rIns="77143" bIns="38572" numCol="1" anchor="t" anchorCtr="0" compatLnSpc="1">
            <a:prstTxWarp prst="textNoShape">
              <a:avLst/>
            </a:prstTxWarp>
          </a:bodyPr>
          <a:lstStyle/>
          <a:p>
            <a:r>
              <a:rPr lang="fr-FR" sz="2025" dirty="0" smtClean="0">
                <a:latin typeface="Arial" charset="0"/>
              </a:rPr>
              <a:t>Le VIH-1: </a:t>
            </a:r>
            <a:r>
              <a:rPr lang="fr-FR" sz="2025" dirty="0">
                <a:latin typeface="Arial" charset="0"/>
              </a:rPr>
              <a:t>un voyage en pirogue, puis en train, puis en bateau, puis en avion</a:t>
            </a:r>
            <a:r>
              <a:rPr lang="is-IS" sz="2025" dirty="0">
                <a:latin typeface="Arial" charset="0"/>
              </a:rPr>
              <a:t>…</a:t>
            </a:r>
            <a:endParaRPr lang="fr-FR" sz="2025" dirty="0">
              <a:latin typeface="Arial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26" r="2347" b="4001"/>
          <a:stretch/>
        </p:blipFill>
        <p:spPr>
          <a:xfrm>
            <a:off x="3549358" y="1818605"/>
            <a:ext cx="3973011" cy="3983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40188" y="6613684"/>
            <a:ext cx="6703457" cy="194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77143" tIns="38572" rIns="77143" bIns="38572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771571" eaLnBrk="0" hangingPunct="0"/>
            <a:r>
              <a:rPr lang="fr-FR" sz="759" dirty="0">
                <a:solidFill>
                  <a:srgbClr val="000000"/>
                </a:solidFill>
              </a:rPr>
              <a:t>Faria et al. Science 2014                                                        Infographie « le Monde »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3555" y="2858929"/>
            <a:ext cx="1576552" cy="2057400"/>
          </a:xfrm>
          <a:prstGeom prst="rect">
            <a:avLst/>
          </a:prstGeom>
        </p:spPr>
      </p:pic>
      <p:cxnSp>
        <p:nvCxnSpPr>
          <p:cNvPr id="5" name="Connecteur droit 4"/>
          <p:cNvCxnSpPr/>
          <p:nvPr/>
        </p:nvCxnSpPr>
        <p:spPr bwMode="auto">
          <a:xfrm>
            <a:off x="3305177" y="2901791"/>
            <a:ext cx="1173480" cy="128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" name="Connecteur droit 8"/>
          <p:cNvCxnSpPr/>
          <p:nvPr/>
        </p:nvCxnSpPr>
        <p:spPr bwMode="auto">
          <a:xfrm flipV="1">
            <a:off x="3305175" y="4727734"/>
            <a:ext cx="906780" cy="12001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367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0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r>
              <a:rPr lang="fr-FR" dirty="0">
                <a:latin typeface="Arial" charset="0"/>
              </a:rPr>
              <a:t>Évolution « sociétale »</a:t>
            </a:r>
          </a:p>
        </p:txBody>
      </p:sp>
      <p:grpSp>
        <p:nvGrpSpPr>
          <p:cNvPr id="4" name="Grouper 3"/>
          <p:cNvGrpSpPr/>
          <p:nvPr/>
        </p:nvGrpSpPr>
        <p:grpSpPr>
          <a:xfrm>
            <a:off x="582244" y="2383196"/>
            <a:ext cx="2735262" cy="2395294"/>
            <a:chOff x="282741" y="3542771"/>
            <a:chExt cx="2431344" cy="1996079"/>
          </a:xfrm>
        </p:grpSpPr>
        <p:pic>
          <p:nvPicPr>
            <p:cNvPr id="110598" name="Picture 6" descr="ScreenShot031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741" y="3813308"/>
              <a:ext cx="2431344" cy="149357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ZoneTexte 2"/>
            <p:cNvSpPr txBox="1"/>
            <p:nvPr/>
          </p:nvSpPr>
          <p:spPr>
            <a:xfrm>
              <a:off x="1031227" y="3542771"/>
              <a:ext cx="955242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latin typeface="Calibri"/>
                  <a:cs typeface="Calibri"/>
                </a:rPr>
                <a:t>100 hab.</a:t>
              </a: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1031227" y="5308017"/>
              <a:ext cx="955242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latin typeface="Calibri"/>
                  <a:cs typeface="Calibri"/>
                </a:rPr>
                <a:t>1890</a:t>
              </a:r>
            </a:p>
          </p:txBody>
        </p:sp>
      </p:grpSp>
      <p:grpSp>
        <p:nvGrpSpPr>
          <p:cNvPr id="5" name="Grouper 4"/>
          <p:cNvGrpSpPr/>
          <p:nvPr/>
        </p:nvGrpSpPr>
        <p:grpSpPr>
          <a:xfrm>
            <a:off x="3359455" y="2383196"/>
            <a:ext cx="3226221" cy="2417824"/>
            <a:chOff x="2986182" y="3542771"/>
            <a:chExt cx="2867752" cy="2014854"/>
          </a:xfrm>
        </p:grpSpPr>
        <p:pic>
          <p:nvPicPr>
            <p:cNvPr id="110600" name="Picture 245" descr="ScreenShot03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478" y="3813308"/>
              <a:ext cx="2445456" cy="147769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0601" name="AutoShape 9"/>
            <p:cNvSpPr>
              <a:spLocks noChangeArrowheads="1"/>
            </p:cNvSpPr>
            <p:nvPr/>
          </p:nvSpPr>
          <p:spPr bwMode="auto">
            <a:xfrm>
              <a:off x="2986182" y="4297660"/>
              <a:ext cx="422296" cy="411427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fr-FR">
                <a:latin typeface="Calibri"/>
                <a:cs typeface="Calibri"/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4049353" y="3542771"/>
              <a:ext cx="955242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latin typeface="Calibri"/>
                  <a:cs typeface="Calibri"/>
                </a:rPr>
                <a:t>100 000 hab.</a:t>
              </a: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4125338" y="5326792"/>
              <a:ext cx="955242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latin typeface="Calibri"/>
                  <a:cs typeface="Calibri"/>
                </a:rPr>
                <a:t>1940</a:t>
              </a:r>
            </a:p>
          </p:txBody>
        </p:sp>
      </p:grpSp>
      <p:grpSp>
        <p:nvGrpSpPr>
          <p:cNvPr id="6" name="Grouper 5"/>
          <p:cNvGrpSpPr/>
          <p:nvPr/>
        </p:nvGrpSpPr>
        <p:grpSpPr>
          <a:xfrm>
            <a:off x="6585677" y="2387553"/>
            <a:ext cx="3351864" cy="2397002"/>
            <a:chOff x="5853934" y="3546402"/>
            <a:chExt cx="2979435" cy="1997502"/>
          </a:xfrm>
        </p:grpSpPr>
        <p:sp>
          <p:nvSpPr>
            <p:cNvPr id="10" name="AutoShape 9"/>
            <p:cNvSpPr>
              <a:spLocks noChangeArrowheads="1"/>
            </p:cNvSpPr>
            <p:nvPr/>
          </p:nvSpPr>
          <p:spPr bwMode="auto">
            <a:xfrm>
              <a:off x="5853934" y="4297660"/>
              <a:ext cx="313316" cy="411427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fr-FR">
                <a:latin typeface="Calibri"/>
                <a:cs typeface="Calibri"/>
              </a:endParaRPr>
            </a:p>
          </p:txBody>
        </p:sp>
        <p:pic>
          <p:nvPicPr>
            <p:cNvPr id="2" name="Image 1" descr="m_5_kinshasa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06067" y="3792623"/>
              <a:ext cx="2627302" cy="149838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" name="ZoneTexte 13"/>
            <p:cNvSpPr txBox="1"/>
            <p:nvPr/>
          </p:nvSpPr>
          <p:spPr>
            <a:xfrm>
              <a:off x="7023629" y="3546402"/>
              <a:ext cx="1302173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latin typeface="Calibri"/>
                  <a:cs typeface="Calibri"/>
                </a:rPr>
                <a:t>11 000 000 hab</a:t>
              </a:r>
              <a:r>
                <a:rPr lang="fr-FR" dirty="0">
                  <a:latin typeface="Calibri"/>
                  <a:cs typeface="Calibri"/>
                </a:rPr>
                <a:t>.</a:t>
              </a: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7241159" y="5313071"/>
              <a:ext cx="955242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latin typeface="Calibri"/>
                  <a:cs typeface="Calibri"/>
                </a:rPr>
                <a:t>2016</a:t>
              </a:r>
              <a:endParaRPr lang="fr-FR" dirty="0">
                <a:latin typeface="Calibri"/>
                <a:cs typeface="Calibri"/>
              </a:endParaRPr>
            </a:p>
          </p:txBody>
        </p:sp>
      </p:grpSp>
      <p:sp>
        <p:nvSpPr>
          <p:cNvPr id="7" name="ZoneTexte 6"/>
          <p:cNvSpPr txBox="1"/>
          <p:nvPr/>
        </p:nvSpPr>
        <p:spPr>
          <a:xfrm>
            <a:off x="2889551" y="1703797"/>
            <a:ext cx="4318272" cy="291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105503" tIns="52752" rIns="105503" bIns="52752" rtlCol="0">
            <a:spAutoFit/>
          </a:bodyPr>
          <a:lstStyle/>
          <a:p>
            <a:pPr algn="ctr"/>
            <a:r>
              <a:rPr lang="fr-FR" dirty="0" smtClean="0">
                <a:latin typeface="Calibri"/>
                <a:cs typeface="Calibri"/>
              </a:rPr>
              <a:t>Kinshasa : une ville qui « bouge… »</a:t>
            </a:r>
            <a:endParaRPr lang="fr-FR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626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18" y="144053"/>
            <a:ext cx="8492987" cy="611719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33148" y="6261249"/>
            <a:ext cx="9109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UNAIDS global report 2016 </a:t>
            </a:r>
            <a:r>
              <a:rPr lang="mr-IN" i="1" dirty="0"/>
              <a:t>–</a:t>
            </a:r>
            <a:r>
              <a:rPr lang="fr-FR" i="1" dirty="0"/>
              <a:t> 31 mai 2016 - http://</a:t>
            </a:r>
            <a:r>
              <a:rPr lang="fr-FR" i="1" dirty="0" err="1"/>
              <a:t>www.unaids.org</a:t>
            </a:r>
            <a:r>
              <a:rPr lang="fr-FR" i="1" dirty="0"/>
              <a:t>/sites/default/files/</a:t>
            </a:r>
            <a:r>
              <a:rPr lang="fr-FR" i="1" dirty="0" err="1"/>
              <a:t>media_asset</a:t>
            </a:r>
            <a:r>
              <a:rPr lang="fr-FR" i="1" dirty="0"/>
              <a:t>/global-AIDS-update-2016_en.pdf</a:t>
            </a:r>
          </a:p>
        </p:txBody>
      </p:sp>
    </p:spTree>
    <p:extLst>
      <p:ext uri="{BB962C8B-B14F-4D97-AF65-F5344CB8AC3E}">
        <p14:creationId xmlns:p14="http://schemas.microsoft.com/office/powerpoint/2010/main" val="37064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idx="4294967295"/>
          </p:nvPr>
        </p:nvSpPr>
        <p:spPr>
          <a:xfrm>
            <a:off x="0" y="228601"/>
            <a:ext cx="9601200" cy="758190"/>
          </a:xfrm>
        </p:spPr>
        <p:txBody>
          <a:bodyPr/>
          <a:lstStyle/>
          <a:p>
            <a:r>
              <a:rPr lang="fr-FR" dirty="0" smtClean="0"/>
              <a:t>Personnes vivant avec le VIH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50727" y="6486694"/>
            <a:ext cx="9056221" cy="260423"/>
          </a:xfrm>
          <a:prstGeom prst="rect">
            <a:avLst/>
          </a:prstGeom>
          <a:noFill/>
        </p:spPr>
        <p:txBody>
          <a:bodyPr wrap="square" lIns="105503" tIns="52752" rIns="105503" bIns="52752" rtlCol="0">
            <a:spAutoFit/>
          </a:bodyPr>
          <a:lstStyle/>
          <a:p>
            <a:r>
              <a:rPr lang="fr-FR" sz="1000" dirty="0">
                <a:latin typeface="Calibri"/>
                <a:cs typeface="Calibri"/>
              </a:rPr>
              <a:t>Rapport ONUSIDA 2011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4653" y="1929793"/>
            <a:ext cx="7480301" cy="3994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518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" y="582680"/>
            <a:ext cx="9144000" cy="569264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06424" y="6582565"/>
            <a:ext cx="9109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UNAIDS global report 2016 </a:t>
            </a:r>
            <a:r>
              <a:rPr lang="mr-IN" i="1" dirty="0"/>
              <a:t>–</a:t>
            </a:r>
            <a:r>
              <a:rPr lang="fr-FR" i="1" dirty="0"/>
              <a:t> 31 mai 2016 - http://</a:t>
            </a:r>
            <a:r>
              <a:rPr lang="fr-FR" i="1" dirty="0" err="1"/>
              <a:t>www.unaids.org</a:t>
            </a:r>
            <a:r>
              <a:rPr lang="fr-FR" i="1" dirty="0"/>
              <a:t>/sites/default/files/</a:t>
            </a:r>
            <a:r>
              <a:rPr lang="fr-FR" i="1" dirty="0" err="1"/>
              <a:t>media_asset</a:t>
            </a:r>
            <a:r>
              <a:rPr lang="fr-FR" i="1" dirty="0"/>
              <a:t>/global-AIDS-update-2016_en.pdf</a:t>
            </a:r>
          </a:p>
        </p:txBody>
      </p:sp>
    </p:spTree>
    <p:extLst>
      <p:ext uri="{BB962C8B-B14F-4D97-AF65-F5344CB8AC3E}">
        <p14:creationId xmlns:p14="http://schemas.microsoft.com/office/powerpoint/2010/main" val="169867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ChangeArrowheads="1"/>
          </p:cNvSpPr>
          <p:nvPr/>
        </p:nvSpPr>
        <p:spPr bwMode="auto">
          <a:xfrm>
            <a:off x="1555750" y="5529263"/>
            <a:ext cx="74183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57200"/>
            <a:r>
              <a:rPr lang="en-US" sz="2000" b="1">
                <a:ea typeface="MS PGothic" charset="0"/>
              </a:rPr>
              <a:t>Total: 36.9 million</a:t>
            </a:r>
            <a:r>
              <a:rPr lang="en-US" sz="2000">
                <a:ea typeface="MS PGothic" charset="0"/>
              </a:rPr>
              <a:t> </a:t>
            </a:r>
            <a:r>
              <a:rPr lang="en-US">
                <a:solidFill>
                  <a:srgbClr val="4D4D4D"/>
                </a:solidFill>
                <a:ea typeface="MS PGothic" charset="0"/>
              </a:rPr>
              <a:t>[34.3 million – 41.4 million]</a:t>
            </a:r>
            <a:endParaRPr lang="en-US" sz="2000">
              <a:solidFill>
                <a:srgbClr val="7F7F7F"/>
              </a:solidFill>
              <a:ea typeface="MS PGothic" charset="0"/>
            </a:endParaRPr>
          </a:p>
        </p:txBody>
      </p:sp>
      <p:sp>
        <p:nvSpPr>
          <p:cNvPr id="8194" name="Freeform 3"/>
          <p:cNvSpPr>
            <a:spLocks/>
          </p:cNvSpPr>
          <p:nvPr/>
        </p:nvSpPr>
        <p:spPr bwMode="auto">
          <a:xfrm>
            <a:off x="1111250" y="1736725"/>
            <a:ext cx="7840663" cy="3587750"/>
          </a:xfrm>
          <a:custGeom>
            <a:avLst/>
            <a:gdLst>
              <a:gd name="T0" fmla="*/ 2147483647 w 4939"/>
              <a:gd name="T1" fmla="*/ 2147483647 h 2260"/>
              <a:gd name="T2" fmla="*/ 2147483647 w 4939"/>
              <a:gd name="T3" fmla="*/ 2147483647 h 2260"/>
              <a:gd name="T4" fmla="*/ 2147483647 w 4939"/>
              <a:gd name="T5" fmla="*/ 2147483647 h 2260"/>
              <a:gd name="T6" fmla="*/ 2147483647 w 4939"/>
              <a:gd name="T7" fmla="*/ 2147483647 h 2260"/>
              <a:gd name="T8" fmla="*/ 2147483647 w 4939"/>
              <a:gd name="T9" fmla="*/ 2147483647 h 2260"/>
              <a:gd name="T10" fmla="*/ 2147483647 w 4939"/>
              <a:gd name="T11" fmla="*/ 2147483647 h 2260"/>
              <a:gd name="T12" fmla="*/ 2147483647 w 4939"/>
              <a:gd name="T13" fmla="*/ 2147483647 h 2260"/>
              <a:gd name="T14" fmla="*/ 2147483647 w 4939"/>
              <a:gd name="T15" fmla="*/ 2147483647 h 2260"/>
              <a:gd name="T16" fmla="*/ 2147483647 w 4939"/>
              <a:gd name="T17" fmla="*/ 2147483647 h 2260"/>
              <a:gd name="T18" fmla="*/ 2147483647 w 4939"/>
              <a:gd name="T19" fmla="*/ 2147483647 h 2260"/>
              <a:gd name="T20" fmla="*/ 0 w 4939"/>
              <a:gd name="T21" fmla="*/ 2147483647 h 2260"/>
              <a:gd name="T22" fmla="*/ 2147483647 w 4939"/>
              <a:gd name="T23" fmla="*/ 2147483647 h 2260"/>
              <a:gd name="T24" fmla="*/ 2147483647 w 4939"/>
              <a:gd name="T25" fmla="*/ 2147483647 h 2260"/>
              <a:gd name="T26" fmla="*/ 2147483647 w 4939"/>
              <a:gd name="T27" fmla="*/ 2147483647 h 2260"/>
              <a:gd name="T28" fmla="*/ 2147483647 w 4939"/>
              <a:gd name="T29" fmla="*/ 2147483647 h 2260"/>
              <a:gd name="T30" fmla="*/ 2147483647 w 4939"/>
              <a:gd name="T31" fmla="*/ 2147483647 h 2260"/>
              <a:gd name="T32" fmla="*/ 2147483647 w 4939"/>
              <a:gd name="T33" fmla="*/ 2147483647 h 2260"/>
              <a:gd name="T34" fmla="*/ 2147483647 w 4939"/>
              <a:gd name="T35" fmla="*/ 2147483647 h 2260"/>
              <a:gd name="T36" fmla="*/ 2147483647 w 4939"/>
              <a:gd name="T37" fmla="*/ 2147483647 h 2260"/>
              <a:gd name="T38" fmla="*/ 2147483647 w 4939"/>
              <a:gd name="T39" fmla="*/ 2147483647 h 2260"/>
              <a:gd name="T40" fmla="*/ 2147483647 w 4939"/>
              <a:gd name="T41" fmla="*/ 2147483647 h 2260"/>
              <a:gd name="T42" fmla="*/ 2147483647 w 4939"/>
              <a:gd name="T43" fmla="*/ 0 h 2260"/>
              <a:gd name="T44" fmla="*/ 2147483647 w 4939"/>
              <a:gd name="T45" fmla="*/ 2147483647 h 2260"/>
              <a:gd name="T46" fmla="*/ 2147483647 w 4939"/>
              <a:gd name="T47" fmla="*/ 2147483647 h 2260"/>
              <a:gd name="T48" fmla="*/ 2147483647 w 4939"/>
              <a:gd name="T49" fmla="*/ 2147483647 h 2260"/>
              <a:gd name="T50" fmla="*/ 2147483647 w 4939"/>
              <a:gd name="T51" fmla="*/ 2147483647 h 2260"/>
              <a:gd name="T52" fmla="*/ 2147483647 w 4939"/>
              <a:gd name="T53" fmla="*/ 2147483647 h 2260"/>
              <a:gd name="T54" fmla="*/ 2147483647 w 4939"/>
              <a:gd name="T55" fmla="*/ 2147483647 h 2260"/>
              <a:gd name="T56" fmla="*/ 2147483647 w 4939"/>
              <a:gd name="T57" fmla="*/ 2147483647 h 2260"/>
              <a:gd name="T58" fmla="*/ 2147483647 w 4939"/>
              <a:gd name="T59" fmla="*/ 2147483647 h 2260"/>
              <a:gd name="T60" fmla="*/ 2147483647 w 4939"/>
              <a:gd name="T61" fmla="*/ 2147483647 h 2260"/>
              <a:gd name="T62" fmla="*/ 2147483647 w 4939"/>
              <a:gd name="T63" fmla="*/ 2147483647 h 2260"/>
              <a:gd name="T64" fmla="*/ 2147483647 w 4939"/>
              <a:gd name="T65" fmla="*/ 2147483647 h 2260"/>
              <a:gd name="T66" fmla="*/ 2147483647 w 4939"/>
              <a:gd name="T67" fmla="*/ 2147483647 h 2260"/>
              <a:gd name="T68" fmla="*/ 2147483647 w 4939"/>
              <a:gd name="T69" fmla="*/ 2147483647 h 2260"/>
              <a:gd name="T70" fmla="*/ 2147483647 w 4939"/>
              <a:gd name="T71" fmla="*/ 2147483647 h 2260"/>
              <a:gd name="T72" fmla="*/ 2147483647 w 4939"/>
              <a:gd name="T73" fmla="*/ 2147483647 h 2260"/>
              <a:gd name="T74" fmla="*/ 2147483647 w 4939"/>
              <a:gd name="T75" fmla="*/ 2147483647 h 2260"/>
              <a:gd name="T76" fmla="*/ 2147483647 w 4939"/>
              <a:gd name="T77" fmla="*/ 2147483647 h 2260"/>
              <a:gd name="T78" fmla="*/ 2147483647 w 4939"/>
              <a:gd name="T79" fmla="*/ 2147483647 h 2260"/>
              <a:gd name="T80" fmla="*/ 2147483647 w 4939"/>
              <a:gd name="T81" fmla="*/ 2147483647 h 2260"/>
              <a:gd name="T82" fmla="*/ 2147483647 w 4939"/>
              <a:gd name="T83" fmla="*/ 2147483647 h 2260"/>
              <a:gd name="T84" fmla="*/ 2147483647 w 4939"/>
              <a:gd name="T85" fmla="*/ 2147483647 h 226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939"/>
              <a:gd name="T130" fmla="*/ 0 h 2260"/>
              <a:gd name="T131" fmla="*/ 4939 w 4939"/>
              <a:gd name="T132" fmla="*/ 2260 h 226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939" h="2260">
                <a:moveTo>
                  <a:pt x="1441" y="2260"/>
                </a:moveTo>
                <a:lnTo>
                  <a:pt x="1351" y="2237"/>
                </a:lnTo>
                <a:lnTo>
                  <a:pt x="1264" y="2213"/>
                </a:lnTo>
                <a:lnTo>
                  <a:pt x="1181" y="2186"/>
                </a:lnTo>
                <a:lnTo>
                  <a:pt x="1100" y="2160"/>
                </a:lnTo>
                <a:lnTo>
                  <a:pt x="1020" y="2133"/>
                </a:lnTo>
                <a:lnTo>
                  <a:pt x="946" y="2105"/>
                </a:lnTo>
                <a:lnTo>
                  <a:pt x="874" y="2075"/>
                </a:lnTo>
                <a:lnTo>
                  <a:pt x="803" y="2045"/>
                </a:lnTo>
                <a:lnTo>
                  <a:pt x="736" y="2015"/>
                </a:lnTo>
                <a:lnTo>
                  <a:pt x="673" y="1983"/>
                </a:lnTo>
                <a:lnTo>
                  <a:pt x="612" y="1951"/>
                </a:lnTo>
                <a:lnTo>
                  <a:pt x="554" y="1917"/>
                </a:lnTo>
                <a:lnTo>
                  <a:pt x="499" y="1884"/>
                </a:lnTo>
                <a:lnTo>
                  <a:pt x="446" y="1850"/>
                </a:lnTo>
                <a:lnTo>
                  <a:pt x="397" y="1815"/>
                </a:lnTo>
                <a:lnTo>
                  <a:pt x="351" y="1780"/>
                </a:lnTo>
                <a:lnTo>
                  <a:pt x="307" y="1744"/>
                </a:lnTo>
                <a:lnTo>
                  <a:pt x="266" y="1709"/>
                </a:lnTo>
                <a:lnTo>
                  <a:pt x="229" y="1672"/>
                </a:lnTo>
                <a:lnTo>
                  <a:pt x="194" y="1635"/>
                </a:lnTo>
                <a:lnTo>
                  <a:pt x="162" y="1596"/>
                </a:lnTo>
                <a:lnTo>
                  <a:pt x="134" y="1559"/>
                </a:lnTo>
                <a:lnTo>
                  <a:pt x="107" y="1520"/>
                </a:lnTo>
                <a:lnTo>
                  <a:pt x="84" y="1481"/>
                </a:lnTo>
                <a:lnTo>
                  <a:pt x="63" y="1442"/>
                </a:lnTo>
                <a:lnTo>
                  <a:pt x="46" y="1401"/>
                </a:lnTo>
                <a:lnTo>
                  <a:pt x="31" y="1363"/>
                </a:lnTo>
                <a:lnTo>
                  <a:pt x="19" y="1322"/>
                </a:lnTo>
                <a:lnTo>
                  <a:pt x="10" y="1283"/>
                </a:lnTo>
                <a:lnTo>
                  <a:pt x="3" y="1242"/>
                </a:lnTo>
                <a:lnTo>
                  <a:pt x="0" y="1202"/>
                </a:lnTo>
                <a:lnTo>
                  <a:pt x="0" y="1161"/>
                </a:lnTo>
                <a:lnTo>
                  <a:pt x="1" y="1120"/>
                </a:lnTo>
                <a:lnTo>
                  <a:pt x="7" y="1082"/>
                </a:lnTo>
                <a:lnTo>
                  <a:pt x="16" y="1041"/>
                </a:lnTo>
                <a:lnTo>
                  <a:pt x="26" y="1000"/>
                </a:lnTo>
                <a:lnTo>
                  <a:pt x="40" y="960"/>
                </a:lnTo>
                <a:lnTo>
                  <a:pt x="56" y="919"/>
                </a:lnTo>
                <a:lnTo>
                  <a:pt x="76" y="878"/>
                </a:lnTo>
                <a:lnTo>
                  <a:pt x="99" y="839"/>
                </a:lnTo>
                <a:lnTo>
                  <a:pt x="123" y="799"/>
                </a:lnTo>
                <a:lnTo>
                  <a:pt x="152" y="760"/>
                </a:lnTo>
                <a:lnTo>
                  <a:pt x="182" y="719"/>
                </a:lnTo>
                <a:lnTo>
                  <a:pt x="215" y="680"/>
                </a:lnTo>
                <a:lnTo>
                  <a:pt x="252" y="641"/>
                </a:lnTo>
                <a:lnTo>
                  <a:pt x="291" y="603"/>
                </a:lnTo>
                <a:lnTo>
                  <a:pt x="333" y="566"/>
                </a:lnTo>
                <a:lnTo>
                  <a:pt x="378" y="527"/>
                </a:lnTo>
                <a:lnTo>
                  <a:pt x="425" y="490"/>
                </a:lnTo>
                <a:lnTo>
                  <a:pt x="476" y="452"/>
                </a:lnTo>
                <a:lnTo>
                  <a:pt x="529" y="417"/>
                </a:lnTo>
                <a:lnTo>
                  <a:pt x="586" y="380"/>
                </a:lnTo>
                <a:lnTo>
                  <a:pt x="644" y="345"/>
                </a:lnTo>
                <a:lnTo>
                  <a:pt x="706" y="311"/>
                </a:lnTo>
                <a:lnTo>
                  <a:pt x="770" y="276"/>
                </a:lnTo>
                <a:lnTo>
                  <a:pt x="839" y="242"/>
                </a:lnTo>
                <a:lnTo>
                  <a:pt x="907" y="210"/>
                </a:lnTo>
                <a:lnTo>
                  <a:pt x="980" y="177"/>
                </a:lnTo>
                <a:lnTo>
                  <a:pt x="1056" y="147"/>
                </a:lnTo>
                <a:lnTo>
                  <a:pt x="1135" y="115"/>
                </a:lnTo>
                <a:lnTo>
                  <a:pt x="1216" y="85"/>
                </a:lnTo>
                <a:lnTo>
                  <a:pt x="1299" y="57"/>
                </a:lnTo>
                <a:lnTo>
                  <a:pt x="1388" y="28"/>
                </a:lnTo>
                <a:lnTo>
                  <a:pt x="1476" y="0"/>
                </a:lnTo>
                <a:lnTo>
                  <a:pt x="3463" y="0"/>
                </a:lnTo>
                <a:lnTo>
                  <a:pt x="3551" y="28"/>
                </a:lnTo>
                <a:lnTo>
                  <a:pt x="3640" y="57"/>
                </a:lnTo>
                <a:lnTo>
                  <a:pt x="3723" y="85"/>
                </a:lnTo>
                <a:lnTo>
                  <a:pt x="3804" y="115"/>
                </a:lnTo>
                <a:lnTo>
                  <a:pt x="3883" y="147"/>
                </a:lnTo>
                <a:lnTo>
                  <a:pt x="3957" y="177"/>
                </a:lnTo>
                <a:lnTo>
                  <a:pt x="4032" y="210"/>
                </a:lnTo>
                <a:lnTo>
                  <a:pt x="4100" y="242"/>
                </a:lnTo>
                <a:lnTo>
                  <a:pt x="4169" y="276"/>
                </a:lnTo>
                <a:lnTo>
                  <a:pt x="4233" y="311"/>
                </a:lnTo>
                <a:lnTo>
                  <a:pt x="4295" y="345"/>
                </a:lnTo>
                <a:lnTo>
                  <a:pt x="4353" y="380"/>
                </a:lnTo>
                <a:lnTo>
                  <a:pt x="4410" y="417"/>
                </a:lnTo>
                <a:lnTo>
                  <a:pt x="4463" y="452"/>
                </a:lnTo>
                <a:lnTo>
                  <a:pt x="4514" y="490"/>
                </a:lnTo>
                <a:lnTo>
                  <a:pt x="4561" y="527"/>
                </a:lnTo>
                <a:lnTo>
                  <a:pt x="4606" y="566"/>
                </a:lnTo>
                <a:lnTo>
                  <a:pt x="4648" y="603"/>
                </a:lnTo>
                <a:lnTo>
                  <a:pt x="4687" y="641"/>
                </a:lnTo>
                <a:lnTo>
                  <a:pt x="4724" y="680"/>
                </a:lnTo>
                <a:lnTo>
                  <a:pt x="4757" y="719"/>
                </a:lnTo>
                <a:lnTo>
                  <a:pt x="4787" y="760"/>
                </a:lnTo>
                <a:lnTo>
                  <a:pt x="4816" y="799"/>
                </a:lnTo>
                <a:lnTo>
                  <a:pt x="4840" y="839"/>
                </a:lnTo>
                <a:lnTo>
                  <a:pt x="4863" y="878"/>
                </a:lnTo>
                <a:lnTo>
                  <a:pt x="4883" y="919"/>
                </a:lnTo>
                <a:lnTo>
                  <a:pt x="4899" y="960"/>
                </a:lnTo>
                <a:lnTo>
                  <a:pt x="4913" y="1000"/>
                </a:lnTo>
                <a:lnTo>
                  <a:pt x="4923" y="1041"/>
                </a:lnTo>
                <a:lnTo>
                  <a:pt x="4932" y="1082"/>
                </a:lnTo>
                <a:lnTo>
                  <a:pt x="4938" y="1120"/>
                </a:lnTo>
                <a:lnTo>
                  <a:pt x="4939" y="1161"/>
                </a:lnTo>
                <a:lnTo>
                  <a:pt x="4939" y="1202"/>
                </a:lnTo>
                <a:lnTo>
                  <a:pt x="4936" y="1242"/>
                </a:lnTo>
                <a:lnTo>
                  <a:pt x="4929" y="1283"/>
                </a:lnTo>
                <a:lnTo>
                  <a:pt x="4920" y="1322"/>
                </a:lnTo>
                <a:lnTo>
                  <a:pt x="4908" y="1363"/>
                </a:lnTo>
                <a:lnTo>
                  <a:pt x="4893" y="1401"/>
                </a:lnTo>
                <a:lnTo>
                  <a:pt x="4876" y="1442"/>
                </a:lnTo>
                <a:lnTo>
                  <a:pt x="4855" y="1481"/>
                </a:lnTo>
                <a:lnTo>
                  <a:pt x="4832" y="1520"/>
                </a:lnTo>
                <a:lnTo>
                  <a:pt x="4805" y="1559"/>
                </a:lnTo>
                <a:lnTo>
                  <a:pt x="4777" y="1596"/>
                </a:lnTo>
                <a:lnTo>
                  <a:pt x="4745" y="1635"/>
                </a:lnTo>
                <a:lnTo>
                  <a:pt x="4710" y="1672"/>
                </a:lnTo>
                <a:lnTo>
                  <a:pt x="4671" y="1709"/>
                </a:lnTo>
                <a:lnTo>
                  <a:pt x="4630" y="1744"/>
                </a:lnTo>
                <a:lnTo>
                  <a:pt x="4588" y="1780"/>
                </a:lnTo>
                <a:lnTo>
                  <a:pt x="4540" y="1815"/>
                </a:lnTo>
                <a:lnTo>
                  <a:pt x="4493" y="1850"/>
                </a:lnTo>
                <a:lnTo>
                  <a:pt x="4440" y="1884"/>
                </a:lnTo>
                <a:lnTo>
                  <a:pt x="4385" y="1917"/>
                </a:lnTo>
                <a:lnTo>
                  <a:pt x="4327" y="1951"/>
                </a:lnTo>
                <a:lnTo>
                  <a:pt x="4265" y="1983"/>
                </a:lnTo>
                <a:lnTo>
                  <a:pt x="4201" y="2015"/>
                </a:lnTo>
                <a:lnTo>
                  <a:pt x="4136" y="2045"/>
                </a:lnTo>
                <a:lnTo>
                  <a:pt x="4065" y="2075"/>
                </a:lnTo>
                <a:lnTo>
                  <a:pt x="3993" y="2105"/>
                </a:lnTo>
                <a:lnTo>
                  <a:pt x="3917" y="2133"/>
                </a:lnTo>
                <a:lnTo>
                  <a:pt x="3839" y="2160"/>
                </a:lnTo>
                <a:lnTo>
                  <a:pt x="3758" y="2186"/>
                </a:lnTo>
                <a:lnTo>
                  <a:pt x="3673" y="2213"/>
                </a:lnTo>
                <a:lnTo>
                  <a:pt x="3587" y="2237"/>
                </a:lnTo>
                <a:lnTo>
                  <a:pt x="3496" y="2260"/>
                </a:lnTo>
                <a:lnTo>
                  <a:pt x="1441" y="2260"/>
                </a:lnTo>
                <a:close/>
              </a:path>
            </a:pathLst>
          </a:custGeom>
          <a:solidFill>
            <a:srgbClr val="C7EAF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195" name="Freeform 4"/>
          <p:cNvSpPr>
            <a:spLocks/>
          </p:cNvSpPr>
          <p:nvPr/>
        </p:nvSpPr>
        <p:spPr bwMode="auto">
          <a:xfrm>
            <a:off x="1111250" y="1736725"/>
            <a:ext cx="7840663" cy="3587750"/>
          </a:xfrm>
          <a:custGeom>
            <a:avLst/>
            <a:gdLst>
              <a:gd name="T0" fmla="*/ 2147483647 w 4939"/>
              <a:gd name="T1" fmla="*/ 2147483647 h 2260"/>
              <a:gd name="T2" fmla="*/ 2147483647 w 4939"/>
              <a:gd name="T3" fmla="*/ 2147483647 h 2260"/>
              <a:gd name="T4" fmla="*/ 2147483647 w 4939"/>
              <a:gd name="T5" fmla="*/ 2147483647 h 2260"/>
              <a:gd name="T6" fmla="*/ 2147483647 w 4939"/>
              <a:gd name="T7" fmla="*/ 2147483647 h 2260"/>
              <a:gd name="T8" fmla="*/ 2147483647 w 4939"/>
              <a:gd name="T9" fmla="*/ 2147483647 h 2260"/>
              <a:gd name="T10" fmla="*/ 2147483647 w 4939"/>
              <a:gd name="T11" fmla="*/ 2147483647 h 2260"/>
              <a:gd name="T12" fmla="*/ 2147483647 w 4939"/>
              <a:gd name="T13" fmla="*/ 2147483647 h 2260"/>
              <a:gd name="T14" fmla="*/ 2147483647 w 4939"/>
              <a:gd name="T15" fmla="*/ 2147483647 h 2260"/>
              <a:gd name="T16" fmla="*/ 2147483647 w 4939"/>
              <a:gd name="T17" fmla="*/ 2147483647 h 2260"/>
              <a:gd name="T18" fmla="*/ 2147483647 w 4939"/>
              <a:gd name="T19" fmla="*/ 2147483647 h 2260"/>
              <a:gd name="T20" fmla="*/ 0 w 4939"/>
              <a:gd name="T21" fmla="*/ 2147483647 h 2260"/>
              <a:gd name="T22" fmla="*/ 2147483647 w 4939"/>
              <a:gd name="T23" fmla="*/ 2147483647 h 2260"/>
              <a:gd name="T24" fmla="*/ 2147483647 w 4939"/>
              <a:gd name="T25" fmla="*/ 2147483647 h 2260"/>
              <a:gd name="T26" fmla="*/ 2147483647 w 4939"/>
              <a:gd name="T27" fmla="*/ 2147483647 h 2260"/>
              <a:gd name="T28" fmla="*/ 2147483647 w 4939"/>
              <a:gd name="T29" fmla="*/ 2147483647 h 2260"/>
              <a:gd name="T30" fmla="*/ 2147483647 w 4939"/>
              <a:gd name="T31" fmla="*/ 2147483647 h 2260"/>
              <a:gd name="T32" fmla="*/ 2147483647 w 4939"/>
              <a:gd name="T33" fmla="*/ 2147483647 h 2260"/>
              <a:gd name="T34" fmla="*/ 2147483647 w 4939"/>
              <a:gd name="T35" fmla="*/ 2147483647 h 2260"/>
              <a:gd name="T36" fmla="*/ 2147483647 w 4939"/>
              <a:gd name="T37" fmla="*/ 2147483647 h 2260"/>
              <a:gd name="T38" fmla="*/ 2147483647 w 4939"/>
              <a:gd name="T39" fmla="*/ 2147483647 h 2260"/>
              <a:gd name="T40" fmla="*/ 2147483647 w 4939"/>
              <a:gd name="T41" fmla="*/ 2147483647 h 2260"/>
              <a:gd name="T42" fmla="*/ 2147483647 w 4939"/>
              <a:gd name="T43" fmla="*/ 0 h 2260"/>
              <a:gd name="T44" fmla="*/ 2147483647 w 4939"/>
              <a:gd name="T45" fmla="*/ 2147483647 h 2260"/>
              <a:gd name="T46" fmla="*/ 2147483647 w 4939"/>
              <a:gd name="T47" fmla="*/ 2147483647 h 2260"/>
              <a:gd name="T48" fmla="*/ 2147483647 w 4939"/>
              <a:gd name="T49" fmla="*/ 2147483647 h 2260"/>
              <a:gd name="T50" fmla="*/ 2147483647 w 4939"/>
              <a:gd name="T51" fmla="*/ 2147483647 h 2260"/>
              <a:gd name="T52" fmla="*/ 2147483647 w 4939"/>
              <a:gd name="T53" fmla="*/ 2147483647 h 2260"/>
              <a:gd name="T54" fmla="*/ 2147483647 w 4939"/>
              <a:gd name="T55" fmla="*/ 2147483647 h 2260"/>
              <a:gd name="T56" fmla="*/ 2147483647 w 4939"/>
              <a:gd name="T57" fmla="*/ 2147483647 h 2260"/>
              <a:gd name="T58" fmla="*/ 2147483647 w 4939"/>
              <a:gd name="T59" fmla="*/ 2147483647 h 2260"/>
              <a:gd name="T60" fmla="*/ 2147483647 w 4939"/>
              <a:gd name="T61" fmla="*/ 2147483647 h 2260"/>
              <a:gd name="T62" fmla="*/ 2147483647 w 4939"/>
              <a:gd name="T63" fmla="*/ 2147483647 h 2260"/>
              <a:gd name="T64" fmla="*/ 2147483647 w 4939"/>
              <a:gd name="T65" fmla="*/ 2147483647 h 2260"/>
              <a:gd name="T66" fmla="*/ 2147483647 w 4939"/>
              <a:gd name="T67" fmla="*/ 2147483647 h 2260"/>
              <a:gd name="T68" fmla="*/ 2147483647 w 4939"/>
              <a:gd name="T69" fmla="*/ 2147483647 h 2260"/>
              <a:gd name="T70" fmla="*/ 2147483647 w 4939"/>
              <a:gd name="T71" fmla="*/ 2147483647 h 2260"/>
              <a:gd name="T72" fmla="*/ 2147483647 w 4939"/>
              <a:gd name="T73" fmla="*/ 2147483647 h 2260"/>
              <a:gd name="T74" fmla="*/ 2147483647 w 4939"/>
              <a:gd name="T75" fmla="*/ 2147483647 h 2260"/>
              <a:gd name="T76" fmla="*/ 2147483647 w 4939"/>
              <a:gd name="T77" fmla="*/ 2147483647 h 2260"/>
              <a:gd name="T78" fmla="*/ 2147483647 w 4939"/>
              <a:gd name="T79" fmla="*/ 2147483647 h 2260"/>
              <a:gd name="T80" fmla="*/ 2147483647 w 4939"/>
              <a:gd name="T81" fmla="*/ 2147483647 h 2260"/>
              <a:gd name="T82" fmla="*/ 2147483647 w 4939"/>
              <a:gd name="T83" fmla="*/ 2147483647 h 2260"/>
              <a:gd name="T84" fmla="*/ 2147483647 w 4939"/>
              <a:gd name="T85" fmla="*/ 2147483647 h 226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939"/>
              <a:gd name="T130" fmla="*/ 0 h 2260"/>
              <a:gd name="T131" fmla="*/ 4939 w 4939"/>
              <a:gd name="T132" fmla="*/ 2260 h 226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939" h="2260">
                <a:moveTo>
                  <a:pt x="1441" y="2260"/>
                </a:moveTo>
                <a:lnTo>
                  <a:pt x="1351" y="2237"/>
                </a:lnTo>
                <a:lnTo>
                  <a:pt x="1264" y="2213"/>
                </a:lnTo>
                <a:lnTo>
                  <a:pt x="1181" y="2186"/>
                </a:lnTo>
                <a:lnTo>
                  <a:pt x="1100" y="2160"/>
                </a:lnTo>
                <a:lnTo>
                  <a:pt x="1020" y="2133"/>
                </a:lnTo>
                <a:lnTo>
                  <a:pt x="946" y="2105"/>
                </a:lnTo>
                <a:lnTo>
                  <a:pt x="874" y="2075"/>
                </a:lnTo>
                <a:lnTo>
                  <a:pt x="803" y="2045"/>
                </a:lnTo>
                <a:lnTo>
                  <a:pt x="736" y="2015"/>
                </a:lnTo>
                <a:lnTo>
                  <a:pt x="673" y="1983"/>
                </a:lnTo>
                <a:lnTo>
                  <a:pt x="612" y="1951"/>
                </a:lnTo>
                <a:lnTo>
                  <a:pt x="554" y="1917"/>
                </a:lnTo>
                <a:lnTo>
                  <a:pt x="499" y="1884"/>
                </a:lnTo>
                <a:lnTo>
                  <a:pt x="446" y="1850"/>
                </a:lnTo>
                <a:lnTo>
                  <a:pt x="397" y="1815"/>
                </a:lnTo>
                <a:lnTo>
                  <a:pt x="351" y="1780"/>
                </a:lnTo>
                <a:lnTo>
                  <a:pt x="307" y="1744"/>
                </a:lnTo>
                <a:lnTo>
                  <a:pt x="266" y="1709"/>
                </a:lnTo>
                <a:lnTo>
                  <a:pt x="229" y="1672"/>
                </a:lnTo>
                <a:lnTo>
                  <a:pt x="194" y="1635"/>
                </a:lnTo>
                <a:lnTo>
                  <a:pt x="162" y="1596"/>
                </a:lnTo>
                <a:lnTo>
                  <a:pt x="134" y="1559"/>
                </a:lnTo>
                <a:lnTo>
                  <a:pt x="107" y="1520"/>
                </a:lnTo>
                <a:lnTo>
                  <a:pt x="84" y="1481"/>
                </a:lnTo>
                <a:lnTo>
                  <a:pt x="63" y="1442"/>
                </a:lnTo>
                <a:lnTo>
                  <a:pt x="46" y="1401"/>
                </a:lnTo>
                <a:lnTo>
                  <a:pt x="31" y="1363"/>
                </a:lnTo>
                <a:lnTo>
                  <a:pt x="19" y="1322"/>
                </a:lnTo>
                <a:lnTo>
                  <a:pt x="10" y="1283"/>
                </a:lnTo>
                <a:lnTo>
                  <a:pt x="3" y="1242"/>
                </a:lnTo>
                <a:lnTo>
                  <a:pt x="0" y="1202"/>
                </a:lnTo>
                <a:lnTo>
                  <a:pt x="0" y="1161"/>
                </a:lnTo>
                <a:lnTo>
                  <a:pt x="1" y="1120"/>
                </a:lnTo>
                <a:lnTo>
                  <a:pt x="7" y="1082"/>
                </a:lnTo>
                <a:lnTo>
                  <a:pt x="16" y="1041"/>
                </a:lnTo>
                <a:lnTo>
                  <a:pt x="26" y="1000"/>
                </a:lnTo>
                <a:lnTo>
                  <a:pt x="40" y="960"/>
                </a:lnTo>
                <a:lnTo>
                  <a:pt x="56" y="919"/>
                </a:lnTo>
                <a:lnTo>
                  <a:pt x="76" y="878"/>
                </a:lnTo>
                <a:lnTo>
                  <a:pt x="99" y="839"/>
                </a:lnTo>
                <a:lnTo>
                  <a:pt x="123" y="799"/>
                </a:lnTo>
                <a:lnTo>
                  <a:pt x="152" y="760"/>
                </a:lnTo>
                <a:lnTo>
                  <a:pt x="182" y="719"/>
                </a:lnTo>
                <a:lnTo>
                  <a:pt x="215" y="680"/>
                </a:lnTo>
                <a:lnTo>
                  <a:pt x="252" y="641"/>
                </a:lnTo>
                <a:lnTo>
                  <a:pt x="291" y="603"/>
                </a:lnTo>
                <a:lnTo>
                  <a:pt x="333" y="566"/>
                </a:lnTo>
                <a:lnTo>
                  <a:pt x="378" y="527"/>
                </a:lnTo>
                <a:lnTo>
                  <a:pt x="425" y="490"/>
                </a:lnTo>
                <a:lnTo>
                  <a:pt x="476" y="452"/>
                </a:lnTo>
                <a:lnTo>
                  <a:pt x="529" y="417"/>
                </a:lnTo>
                <a:lnTo>
                  <a:pt x="586" y="380"/>
                </a:lnTo>
                <a:lnTo>
                  <a:pt x="644" y="345"/>
                </a:lnTo>
                <a:lnTo>
                  <a:pt x="706" y="311"/>
                </a:lnTo>
                <a:lnTo>
                  <a:pt x="770" y="276"/>
                </a:lnTo>
                <a:lnTo>
                  <a:pt x="839" y="242"/>
                </a:lnTo>
                <a:lnTo>
                  <a:pt x="907" y="210"/>
                </a:lnTo>
                <a:lnTo>
                  <a:pt x="980" y="177"/>
                </a:lnTo>
                <a:lnTo>
                  <a:pt x="1056" y="147"/>
                </a:lnTo>
                <a:lnTo>
                  <a:pt x="1135" y="115"/>
                </a:lnTo>
                <a:lnTo>
                  <a:pt x="1216" y="85"/>
                </a:lnTo>
                <a:lnTo>
                  <a:pt x="1299" y="57"/>
                </a:lnTo>
                <a:lnTo>
                  <a:pt x="1388" y="28"/>
                </a:lnTo>
                <a:lnTo>
                  <a:pt x="1476" y="0"/>
                </a:lnTo>
                <a:lnTo>
                  <a:pt x="3463" y="0"/>
                </a:lnTo>
                <a:lnTo>
                  <a:pt x="3551" y="28"/>
                </a:lnTo>
                <a:lnTo>
                  <a:pt x="3640" y="57"/>
                </a:lnTo>
                <a:lnTo>
                  <a:pt x="3723" y="85"/>
                </a:lnTo>
                <a:lnTo>
                  <a:pt x="3804" y="115"/>
                </a:lnTo>
                <a:lnTo>
                  <a:pt x="3883" y="147"/>
                </a:lnTo>
                <a:lnTo>
                  <a:pt x="3957" y="177"/>
                </a:lnTo>
                <a:lnTo>
                  <a:pt x="4032" y="210"/>
                </a:lnTo>
                <a:lnTo>
                  <a:pt x="4100" y="242"/>
                </a:lnTo>
                <a:lnTo>
                  <a:pt x="4169" y="276"/>
                </a:lnTo>
                <a:lnTo>
                  <a:pt x="4233" y="311"/>
                </a:lnTo>
                <a:lnTo>
                  <a:pt x="4295" y="345"/>
                </a:lnTo>
                <a:lnTo>
                  <a:pt x="4353" y="380"/>
                </a:lnTo>
                <a:lnTo>
                  <a:pt x="4410" y="417"/>
                </a:lnTo>
                <a:lnTo>
                  <a:pt x="4463" y="452"/>
                </a:lnTo>
                <a:lnTo>
                  <a:pt x="4514" y="490"/>
                </a:lnTo>
                <a:lnTo>
                  <a:pt x="4561" y="527"/>
                </a:lnTo>
                <a:lnTo>
                  <a:pt x="4606" y="566"/>
                </a:lnTo>
                <a:lnTo>
                  <a:pt x="4648" y="603"/>
                </a:lnTo>
                <a:lnTo>
                  <a:pt x="4687" y="641"/>
                </a:lnTo>
                <a:lnTo>
                  <a:pt x="4724" y="680"/>
                </a:lnTo>
                <a:lnTo>
                  <a:pt x="4757" y="719"/>
                </a:lnTo>
                <a:lnTo>
                  <a:pt x="4787" y="760"/>
                </a:lnTo>
                <a:lnTo>
                  <a:pt x="4816" y="799"/>
                </a:lnTo>
                <a:lnTo>
                  <a:pt x="4840" y="839"/>
                </a:lnTo>
                <a:lnTo>
                  <a:pt x="4863" y="878"/>
                </a:lnTo>
                <a:lnTo>
                  <a:pt x="4883" y="919"/>
                </a:lnTo>
                <a:lnTo>
                  <a:pt x="4899" y="960"/>
                </a:lnTo>
                <a:lnTo>
                  <a:pt x="4913" y="1000"/>
                </a:lnTo>
                <a:lnTo>
                  <a:pt x="4923" y="1041"/>
                </a:lnTo>
                <a:lnTo>
                  <a:pt x="4932" y="1082"/>
                </a:lnTo>
                <a:lnTo>
                  <a:pt x="4938" y="1120"/>
                </a:lnTo>
                <a:lnTo>
                  <a:pt x="4939" y="1161"/>
                </a:lnTo>
                <a:lnTo>
                  <a:pt x="4939" y="1202"/>
                </a:lnTo>
                <a:lnTo>
                  <a:pt x="4936" y="1242"/>
                </a:lnTo>
                <a:lnTo>
                  <a:pt x="4929" y="1283"/>
                </a:lnTo>
                <a:lnTo>
                  <a:pt x="4920" y="1322"/>
                </a:lnTo>
                <a:lnTo>
                  <a:pt x="4908" y="1363"/>
                </a:lnTo>
                <a:lnTo>
                  <a:pt x="4893" y="1401"/>
                </a:lnTo>
                <a:lnTo>
                  <a:pt x="4876" y="1442"/>
                </a:lnTo>
                <a:lnTo>
                  <a:pt x="4855" y="1481"/>
                </a:lnTo>
                <a:lnTo>
                  <a:pt x="4832" y="1520"/>
                </a:lnTo>
                <a:lnTo>
                  <a:pt x="4805" y="1559"/>
                </a:lnTo>
                <a:lnTo>
                  <a:pt x="4777" y="1596"/>
                </a:lnTo>
                <a:lnTo>
                  <a:pt x="4745" y="1635"/>
                </a:lnTo>
                <a:lnTo>
                  <a:pt x="4710" y="1672"/>
                </a:lnTo>
                <a:lnTo>
                  <a:pt x="4671" y="1709"/>
                </a:lnTo>
                <a:lnTo>
                  <a:pt x="4630" y="1744"/>
                </a:lnTo>
                <a:lnTo>
                  <a:pt x="4588" y="1780"/>
                </a:lnTo>
                <a:lnTo>
                  <a:pt x="4540" y="1815"/>
                </a:lnTo>
                <a:lnTo>
                  <a:pt x="4493" y="1850"/>
                </a:lnTo>
                <a:lnTo>
                  <a:pt x="4440" y="1884"/>
                </a:lnTo>
                <a:lnTo>
                  <a:pt x="4385" y="1917"/>
                </a:lnTo>
                <a:lnTo>
                  <a:pt x="4327" y="1951"/>
                </a:lnTo>
                <a:lnTo>
                  <a:pt x="4265" y="1983"/>
                </a:lnTo>
                <a:lnTo>
                  <a:pt x="4201" y="2015"/>
                </a:lnTo>
                <a:lnTo>
                  <a:pt x="4136" y="2045"/>
                </a:lnTo>
                <a:lnTo>
                  <a:pt x="4065" y="2075"/>
                </a:lnTo>
                <a:lnTo>
                  <a:pt x="3993" y="2105"/>
                </a:lnTo>
                <a:lnTo>
                  <a:pt x="3917" y="2133"/>
                </a:lnTo>
                <a:lnTo>
                  <a:pt x="3839" y="2160"/>
                </a:lnTo>
                <a:lnTo>
                  <a:pt x="3758" y="2186"/>
                </a:lnTo>
                <a:lnTo>
                  <a:pt x="3673" y="2213"/>
                </a:lnTo>
                <a:lnTo>
                  <a:pt x="3587" y="2237"/>
                </a:lnTo>
                <a:lnTo>
                  <a:pt x="3496" y="2260"/>
                </a:lnTo>
                <a:lnTo>
                  <a:pt x="1441" y="2260"/>
                </a:lnTo>
              </a:path>
            </a:pathLst>
          </a:custGeom>
          <a:noFill/>
          <a:ln w="0">
            <a:solidFill>
              <a:srgbClr val="99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196" name="Freeform 5"/>
          <p:cNvSpPr>
            <a:spLocks noEditPoints="1"/>
          </p:cNvSpPr>
          <p:nvPr/>
        </p:nvSpPr>
        <p:spPr bwMode="auto">
          <a:xfrm>
            <a:off x="2849563" y="1871663"/>
            <a:ext cx="5527675" cy="3455987"/>
          </a:xfrm>
          <a:custGeom>
            <a:avLst/>
            <a:gdLst>
              <a:gd name="T0" fmla="*/ 2147483647 w 3482"/>
              <a:gd name="T1" fmla="*/ 2147483647 h 2177"/>
              <a:gd name="T2" fmla="*/ 2147483647 w 3482"/>
              <a:gd name="T3" fmla="*/ 2147483647 h 2177"/>
              <a:gd name="T4" fmla="*/ 2147483647 w 3482"/>
              <a:gd name="T5" fmla="*/ 2147483647 h 2177"/>
              <a:gd name="T6" fmla="*/ 2147483647 w 3482"/>
              <a:gd name="T7" fmla="*/ 2147483647 h 2177"/>
              <a:gd name="T8" fmla="*/ 2147483647 w 3482"/>
              <a:gd name="T9" fmla="*/ 2147483647 h 2177"/>
              <a:gd name="T10" fmla="*/ 2147483647 w 3482"/>
              <a:gd name="T11" fmla="*/ 2147483647 h 2177"/>
              <a:gd name="T12" fmla="*/ 2147483647 w 3482"/>
              <a:gd name="T13" fmla="*/ 2147483647 h 2177"/>
              <a:gd name="T14" fmla="*/ 2147483647 w 3482"/>
              <a:gd name="T15" fmla="*/ 2147483647 h 2177"/>
              <a:gd name="T16" fmla="*/ 2147483647 w 3482"/>
              <a:gd name="T17" fmla="*/ 2147483647 h 2177"/>
              <a:gd name="T18" fmla="*/ 2147483647 w 3482"/>
              <a:gd name="T19" fmla="*/ 2147483647 h 2177"/>
              <a:gd name="T20" fmla="*/ 2147483647 w 3482"/>
              <a:gd name="T21" fmla="*/ 2147483647 h 2177"/>
              <a:gd name="T22" fmla="*/ 2147483647 w 3482"/>
              <a:gd name="T23" fmla="*/ 2147483647 h 2177"/>
              <a:gd name="T24" fmla="*/ 2147483647 w 3482"/>
              <a:gd name="T25" fmla="*/ 2147483647 h 2177"/>
              <a:gd name="T26" fmla="*/ 2147483647 w 3482"/>
              <a:gd name="T27" fmla="*/ 2147483647 h 2177"/>
              <a:gd name="T28" fmla="*/ 2147483647 w 3482"/>
              <a:gd name="T29" fmla="*/ 2147483647 h 2177"/>
              <a:gd name="T30" fmla="*/ 2147483647 w 3482"/>
              <a:gd name="T31" fmla="*/ 2147483647 h 2177"/>
              <a:gd name="T32" fmla="*/ 2147483647 w 3482"/>
              <a:gd name="T33" fmla="*/ 2147483647 h 2177"/>
              <a:gd name="T34" fmla="*/ 2147483647 w 3482"/>
              <a:gd name="T35" fmla="*/ 2147483647 h 2177"/>
              <a:gd name="T36" fmla="*/ 2147483647 w 3482"/>
              <a:gd name="T37" fmla="*/ 2147483647 h 2177"/>
              <a:gd name="T38" fmla="*/ 2147483647 w 3482"/>
              <a:gd name="T39" fmla="*/ 2147483647 h 2177"/>
              <a:gd name="T40" fmla="*/ 2147483647 w 3482"/>
              <a:gd name="T41" fmla="*/ 2147483647 h 2177"/>
              <a:gd name="T42" fmla="*/ 2147483647 w 3482"/>
              <a:gd name="T43" fmla="*/ 2147483647 h 2177"/>
              <a:gd name="T44" fmla="*/ 2147483647 w 3482"/>
              <a:gd name="T45" fmla="*/ 2147483647 h 2177"/>
              <a:gd name="T46" fmla="*/ 2147483647 w 3482"/>
              <a:gd name="T47" fmla="*/ 2147483647 h 2177"/>
              <a:gd name="T48" fmla="*/ 2147483647 w 3482"/>
              <a:gd name="T49" fmla="*/ 2147483647 h 2177"/>
              <a:gd name="T50" fmla="*/ 2147483647 w 3482"/>
              <a:gd name="T51" fmla="*/ 2147483647 h 2177"/>
              <a:gd name="T52" fmla="*/ 2147483647 w 3482"/>
              <a:gd name="T53" fmla="*/ 2147483647 h 2177"/>
              <a:gd name="T54" fmla="*/ 2147483647 w 3482"/>
              <a:gd name="T55" fmla="*/ 2147483647 h 2177"/>
              <a:gd name="T56" fmla="*/ 2147483647 w 3482"/>
              <a:gd name="T57" fmla="*/ 2147483647 h 2177"/>
              <a:gd name="T58" fmla="*/ 2147483647 w 3482"/>
              <a:gd name="T59" fmla="*/ 2147483647 h 2177"/>
              <a:gd name="T60" fmla="*/ 2147483647 w 3482"/>
              <a:gd name="T61" fmla="*/ 2147483647 h 2177"/>
              <a:gd name="T62" fmla="*/ 2147483647 w 3482"/>
              <a:gd name="T63" fmla="*/ 2147483647 h 2177"/>
              <a:gd name="T64" fmla="*/ 2147483647 w 3482"/>
              <a:gd name="T65" fmla="*/ 2147483647 h 2177"/>
              <a:gd name="T66" fmla="*/ 2147483647 w 3482"/>
              <a:gd name="T67" fmla="*/ 2147483647 h 2177"/>
              <a:gd name="T68" fmla="*/ 2147483647 w 3482"/>
              <a:gd name="T69" fmla="*/ 2147483647 h 2177"/>
              <a:gd name="T70" fmla="*/ 2147483647 w 3482"/>
              <a:gd name="T71" fmla="*/ 2147483647 h 2177"/>
              <a:gd name="T72" fmla="*/ 2147483647 w 3482"/>
              <a:gd name="T73" fmla="*/ 2147483647 h 2177"/>
              <a:gd name="T74" fmla="*/ 2147483647 w 3482"/>
              <a:gd name="T75" fmla="*/ 2147483647 h 2177"/>
              <a:gd name="T76" fmla="*/ 2147483647 w 3482"/>
              <a:gd name="T77" fmla="*/ 2147483647 h 2177"/>
              <a:gd name="T78" fmla="*/ 2147483647 w 3482"/>
              <a:gd name="T79" fmla="*/ 2147483647 h 2177"/>
              <a:gd name="T80" fmla="*/ 2147483647 w 3482"/>
              <a:gd name="T81" fmla="*/ 2147483647 h 2177"/>
              <a:gd name="T82" fmla="*/ 2147483647 w 3482"/>
              <a:gd name="T83" fmla="*/ 2147483647 h 2177"/>
              <a:gd name="T84" fmla="*/ 2147483647 w 3482"/>
              <a:gd name="T85" fmla="*/ 2147483647 h 2177"/>
              <a:gd name="T86" fmla="*/ 2147483647 w 3482"/>
              <a:gd name="T87" fmla="*/ 2147483647 h 2177"/>
              <a:gd name="T88" fmla="*/ 2147483647 w 3482"/>
              <a:gd name="T89" fmla="*/ 2147483647 h 2177"/>
              <a:gd name="T90" fmla="*/ 2147483647 w 3482"/>
              <a:gd name="T91" fmla="*/ 2147483647 h 2177"/>
              <a:gd name="T92" fmla="*/ 2147483647 w 3482"/>
              <a:gd name="T93" fmla="*/ 2147483647 h 2177"/>
              <a:gd name="T94" fmla="*/ 2147483647 w 3482"/>
              <a:gd name="T95" fmla="*/ 2147483647 h 2177"/>
              <a:gd name="T96" fmla="*/ 2147483647 w 3482"/>
              <a:gd name="T97" fmla="*/ 2147483647 h 2177"/>
              <a:gd name="T98" fmla="*/ 2147483647 w 3482"/>
              <a:gd name="T99" fmla="*/ 2147483647 h 2177"/>
              <a:gd name="T100" fmla="*/ 2147483647 w 3482"/>
              <a:gd name="T101" fmla="*/ 2147483647 h 2177"/>
              <a:gd name="T102" fmla="*/ 2147483647 w 3482"/>
              <a:gd name="T103" fmla="*/ 2147483647 h 2177"/>
              <a:gd name="T104" fmla="*/ 2147483647 w 3482"/>
              <a:gd name="T105" fmla="*/ 2147483647 h 2177"/>
              <a:gd name="T106" fmla="*/ 2147483647 w 3482"/>
              <a:gd name="T107" fmla="*/ 2147483647 h 2177"/>
              <a:gd name="T108" fmla="*/ 2147483647 w 3482"/>
              <a:gd name="T109" fmla="*/ 2147483647 h 2177"/>
              <a:gd name="T110" fmla="*/ 2147483647 w 3482"/>
              <a:gd name="T111" fmla="*/ 2147483647 h 2177"/>
              <a:gd name="T112" fmla="*/ 2147483647 w 3482"/>
              <a:gd name="T113" fmla="*/ 2147483647 h 2177"/>
              <a:gd name="T114" fmla="*/ 2147483647 w 3482"/>
              <a:gd name="T115" fmla="*/ 2147483647 h 2177"/>
              <a:gd name="T116" fmla="*/ 2147483647 w 3482"/>
              <a:gd name="T117" fmla="*/ 2147483647 h 2177"/>
              <a:gd name="T118" fmla="*/ 2147483647 w 3482"/>
              <a:gd name="T119" fmla="*/ 2147483647 h 2177"/>
              <a:gd name="T120" fmla="*/ 2147483647 w 3482"/>
              <a:gd name="T121" fmla="*/ 2147483647 h 2177"/>
              <a:gd name="T122" fmla="*/ 2147483647 w 3482"/>
              <a:gd name="T123" fmla="*/ 2147483647 h 2177"/>
              <a:gd name="T124" fmla="*/ 2147483647 w 3482"/>
              <a:gd name="T125" fmla="*/ 2147483647 h 217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482"/>
              <a:gd name="T190" fmla="*/ 0 h 2177"/>
              <a:gd name="T191" fmla="*/ 3482 w 3482"/>
              <a:gd name="T192" fmla="*/ 2177 h 217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482" h="2177">
                <a:moveTo>
                  <a:pt x="2645" y="2108"/>
                </a:moveTo>
                <a:lnTo>
                  <a:pt x="2635" y="2106"/>
                </a:lnTo>
                <a:lnTo>
                  <a:pt x="2628" y="2105"/>
                </a:lnTo>
                <a:lnTo>
                  <a:pt x="2622" y="2105"/>
                </a:lnTo>
                <a:lnTo>
                  <a:pt x="2619" y="2106"/>
                </a:lnTo>
                <a:lnTo>
                  <a:pt x="2617" y="2108"/>
                </a:lnTo>
                <a:lnTo>
                  <a:pt x="2612" y="2110"/>
                </a:lnTo>
                <a:lnTo>
                  <a:pt x="2605" y="2112"/>
                </a:lnTo>
                <a:lnTo>
                  <a:pt x="2594" y="2112"/>
                </a:lnTo>
                <a:lnTo>
                  <a:pt x="2590" y="2108"/>
                </a:lnTo>
                <a:lnTo>
                  <a:pt x="2587" y="2101"/>
                </a:lnTo>
                <a:lnTo>
                  <a:pt x="2582" y="2096"/>
                </a:lnTo>
                <a:lnTo>
                  <a:pt x="2578" y="2089"/>
                </a:lnTo>
                <a:lnTo>
                  <a:pt x="2575" y="2082"/>
                </a:lnTo>
                <a:lnTo>
                  <a:pt x="2571" y="2075"/>
                </a:lnTo>
                <a:lnTo>
                  <a:pt x="2569" y="2069"/>
                </a:lnTo>
                <a:lnTo>
                  <a:pt x="2567" y="2066"/>
                </a:lnTo>
                <a:lnTo>
                  <a:pt x="2578" y="2062"/>
                </a:lnTo>
                <a:lnTo>
                  <a:pt x="2587" y="2057"/>
                </a:lnTo>
                <a:lnTo>
                  <a:pt x="2598" y="2052"/>
                </a:lnTo>
                <a:lnTo>
                  <a:pt x="2608" y="2044"/>
                </a:lnTo>
                <a:lnTo>
                  <a:pt x="2617" y="2037"/>
                </a:lnTo>
                <a:lnTo>
                  <a:pt x="2628" y="2029"/>
                </a:lnTo>
                <a:lnTo>
                  <a:pt x="2636" y="2020"/>
                </a:lnTo>
                <a:lnTo>
                  <a:pt x="2647" y="2011"/>
                </a:lnTo>
                <a:lnTo>
                  <a:pt x="2652" y="2011"/>
                </a:lnTo>
                <a:lnTo>
                  <a:pt x="2658" y="2011"/>
                </a:lnTo>
                <a:lnTo>
                  <a:pt x="2663" y="2013"/>
                </a:lnTo>
                <a:lnTo>
                  <a:pt x="2668" y="2014"/>
                </a:lnTo>
                <a:lnTo>
                  <a:pt x="2672" y="2016"/>
                </a:lnTo>
                <a:lnTo>
                  <a:pt x="2677" y="2018"/>
                </a:lnTo>
                <a:lnTo>
                  <a:pt x="2682" y="2018"/>
                </a:lnTo>
                <a:lnTo>
                  <a:pt x="2689" y="2018"/>
                </a:lnTo>
                <a:lnTo>
                  <a:pt x="2700" y="2009"/>
                </a:lnTo>
                <a:lnTo>
                  <a:pt x="2712" y="2000"/>
                </a:lnTo>
                <a:lnTo>
                  <a:pt x="2725" y="1993"/>
                </a:lnTo>
                <a:lnTo>
                  <a:pt x="2737" y="1986"/>
                </a:lnTo>
                <a:lnTo>
                  <a:pt x="2749" y="1979"/>
                </a:lnTo>
                <a:lnTo>
                  <a:pt x="2764" y="1972"/>
                </a:lnTo>
                <a:lnTo>
                  <a:pt x="2774" y="1963"/>
                </a:lnTo>
                <a:lnTo>
                  <a:pt x="2785" y="1954"/>
                </a:lnTo>
                <a:lnTo>
                  <a:pt x="2788" y="1954"/>
                </a:lnTo>
                <a:lnTo>
                  <a:pt x="2794" y="1956"/>
                </a:lnTo>
                <a:lnTo>
                  <a:pt x="2797" y="1960"/>
                </a:lnTo>
                <a:lnTo>
                  <a:pt x="2802" y="1963"/>
                </a:lnTo>
                <a:lnTo>
                  <a:pt x="2808" y="1967"/>
                </a:lnTo>
                <a:lnTo>
                  <a:pt x="2811" y="1970"/>
                </a:lnTo>
                <a:lnTo>
                  <a:pt x="2817" y="1972"/>
                </a:lnTo>
                <a:lnTo>
                  <a:pt x="2820" y="1972"/>
                </a:lnTo>
                <a:lnTo>
                  <a:pt x="2824" y="1965"/>
                </a:lnTo>
                <a:lnTo>
                  <a:pt x="2825" y="1960"/>
                </a:lnTo>
                <a:lnTo>
                  <a:pt x="2825" y="1954"/>
                </a:lnTo>
                <a:lnTo>
                  <a:pt x="2825" y="1949"/>
                </a:lnTo>
                <a:lnTo>
                  <a:pt x="2824" y="1944"/>
                </a:lnTo>
                <a:lnTo>
                  <a:pt x="2822" y="1938"/>
                </a:lnTo>
                <a:lnTo>
                  <a:pt x="2817" y="1933"/>
                </a:lnTo>
                <a:lnTo>
                  <a:pt x="2811" y="1926"/>
                </a:lnTo>
                <a:lnTo>
                  <a:pt x="2758" y="1926"/>
                </a:lnTo>
                <a:lnTo>
                  <a:pt x="2741" y="1907"/>
                </a:lnTo>
                <a:lnTo>
                  <a:pt x="2739" y="1908"/>
                </a:lnTo>
                <a:lnTo>
                  <a:pt x="2735" y="1908"/>
                </a:lnTo>
                <a:lnTo>
                  <a:pt x="2732" y="1910"/>
                </a:lnTo>
                <a:lnTo>
                  <a:pt x="2728" y="1912"/>
                </a:lnTo>
                <a:lnTo>
                  <a:pt x="2725" y="1914"/>
                </a:lnTo>
                <a:lnTo>
                  <a:pt x="2721" y="1915"/>
                </a:lnTo>
                <a:lnTo>
                  <a:pt x="2719" y="1915"/>
                </a:lnTo>
                <a:lnTo>
                  <a:pt x="2716" y="1917"/>
                </a:lnTo>
                <a:lnTo>
                  <a:pt x="2698" y="1898"/>
                </a:lnTo>
                <a:lnTo>
                  <a:pt x="2686" y="1898"/>
                </a:lnTo>
                <a:lnTo>
                  <a:pt x="2672" y="1898"/>
                </a:lnTo>
                <a:lnTo>
                  <a:pt x="2659" y="1898"/>
                </a:lnTo>
                <a:lnTo>
                  <a:pt x="2647" y="1894"/>
                </a:lnTo>
                <a:lnTo>
                  <a:pt x="2635" y="1891"/>
                </a:lnTo>
                <a:lnTo>
                  <a:pt x="2624" y="1887"/>
                </a:lnTo>
                <a:lnTo>
                  <a:pt x="2613" y="1880"/>
                </a:lnTo>
                <a:lnTo>
                  <a:pt x="2603" y="1870"/>
                </a:lnTo>
                <a:lnTo>
                  <a:pt x="2585" y="1875"/>
                </a:lnTo>
                <a:lnTo>
                  <a:pt x="2566" y="1878"/>
                </a:lnTo>
                <a:lnTo>
                  <a:pt x="2543" y="1880"/>
                </a:lnTo>
                <a:lnTo>
                  <a:pt x="2520" y="1880"/>
                </a:lnTo>
                <a:lnTo>
                  <a:pt x="2497" y="1880"/>
                </a:lnTo>
                <a:lnTo>
                  <a:pt x="2476" y="1880"/>
                </a:lnTo>
                <a:lnTo>
                  <a:pt x="2456" y="1884"/>
                </a:lnTo>
                <a:lnTo>
                  <a:pt x="2439" y="1889"/>
                </a:lnTo>
                <a:lnTo>
                  <a:pt x="2433" y="1889"/>
                </a:lnTo>
                <a:lnTo>
                  <a:pt x="2428" y="1885"/>
                </a:lnTo>
                <a:lnTo>
                  <a:pt x="2421" y="1884"/>
                </a:lnTo>
                <a:lnTo>
                  <a:pt x="2414" y="1880"/>
                </a:lnTo>
                <a:lnTo>
                  <a:pt x="2407" y="1877"/>
                </a:lnTo>
                <a:lnTo>
                  <a:pt x="2400" y="1873"/>
                </a:lnTo>
                <a:lnTo>
                  <a:pt x="2393" y="1871"/>
                </a:lnTo>
                <a:lnTo>
                  <a:pt x="2386" y="1870"/>
                </a:lnTo>
                <a:lnTo>
                  <a:pt x="2368" y="1889"/>
                </a:lnTo>
                <a:lnTo>
                  <a:pt x="2318" y="1889"/>
                </a:lnTo>
                <a:lnTo>
                  <a:pt x="2265" y="1887"/>
                </a:lnTo>
                <a:lnTo>
                  <a:pt x="2213" y="1887"/>
                </a:lnTo>
                <a:lnTo>
                  <a:pt x="2160" y="1887"/>
                </a:lnTo>
                <a:lnTo>
                  <a:pt x="2133" y="1889"/>
                </a:lnTo>
                <a:lnTo>
                  <a:pt x="2107" y="1892"/>
                </a:lnTo>
                <a:lnTo>
                  <a:pt x="2082" y="1896"/>
                </a:lnTo>
                <a:lnTo>
                  <a:pt x="2055" y="1901"/>
                </a:lnTo>
                <a:lnTo>
                  <a:pt x="2031" y="1907"/>
                </a:lnTo>
                <a:lnTo>
                  <a:pt x="2006" y="1915"/>
                </a:lnTo>
                <a:lnTo>
                  <a:pt x="1981" y="1924"/>
                </a:lnTo>
                <a:lnTo>
                  <a:pt x="1958" y="1935"/>
                </a:lnTo>
                <a:lnTo>
                  <a:pt x="1956" y="1926"/>
                </a:lnTo>
                <a:lnTo>
                  <a:pt x="1953" y="1921"/>
                </a:lnTo>
                <a:lnTo>
                  <a:pt x="1951" y="1919"/>
                </a:lnTo>
                <a:lnTo>
                  <a:pt x="1949" y="1917"/>
                </a:lnTo>
                <a:lnTo>
                  <a:pt x="1946" y="1915"/>
                </a:lnTo>
                <a:lnTo>
                  <a:pt x="1942" y="1912"/>
                </a:lnTo>
                <a:lnTo>
                  <a:pt x="1939" y="1907"/>
                </a:lnTo>
                <a:lnTo>
                  <a:pt x="1932" y="1898"/>
                </a:lnTo>
                <a:lnTo>
                  <a:pt x="1921" y="1898"/>
                </a:lnTo>
                <a:lnTo>
                  <a:pt x="1911" y="1898"/>
                </a:lnTo>
                <a:lnTo>
                  <a:pt x="1898" y="1900"/>
                </a:lnTo>
                <a:lnTo>
                  <a:pt x="1886" y="1900"/>
                </a:lnTo>
                <a:lnTo>
                  <a:pt x="1873" y="1901"/>
                </a:lnTo>
                <a:lnTo>
                  <a:pt x="1863" y="1901"/>
                </a:lnTo>
                <a:lnTo>
                  <a:pt x="1854" y="1905"/>
                </a:lnTo>
                <a:lnTo>
                  <a:pt x="1845" y="1907"/>
                </a:lnTo>
                <a:lnTo>
                  <a:pt x="1845" y="1903"/>
                </a:lnTo>
                <a:lnTo>
                  <a:pt x="1843" y="1901"/>
                </a:lnTo>
                <a:lnTo>
                  <a:pt x="1843" y="1898"/>
                </a:lnTo>
                <a:lnTo>
                  <a:pt x="1842" y="1894"/>
                </a:lnTo>
                <a:lnTo>
                  <a:pt x="1840" y="1891"/>
                </a:lnTo>
                <a:lnTo>
                  <a:pt x="1838" y="1887"/>
                </a:lnTo>
                <a:lnTo>
                  <a:pt x="1836" y="1884"/>
                </a:lnTo>
                <a:lnTo>
                  <a:pt x="1836" y="1880"/>
                </a:lnTo>
                <a:lnTo>
                  <a:pt x="1785" y="1880"/>
                </a:lnTo>
                <a:lnTo>
                  <a:pt x="1767" y="1898"/>
                </a:lnTo>
                <a:lnTo>
                  <a:pt x="1741" y="1900"/>
                </a:lnTo>
                <a:lnTo>
                  <a:pt x="1713" y="1900"/>
                </a:lnTo>
                <a:lnTo>
                  <a:pt x="1684" y="1903"/>
                </a:lnTo>
                <a:lnTo>
                  <a:pt x="1654" y="1907"/>
                </a:lnTo>
                <a:lnTo>
                  <a:pt x="1626" y="1912"/>
                </a:lnTo>
                <a:lnTo>
                  <a:pt x="1600" y="1917"/>
                </a:lnTo>
                <a:lnTo>
                  <a:pt x="1573" y="1926"/>
                </a:lnTo>
                <a:lnTo>
                  <a:pt x="1548" y="1935"/>
                </a:lnTo>
                <a:lnTo>
                  <a:pt x="1540" y="1931"/>
                </a:lnTo>
                <a:lnTo>
                  <a:pt x="1527" y="1926"/>
                </a:lnTo>
                <a:lnTo>
                  <a:pt x="1515" y="1924"/>
                </a:lnTo>
                <a:lnTo>
                  <a:pt x="1503" y="1923"/>
                </a:lnTo>
                <a:lnTo>
                  <a:pt x="1476" y="1921"/>
                </a:lnTo>
                <a:lnTo>
                  <a:pt x="1448" y="1921"/>
                </a:lnTo>
                <a:lnTo>
                  <a:pt x="1420" y="1921"/>
                </a:lnTo>
                <a:lnTo>
                  <a:pt x="1391" y="1924"/>
                </a:lnTo>
                <a:lnTo>
                  <a:pt x="1365" y="1926"/>
                </a:lnTo>
                <a:lnTo>
                  <a:pt x="1340" y="1926"/>
                </a:lnTo>
                <a:lnTo>
                  <a:pt x="1322" y="1945"/>
                </a:lnTo>
                <a:lnTo>
                  <a:pt x="1308" y="1938"/>
                </a:lnTo>
                <a:lnTo>
                  <a:pt x="1294" y="1935"/>
                </a:lnTo>
                <a:lnTo>
                  <a:pt x="1280" y="1935"/>
                </a:lnTo>
                <a:lnTo>
                  <a:pt x="1266" y="1935"/>
                </a:lnTo>
                <a:lnTo>
                  <a:pt x="1252" y="1937"/>
                </a:lnTo>
                <a:lnTo>
                  <a:pt x="1238" y="1940"/>
                </a:lnTo>
                <a:lnTo>
                  <a:pt x="1225" y="1944"/>
                </a:lnTo>
                <a:lnTo>
                  <a:pt x="1211" y="1949"/>
                </a:lnTo>
                <a:lnTo>
                  <a:pt x="1185" y="1960"/>
                </a:lnTo>
                <a:lnTo>
                  <a:pt x="1158" y="1970"/>
                </a:lnTo>
                <a:lnTo>
                  <a:pt x="1144" y="1976"/>
                </a:lnTo>
                <a:lnTo>
                  <a:pt x="1132" y="1979"/>
                </a:lnTo>
                <a:lnTo>
                  <a:pt x="1118" y="1981"/>
                </a:lnTo>
                <a:lnTo>
                  <a:pt x="1105" y="1983"/>
                </a:lnTo>
                <a:lnTo>
                  <a:pt x="1088" y="1997"/>
                </a:lnTo>
                <a:lnTo>
                  <a:pt x="1070" y="2009"/>
                </a:lnTo>
                <a:lnTo>
                  <a:pt x="1050" y="2020"/>
                </a:lnTo>
                <a:lnTo>
                  <a:pt x="1031" y="2029"/>
                </a:lnTo>
                <a:lnTo>
                  <a:pt x="1012" y="2037"/>
                </a:lnTo>
                <a:lnTo>
                  <a:pt x="992" y="2046"/>
                </a:lnTo>
                <a:lnTo>
                  <a:pt x="974" y="2059"/>
                </a:lnTo>
                <a:lnTo>
                  <a:pt x="957" y="2075"/>
                </a:lnTo>
                <a:lnTo>
                  <a:pt x="941" y="2067"/>
                </a:lnTo>
                <a:lnTo>
                  <a:pt x="921" y="2060"/>
                </a:lnTo>
                <a:lnTo>
                  <a:pt x="902" y="2055"/>
                </a:lnTo>
                <a:lnTo>
                  <a:pt x="883" y="2050"/>
                </a:lnTo>
                <a:lnTo>
                  <a:pt x="861" y="2044"/>
                </a:lnTo>
                <a:lnTo>
                  <a:pt x="840" y="2041"/>
                </a:lnTo>
                <a:lnTo>
                  <a:pt x="821" y="2039"/>
                </a:lnTo>
                <a:lnTo>
                  <a:pt x="801" y="2037"/>
                </a:lnTo>
                <a:lnTo>
                  <a:pt x="784" y="2018"/>
                </a:lnTo>
                <a:lnTo>
                  <a:pt x="784" y="2016"/>
                </a:lnTo>
                <a:lnTo>
                  <a:pt x="784" y="2013"/>
                </a:lnTo>
                <a:lnTo>
                  <a:pt x="786" y="2009"/>
                </a:lnTo>
                <a:lnTo>
                  <a:pt x="787" y="2006"/>
                </a:lnTo>
                <a:lnTo>
                  <a:pt x="789" y="2002"/>
                </a:lnTo>
                <a:lnTo>
                  <a:pt x="791" y="1999"/>
                </a:lnTo>
                <a:lnTo>
                  <a:pt x="791" y="1995"/>
                </a:lnTo>
                <a:lnTo>
                  <a:pt x="791" y="1991"/>
                </a:lnTo>
                <a:lnTo>
                  <a:pt x="786" y="1984"/>
                </a:lnTo>
                <a:lnTo>
                  <a:pt x="778" y="1976"/>
                </a:lnTo>
                <a:lnTo>
                  <a:pt x="771" y="1968"/>
                </a:lnTo>
                <a:lnTo>
                  <a:pt x="764" y="1961"/>
                </a:lnTo>
                <a:lnTo>
                  <a:pt x="757" y="1954"/>
                </a:lnTo>
                <a:lnTo>
                  <a:pt x="748" y="1949"/>
                </a:lnTo>
                <a:lnTo>
                  <a:pt x="740" y="1945"/>
                </a:lnTo>
                <a:lnTo>
                  <a:pt x="731" y="1945"/>
                </a:lnTo>
                <a:lnTo>
                  <a:pt x="729" y="1937"/>
                </a:lnTo>
                <a:lnTo>
                  <a:pt x="727" y="1930"/>
                </a:lnTo>
                <a:lnTo>
                  <a:pt x="722" y="1921"/>
                </a:lnTo>
                <a:lnTo>
                  <a:pt x="717" y="1914"/>
                </a:lnTo>
                <a:lnTo>
                  <a:pt x="711" y="1907"/>
                </a:lnTo>
                <a:lnTo>
                  <a:pt x="704" y="1900"/>
                </a:lnTo>
                <a:lnTo>
                  <a:pt x="699" y="1894"/>
                </a:lnTo>
                <a:lnTo>
                  <a:pt x="695" y="1889"/>
                </a:lnTo>
                <a:lnTo>
                  <a:pt x="699" y="1885"/>
                </a:lnTo>
                <a:lnTo>
                  <a:pt x="703" y="1880"/>
                </a:lnTo>
                <a:lnTo>
                  <a:pt x="706" y="1875"/>
                </a:lnTo>
                <a:lnTo>
                  <a:pt x="710" y="1870"/>
                </a:lnTo>
                <a:lnTo>
                  <a:pt x="713" y="1864"/>
                </a:lnTo>
                <a:lnTo>
                  <a:pt x="715" y="1861"/>
                </a:lnTo>
                <a:lnTo>
                  <a:pt x="718" y="1855"/>
                </a:lnTo>
                <a:lnTo>
                  <a:pt x="722" y="1852"/>
                </a:lnTo>
                <a:lnTo>
                  <a:pt x="725" y="1852"/>
                </a:lnTo>
                <a:lnTo>
                  <a:pt x="729" y="1854"/>
                </a:lnTo>
                <a:lnTo>
                  <a:pt x="733" y="1854"/>
                </a:lnTo>
                <a:lnTo>
                  <a:pt x="734" y="1855"/>
                </a:lnTo>
                <a:lnTo>
                  <a:pt x="738" y="1857"/>
                </a:lnTo>
                <a:lnTo>
                  <a:pt x="741" y="1859"/>
                </a:lnTo>
                <a:lnTo>
                  <a:pt x="745" y="1861"/>
                </a:lnTo>
                <a:lnTo>
                  <a:pt x="748" y="1861"/>
                </a:lnTo>
                <a:lnTo>
                  <a:pt x="731" y="1841"/>
                </a:lnTo>
                <a:lnTo>
                  <a:pt x="713" y="1841"/>
                </a:lnTo>
                <a:lnTo>
                  <a:pt x="710" y="1845"/>
                </a:lnTo>
                <a:lnTo>
                  <a:pt x="703" y="1850"/>
                </a:lnTo>
                <a:lnTo>
                  <a:pt x="695" y="1857"/>
                </a:lnTo>
                <a:lnTo>
                  <a:pt x="687" y="1866"/>
                </a:lnTo>
                <a:lnTo>
                  <a:pt x="680" y="1877"/>
                </a:lnTo>
                <a:lnTo>
                  <a:pt x="672" y="1885"/>
                </a:lnTo>
                <a:lnTo>
                  <a:pt x="665" y="1894"/>
                </a:lnTo>
                <a:lnTo>
                  <a:pt x="662" y="1898"/>
                </a:lnTo>
                <a:lnTo>
                  <a:pt x="667" y="1905"/>
                </a:lnTo>
                <a:lnTo>
                  <a:pt x="671" y="1912"/>
                </a:lnTo>
                <a:lnTo>
                  <a:pt x="674" y="1919"/>
                </a:lnTo>
                <a:lnTo>
                  <a:pt x="678" y="1926"/>
                </a:lnTo>
                <a:lnTo>
                  <a:pt x="681" y="1933"/>
                </a:lnTo>
                <a:lnTo>
                  <a:pt x="685" y="1940"/>
                </a:lnTo>
                <a:lnTo>
                  <a:pt x="690" y="1947"/>
                </a:lnTo>
                <a:lnTo>
                  <a:pt x="695" y="1954"/>
                </a:lnTo>
                <a:lnTo>
                  <a:pt x="685" y="1963"/>
                </a:lnTo>
                <a:lnTo>
                  <a:pt x="674" y="1970"/>
                </a:lnTo>
                <a:lnTo>
                  <a:pt x="660" y="1976"/>
                </a:lnTo>
                <a:lnTo>
                  <a:pt x="646" y="1979"/>
                </a:lnTo>
                <a:lnTo>
                  <a:pt x="632" y="1981"/>
                </a:lnTo>
                <a:lnTo>
                  <a:pt x="618" y="1981"/>
                </a:lnTo>
                <a:lnTo>
                  <a:pt x="605" y="1983"/>
                </a:lnTo>
                <a:lnTo>
                  <a:pt x="591" y="1983"/>
                </a:lnTo>
                <a:lnTo>
                  <a:pt x="574" y="1963"/>
                </a:lnTo>
                <a:lnTo>
                  <a:pt x="567" y="1963"/>
                </a:lnTo>
                <a:lnTo>
                  <a:pt x="558" y="1965"/>
                </a:lnTo>
                <a:lnTo>
                  <a:pt x="547" y="1967"/>
                </a:lnTo>
                <a:lnTo>
                  <a:pt x="535" y="1968"/>
                </a:lnTo>
                <a:lnTo>
                  <a:pt x="524" y="1972"/>
                </a:lnTo>
                <a:lnTo>
                  <a:pt x="514" y="1976"/>
                </a:lnTo>
                <a:lnTo>
                  <a:pt x="503" y="1979"/>
                </a:lnTo>
                <a:lnTo>
                  <a:pt x="496" y="1983"/>
                </a:lnTo>
                <a:lnTo>
                  <a:pt x="478" y="1963"/>
                </a:lnTo>
                <a:lnTo>
                  <a:pt x="475" y="1963"/>
                </a:lnTo>
                <a:lnTo>
                  <a:pt x="469" y="1965"/>
                </a:lnTo>
                <a:lnTo>
                  <a:pt x="466" y="1967"/>
                </a:lnTo>
                <a:lnTo>
                  <a:pt x="461" y="1968"/>
                </a:lnTo>
                <a:lnTo>
                  <a:pt x="455" y="1970"/>
                </a:lnTo>
                <a:lnTo>
                  <a:pt x="452" y="1970"/>
                </a:lnTo>
                <a:lnTo>
                  <a:pt x="446" y="1972"/>
                </a:lnTo>
                <a:lnTo>
                  <a:pt x="443" y="1972"/>
                </a:lnTo>
                <a:lnTo>
                  <a:pt x="439" y="1968"/>
                </a:lnTo>
                <a:lnTo>
                  <a:pt x="436" y="1965"/>
                </a:lnTo>
                <a:lnTo>
                  <a:pt x="431" y="1960"/>
                </a:lnTo>
                <a:lnTo>
                  <a:pt x="425" y="1956"/>
                </a:lnTo>
                <a:lnTo>
                  <a:pt x="418" y="1953"/>
                </a:lnTo>
                <a:lnTo>
                  <a:pt x="413" y="1951"/>
                </a:lnTo>
                <a:lnTo>
                  <a:pt x="406" y="1951"/>
                </a:lnTo>
                <a:lnTo>
                  <a:pt x="401" y="1954"/>
                </a:lnTo>
                <a:lnTo>
                  <a:pt x="452" y="2011"/>
                </a:lnTo>
                <a:lnTo>
                  <a:pt x="441" y="2011"/>
                </a:lnTo>
                <a:lnTo>
                  <a:pt x="431" y="2011"/>
                </a:lnTo>
                <a:lnTo>
                  <a:pt x="420" y="2007"/>
                </a:lnTo>
                <a:lnTo>
                  <a:pt x="409" y="2002"/>
                </a:lnTo>
                <a:lnTo>
                  <a:pt x="397" y="1997"/>
                </a:lnTo>
                <a:lnTo>
                  <a:pt x="386" y="1991"/>
                </a:lnTo>
                <a:lnTo>
                  <a:pt x="376" y="1986"/>
                </a:lnTo>
                <a:lnTo>
                  <a:pt x="365" y="1983"/>
                </a:lnTo>
                <a:lnTo>
                  <a:pt x="355" y="1984"/>
                </a:lnTo>
                <a:lnTo>
                  <a:pt x="344" y="1986"/>
                </a:lnTo>
                <a:lnTo>
                  <a:pt x="333" y="1984"/>
                </a:lnTo>
                <a:lnTo>
                  <a:pt x="325" y="1983"/>
                </a:lnTo>
                <a:lnTo>
                  <a:pt x="316" y="1979"/>
                </a:lnTo>
                <a:lnTo>
                  <a:pt x="310" y="1976"/>
                </a:lnTo>
                <a:lnTo>
                  <a:pt x="305" y="1970"/>
                </a:lnTo>
                <a:lnTo>
                  <a:pt x="303" y="1963"/>
                </a:lnTo>
                <a:lnTo>
                  <a:pt x="298" y="1963"/>
                </a:lnTo>
                <a:lnTo>
                  <a:pt x="286" y="1965"/>
                </a:lnTo>
                <a:lnTo>
                  <a:pt x="272" y="1965"/>
                </a:lnTo>
                <a:lnTo>
                  <a:pt x="256" y="1967"/>
                </a:lnTo>
                <a:lnTo>
                  <a:pt x="238" y="1967"/>
                </a:lnTo>
                <a:lnTo>
                  <a:pt x="222" y="1967"/>
                </a:lnTo>
                <a:lnTo>
                  <a:pt x="208" y="1965"/>
                </a:lnTo>
                <a:lnTo>
                  <a:pt x="199" y="1963"/>
                </a:lnTo>
                <a:lnTo>
                  <a:pt x="199" y="1967"/>
                </a:lnTo>
                <a:lnTo>
                  <a:pt x="201" y="1972"/>
                </a:lnTo>
                <a:lnTo>
                  <a:pt x="203" y="1977"/>
                </a:lnTo>
                <a:lnTo>
                  <a:pt x="204" y="1981"/>
                </a:lnTo>
                <a:lnTo>
                  <a:pt x="206" y="1986"/>
                </a:lnTo>
                <a:lnTo>
                  <a:pt x="206" y="1991"/>
                </a:lnTo>
                <a:lnTo>
                  <a:pt x="208" y="1997"/>
                </a:lnTo>
                <a:lnTo>
                  <a:pt x="208" y="2000"/>
                </a:lnTo>
                <a:lnTo>
                  <a:pt x="197" y="2000"/>
                </a:lnTo>
                <a:lnTo>
                  <a:pt x="187" y="2000"/>
                </a:lnTo>
                <a:lnTo>
                  <a:pt x="176" y="1999"/>
                </a:lnTo>
                <a:lnTo>
                  <a:pt x="166" y="1999"/>
                </a:lnTo>
                <a:lnTo>
                  <a:pt x="155" y="1999"/>
                </a:lnTo>
                <a:lnTo>
                  <a:pt x="146" y="1997"/>
                </a:lnTo>
                <a:lnTo>
                  <a:pt x="137" y="1993"/>
                </a:lnTo>
                <a:lnTo>
                  <a:pt x="130" y="1991"/>
                </a:lnTo>
                <a:lnTo>
                  <a:pt x="123" y="1993"/>
                </a:lnTo>
                <a:lnTo>
                  <a:pt x="114" y="1997"/>
                </a:lnTo>
                <a:lnTo>
                  <a:pt x="107" y="1999"/>
                </a:lnTo>
                <a:lnTo>
                  <a:pt x="99" y="1999"/>
                </a:lnTo>
                <a:lnTo>
                  <a:pt x="91" y="1999"/>
                </a:lnTo>
                <a:lnTo>
                  <a:pt x="83" y="2000"/>
                </a:lnTo>
                <a:lnTo>
                  <a:pt x="76" y="2000"/>
                </a:lnTo>
                <a:lnTo>
                  <a:pt x="68" y="2000"/>
                </a:lnTo>
                <a:lnTo>
                  <a:pt x="68" y="2007"/>
                </a:lnTo>
                <a:lnTo>
                  <a:pt x="67" y="2013"/>
                </a:lnTo>
                <a:lnTo>
                  <a:pt x="65" y="2018"/>
                </a:lnTo>
                <a:lnTo>
                  <a:pt x="63" y="2021"/>
                </a:lnTo>
                <a:lnTo>
                  <a:pt x="61" y="2027"/>
                </a:lnTo>
                <a:lnTo>
                  <a:pt x="58" y="2030"/>
                </a:lnTo>
                <a:lnTo>
                  <a:pt x="54" y="2034"/>
                </a:lnTo>
                <a:lnTo>
                  <a:pt x="51" y="2037"/>
                </a:lnTo>
                <a:lnTo>
                  <a:pt x="44" y="2034"/>
                </a:lnTo>
                <a:lnTo>
                  <a:pt x="38" y="2032"/>
                </a:lnTo>
                <a:lnTo>
                  <a:pt x="31" y="2030"/>
                </a:lnTo>
                <a:lnTo>
                  <a:pt x="24" y="2030"/>
                </a:lnTo>
                <a:lnTo>
                  <a:pt x="19" y="2030"/>
                </a:lnTo>
                <a:lnTo>
                  <a:pt x="12" y="2032"/>
                </a:lnTo>
                <a:lnTo>
                  <a:pt x="5" y="2034"/>
                </a:lnTo>
                <a:lnTo>
                  <a:pt x="0" y="2037"/>
                </a:lnTo>
                <a:lnTo>
                  <a:pt x="5" y="2041"/>
                </a:lnTo>
                <a:lnTo>
                  <a:pt x="10" y="2041"/>
                </a:lnTo>
                <a:lnTo>
                  <a:pt x="15" y="2041"/>
                </a:lnTo>
                <a:lnTo>
                  <a:pt x="23" y="2041"/>
                </a:lnTo>
                <a:lnTo>
                  <a:pt x="28" y="2041"/>
                </a:lnTo>
                <a:lnTo>
                  <a:pt x="35" y="2039"/>
                </a:lnTo>
                <a:lnTo>
                  <a:pt x="42" y="2037"/>
                </a:lnTo>
                <a:lnTo>
                  <a:pt x="51" y="2037"/>
                </a:lnTo>
                <a:lnTo>
                  <a:pt x="63" y="2046"/>
                </a:lnTo>
                <a:lnTo>
                  <a:pt x="77" y="2053"/>
                </a:lnTo>
                <a:lnTo>
                  <a:pt x="91" y="2059"/>
                </a:lnTo>
                <a:lnTo>
                  <a:pt x="109" y="2062"/>
                </a:lnTo>
                <a:lnTo>
                  <a:pt x="125" y="2067"/>
                </a:lnTo>
                <a:lnTo>
                  <a:pt x="141" y="2073"/>
                </a:lnTo>
                <a:lnTo>
                  <a:pt x="155" y="2078"/>
                </a:lnTo>
                <a:lnTo>
                  <a:pt x="167" y="2087"/>
                </a:lnTo>
                <a:lnTo>
                  <a:pt x="174" y="2087"/>
                </a:lnTo>
                <a:lnTo>
                  <a:pt x="182" y="2089"/>
                </a:lnTo>
                <a:lnTo>
                  <a:pt x="189" y="2092"/>
                </a:lnTo>
                <a:lnTo>
                  <a:pt x="197" y="2097"/>
                </a:lnTo>
                <a:lnTo>
                  <a:pt x="204" y="2103"/>
                </a:lnTo>
                <a:lnTo>
                  <a:pt x="213" y="2108"/>
                </a:lnTo>
                <a:lnTo>
                  <a:pt x="220" y="2113"/>
                </a:lnTo>
                <a:lnTo>
                  <a:pt x="227" y="2113"/>
                </a:lnTo>
                <a:lnTo>
                  <a:pt x="234" y="2120"/>
                </a:lnTo>
                <a:lnTo>
                  <a:pt x="238" y="2122"/>
                </a:lnTo>
                <a:lnTo>
                  <a:pt x="243" y="2124"/>
                </a:lnTo>
                <a:lnTo>
                  <a:pt x="250" y="2126"/>
                </a:lnTo>
                <a:lnTo>
                  <a:pt x="256" y="2129"/>
                </a:lnTo>
                <a:lnTo>
                  <a:pt x="263" y="2133"/>
                </a:lnTo>
                <a:lnTo>
                  <a:pt x="268" y="2136"/>
                </a:lnTo>
                <a:lnTo>
                  <a:pt x="273" y="2138"/>
                </a:lnTo>
                <a:lnTo>
                  <a:pt x="277" y="2138"/>
                </a:lnTo>
                <a:lnTo>
                  <a:pt x="272" y="2142"/>
                </a:lnTo>
                <a:lnTo>
                  <a:pt x="266" y="2143"/>
                </a:lnTo>
                <a:lnTo>
                  <a:pt x="261" y="2145"/>
                </a:lnTo>
                <a:lnTo>
                  <a:pt x="256" y="2145"/>
                </a:lnTo>
                <a:lnTo>
                  <a:pt x="250" y="2143"/>
                </a:lnTo>
                <a:lnTo>
                  <a:pt x="245" y="2140"/>
                </a:lnTo>
                <a:lnTo>
                  <a:pt x="240" y="2136"/>
                </a:lnTo>
                <a:lnTo>
                  <a:pt x="234" y="2129"/>
                </a:lnTo>
                <a:lnTo>
                  <a:pt x="227" y="2129"/>
                </a:lnTo>
                <a:lnTo>
                  <a:pt x="224" y="2128"/>
                </a:lnTo>
                <a:lnTo>
                  <a:pt x="219" y="2126"/>
                </a:lnTo>
                <a:lnTo>
                  <a:pt x="215" y="2122"/>
                </a:lnTo>
                <a:lnTo>
                  <a:pt x="212" y="2120"/>
                </a:lnTo>
                <a:lnTo>
                  <a:pt x="208" y="2119"/>
                </a:lnTo>
                <a:lnTo>
                  <a:pt x="203" y="2117"/>
                </a:lnTo>
                <a:lnTo>
                  <a:pt x="197" y="2117"/>
                </a:lnTo>
                <a:lnTo>
                  <a:pt x="192" y="2113"/>
                </a:lnTo>
                <a:lnTo>
                  <a:pt x="187" y="2112"/>
                </a:lnTo>
                <a:lnTo>
                  <a:pt x="180" y="2112"/>
                </a:lnTo>
                <a:lnTo>
                  <a:pt x="173" y="2110"/>
                </a:lnTo>
                <a:lnTo>
                  <a:pt x="164" y="2110"/>
                </a:lnTo>
                <a:lnTo>
                  <a:pt x="157" y="2112"/>
                </a:lnTo>
                <a:lnTo>
                  <a:pt x="151" y="2112"/>
                </a:lnTo>
                <a:lnTo>
                  <a:pt x="148" y="2112"/>
                </a:lnTo>
                <a:lnTo>
                  <a:pt x="144" y="2110"/>
                </a:lnTo>
                <a:lnTo>
                  <a:pt x="141" y="2108"/>
                </a:lnTo>
                <a:lnTo>
                  <a:pt x="136" y="2106"/>
                </a:lnTo>
                <a:lnTo>
                  <a:pt x="132" y="2103"/>
                </a:lnTo>
                <a:lnTo>
                  <a:pt x="127" y="2099"/>
                </a:lnTo>
                <a:lnTo>
                  <a:pt x="121" y="2097"/>
                </a:lnTo>
                <a:lnTo>
                  <a:pt x="116" y="2096"/>
                </a:lnTo>
                <a:lnTo>
                  <a:pt x="109" y="2094"/>
                </a:lnTo>
                <a:lnTo>
                  <a:pt x="107" y="2108"/>
                </a:lnTo>
                <a:lnTo>
                  <a:pt x="143" y="2119"/>
                </a:lnTo>
                <a:lnTo>
                  <a:pt x="176" y="2129"/>
                </a:lnTo>
                <a:lnTo>
                  <a:pt x="208" y="2138"/>
                </a:lnTo>
                <a:lnTo>
                  <a:pt x="238" y="2145"/>
                </a:lnTo>
                <a:lnTo>
                  <a:pt x="266" y="2154"/>
                </a:lnTo>
                <a:lnTo>
                  <a:pt x="295" y="2161"/>
                </a:lnTo>
                <a:lnTo>
                  <a:pt x="321" y="2168"/>
                </a:lnTo>
                <a:lnTo>
                  <a:pt x="348" y="2175"/>
                </a:lnTo>
                <a:lnTo>
                  <a:pt x="2405" y="2177"/>
                </a:lnTo>
                <a:lnTo>
                  <a:pt x="2442" y="2166"/>
                </a:lnTo>
                <a:lnTo>
                  <a:pt x="2474" y="2158"/>
                </a:lnTo>
                <a:lnTo>
                  <a:pt x="2504" y="2149"/>
                </a:lnTo>
                <a:lnTo>
                  <a:pt x="2532" y="2142"/>
                </a:lnTo>
                <a:lnTo>
                  <a:pt x="2559" y="2135"/>
                </a:lnTo>
                <a:lnTo>
                  <a:pt x="2585" y="2126"/>
                </a:lnTo>
                <a:lnTo>
                  <a:pt x="2613" y="2119"/>
                </a:lnTo>
                <a:lnTo>
                  <a:pt x="2645" y="2108"/>
                </a:lnTo>
                <a:close/>
                <a:moveTo>
                  <a:pt x="1958" y="921"/>
                </a:moveTo>
                <a:lnTo>
                  <a:pt x="1956" y="936"/>
                </a:lnTo>
                <a:lnTo>
                  <a:pt x="1951" y="954"/>
                </a:lnTo>
                <a:lnTo>
                  <a:pt x="1944" y="972"/>
                </a:lnTo>
                <a:lnTo>
                  <a:pt x="1935" y="989"/>
                </a:lnTo>
                <a:lnTo>
                  <a:pt x="1923" y="1007"/>
                </a:lnTo>
                <a:lnTo>
                  <a:pt x="1911" y="1019"/>
                </a:lnTo>
                <a:lnTo>
                  <a:pt x="1903" y="1025"/>
                </a:lnTo>
                <a:lnTo>
                  <a:pt x="1896" y="1028"/>
                </a:lnTo>
                <a:lnTo>
                  <a:pt x="1888" y="1032"/>
                </a:lnTo>
                <a:lnTo>
                  <a:pt x="1880" y="1032"/>
                </a:lnTo>
                <a:lnTo>
                  <a:pt x="1879" y="1039"/>
                </a:lnTo>
                <a:lnTo>
                  <a:pt x="1877" y="1046"/>
                </a:lnTo>
                <a:lnTo>
                  <a:pt x="1873" y="1053"/>
                </a:lnTo>
                <a:lnTo>
                  <a:pt x="1870" y="1060"/>
                </a:lnTo>
                <a:lnTo>
                  <a:pt x="1859" y="1073"/>
                </a:lnTo>
                <a:lnTo>
                  <a:pt x="1847" y="1085"/>
                </a:lnTo>
                <a:lnTo>
                  <a:pt x="1835" y="1097"/>
                </a:lnTo>
                <a:lnTo>
                  <a:pt x="1820" y="1108"/>
                </a:lnTo>
                <a:lnTo>
                  <a:pt x="1810" y="1117"/>
                </a:lnTo>
                <a:lnTo>
                  <a:pt x="1801" y="1126"/>
                </a:lnTo>
                <a:lnTo>
                  <a:pt x="1801" y="1163"/>
                </a:lnTo>
                <a:lnTo>
                  <a:pt x="1819" y="1180"/>
                </a:lnTo>
                <a:lnTo>
                  <a:pt x="1819" y="1191"/>
                </a:lnTo>
                <a:lnTo>
                  <a:pt x="1817" y="1198"/>
                </a:lnTo>
                <a:lnTo>
                  <a:pt x="1817" y="1205"/>
                </a:lnTo>
                <a:lnTo>
                  <a:pt x="1815" y="1212"/>
                </a:lnTo>
                <a:lnTo>
                  <a:pt x="1815" y="1217"/>
                </a:lnTo>
                <a:lnTo>
                  <a:pt x="1815" y="1224"/>
                </a:lnTo>
                <a:lnTo>
                  <a:pt x="1817" y="1230"/>
                </a:lnTo>
                <a:lnTo>
                  <a:pt x="1819" y="1237"/>
                </a:lnTo>
                <a:lnTo>
                  <a:pt x="1815" y="1240"/>
                </a:lnTo>
                <a:lnTo>
                  <a:pt x="1813" y="1246"/>
                </a:lnTo>
                <a:lnTo>
                  <a:pt x="1812" y="1249"/>
                </a:lnTo>
                <a:lnTo>
                  <a:pt x="1810" y="1255"/>
                </a:lnTo>
                <a:lnTo>
                  <a:pt x="1808" y="1260"/>
                </a:lnTo>
                <a:lnTo>
                  <a:pt x="1806" y="1265"/>
                </a:lnTo>
                <a:lnTo>
                  <a:pt x="1805" y="1270"/>
                </a:lnTo>
                <a:lnTo>
                  <a:pt x="1801" y="1274"/>
                </a:lnTo>
                <a:lnTo>
                  <a:pt x="1792" y="1283"/>
                </a:lnTo>
                <a:lnTo>
                  <a:pt x="1776" y="1283"/>
                </a:lnTo>
                <a:lnTo>
                  <a:pt x="1767" y="1292"/>
                </a:lnTo>
                <a:lnTo>
                  <a:pt x="1764" y="1297"/>
                </a:lnTo>
                <a:lnTo>
                  <a:pt x="1762" y="1302"/>
                </a:lnTo>
                <a:lnTo>
                  <a:pt x="1762" y="1308"/>
                </a:lnTo>
                <a:lnTo>
                  <a:pt x="1760" y="1313"/>
                </a:lnTo>
                <a:lnTo>
                  <a:pt x="1759" y="1318"/>
                </a:lnTo>
                <a:lnTo>
                  <a:pt x="1755" y="1322"/>
                </a:lnTo>
                <a:lnTo>
                  <a:pt x="1748" y="1322"/>
                </a:lnTo>
                <a:lnTo>
                  <a:pt x="1741" y="1320"/>
                </a:lnTo>
                <a:lnTo>
                  <a:pt x="1741" y="1327"/>
                </a:lnTo>
                <a:lnTo>
                  <a:pt x="1741" y="1332"/>
                </a:lnTo>
                <a:lnTo>
                  <a:pt x="1743" y="1338"/>
                </a:lnTo>
                <a:lnTo>
                  <a:pt x="1744" y="1343"/>
                </a:lnTo>
                <a:lnTo>
                  <a:pt x="1746" y="1348"/>
                </a:lnTo>
                <a:lnTo>
                  <a:pt x="1748" y="1355"/>
                </a:lnTo>
                <a:lnTo>
                  <a:pt x="1748" y="1361"/>
                </a:lnTo>
                <a:lnTo>
                  <a:pt x="1750" y="1368"/>
                </a:lnTo>
                <a:lnTo>
                  <a:pt x="1746" y="1371"/>
                </a:lnTo>
                <a:lnTo>
                  <a:pt x="1743" y="1373"/>
                </a:lnTo>
                <a:lnTo>
                  <a:pt x="1739" y="1376"/>
                </a:lnTo>
                <a:lnTo>
                  <a:pt x="1734" y="1380"/>
                </a:lnTo>
                <a:lnTo>
                  <a:pt x="1730" y="1382"/>
                </a:lnTo>
                <a:lnTo>
                  <a:pt x="1725" y="1384"/>
                </a:lnTo>
                <a:lnTo>
                  <a:pt x="1720" y="1385"/>
                </a:lnTo>
                <a:lnTo>
                  <a:pt x="1714" y="1385"/>
                </a:lnTo>
                <a:lnTo>
                  <a:pt x="1714" y="1389"/>
                </a:lnTo>
                <a:lnTo>
                  <a:pt x="1713" y="1394"/>
                </a:lnTo>
                <a:lnTo>
                  <a:pt x="1713" y="1398"/>
                </a:lnTo>
                <a:lnTo>
                  <a:pt x="1711" y="1401"/>
                </a:lnTo>
                <a:lnTo>
                  <a:pt x="1711" y="1405"/>
                </a:lnTo>
                <a:lnTo>
                  <a:pt x="1711" y="1407"/>
                </a:lnTo>
                <a:lnTo>
                  <a:pt x="1713" y="1407"/>
                </a:lnTo>
                <a:lnTo>
                  <a:pt x="1714" y="1405"/>
                </a:lnTo>
                <a:lnTo>
                  <a:pt x="1714" y="1422"/>
                </a:lnTo>
                <a:lnTo>
                  <a:pt x="1707" y="1429"/>
                </a:lnTo>
                <a:lnTo>
                  <a:pt x="1697" y="1435"/>
                </a:lnTo>
                <a:lnTo>
                  <a:pt x="1688" y="1442"/>
                </a:lnTo>
                <a:lnTo>
                  <a:pt x="1677" y="1449"/>
                </a:lnTo>
                <a:lnTo>
                  <a:pt x="1669" y="1456"/>
                </a:lnTo>
                <a:lnTo>
                  <a:pt x="1660" y="1465"/>
                </a:lnTo>
                <a:lnTo>
                  <a:pt x="1658" y="1470"/>
                </a:lnTo>
                <a:lnTo>
                  <a:pt x="1656" y="1475"/>
                </a:lnTo>
                <a:lnTo>
                  <a:pt x="1654" y="1481"/>
                </a:lnTo>
                <a:lnTo>
                  <a:pt x="1653" y="1488"/>
                </a:lnTo>
                <a:lnTo>
                  <a:pt x="1635" y="1491"/>
                </a:lnTo>
                <a:lnTo>
                  <a:pt x="1617" y="1495"/>
                </a:lnTo>
                <a:lnTo>
                  <a:pt x="1600" y="1498"/>
                </a:lnTo>
                <a:lnTo>
                  <a:pt x="1584" y="1500"/>
                </a:lnTo>
                <a:lnTo>
                  <a:pt x="1568" y="1502"/>
                </a:lnTo>
                <a:lnTo>
                  <a:pt x="1550" y="1504"/>
                </a:lnTo>
                <a:lnTo>
                  <a:pt x="1533" y="1505"/>
                </a:lnTo>
                <a:lnTo>
                  <a:pt x="1513" y="1505"/>
                </a:lnTo>
                <a:lnTo>
                  <a:pt x="1504" y="1495"/>
                </a:lnTo>
                <a:lnTo>
                  <a:pt x="1497" y="1482"/>
                </a:lnTo>
                <a:lnTo>
                  <a:pt x="1490" y="1468"/>
                </a:lnTo>
                <a:lnTo>
                  <a:pt x="1483" y="1454"/>
                </a:lnTo>
                <a:lnTo>
                  <a:pt x="1478" y="1442"/>
                </a:lnTo>
                <a:lnTo>
                  <a:pt x="1471" y="1428"/>
                </a:lnTo>
                <a:lnTo>
                  <a:pt x="1462" y="1415"/>
                </a:lnTo>
                <a:lnTo>
                  <a:pt x="1453" y="1405"/>
                </a:lnTo>
                <a:lnTo>
                  <a:pt x="1453" y="1401"/>
                </a:lnTo>
                <a:lnTo>
                  <a:pt x="1455" y="1398"/>
                </a:lnTo>
                <a:lnTo>
                  <a:pt x="1455" y="1394"/>
                </a:lnTo>
                <a:lnTo>
                  <a:pt x="1457" y="1391"/>
                </a:lnTo>
                <a:lnTo>
                  <a:pt x="1458" y="1387"/>
                </a:lnTo>
                <a:lnTo>
                  <a:pt x="1460" y="1384"/>
                </a:lnTo>
                <a:lnTo>
                  <a:pt x="1462" y="1380"/>
                </a:lnTo>
                <a:lnTo>
                  <a:pt x="1462" y="1376"/>
                </a:lnTo>
                <a:lnTo>
                  <a:pt x="1458" y="1368"/>
                </a:lnTo>
                <a:lnTo>
                  <a:pt x="1457" y="1361"/>
                </a:lnTo>
                <a:lnTo>
                  <a:pt x="1455" y="1352"/>
                </a:lnTo>
                <a:lnTo>
                  <a:pt x="1453" y="1343"/>
                </a:lnTo>
                <a:lnTo>
                  <a:pt x="1453" y="1334"/>
                </a:lnTo>
                <a:lnTo>
                  <a:pt x="1453" y="1325"/>
                </a:lnTo>
                <a:lnTo>
                  <a:pt x="1453" y="1318"/>
                </a:lnTo>
                <a:lnTo>
                  <a:pt x="1453" y="1311"/>
                </a:lnTo>
                <a:lnTo>
                  <a:pt x="1448" y="1308"/>
                </a:lnTo>
                <a:lnTo>
                  <a:pt x="1442" y="1304"/>
                </a:lnTo>
                <a:lnTo>
                  <a:pt x="1439" y="1300"/>
                </a:lnTo>
                <a:lnTo>
                  <a:pt x="1437" y="1295"/>
                </a:lnTo>
                <a:lnTo>
                  <a:pt x="1434" y="1292"/>
                </a:lnTo>
                <a:lnTo>
                  <a:pt x="1432" y="1286"/>
                </a:lnTo>
                <a:lnTo>
                  <a:pt x="1430" y="1281"/>
                </a:lnTo>
                <a:lnTo>
                  <a:pt x="1427" y="1274"/>
                </a:lnTo>
                <a:lnTo>
                  <a:pt x="1428" y="1269"/>
                </a:lnTo>
                <a:lnTo>
                  <a:pt x="1430" y="1263"/>
                </a:lnTo>
                <a:lnTo>
                  <a:pt x="1434" y="1258"/>
                </a:lnTo>
                <a:lnTo>
                  <a:pt x="1437" y="1251"/>
                </a:lnTo>
                <a:lnTo>
                  <a:pt x="1441" y="1244"/>
                </a:lnTo>
                <a:lnTo>
                  <a:pt x="1446" y="1237"/>
                </a:lnTo>
                <a:lnTo>
                  <a:pt x="1450" y="1232"/>
                </a:lnTo>
                <a:lnTo>
                  <a:pt x="1453" y="1228"/>
                </a:lnTo>
                <a:lnTo>
                  <a:pt x="1453" y="1171"/>
                </a:lnTo>
                <a:lnTo>
                  <a:pt x="1427" y="1143"/>
                </a:lnTo>
                <a:lnTo>
                  <a:pt x="1427" y="1106"/>
                </a:lnTo>
                <a:lnTo>
                  <a:pt x="1420" y="1095"/>
                </a:lnTo>
                <a:lnTo>
                  <a:pt x="1412" y="1085"/>
                </a:lnTo>
                <a:lnTo>
                  <a:pt x="1411" y="1074"/>
                </a:lnTo>
                <a:lnTo>
                  <a:pt x="1409" y="1064"/>
                </a:lnTo>
                <a:lnTo>
                  <a:pt x="1407" y="1051"/>
                </a:lnTo>
                <a:lnTo>
                  <a:pt x="1409" y="1039"/>
                </a:lnTo>
                <a:lnTo>
                  <a:pt x="1409" y="1027"/>
                </a:lnTo>
                <a:lnTo>
                  <a:pt x="1409" y="1014"/>
                </a:lnTo>
                <a:lnTo>
                  <a:pt x="1398" y="1004"/>
                </a:lnTo>
                <a:lnTo>
                  <a:pt x="1386" y="997"/>
                </a:lnTo>
                <a:lnTo>
                  <a:pt x="1372" y="991"/>
                </a:lnTo>
                <a:lnTo>
                  <a:pt x="1356" y="989"/>
                </a:lnTo>
                <a:lnTo>
                  <a:pt x="1340" y="986"/>
                </a:lnTo>
                <a:lnTo>
                  <a:pt x="1326" y="986"/>
                </a:lnTo>
                <a:lnTo>
                  <a:pt x="1310" y="986"/>
                </a:lnTo>
                <a:lnTo>
                  <a:pt x="1296" y="986"/>
                </a:lnTo>
                <a:lnTo>
                  <a:pt x="1278" y="1004"/>
                </a:lnTo>
                <a:lnTo>
                  <a:pt x="1269" y="1004"/>
                </a:lnTo>
                <a:lnTo>
                  <a:pt x="1257" y="1002"/>
                </a:lnTo>
                <a:lnTo>
                  <a:pt x="1246" y="998"/>
                </a:lnTo>
                <a:lnTo>
                  <a:pt x="1236" y="995"/>
                </a:lnTo>
                <a:lnTo>
                  <a:pt x="1223" y="991"/>
                </a:lnTo>
                <a:lnTo>
                  <a:pt x="1213" y="988"/>
                </a:lnTo>
                <a:lnTo>
                  <a:pt x="1202" y="986"/>
                </a:lnTo>
                <a:lnTo>
                  <a:pt x="1192" y="986"/>
                </a:lnTo>
                <a:lnTo>
                  <a:pt x="1174" y="1004"/>
                </a:lnTo>
                <a:lnTo>
                  <a:pt x="1158" y="995"/>
                </a:lnTo>
                <a:lnTo>
                  <a:pt x="1142" y="984"/>
                </a:lnTo>
                <a:lnTo>
                  <a:pt x="1126" y="970"/>
                </a:lnTo>
                <a:lnTo>
                  <a:pt x="1110" y="956"/>
                </a:lnTo>
                <a:lnTo>
                  <a:pt x="1095" y="940"/>
                </a:lnTo>
                <a:lnTo>
                  <a:pt x="1080" y="924"/>
                </a:lnTo>
                <a:lnTo>
                  <a:pt x="1066" y="908"/>
                </a:lnTo>
                <a:lnTo>
                  <a:pt x="1052" y="894"/>
                </a:lnTo>
                <a:lnTo>
                  <a:pt x="1056" y="887"/>
                </a:lnTo>
                <a:lnTo>
                  <a:pt x="1057" y="882"/>
                </a:lnTo>
                <a:lnTo>
                  <a:pt x="1057" y="878"/>
                </a:lnTo>
                <a:lnTo>
                  <a:pt x="1059" y="875"/>
                </a:lnTo>
                <a:lnTo>
                  <a:pt x="1057" y="871"/>
                </a:lnTo>
                <a:lnTo>
                  <a:pt x="1057" y="868"/>
                </a:lnTo>
                <a:lnTo>
                  <a:pt x="1056" y="862"/>
                </a:lnTo>
                <a:lnTo>
                  <a:pt x="1052" y="857"/>
                </a:lnTo>
                <a:lnTo>
                  <a:pt x="1056" y="848"/>
                </a:lnTo>
                <a:lnTo>
                  <a:pt x="1057" y="841"/>
                </a:lnTo>
                <a:lnTo>
                  <a:pt x="1059" y="832"/>
                </a:lnTo>
                <a:lnTo>
                  <a:pt x="1059" y="823"/>
                </a:lnTo>
                <a:lnTo>
                  <a:pt x="1061" y="814"/>
                </a:lnTo>
                <a:lnTo>
                  <a:pt x="1061" y="806"/>
                </a:lnTo>
                <a:lnTo>
                  <a:pt x="1061" y="799"/>
                </a:lnTo>
                <a:lnTo>
                  <a:pt x="1061" y="792"/>
                </a:lnTo>
                <a:lnTo>
                  <a:pt x="1043" y="774"/>
                </a:lnTo>
                <a:lnTo>
                  <a:pt x="1201" y="604"/>
                </a:lnTo>
                <a:lnTo>
                  <a:pt x="1204" y="606"/>
                </a:lnTo>
                <a:lnTo>
                  <a:pt x="1211" y="606"/>
                </a:lnTo>
                <a:lnTo>
                  <a:pt x="1216" y="606"/>
                </a:lnTo>
                <a:lnTo>
                  <a:pt x="1223" y="608"/>
                </a:lnTo>
                <a:lnTo>
                  <a:pt x="1229" y="606"/>
                </a:lnTo>
                <a:lnTo>
                  <a:pt x="1231" y="604"/>
                </a:lnTo>
                <a:lnTo>
                  <a:pt x="1231" y="601"/>
                </a:lnTo>
                <a:lnTo>
                  <a:pt x="1227" y="595"/>
                </a:lnTo>
                <a:lnTo>
                  <a:pt x="1232" y="595"/>
                </a:lnTo>
                <a:lnTo>
                  <a:pt x="1243" y="595"/>
                </a:lnTo>
                <a:lnTo>
                  <a:pt x="1255" y="595"/>
                </a:lnTo>
                <a:lnTo>
                  <a:pt x="1271" y="594"/>
                </a:lnTo>
                <a:lnTo>
                  <a:pt x="1287" y="594"/>
                </a:lnTo>
                <a:lnTo>
                  <a:pt x="1301" y="592"/>
                </a:lnTo>
                <a:lnTo>
                  <a:pt x="1314" y="590"/>
                </a:lnTo>
                <a:lnTo>
                  <a:pt x="1322" y="587"/>
                </a:lnTo>
                <a:lnTo>
                  <a:pt x="1333" y="588"/>
                </a:lnTo>
                <a:lnTo>
                  <a:pt x="1344" y="590"/>
                </a:lnTo>
                <a:lnTo>
                  <a:pt x="1354" y="590"/>
                </a:lnTo>
                <a:lnTo>
                  <a:pt x="1365" y="590"/>
                </a:lnTo>
                <a:lnTo>
                  <a:pt x="1377" y="588"/>
                </a:lnTo>
                <a:lnTo>
                  <a:pt x="1388" y="588"/>
                </a:lnTo>
                <a:lnTo>
                  <a:pt x="1398" y="587"/>
                </a:lnTo>
                <a:lnTo>
                  <a:pt x="1409" y="587"/>
                </a:lnTo>
                <a:lnTo>
                  <a:pt x="1416" y="599"/>
                </a:lnTo>
                <a:lnTo>
                  <a:pt x="1425" y="610"/>
                </a:lnTo>
                <a:lnTo>
                  <a:pt x="1432" y="618"/>
                </a:lnTo>
                <a:lnTo>
                  <a:pt x="1441" y="627"/>
                </a:lnTo>
                <a:lnTo>
                  <a:pt x="1450" y="634"/>
                </a:lnTo>
                <a:lnTo>
                  <a:pt x="1460" y="643"/>
                </a:lnTo>
                <a:lnTo>
                  <a:pt x="1469" y="650"/>
                </a:lnTo>
                <a:lnTo>
                  <a:pt x="1480" y="661"/>
                </a:lnTo>
                <a:lnTo>
                  <a:pt x="1513" y="661"/>
                </a:lnTo>
                <a:lnTo>
                  <a:pt x="1515" y="657"/>
                </a:lnTo>
                <a:lnTo>
                  <a:pt x="1515" y="654"/>
                </a:lnTo>
                <a:lnTo>
                  <a:pt x="1517" y="650"/>
                </a:lnTo>
                <a:lnTo>
                  <a:pt x="1518" y="647"/>
                </a:lnTo>
                <a:lnTo>
                  <a:pt x="1520" y="643"/>
                </a:lnTo>
                <a:lnTo>
                  <a:pt x="1522" y="640"/>
                </a:lnTo>
                <a:lnTo>
                  <a:pt x="1522" y="636"/>
                </a:lnTo>
                <a:lnTo>
                  <a:pt x="1522" y="632"/>
                </a:lnTo>
                <a:lnTo>
                  <a:pt x="1538" y="634"/>
                </a:lnTo>
                <a:lnTo>
                  <a:pt x="1554" y="638"/>
                </a:lnTo>
                <a:lnTo>
                  <a:pt x="1570" y="641"/>
                </a:lnTo>
                <a:lnTo>
                  <a:pt x="1586" y="645"/>
                </a:lnTo>
                <a:lnTo>
                  <a:pt x="1601" y="650"/>
                </a:lnTo>
                <a:lnTo>
                  <a:pt x="1617" y="652"/>
                </a:lnTo>
                <a:lnTo>
                  <a:pt x="1635" y="654"/>
                </a:lnTo>
                <a:lnTo>
                  <a:pt x="1653" y="652"/>
                </a:lnTo>
                <a:lnTo>
                  <a:pt x="1658" y="652"/>
                </a:lnTo>
                <a:lnTo>
                  <a:pt x="1661" y="654"/>
                </a:lnTo>
                <a:lnTo>
                  <a:pt x="1665" y="655"/>
                </a:lnTo>
                <a:lnTo>
                  <a:pt x="1670" y="655"/>
                </a:lnTo>
                <a:lnTo>
                  <a:pt x="1674" y="657"/>
                </a:lnTo>
                <a:lnTo>
                  <a:pt x="1676" y="659"/>
                </a:lnTo>
                <a:lnTo>
                  <a:pt x="1679" y="661"/>
                </a:lnTo>
                <a:lnTo>
                  <a:pt x="1688" y="670"/>
                </a:lnTo>
                <a:lnTo>
                  <a:pt x="1732" y="754"/>
                </a:lnTo>
                <a:lnTo>
                  <a:pt x="1750" y="754"/>
                </a:lnTo>
                <a:lnTo>
                  <a:pt x="1752" y="760"/>
                </a:lnTo>
                <a:lnTo>
                  <a:pt x="1753" y="767"/>
                </a:lnTo>
                <a:lnTo>
                  <a:pt x="1755" y="776"/>
                </a:lnTo>
                <a:lnTo>
                  <a:pt x="1757" y="786"/>
                </a:lnTo>
                <a:lnTo>
                  <a:pt x="1757" y="797"/>
                </a:lnTo>
                <a:lnTo>
                  <a:pt x="1757" y="806"/>
                </a:lnTo>
                <a:lnTo>
                  <a:pt x="1759" y="814"/>
                </a:lnTo>
                <a:lnTo>
                  <a:pt x="1759" y="820"/>
                </a:lnTo>
                <a:lnTo>
                  <a:pt x="1767" y="830"/>
                </a:lnTo>
                <a:lnTo>
                  <a:pt x="1782" y="846"/>
                </a:lnTo>
                <a:lnTo>
                  <a:pt x="1799" y="864"/>
                </a:lnTo>
                <a:lnTo>
                  <a:pt x="1819" y="885"/>
                </a:lnTo>
                <a:lnTo>
                  <a:pt x="1838" y="903"/>
                </a:lnTo>
                <a:lnTo>
                  <a:pt x="1856" y="919"/>
                </a:lnTo>
                <a:lnTo>
                  <a:pt x="1863" y="924"/>
                </a:lnTo>
                <a:lnTo>
                  <a:pt x="1870" y="929"/>
                </a:lnTo>
                <a:lnTo>
                  <a:pt x="1875" y="931"/>
                </a:lnTo>
                <a:lnTo>
                  <a:pt x="1880" y="929"/>
                </a:lnTo>
                <a:lnTo>
                  <a:pt x="1882" y="931"/>
                </a:lnTo>
                <a:lnTo>
                  <a:pt x="1888" y="931"/>
                </a:lnTo>
                <a:lnTo>
                  <a:pt x="1895" y="933"/>
                </a:lnTo>
                <a:lnTo>
                  <a:pt x="1903" y="935"/>
                </a:lnTo>
                <a:lnTo>
                  <a:pt x="1914" y="936"/>
                </a:lnTo>
                <a:lnTo>
                  <a:pt x="1925" y="938"/>
                </a:lnTo>
                <a:lnTo>
                  <a:pt x="1933" y="938"/>
                </a:lnTo>
                <a:lnTo>
                  <a:pt x="1941" y="938"/>
                </a:lnTo>
                <a:lnTo>
                  <a:pt x="1958" y="921"/>
                </a:lnTo>
                <a:lnTo>
                  <a:pt x="1960" y="924"/>
                </a:lnTo>
                <a:lnTo>
                  <a:pt x="1962" y="928"/>
                </a:lnTo>
                <a:lnTo>
                  <a:pt x="1963" y="929"/>
                </a:lnTo>
                <a:lnTo>
                  <a:pt x="1963" y="931"/>
                </a:lnTo>
                <a:lnTo>
                  <a:pt x="1962" y="929"/>
                </a:lnTo>
                <a:lnTo>
                  <a:pt x="1960" y="926"/>
                </a:lnTo>
                <a:lnTo>
                  <a:pt x="1958" y="921"/>
                </a:lnTo>
                <a:close/>
                <a:moveTo>
                  <a:pt x="1888" y="1368"/>
                </a:moveTo>
                <a:lnTo>
                  <a:pt x="1845" y="1368"/>
                </a:lnTo>
                <a:lnTo>
                  <a:pt x="1828" y="1348"/>
                </a:lnTo>
                <a:lnTo>
                  <a:pt x="1845" y="1331"/>
                </a:lnTo>
                <a:lnTo>
                  <a:pt x="1840" y="1327"/>
                </a:lnTo>
                <a:lnTo>
                  <a:pt x="1836" y="1323"/>
                </a:lnTo>
                <a:lnTo>
                  <a:pt x="1835" y="1320"/>
                </a:lnTo>
                <a:lnTo>
                  <a:pt x="1836" y="1315"/>
                </a:lnTo>
                <a:lnTo>
                  <a:pt x="1838" y="1311"/>
                </a:lnTo>
                <a:lnTo>
                  <a:pt x="1842" y="1306"/>
                </a:lnTo>
                <a:lnTo>
                  <a:pt x="1847" y="1300"/>
                </a:lnTo>
                <a:lnTo>
                  <a:pt x="1854" y="1293"/>
                </a:lnTo>
                <a:lnTo>
                  <a:pt x="1852" y="1290"/>
                </a:lnTo>
                <a:lnTo>
                  <a:pt x="1852" y="1286"/>
                </a:lnTo>
                <a:lnTo>
                  <a:pt x="1850" y="1283"/>
                </a:lnTo>
                <a:lnTo>
                  <a:pt x="1849" y="1279"/>
                </a:lnTo>
                <a:lnTo>
                  <a:pt x="1847" y="1276"/>
                </a:lnTo>
                <a:lnTo>
                  <a:pt x="1845" y="1272"/>
                </a:lnTo>
                <a:lnTo>
                  <a:pt x="1845" y="1269"/>
                </a:lnTo>
                <a:lnTo>
                  <a:pt x="1845" y="1265"/>
                </a:lnTo>
                <a:lnTo>
                  <a:pt x="1863" y="1246"/>
                </a:lnTo>
                <a:lnTo>
                  <a:pt x="1896" y="1246"/>
                </a:lnTo>
                <a:lnTo>
                  <a:pt x="1902" y="1239"/>
                </a:lnTo>
                <a:lnTo>
                  <a:pt x="1907" y="1232"/>
                </a:lnTo>
                <a:lnTo>
                  <a:pt x="1911" y="1226"/>
                </a:lnTo>
                <a:lnTo>
                  <a:pt x="1914" y="1219"/>
                </a:lnTo>
                <a:lnTo>
                  <a:pt x="1918" y="1212"/>
                </a:lnTo>
                <a:lnTo>
                  <a:pt x="1921" y="1205"/>
                </a:lnTo>
                <a:lnTo>
                  <a:pt x="1925" y="1198"/>
                </a:lnTo>
                <a:lnTo>
                  <a:pt x="1932" y="1191"/>
                </a:lnTo>
                <a:lnTo>
                  <a:pt x="1932" y="1198"/>
                </a:lnTo>
                <a:lnTo>
                  <a:pt x="1933" y="1207"/>
                </a:lnTo>
                <a:lnTo>
                  <a:pt x="1937" y="1214"/>
                </a:lnTo>
                <a:lnTo>
                  <a:pt x="1941" y="1223"/>
                </a:lnTo>
                <a:lnTo>
                  <a:pt x="1942" y="1230"/>
                </a:lnTo>
                <a:lnTo>
                  <a:pt x="1946" y="1237"/>
                </a:lnTo>
                <a:lnTo>
                  <a:pt x="1948" y="1242"/>
                </a:lnTo>
                <a:lnTo>
                  <a:pt x="1948" y="1246"/>
                </a:lnTo>
                <a:lnTo>
                  <a:pt x="1944" y="1247"/>
                </a:lnTo>
                <a:lnTo>
                  <a:pt x="1942" y="1249"/>
                </a:lnTo>
                <a:lnTo>
                  <a:pt x="1937" y="1255"/>
                </a:lnTo>
                <a:lnTo>
                  <a:pt x="1933" y="1260"/>
                </a:lnTo>
                <a:lnTo>
                  <a:pt x="1926" y="1274"/>
                </a:lnTo>
                <a:lnTo>
                  <a:pt x="1919" y="1292"/>
                </a:lnTo>
                <a:lnTo>
                  <a:pt x="1912" y="1311"/>
                </a:lnTo>
                <a:lnTo>
                  <a:pt x="1905" y="1329"/>
                </a:lnTo>
                <a:lnTo>
                  <a:pt x="1900" y="1345"/>
                </a:lnTo>
                <a:lnTo>
                  <a:pt x="1896" y="1359"/>
                </a:lnTo>
                <a:lnTo>
                  <a:pt x="1893" y="1359"/>
                </a:lnTo>
                <a:lnTo>
                  <a:pt x="1889" y="1359"/>
                </a:lnTo>
                <a:lnTo>
                  <a:pt x="1888" y="1359"/>
                </a:lnTo>
                <a:lnTo>
                  <a:pt x="1886" y="1359"/>
                </a:lnTo>
                <a:lnTo>
                  <a:pt x="1884" y="1361"/>
                </a:lnTo>
                <a:lnTo>
                  <a:pt x="1884" y="1362"/>
                </a:lnTo>
                <a:lnTo>
                  <a:pt x="1886" y="1364"/>
                </a:lnTo>
                <a:lnTo>
                  <a:pt x="1888" y="1368"/>
                </a:lnTo>
                <a:close/>
                <a:moveTo>
                  <a:pt x="2855" y="373"/>
                </a:moveTo>
                <a:lnTo>
                  <a:pt x="2855" y="385"/>
                </a:lnTo>
                <a:lnTo>
                  <a:pt x="2857" y="394"/>
                </a:lnTo>
                <a:lnTo>
                  <a:pt x="2861" y="403"/>
                </a:lnTo>
                <a:lnTo>
                  <a:pt x="2862" y="410"/>
                </a:lnTo>
                <a:lnTo>
                  <a:pt x="2866" y="417"/>
                </a:lnTo>
                <a:lnTo>
                  <a:pt x="2869" y="424"/>
                </a:lnTo>
                <a:lnTo>
                  <a:pt x="2871" y="433"/>
                </a:lnTo>
                <a:lnTo>
                  <a:pt x="2871" y="445"/>
                </a:lnTo>
                <a:lnTo>
                  <a:pt x="2875" y="447"/>
                </a:lnTo>
                <a:lnTo>
                  <a:pt x="2878" y="447"/>
                </a:lnTo>
                <a:lnTo>
                  <a:pt x="2882" y="449"/>
                </a:lnTo>
                <a:lnTo>
                  <a:pt x="2885" y="450"/>
                </a:lnTo>
                <a:lnTo>
                  <a:pt x="2887" y="452"/>
                </a:lnTo>
                <a:lnTo>
                  <a:pt x="2891" y="454"/>
                </a:lnTo>
                <a:lnTo>
                  <a:pt x="2894" y="456"/>
                </a:lnTo>
                <a:lnTo>
                  <a:pt x="2898" y="456"/>
                </a:lnTo>
                <a:lnTo>
                  <a:pt x="2900" y="463"/>
                </a:lnTo>
                <a:lnTo>
                  <a:pt x="2901" y="470"/>
                </a:lnTo>
                <a:lnTo>
                  <a:pt x="2905" y="475"/>
                </a:lnTo>
                <a:lnTo>
                  <a:pt x="2908" y="481"/>
                </a:lnTo>
                <a:lnTo>
                  <a:pt x="2914" y="486"/>
                </a:lnTo>
                <a:lnTo>
                  <a:pt x="2919" y="489"/>
                </a:lnTo>
                <a:lnTo>
                  <a:pt x="2926" y="493"/>
                </a:lnTo>
                <a:lnTo>
                  <a:pt x="2933" y="493"/>
                </a:lnTo>
                <a:lnTo>
                  <a:pt x="2926" y="486"/>
                </a:lnTo>
                <a:lnTo>
                  <a:pt x="2921" y="479"/>
                </a:lnTo>
                <a:lnTo>
                  <a:pt x="2917" y="472"/>
                </a:lnTo>
                <a:lnTo>
                  <a:pt x="2914" y="465"/>
                </a:lnTo>
                <a:lnTo>
                  <a:pt x="2912" y="458"/>
                </a:lnTo>
                <a:lnTo>
                  <a:pt x="2912" y="450"/>
                </a:lnTo>
                <a:lnTo>
                  <a:pt x="2912" y="443"/>
                </a:lnTo>
                <a:lnTo>
                  <a:pt x="2915" y="436"/>
                </a:lnTo>
                <a:lnTo>
                  <a:pt x="2905" y="433"/>
                </a:lnTo>
                <a:lnTo>
                  <a:pt x="2896" y="427"/>
                </a:lnTo>
                <a:lnTo>
                  <a:pt x="2887" y="420"/>
                </a:lnTo>
                <a:lnTo>
                  <a:pt x="2878" y="412"/>
                </a:lnTo>
                <a:lnTo>
                  <a:pt x="2869" y="403"/>
                </a:lnTo>
                <a:lnTo>
                  <a:pt x="2864" y="392"/>
                </a:lnTo>
                <a:lnTo>
                  <a:pt x="2859" y="382"/>
                </a:lnTo>
                <a:lnTo>
                  <a:pt x="2855" y="373"/>
                </a:lnTo>
                <a:close/>
                <a:moveTo>
                  <a:pt x="2960" y="521"/>
                </a:moveTo>
                <a:lnTo>
                  <a:pt x="2963" y="519"/>
                </a:lnTo>
                <a:lnTo>
                  <a:pt x="2967" y="519"/>
                </a:lnTo>
                <a:lnTo>
                  <a:pt x="2972" y="518"/>
                </a:lnTo>
                <a:lnTo>
                  <a:pt x="2975" y="516"/>
                </a:lnTo>
                <a:lnTo>
                  <a:pt x="2981" y="514"/>
                </a:lnTo>
                <a:lnTo>
                  <a:pt x="2986" y="512"/>
                </a:lnTo>
                <a:lnTo>
                  <a:pt x="2990" y="512"/>
                </a:lnTo>
                <a:lnTo>
                  <a:pt x="2993" y="511"/>
                </a:lnTo>
                <a:lnTo>
                  <a:pt x="2990" y="511"/>
                </a:lnTo>
                <a:lnTo>
                  <a:pt x="2984" y="509"/>
                </a:lnTo>
                <a:lnTo>
                  <a:pt x="2979" y="505"/>
                </a:lnTo>
                <a:lnTo>
                  <a:pt x="2972" y="502"/>
                </a:lnTo>
                <a:lnTo>
                  <a:pt x="2965" y="496"/>
                </a:lnTo>
                <a:lnTo>
                  <a:pt x="2960" y="491"/>
                </a:lnTo>
                <a:lnTo>
                  <a:pt x="2954" y="488"/>
                </a:lnTo>
                <a:lnTo>
                  <a:pt x="2951" y="484"/>
                </a:lnTo>
                <a:lnTo>
                  <a:pt x="2933" y="502"/>
                </a:lnTo>
                <a:lnTo>
                  <a:pt x="2933" y="507"/>
                </a:lnTo>
                <a:lnTo>
                  <a:pt x="2935" y="512"/>
                </a:lnTo>
                <a:lnTo>
                  <a:pt x="2937" y="518"/>
                </a:lnTo>
                <a:lnTo>
                  <a:pt x="2938" y="525"/>
                </a:lnTo>
                <a:lnTo>
                  <a:pt x="2940" y="532"/>
                </a:lnTo>
                <a:lnTo>
                  <a:pt x="2940" y="539"/>
                </a:lnTo>
                <a:lnTo>
                  <a:pt x="2942" y="544"/>
                </a:lnTo>
                <a:lnTo>
                  <a:pt x="2942" y="548"/>
                </a:lnTo>
                <a:lnTo>
                  <a:pt x="2960" y="548"/>
                </a:lnTo>
                <a:lnTo>
                  <a:pt x="2960" y="604"/>
                </a:lnTo>
                <a:lnTo>
                  <a:pt x="2956" y="604"/>
                </a:lnTo>
                <a:lnTo>
                  <a:pt x="2951" y="606"/>
                </a:lnTo>
                <a:lnTo>
                  <a:pt x="2947" y="606"/>
                </a:lnTo>
                <a:lnTo>
                  <a:pt x="2944" y="608"/>
                </a:lnTo>
                <a:lnTo>
                  <a:pt x="2940" y="610"/>
                </a:lnTo>
                <a:lnTo>
                  <a:pt x="2937" y="611"/>
                </a:lnTo>
                <a:lnTo>
                  <a:pt x="2935" y="613"/>
                </a:lnTo>
                <a:lnTo>
                  <a:pt x="2933" y="613"/>
                </a:lnTo>
                <a:lnTo>
                  <a:pt x="2933" y="631"/>
                </a:lnTo>
                <a:lnTo>
                  <a:pt x="2930" y="632"/>
                </a:lnTo>
                <a:lnTo>
                  <a:pt x="2926" y="632"/>
                </a:lnTo>
                <a:lnTo>
                  <a:pt x="2921" y="634"/>
                </a:lnTo>
                <a:lnTo>
                  <a:pt x="2915" y="638"/>
                </a:lnTo>
                <a:lnTo>
                  <a:pt x="2912" y="640"/>
                </a:lnTo>
                <a:lnTo>
                  <a:pt x="2907" y="643"/>
                </a:lnTo>
                <a:lnTo>
                  <a:pt x="2903" y="647"/>
                </a:lnTo>
                <a:lnTo>
                  <a:pt x="2900" y="650"/>
                </a:lnTo>
                <a:lnTo>
                  <a:pt x="2926" y="678"/>
                </a:lnTo>
                <a:lnTo>
                  <a:pt x="2926" y="650"/>
                </a:lnTo>
                <a:lnTo>
                  <a:pt x="2933" y="647"/>
                </a:lnTo>
                <a:lnTo>
                  <a:pt x="2942" y="643"/>
                </a:lnTo>
                <a:lnTo>
                  <a:pt x="2952" y="640"/>
                </a:lnTo>
                <a:lnTo>
                  <a:pt x="2965" y="638"/>
                </a:lnTo>
                <a:lnTo>
                  <a:pt x="2977" y="634"/>
                </a:lnTo>
                <a:lnTo>
                  <a:pt x="2990" y="632"/>
                </a:lnTo>
                <a:lnTo>
                  <a:pt x="3000" y="632"/>
                </a:lnTo>
                <a:lnTo>
                  <a:pt x="3011" y="631"/>
                </a:lnTo>
                <a:lnTo>
                  <a:pt x="3011" y="625"/>
                </a:lnTo>
                <a:lnTo>
                  <a:pt x="3009" y="618"/>
                </a:lnTo>
                <a:lnTo>
                  <a:pt x="3005" y="611"/>
                </a:lnTo>
                <a:lnTo>
                  <a:pt x="3002" y="604"/>
                </a:lnTo>
                <a:lnTo>
                  <a:pt x="2997" y="599"/>
                </a:lnTo>
                <a:lnTo>
                  <a:pt x="2993" y="594"/>
                </a:lnTo>
                <a:lnTo>
                  <a:pt x="2988" y="588"/>
                </a:lnTo>
                <a:lnTo>
                  <a:pt x="2984" y="585"/>
                </a:lnTo>
                <a:lnTo>
                  <a:pt x="3002" y="567"/>
                </a:lnTo>
                <a:lnTo>
                  <a:pt x="2960" y="521"/>
                </a:lnTo>
                <a:close/>
                <a:moveTo>
                  <a:pt x="1278" y="325"/>
                </a:moveTo>
                <a:lnTo>
                  <a:pt x="1275" y="327"/>
                </a:lnTo>
                <a:lnTo>
                  <a:pt x="1271" y="327"/>
                </a:lnTo>
                <a:lnTo>
                  <a:pt x="1266" y="329"/>
                </a:lnTo>
                <a:lnTo>
                  <a:pt x="1261" y="330"/>
                </a:lnTo>
                <a:lnTo>
                  <a:pt x="1257" y="332"/>
                </a:lnTo>
                <a:lnTo>
                  <a:pt x="1252" y="334"/>
                </a:lnTo>
                <a:lnTo>
                  <a:pt x="1248" y="334"/>
                </a:lnTo>
                <a:lnTo>
                  <a:pt x="1245" y="334"/>
                </a:lnTo>
                <a:lnTo>
                  <a:pt x="1245" y="341"/>
                </a:lnTo>
                <a:lnTo>
                  <a:pt x="1246" y="348"/>
                </a:lnTo>
                <a:lnTo>
                  <a:pt x="1250" y="355"/>
                </a:lnTo>
                <a:lnTo>
                  <a:pt x="1254" y="362"/>
                </a:lnTo>
                <a:lnTo>
                  <a:pt x="1259" y="367"/>
                </a:lnTo>
                <a:lnTo>
                  <a:pt x="1262" y="373"/>
                </a:lnTo>
                <a:lnTo>
                  <a:pt x="1266" y="376"/>
                </a:lnTo>
                <a:lnTo>
                  <a:pt x="1269" y="380"/>
                </a:lnTo>
                <a:lnTo>
                  <a:pt x="1245" y="410"/>
                </a:lnTo>
                <a:lnTo>
                  <a:pt x="1246" y="415"/>
                </a:lnTo>
                <a:lnTo>
                  <a:pt x="1248" y="419"/>
                </a:lnTo>
                <a:lnTo>
                  <a:pt x="1248" y="420"/>
                </a:lnTo>
                <a:lnTo>
                  <a:pt x="1248" y="422"/>
                </a:lnTo>
                <a:lnTo>
                  <a:pt x="1248" y="424"/>
                </a:lnTo>
                <a:lnTo>
                  <a:pt x="1248" y="427"/>
                </a:lnTo>
                <a:lnTo>
                  <a:pt x="1250" y="431"/>
                </a:lnTo>
                <a:lnTo>
                  <a:pt x="1254" y="436"/>
                </a:lnTo>
                <a:lnTo>
                  <a:pt x="1261" y="429"/>
                </a:lnTo>
                <a:lnTo>
                  <a:pt x="1268" y="424"/>
                </a:lnTo>
                <a:lnTo>
                  <a:pt x="1278" y="419"/>
                </a:lnTo>
                <a:lnTo>
                  <a:pt x="1289" y="415"/>
                </a:lnTo>
                <a:lnTo>
                  <a:pt x="1299" y="410"/>
                </a:lnTo>
                <a:lnTo>
                  <a:pt x="1310" y="406"/>
                </a:lnTo>
                <a:lnTo>
                  <a:pt x="1321" y="403"/>
                </a:lnTo>
                <a:lnTo>
                  <a:pt x="1331" y="399"/>
                </a:lnTo>
                <a:lnTo>
                  <a:pt x="1324" y="396"/>
                </a:lnTo>
                <a:lnTo>
                  <a:pt x="1317" y="392"/>
                </a:lnTo>
                <a:lnTo>
                  <a:pt x="1310" y="389"/>
                </a:lnTo>
                <a:lnTo>
                  <a:pt x="1305" y="385"/>
                </a:lnTo>
                <a:lnTo>
                  <a:pt x="1298" y="380"/>
                </a:lnTo>
                <a:lnTo>
                  <a:pt x="1291" y="374"/>
                </a:lnTo>
                <a:lnTo>
                  <a:pt x="1285" y="369"/>
                </a:lnTo>
                <a:lnTo>
                  <a:pt x="1278" y="362"/>
                </a:lnTo>
                <a:lnTo>
                  <a:pt x="1278" y="353"/>
                </a:lnTo>
                <a:lnTo>
                  <a:pt x="1280" y="346"/>
                </a:lnTo>
                <a:lnTo>
                  <a:pt x="1280" y="341"/>
                </a:lnTo>
                <a:lnTo>
                  <a:pt x="1282" y="337"/>
                </a:lnTo>
                <a:lnTo>
                  <a:pt x="1282" y="334"/>
                </a:lnTo>
                <a:lnTo>
                  <a:pt x="1282" y="330"/>
                </a:lnTo>
                <a:lnTo>
                  <a:pt x="1280" y="329"/>
                </a:lnTo>
                <a:lnTo>
                  <a:pt x="1278" y="325"/>
                </a:lnTo>
                <a:close/>
                <a:moveTo>
                  <a:pt x="1227" y="362"/>
                </a:moveTo>
                <a:lnTo>
                  <a:pt x="1225" y="366"/>
                </a:lnTo>
                <a:lnTo>
                  <a:pt x="1225" y="371"/>
                </a:lnTo>
                <a:lnTo>
                  <a:pt x="1223" y="376"/>
                </a:lnTo>
                <a:lnTo>
                  <a:pt x="1222" y="380"/>
                </a:lnTo>
                <a:lnTo>
                  <a:pt x="1222" y="385"/>
                </a:lnTo>
                <a:lnTo>
                  <a:pt x="1220" y="390"/>
                </a:lnTo>
                <a:lnTo>
                  <a:pt x="1218" y="396"/>
                </a:lnTo>
                <a:lnTo>
                  <a:pt x="1218" y="399"/>
                </a:lnTo>
                <a:lnTo>
                  <a:pt x="1213" y="399"/>
                </a:lnTo>
                <a:lnTo>
                  <a:pt x="1206" y="401"/>
                </a:lnTo>
                <a:lnTo>
                  <a:pt x="1202" y="403"/>
                </a:lnTo>
                <a:lnTo>
                  <a:pt x="1197" y="405"/>
                </a:lnTo>
                <a:lnTo>
                  <a:pt x="1193" y="408"/>
                </a:lnTo>
                <a:lnTo>
                  <a:pt x="1190" y="412"/>
                </a:lnTo>
                <a:lnTo>
                  <a:pt x="1186" y="415"/>
                </a:lnTo>
                <a:lnTo>
                  <a:pt x="1183" y="417"/>
                </a:lnTo>
                <a:lnTo>
                  <a:pt x="1183" y="412"/>
                </a:lnTo>
                <a:lnTo>
                  <a:pt x="1185" y="406"/>
                </a:lnTo>
                <a:lnTo>
                  <a:pt x="1185" y="403"/>
                </a:lnTo>
                <a:lnTo>
                  <a:pt x="1186" y="399"/>
                </a:lnTo>
                <a:lnTo>
                  <a:pt x="1186" y="396"/>
                </a:lnTo>
                <a:lnTo>
                  <a:pt x="1186" y="392"/>
                </a:lnTo>
                <a:lnTo>
                  <a:pt x="1186" y="387"/>
                </a:lnTo>
                <a:lnTo>
                  <a:pt x="1183" y="380"/>
                </a:lnTo>
                <a:lnTo>
                  <a:pt x="1186" y="380"/>
                </a:lnTo>
                <a:lnTo>
                  <a:pt x="1192" y="378"/>
                </a:lnTo>
                <a:lnTo>
                  <a:pt x="1197" y="374"/>
                </a:lnTo>
                <a:lnTo>
                  <a:pt x="1202" y="371"/>
                </a:lnTo>
                <a:lnTo>
                  <a:pt x="1208" y="369"/>
                </a:lnTo>
                <a:lnTo>
                  <a:pt x="1213" y="366"/>
                </a:lnTo>
                <a:lnTo>
                  <a:pt x="1220" y="364"/>
                </a:lnTo>
                <a:lnTo>
                  <a:pt x="1227" y="362"/>
                </a:lnTo>
                <a:close/>
                <a:moveTo>
                  <a:pt x="2567" y="986"/>
                </a:moveTo>
                <a:lnTo>
                  <a:pt x="2576" y="989"/>
                </a:lnTo>
                <a:lnTo>
                  <a:pt x="2582" y="993"/>
                </a:lnTo>
                <a:lnTo>
                  <a:pt x="2587" y="997"/>
                </a:lnTo>
                <a:lnTo>
                  <a:pt x="2592" y="1000"/>
                </a:lnTo>
                <a:lnTo>
                  <a:pt x="2596" y="1005"/>
                </a:lnTo>
                <a:lnTo>
                  <a:pt x="2599" y="1011"/>
                </a:lnTo>
                <a:lnTo>
                  <a:pt x="2605" y="1016"/>
                </a:lnTo>
                <a:lnTo>
                  <a:pt x="2610" y="1023"/>
                </a:lnTo>
                <a:lnTo>
                  <a:pt x="2620" y="1023"/>
                </a:lnTo>
                <a:lnTo>
                  <a:pt x="2629" y="1027"/>
                </a:lnTo>
                <a:lnTo>
                  <a:pt x="2636" y="1030"/>
                </a:lnTo>
                <a:lnTo>
                  <a:pt x="2643" y="1035"/>
                </a:lnTo>
                <a:lnTo>
                  <a:pt x="2658" y="1048"/>
                </a:lnTo>
                <a:lnTo>
                  <a:pt x="2668" y="1064"/>
                </a:lnTo>
                <a:lnTo>
                  <a:pt x="2679" y="1081"/>
                </a:lnTo>
                <a:lnTo>
                  <a:pt x="2688" y="1097"/>
                </a:lnTo>
                <a:lnTo>
                  <a:pt x="2696" y="1113"/>
                </a:lnTo>
                <a:lnTo>
                  <a:pt x="2705" y="1126"/>
                </a:lnTo>
                <a:lnTo>
                  <a:pt x="2702" y="1126"/>
                </a:lnTo>
                <a:lnTo>
                  <a:pt x="2698" y="1127"/>
                </a:lnTo>
                <a:lnTo>
                  <a:pt x="2693" y="1127"/>
                </a:lnTo>
                <a:lnTo>
                  <a:pt x="2689" y="1129"/>
                </a:lnTo>
                <a:lnTo>
                  <a:pt x="2684" y="1131"/>
                </a:lnTo>
                <a:lnTo>
                  <a:pt x="2679" y="1133"/>
                </a:lnTo>
                <a:lnTo>
                  <a:pt x="2675" y="1134"/>
                </a:lnTo>
                <a:lnTo>
                  <a:pt x="2670" y="1134"/>
                </a:lnTo>
                <a:lnTo>
                  <a:pt x="2658" y="1120"/>
                </a:lnTo>
                <a:lnTo>
                  <a:pt x="2643" y="1103"/>
                </a:lnTo>
                <a:lnTo>
                  <a:pt x="2629" y="1083"/>
                </a:lnTo>
                <a:lnTo>
                  <a:pt x="2615" y="1064"/>
                </a:lnTo>
                <a:lnTo>
                  <a:pt x="2603" y="1044"/>
                </a:lnTo>
                <a:lnTo>
                  <a:pt x="2589" y="1023"/>
                </a:lnTo>
                <a:lnTo>
                  <a:pt x="2578" y="1004"/>
                </a:lnTo>
                <a:lnTo>
                  <a:pt x="2567" y="986"/>
                </a:lnTo>
                <a:close/>
                <a:moveTo>
                  <a:pt x="2698" y="1143"/>
                </a:moveTo>
                <a:lnTo>
                  <a:pt x="2714" y="1140"/>
                </a:lnTo>
                <a:lnTo>
                  <a:pt x="2730" y="1138"/>
                </a:lnTo>
                <a:lnTo>
                  <a:pt x="2744" y="1138"/>
                </a:lnTo>
                <a:lnTo>
                  <a:pt x="2758" y="1141"/>
                </a:lnTo>
                <a:lnTo>
                  <a:pt x="2774" y="1145"/>
                </a:lnTo>
                <a:lnTo>
                  <a:pt x="2788" y="1148"/>
                </a:lnTo>
                <a:lnTo>
                  <a:pt x="2804" y="1152"/>
                </a:lnTo>
                <a:lnTo>
                  <a:pt x="2820" y="1152"/>
                </a:lnTo>
                <a:lnTo>
                  <a:pt x="2808" y="1156"/>
                </a:lnTo>
                <a:lnTo>
                  <a:pt x="2794" y="1156"/>
                </a:lnTo>
                <a:lnTo>
                  <a:pt x="2778" y="1156"/>
                </a:lnTo>
                <a:lnTo>
                  <a:pt x="2762" y="1156"/>
                </a:lnTo>
                <a:lnTo>
                  <a:pt x="2744" y="1152"/>
                </a:lnTo>
                <a:lnTo>
                  <a:pt x="2728" y="1150"/>
                </a:lnTo>
                <a:lnTo>
                  <a:pt x="2712" y="1147"/>
                </a:lnTo>
                <a:lnTo>
                  <a:pt x="2698" y="1143"/>
                </a:lnTo>
                <a:close/>
                <a:moveTo>
                  <a:pt x="2855" y="1097"/>
                </a:moveTo>
                <a:lnTo>
                  <a:pt x="2850" y="1097"/>
                </a:lnTo>
                <a:lnTo>
                  <a:pt x="2847" y="1099"/>
                </a:lnTo>
                <a:lnTo>
                  <a:pt x="2841" y="1101"/>
                </a:lnTo>
                <a:lnTo>
                  <a:pt x="2838" y="1103"/>
                </a:lnTo>
                <a:lnTo>
                  <a:pt x="2832" y="1103"/>
                </a:lnTo>
                <a:lnTo>
                  <a:pt x="2827" y="1104"/>
                </a:lnTo>
                <a:lnTo>
                  <a:pt x="2824" y="1106"/>
                </a:lnTo>
                <a:lnTo>
                  <a:pt x="2820" y="1106"/>
                </a:lnTo>
                <a:lnTo>
                  <a:pt x="2813" y="1103"/>
                </a:lnTo>
                <a:lnTo>
                  <a:pt x="2806" y="1099"/>
                </a:lnTo>
                <a:lnTo>
                  <a:pt x="2797" y="1097"/>
                </a:lnTo>
                <a:lnTo>
                  <a:pt x="2790" y="1095"/>
                </a:lnTo>
                <a:lnTo>
                  <a:pt x="2781" y="1094"/>
                </a:lnTo>
                <a:lnTo>
                  <a:pt x="2774" y="1094"/>
                </a:lnTo>
                <a:lnTo>
                  <a:pt x="2765" y="1095"/>
                </a:lnTo>
                <a:lnTo>
                  <a:pt x="2758" y="1097"/>
                </a:lnTo>
                <a:lnTo>
                  <a:pt x="2756" y="1092"/>
                </a:lnTo>
                <a:lnTo>
                  <a:pt x="2755" y="1087"/>
                </a:lnTo>
                <a:lnTo>
                  <a:pt x="2753" y="1083"/>
                </a:lnTo>
                <a:lnTo>
                  <a:pt x="2753" y="1080"/>
                </a:lnTo>
                <a:lnTo>
                  <a:pt x="2753" y="1076"/>
                </a:lnTo>
                <a:lnTo>
                  <a:pt x="2755" y="1073"/>
                </a:lnTo>
                <a:lnTo>
                  <a:pt x="2756" y="1067"/>
                </a:lnTo>
                <a:lnTo>
                  <a:pt x="2758" y="1060"/>
                </a:lnTo>
                <a:lnTo>
                  <a:pt x="2741" y="1042"/>
                </a:lnTo>
                <a:lnTo>
                  <a:pt x="2749" y="1039"/>
                </a:lnTo>
                <a:lnTo>
                  <a:pt x="2758" y="1034"/>
                </a:lnTo>
                <a:lnTo>
                  <a:pt x="2767" y="1030"/>
                </a:lnTo>
                <a:lnTo>
                  <a:pt x="2776" y="1025"/>
                </a:lnTo>
                <a:lnTo>
                  <a:pt x="2786" y="1021"/>
                </a:lnTo>
                <a:lnTo>
                  <a:pt x="2795" y="1018"/>
                </a:lnTo>
                <a:lnTo>
                  <a:pt x="2804" y="1014"/>
                </a:lnTo>
                <a:lnTo>
                  <a:pt x="2811" y="1014"/>
                </a:lnTo>
                <a:lnTo>
                  <a:pt x="2811" y="1011"/>
                </a:lnTo>
                <a:lnTo>
                  <a:pt x="2811" y="1007"/>
                </a:lnTo>
                <a:lnTo>
                  <a:pt x="2813" y="1004"/>
                </a:lnTo>
                <a:lnTo>
                  <a:pt x="2813" y="1002"/>
                </a:lnTo>
                <a:lnTo>
                  <a:pt x="2815" y="998"/>
                </a:lnTo>
                <a:lnTo>
                  <a:pt x="2818" y="997"/>
                </a:lnTo>
                <a:lnTo>
                  <a:pt x="2824" y="997"/>
                </a:lnTo>
                <a:lnTo>
                  <a:pt x="2829" y="995"/>
                </a:lnTo>
                <a:lnTo>
                  <a:pt x="2832" y="988"/>
                </a:lnTo>
                <a:lnTo>
                  <a:pt x="2839" y="979"/>
                </a:lnTo>
                <a:lnTo>
                  <a:pt x="2847" y="968"/>
                </a:lnTo>
                <a:lnTo>
                  <a:pt x="2854" y="958"/>
                </a:lnTo>
                <a:lnTo>
                  <a:pt x="2861" y="947"/>
                </a:lnTo>
                <a:lnTo>
                  <a:pt x="2866" y="938"/>
                </a:lnTo>
                <a:lnTo>
                  <a:pt x="2869" y="929"/>
                </a:lnTo>
                <a:lnTo>
                  <a:pt x="2871" y="921"/>
                </a:lnTo>
                <a:lnTo>
                  <a:pt x="2871" y="926"/>
                </a:lnTo>
                <a:lnTo>
                  <a:pt x="2869" y="933"/>
                </a:lnTo>
                <a:lnTo>
                  <a:pt x="2866" y="940"/>
                </a:lnTo>
                <a:lnTo>
                  <a:pt x="2862" y="949"/>
                </a:lnTo>
                <a:lnTo>
                  <a:pt x="2861" y="958"/>
                </a:lnTo>
                <a:lnTo>
                  <a:pt x="2857" y="965"/>
                </a:lnTo>
                <a:lnTo>
                  <a:pt x="2855" y="972"/>
                </a:lnTo>
                <a:lnTo>
                  <a:pt x="2855" y="977"/>
                </a:lnTo>
                <a:lnTo>
                  <a:pt x="2871" y="977"/>
                </a:lnTo>
                <a:lnTo>
                  <a:pt x="2873" y="981"/>
                </a:lnTo>
                <a:lnTo>
                  <a:pt x="2873" y="986"/>
                </a:lnTo>
                <a:lnTo>
                  <a:pt x="2869" y="993"/>
                </a:lnTo>
                <a:lnTo>
                  <a:pt x="2866" y="998"/>
                </a:lnTo>
                <a:lnTo>
                  <a:pt x="2862" y="1005"/>
                </a:lnTo>
                <a:lnTo>
                  <a:pt x="2859" y="1009"/>
                </a:lnTo>
                <a:lnTo>
                  <a:pt x="2855" y="1012"/>
                </a:lnTo>
                <a:lnTo>
                  <a:pt x="2855" y="1014"/>
                </a:lnTo>
                <a:lnTo>
                  <a:pt x="2880" y="1042"/>
                </a:lnTo>
                <a:lnTo>
                  <a:pt x="2855" y="1071"/>
                </a:lnTo>
                <a:lnTo>
                  <a:pt x="2855" y="1076"/>
                </a:lnTo>
                <a:lnTo>
                  <a:pt x="2855" y="1081"/>
                </a:lnTo>
                <a:lnTo>
                  <a:pt x="2857" y="1085"/>
                </a:lnTo>
                <a:lnTo>
                  <a:pt x="2857" y="1087"/>
                </a:lnTo>
                <a:lnTo>
                  <a:pt x="2859" y="1090"/>
                </a:lnTo>
                <a:lnTo>
                  <a:pt x="2857" y="1092"/>
                </a:lnTo>
                <a:lnTo>
                  <a:pt x="2857" y="1094"/>
                </a:lnTo>
                <a:lnTo>
                  <a:pt x="2855" y="1097"/>
                </a:lnTo>
                <a:close/>
                <a:moveTo>
                  <a:pt x="2864" y="781"/>
                </a:moveTo>
                <a:lnTo>
                  <a:pt x="2864" y="784"/>
                </a:lnTo>
                <a:lnTo>
                  <a:pt x="2864" y="790"/>
                </a:lnTo>
                <a:lnTo>
                  <a:pt x="2866" y="795"/>
                </a:lnTo>
                <a:lnTo>
                  <a:pt x="2868" y="800"/>
                </a:lnTo>
                <a:lnTo>
                  <a:pt x="2869" y="806"/>
                </a:lnTo>
                <a:lnTo>
                  <a:pt x="2871" y="809"/>
                </a:lnTo>
                <a:lnTo>
                  <a:pt x="2871" y="814"/>
                </a:lnTo>
                <a:lnTo>
                  <a:pt x="2873" y="818"/>
                </a:lnTo>
                <a:lnTo>
                  <a:pt x="2855" y="837"/>
                </a:lnTo>
                <a:lnTo>
                  <a:pt x="2855" y="855"/>
                </a:lnTo>
                <a:lnTo>
                  <a:pt x="2855" y="859"/>
                </a:lnTo>
                <a:lnTo>
                  <a:pt x="2859" y="864"/>
                </a:lnTo>
                <a:lnTo>
                  <a:pt x="2862" y="868"/>
                </a:lnTo>
                <a:lnTo>
                  <a:pt x="2868" y="873"/>
                </a:lnTo>
                <a:lnTo>
                  <a:pt x="2880" y="882"/>
                </a:lnTo>
                <a:lnTo>
                  <a:pt x="2894" y="890"/>
                </a:lnTo>
                <a:lnTo>
                  <a:pt x="2910" y="899"/>
                </a:lnTo>
                <a:lnTo>
                  <a:pt x="2924" y="905"/>
                </a:lnTo>
                <a:lnTo>
                  <a:pt x="2935" y="910"/>
                </a:lnTo>
                <a:lnTo>
                  <a:pt x="2942" y="912"/>
                </a:lnTo>
                <a:lnTo>
                  <a:pt x="2938" y="905"/>
                </a:lnTo>
                <a:lnTo>
                  <a:pt x="2931" y="890"/>
                </a:lnTo>
                <a:lnTo>
                  <a:pt x="2921" y="873"/>
                </a:lnTo>
                <a:lnTo>
                  <a:pt x="2908" y="853"/>
                </a:lnTo>
                <a:lnTo>
                  <a:pt x="2896" y="832"/>
                </a:lnTo>
                <a:lnTo>
                  <a:pt x="2882" y="813"/>
                </a:lnTo>
                <a:lnTo>
                  <a:pt x="2871" y="795"/>
                </a:lnTo>
                <a:lnTo>
                  <a:pt x="2864" y="781"/>
                </a:lnTo>
                <a:close/>
                <a:moveTo>
                  <a:pt x="2915" y="1060"/>
                </a:moveTo>
                <a:lnTo>
                  <a:pt x="2912" y="1062"/>
                </a:lnTo>
                <a:lnTo>
                  <a:pt x="2908" y="1065"/>
                </a:lnTo>
                <a:lnTo>
                  <a:pt x="2903" y="1069"/>
                </a:lnTo>
                <a:lnTo>
                  <a:pt x="2898" y="1074"/>
                </a:lnTo>
                <a:lnTo>
                  <a:pt x="2894" y="1080"/>
                </a:lnTo>
                <a:lnTo>
                  <a:pt x="2889" y="1083"/>
                </a:lnTo>
                <a:lnTo>
                  <a:pt x="2885" y="1087"/>
                </a:lnTo>
                <a:lnTo>
                  <a:pt x="2882" y="1088"/>
                </a:lnTo>
                <a:lnTo>
                  <a:pt x="2882" y="1095"/>
                </a:lnTo>
                <a:lnTo>
                  <a:pt x="2882" y="1104"/>
                </a:lnTo>
                <a:lnTo>
                  <a:pt x="2884" y="1115"/>
                </a:lnTo>
                <a:lnTo>
                  <a:pt x="2885" y="1124"/>
                </a:lnTo>
                <a:lnTo>
                  <a:pt x="2887" y="1134"/>
                </a:lnTo>
                <a:lnTo>
                  <a:pt x="2889" y="1141"/>
                </a:lnTo>
                <a:lnTo>
                  <a:pt x="2889" y="1148"/>
                </a:lnTo>
                <a:lnTo>
                  <a:pt x="2891" y="1154"/>
                </a:lnTo>
                <a:lnTo>
                  <a:pt x="2891" y="1150"/>
                </a:lnTo>
                <a:lnTo>
                  <a:pt x="2892" y="1145"/>
                </a:lnTo>
                <a:lnTo>
                  <a:pt x="2896" y="1140"/>
                </a:lnTo>
                <a:lnTo>
                  <a:pt x="2900" y="1136"/>
                </a:lnTo>
                <a:lnTo>
                  <a:pt x="2901" y="1131"/>
                </a:lnTo>
                <a:lnTo>
                  <a:pt x="2905" y="1127"/>
                </a:lnTo>
                <a:lnTo>
                  <a:pt x="2907" y="1126"/>
                </a:lnTo>
                <a:lnTo>
                  <a:pt x="2908" y="1126"/>
                </a:lnTo>
                <a:lnTo>
                  <a:pt x="2910" y="1126"/>
                </a:lnTo>
                <a:lnTo>
                  <a:pt x="2914" y="1126"/>
                </a:lnTo>
                <a:lnTo>
                  <a:pt x="2917" y="1124"/>
                </a:lnTo>
                <a:lnTo>
                  <a:pt x="2921" y="1124"/>
                </a:lnTo>
                <a:lnTo>
                  <a:pt x="2922" y="1122"/>
                </a:lnTo>
                <a:lnTo>
                  <a:pt x="2926" y="1120"/>
                </a:lnTo>
                <a:lnTo>
                  <a:pt x="2930" y="1118"/>
                </a:lnTo>
                <a:lnTo>
                  <a:pt x="2933" y="1115"/>
                </a:lnTo>
                <a:lnTo>
                  <a:pt x="2915" y="1097"/>
                </a:lnTo>
                <a:lnTo>
                  <a:pt x="2915" y="1090"/>
                </a:lnTo>
                <a:lnTo>
                  <a:pt x="2917" y="1083"/>
                </a:lnTo>
                <a:lnTo>
                  <a:pt x="2921" y="1078"/>
                </a:lnTo>
                <a:lnTo>
                  <a:pt x="2922" y="1073"/>
                </a:lnTo>
                <a:lnTo>
                  <a:pt x="2922" y="1067"/>
                </a:lnTo>
                <a:lnTo>
                  <a:pt x="2922" y="1064"/>
                </a:lnTo>
                <a:lnTo>
                  <a:pt x="2921" y="1062"/>
                </a:lnTo>
                <a:lnTo>
                  <a:pt x="2915" y="1060"/>
                </a:lnTo>
                <a:close/>
                <a:moveTo>
                  <a:pt x="3081" y="1097"/>
                </a:moveTo>
                <a:lnTo>
                  <a:pt x="3071" y="1101"/>
                </a:lnTo>
                <a:lnTo>
                  <a:pt x="3066" y="1101"/>
                </a:lnTo>
                <a:lnTo>
                  <a:pt x="3062" y="1101"/>
                </a:lnTo>
                <a:lnTo>
                  <a:pt x="3062" y="1099"/>
                </a:lnTo>
                <a:lnTo>
                  <a:pt x="3064" y="1097"/>
                </a:lnTo>
                <a:lnTo>
                  <a:pt x="3066" y="1095"/>
                </a:lnTo>
                <a:lnTo>
                  <a:pt x="3069" y="1092"/>
                </a:lnTo>
                <a:lnTo>
                  <a:pt x="3073" y="1088"/>
                </a:lnTo>
                <a:lnTo>
                  <a:pt x="3069" y="1085"/>
                </a:lnTo>
                <a:lnTo>
                  <a:pt x="3067" y="1081"/>
                </a:lnTo>
                <a:lnTo>
                  <a:pt x="3064" y="1078"/>
                </a:lnTo>
                <a:lnTo>
                  <a:pt x="3058" y="1076"/>
                </a:lnTo>
                <a:lnTo>
                  <a:pt x="3055" y="1074"/>
                </a:lnTo>
                <a:lnTo>
                  <a:pt x="3050" y="1073"/>
                </a:lnTo>
                <a:lnTo>
                  <a:pt x="3044" y="1071"/>
                </a:lnTo>
                <a:lnTo>
                  <a:pt x="3039" y="1071"/>
                </a:lnTo>
                <a:lnTo>
                  <a:pt x="3057" y="1051"/>
                </a:lnTo>
                <a:lnTo>
                  <a:pt x="3060" y="1051"/>
                </a:lnTo>
                <a:lnTo>
                  <a:pt x="3062" y="1053"/>
                </a:lnTo>
                <a:lnTo>
                  <a:pt x="3066" y="1055"/>
                </a:lnTo>
                <a:lnTo>
                  <a:pt x="3069" y="1057"/>
                </a:lnTo>
                <a:lnTo>
                  <a:pt x="3073" y="1058"/>
                </a:lnTo>
                <a:lnTo>
                  <a:pt x="3076" y="1058"/>
                </a:lnTo>
                <a:lnTo>
                  <a:pt x="3078" y="1060"/>
                </a:lnTo>
                <a:lnTo>
                  <a:pt x="3081" y="1060"/>
                </a:lnTo>
                <a:lnTo>
                  <a:pt x="3081" y="1064"/>
                </a:lnTo>
                <a:lnTo>
                  <a:pt x="3083" y="1067"/>
                </a:lnTo>
                <a:lnTo>
                  <a:pt x="3085" y="1071"/>
                </a:lnTo>
                <a:lnTo>
                  <a:pt x="3085" y="1074"/>
                </a:lnTo>
                <a:lnTo>
                  <a:pt x="3087" y="1078"/>
                </a:lnTo>
                <a:lnTo>
                  <a:pt x="3088" y="1081"/>
                </a:lnTo>
                <a:lnTo>
                  <a:pt x="3090" y="1085"/>
                </a:lnTo>
                <a:lnTo>
                  <a:pt x="3090" y="1088"/>
                </a:lnTo>
                <a:lnTo>
                  <a:pt x="3096" y="1088"/>
                </a:lnTo>
                <a:lnTo>
                  <a:pt x="3101" y="1087"/>
                </a:lnTo>
                <a:lnTo>
                  <a:pt x="3106" y="1085"/>
                </a:lnTo>
                <a:lnTo>
                  <a:pt x="3111" y="1083"/>
                </a:lnTo>
                <a:lnTo>
                  <a:pt x="3115" y="1080"/>
                </a:lnTo>
                <a:lnTo>
                  <a:pt x="3119" y="1076"/>
                </a:lnTo>
                <a:lnTo>
                  <a:pt x="3122" y="1074"/>
                </a:lnTo>
                <a:lnTo>
                  <a:pt x="3126" y="1071"/>
                </a:lnTo>
                <a:lnTo>
                  <a:pt x="3136" y="1071"/>
                </a:lnTo>
                <a:lnTo>
                  <a:pt x="3150" y="1074"/>
                </a:lnTo>
                <a:lnTo>
                  <a:pt x="3166" y="1078"/>
                </a:lnTo>
                <a:lnTo>
                  <a:pt x="3182" y="1083"/>
                </a:lnTo>
                <a:lnTo>
                  <a:pt x="3198" y="1092"/>
                </a:lnTo>
                <a:lnTo>
                  <a:pt x="3209" y="1101"/>
                </a:lnTo>
                <a:lnTo>
                  <a:pt x="3214" y="1106"/>
                </a:lnTo>
                <a:lnTo>
                  <a:pt x="3217" y="1111"/>
                </a:lnTo>
                <a:lnTo>
                  <a:pt x="3219" y="1118"/>
                </a:lnTo>
                <a:lnTo>
                  <a:pt x="3221" y="1126"/>
                </a:lnTo>
                <a:lnTo>
                  <a:pt x="3233" y="1129"/>
                </a:lnTo>
                <a:lnTo>
                  <a:pt x="3246" y="1134"/>
                </a:lnTo>
                <a:lnTo>
                  <a:pt x="3258" y="1143"/>
                </a:lnTo>
                <a:lnTo>
                  <a:pt x="3269" y="1152"/>
                </a:lnTo>
                <a:lnTo>
                  <a:pt x="3277" y="1164"/>
                </a:lnTo>
                <a:lnTo>
                  <a:pt x="3285" y="1177"/>
                </a:lnTo>
                <a:lnTo>
                  <a:pt x="3288" y="1191"/>
                </a:lnTo>
                <a:lnTo>
                  <a:pt x="3290" y="1209"/>
                </a:lnTo>
                <a:lnTo>
                  <a:pt x="3281" y="1203"/>
                </a:lnTo>
                <a:lnTo>
                  <a:pt x="3270" y="1198"/>
                </a:lnTo>
                <a:lnTo>
                  <a:pt x="3262" y="1191"/>
                </a:lnTo>
                <a:lnTo>
                  <a:pt x="3253" y="1184"/>
                </a:lnTo>
                <a:lnTo>
                  <a:pt x="3244" y="1177"/>
                </a:lnTo>
                <a:lnTo>
                  <a:pt x="3235" y="1168"/>
                </a:lnTo>
                <a:lnTo>
                  <a:pt x="3228" y="1159"/>
                </a:lnTo>
                <a:lnTo>
                  <a:pt x="3221" y="1152"/>
                </a:lnTo>
                <a:lnTo>
                  <a:pt x="3217" y="1154"/>
                </a:lnTo>
                <a:lnTo>
                  <a:pt x="3212" y="1156"/>
                </a:lnTo>
                <a:lnTo>
                  <a:pt x="3209" y="1159"/>
                </a:lnTo>
                <a:lnTo>
                  <a:pt x="3205" y="1163"/>
                </a:lnTo>
                <a:lnTo>
                  <a:pt x="3202" y="1166"/>
                </a:lnTo>
                <a:lnTo>
                  <a:pt x="3198" y="1168"/>
                </a:lnTo>
                <a:lnTo>
                  <a:pt x="3196" y="1170"/>
                </a:lnTo>
                <a:lnTo>
                  <a:pt x="3194" y="1171"/>
                </a:lnTo>
                <a:lnTo>
                  <a:pt x="3189" y="1171"/>
                </a:lnTo>
                <a:lnTo>
                  <a:pt x="3184" y="1170"/>
                </a:lnTo>
                <a:lnTo>
                  <a:pt x="3179" y="1168"/>
                </a:lnTo>
                <a:lnTo>
                  <a:pt x="3173" y="1166"/>
                </a:lnTo>
                <a:lnTo>
                  <a:pt x="3168" y="1164"/>
                </a:lnTo>
                <a:lnTo>
                  <a:pt x="3163" y="1163"/>
                </a:lnTo>
                <a:lnTo>
                  <a:pt x="3157" y="1163"/>
                </a:lnTo>
                <a:lnTo>
                  <a:pt x="3150" y="1163"/>
                </a:lnTo>
                <a:lnTo>
                  <a:pt x="3150" y="1159"/>
                </a:lnTo>
                <a:lnTo>
                  <a:pt x="3149" y="1156"/>
                </a:lnTo>
                <a:lnTo>
                  <a:pt x="3147" y="1152"/>
                </a:lnTo>
                <a:lnTo>
                  <a:pt x="3145" y="1148"/>
                </a:lnTo>
                <a:lnTo>
                  <a:pt x="3143" y="1147"/>
                </a:lnTo>
                <a:lnTo>
                  <a:pt x="3140" y="1145"/>
                </a:lnTo>
                <a:lnTo>
                  <a:pt x="3136" y="1145"/>
                </a:lnTo>
                <a:lnTo>
                  <a:pt x="3134" y="1143"/>
                </a:lnTo>
                <a:lnTo>
                  <a:pt x="3134" y="1140"/>
                </a:lnTo>
                <a:lnTo>
                  <a:pt x="3134" y="1136"/>
                </a:lnTo>
                <a:lnTo>
                  <a:pt x="3133" y="1133"/>
                </a:lnTo>
                <a:lnTo>
                  <a:pt x="3133" y="1129"/>
                </a:lnTo>
                <a:lnTo>
                  <a:pt x="3133" y="1126"/>
                </a:lnTo>
                <a:lnTo>
                  <a:pt x="3131" y="1122"/>
                </a:lnTo>
                <a:lnTo>
                  <a:pt x="3127" y="1118"/>
                </a:lnTo>
                <a:lnTo>
                  <a:pt x="3126" y="1115"/>
                </a:lnTo>
                <a:lnTo>
                  <a:pt x="3090" y="1115"/>
                </a:lnTo>
                <a:lnTo>
                  <a:pt x="3090" y="1106"/>
                </a:lnTo>
                <a:lnTo>
                  <a:pt x="3088" y="1101"/>
                </a:lnTo>
                <a:lnTo>
                  <a:pt x="3087" y="1097"/>
                </a:lnTo>
                <a:lnTo>
                  <a:pt x="3085" y="1095"/>
                </a:lnTo>
                <a:lnTo>
                  <a:pt x="3083" y="1097"/>
                </a:lnTo>
                <a:lnTo>
                  <a:pt x="3081" y="1097"/>
                </a:lnTo>
                <a:close/>
                <a:moveTo>
                  <a:pt x="3186" y="1191"/>
                </a:moveTo>
                <a:lnTo>
                  <a:pt x="3182" y="1200"/>
                </a:lnTo>
                <a:lnTo>
                  <a:pt x="3179" y="1207"/>
                </a:lnTo>
                <a:lnTo>
                  <a:pt x="3175" y="1212"/>
                </a:lnTo>
                <a:lnTo>
                  <a:pt x="3170" y="1217"/>
                </a:lnTo>
                <a:lnTo>
                  <a:pt x="3168" y="1221"/>
                </a:lnTo>
                <a:lnTo>
                  <a:pt x="3166" y="1224"/>
                </a:lnTo>
                <a:lnTo>
                  <a:pt x="3166" y="1230"/>
                </a:lnTo>
                <a:lnTo>
                  <a:pt x="3168" y="1237"/>
                </a:lnTo>
                <a:lnTo>
                  <a:pt x="3164" y="1240"/>
                </a:lnTo>
                <a:lnTo>
                  <a:pt x="3161" y="1244"/>
                </a:lnTo>
                <a:lnTo>
                  <a:pt x="3156" y="1249"/>
                </a:lnTo>
                <a:lnTo>
                  <a:pt x="3152" y="1256"/>
                </a:lnTo>
                <a:lnTo>
                  <a:pt x="3149" y="1262"/>
                </a:lnTo>
                <a:lnTo>
                  <a:pt x="3145" y="1269"/>
                </a:lnTo>
                <a:lnTo>
                  <a:pt x="3143" y="1276"/>
                </a:lnTo>
                <a:lnTo>
                  <a:pt x="3141" y="1283"/>
                </a:lnTo>
                <a:lnTo>
                  <a:pt x="3108" y="1283"/>
                </a:lnTo>
                <a:lnTo>
                  <a:pt x="3103" y="1279"/>
                </a:lnTo>
                <a:lnTo>
                  <a:pt x="3097" y="1274"/>
                </a:lnTo>
                <a:lnTo>
                  <a:pt x="3092" y="1269"/>
                </a:lnTo>
                <a:lnTo>
                  <a:pt x="3085" y="1263"/>
                </a:lnTo>
                <a:lnTo>
                  <a:pt x="3080" y="1258"/>
                </a:lnTo>
                <a:lnTo>
                  <a:pt x="3073" y="1255"/>
                </a:lnTo>
                <a:lnTo>
                  <a:pt x="3067" y="1249"/>
                </a:lnTo>
                <a:lnTo>
                  <a:pt x="3064" y="1246"/>
                </a:lnTo>
                <a:lnTo>
                  <a:pt x="3081" y="1246"/>
                </a:lnTo>
                <a:lnTo>
                  <a:pt x="3080" y="1239"/>
                </a:lnTo>
                <a:lnTo>
                  <a:pt x="3080" y="1233"/>
                </a:lnTo>
                <a:lnTo>
                  <a:pt x="3081" y="1228"/>
                </a:lnTo>
                <a:lnTo>
                  <a:pt x="3083" y="1223"/>
                </a:lnTo>
                <a:lnTo>
                  <a:pt x="3087" y="1219"/>
                </a:lnTo>
                <a:lnTo>
                  <a:pt x="3090" y="1216"/>
                </a:lnTo>
                <a:lnTo>
                  <a:pt x="3096" y="1212"/>
                </a:lnTo>
                <a:lnTo>
                  <a:pt x="3099" y="1209"/>
                </a:lnTo>
                <a:lnTo>
                  <a:pt x="3094" y="1207"/>
                </a:lnTo>
                <a:lnTo>
                  <a:pt x="3090" y="1205"/>
                </a:lnTo>
                <a:lnTo>
                  <a:pt x="3083" y="1202"/>
                </a:lnTo>
                <a:lnTo>
                  <a:pt x="3076" y="1198"/>
                </a:lnTo>
                <a:lnTo>
                  <a:pt x="3071" y="1194"/>
                </a:lnTo>
                <a:lnTo>
                  <a:pt x="3064" y="1189"/>
                </a:lnTo>
                <a:lnTo>
                  <a:pt x="3058" y="1184"/>
                </a:lnTo>
                <a:lnTo>
                  <a:pt x="3055" y="1180"/>
                </a:lnTo>
                <a:lnTo>
                  <a:pt x="3050" y="1186"/>
                </a:lnTo>
                <a:lnTo>
                  <a:pt x="3043" y="1194"/>
                </a:lnTo>
                <a:lnTo>
                  <a:pt x="3037" y="1205"/>
                </a:lnTo>
                <a:lnTo>
                  <a:pt x="3032" y="1216"/>
                </a:lnTo>
                <a:lnTo>
                  <a:pt x="3027" y="1228"/>
                </a:lnTo>
                <a:lnTo>
                  <a:pt x="3020" y="1237"/>
                </a:lnTo>
                <a:lnTo>
                  <a:pt x="3016" y="1240"/>
                </a:lnTo>
                <a:lnTo>
                  <a:pt x="3013" y="1242"/>
                </a:lnTo>
                <a:lnTo>
                  <a:pt x="3007" y="1244"/>
                </a:lnTo>
                <a:lnTo>
                  <a:pt x="3004" y="1246"/>
                </a:lnTo>
                <a:lnTo>
                  <a:pt x="2986" y="1246"/>
                </a:lnTo>
                <a:lnTo>
                  <a:pt x="2968" y="1228"/>
                </a:lnTo>
                <a:lnTo>
                  <a:pt x="2951" y="1228"/>
                </a:lnTo>
                <a:lnTo>
                  <a:pt x="2947" y="1230"/>
                </a:lnTo>
                <a:lnTo>
                  <a:pt x="2942" y="1235"/>
                </a:lnTo>
                <a:lnTo>
                  <a:pt x="2935" y="1242"/>
                </a:lnTo>
                <a:lnTo>
                  <a:pt x="2930" y="1251"/>
                </a:lnTo>
                <a:lnTo>
                  <a:pt x="2922" y="1258"/>
                </a:lnTo>
                <a:lnTo>
                  <a:pt x="2917" y="1267"/>
                </a:lnTo>
                <a:lnTo>
                  <a:pt x="2912" y="1272"/>
                </a:lnTo>
                <a:lnTo>
                  <a:pt x="2908" y="1274"/>
                </a:lnTo>
                <a:lnTo>
                  <a:pt x="2900" y="1263"/>
                </a:lnTo>
                <a:lnTo>
                  <a:pt x="2894" y="1265"/>
                </a:lnTo>
                <a:lnTo>
                  <a:pt x="2889" y="1270"/>
                </a:lnTo>
                <a:lnTo>
                  <a:pt x="2884" y="1276"/>
                </a:lnTo>
                <a:lnTo>
                  <a:pt x="2878" y="1283"/>
                </a:lnTo>
                <a:lnTo>
                  <a:pt x="2873" y="1290"/>
                </a:lnTo>
                <a:lnTo>
                  <a:pt x="2868" y="1295"/>
                </a:lnTo>
                <a:lnTo>
                  <a:pt x="2864" y="1299"/>
                </a:lnTo>
                <a:lnTo>
                  <a:pt x="2864" y="1300"/>
                </a:lnTo>
                <a:lnTo>
                  <a:pt x="2861" y="1300"/>
                </a:lnTo>
                <a:lnTo>
                  <a:pt x="2857" y="1300"/>
                </a:lnTo>
                <a:lnTo>
                  <a:pt x="2854" y="1299"/>
                </a:lnTo>
                <a:lnTo>
                  <a:pt x="2850" y="1297"/>
                </a:lnTo>
                <a:lnTo>
                  <a:pt x="2847" y="1295"/>
                </a:lnTo>
                <a:lnTo>
                  <a:pt x="2845" y="1293"/>
                </a:lnTo>
                <a:lnTo>
                  <a:pt x="2841" y="1293"/>
                </a:lnTo>
                <a:lnTo>
                  <a:pt x="2838" y="1292"/>
                </a:lnTo>
                <a:lnTo>
                  <a:pt x="2785" y="1339"/>
                </a:lnTo>
                <a:lnTo>
                  <a:pt x="2781" y="1338"/>
                </a:lnTo>
                <a:lnTo>
                  <a:pt x="2778" y="1338"/>
                </a:lnTo>
                <a:lnTo>
                  <a:pt x="2772" y="1336"/>
                </a:lnTo>
                <a:lnTo>
                  <a:pt x="2767" y="1334"/>
                </a:lnTo>
                <a:lnTo>
                  <a:pt x="2764" y="1332"/>
                </a:lnTo>
                <a:lnTo>
                  <a:pt x="2758" y="1331"/>
                </a:lnTo>
                <a:lnTo>
                  <a:pt x="2755" y="1331"/>
                </a:lnTo>
                <a:lnTo>
                  <a:pt x="2749" y="1329"/>
                </a:lnTo>
                <a:lnTo>
                  <a:pt x="2748" y="1332"/>
                </a:lnTo>
                <a:lnTo>
                  <a:pt x="2744" y="1334"/>
                </a:lnTo>
                <a:lnTo>
                  <a:pt x="2741" y="1336"/>
                </a:lnTo>
                <a:lnTo>
                  <a:pt x="2737" y="1338"/>
                </a:lnTo>
                <a:lnTo>
                  <a:pt x="2734" y="1338"/>
                </a:lnTo>
                <a:lnTo>
                  <a:pt x="2730" y="1339"/>
                </a:lnTo>
                <a:lnTo>
                  <a:pt x="2728" y="1339"/>
                </a:lnTo>
                <a:lnTo>
                  <a:pt x="2725" y="1339"/>
                </a:lnTo>
                <a:lnTo>
                  <a:pt x="2725" y="1346"/>
                </a:lnTo>
                <a:lnTo>
                  <a:pt x="2726" y="1353"/>
                </a:lnTo>
                <a:lnTo>
                  <a:pt x="2726" y="1359"/>
                </a:lnTo>
                <a:lnTo>
                  <a:pt x="2728" y="1366"/>
                </a:lnTo>
                <a:lnTo>
                  <a:pt x="2730" y="1371"/>
                </a:lnTo>
                <a:lnTo>
                  <a:pt x="2732" y="1376"/>
                </a:lnTo>
                <a:lnTo>
                  <a:pt x="2732" y="1382"/>
                </a:lnTo>
                <a:lnTo>
                  <a:pt x="2732" y="1385"/>
                </a:lnTo>
                <a:lnTo>
                  <a:pt x="2716" y="1405"/>
                </a:lnTo>
                <a:lnTo>
                  <a:pt x="2716" y="1410"/>
                </a:lnTo>
                <a:lnTo>
                  <a:pt x="2718" y="1417"/>
                </a:lnTo>
                <a:lnTo>
                  <a:pt x="2718" y="1424"/>
                </a:lnTo>
                <a:lnTo>
                  <a:pt x="2719" y="1431"/>
                </a:lnTo>
                <a:lnTo>
                  <a:pt x="2721" y="1437"/>
                </a:lnTo>
                <a:lnTo>
                  <a:pt x="2723" y="1442"/>
                </a:lnTo>
                <a:lnTo>
                  <a:pt x="2725" y="1447"/>
                </a:lnTo>
                <a:lnTo>
                  <a:pt x="2725" y="1451"/>
                </a:lnTo>
                <a:lnTo>
                  <a:pt x="2721" y="1458"/>
                </a:lnTo>
                <a:lnTo>
                  <a:pt x="2718" y="1467"/>
                </a:lnTo>
                <a:lnTo>
                  <a:pt x="2716" y="1474"/>
                </a:lnTo>
                <a:lnTo>
                  <a:pt x="2712" y="1482"/>
                </a:lnTo>
                <a:lnTo>
                  <a:pt x="2711" y="1491"/>
                </a:lnTo>
                <a:lnTo>
                  <a:pt x="2709" y="1500"/>
                </a:lnTo>
                <a:lnTo>
                  <a:pt x="2707" y="1509"/>
                </a:lnTo>
                <a:lnTo>
                  <a:pt x="2707" y="1516"/>
                </a:lnTo>
                <a:lnTo>
                  <a:pt x="2728" y="1514"/>
                </a:lnTo>
                <a:lnTo>
                  <a:pt x="2755" y="1513"/>
                </a:lnTo>
                <a:lnTo>
                  <a:pt x="2781" y="1507"/>
                </a:lnTo>
                <a:lnTo>
                  <a:pt x="2809" y="1502"/>
                </a:lnTo>
                <a:lnTo>
                  <a:pt x="2836" y="1493"/>
                </a:lnTo>
                <a:lnTo>
                  <a:pt x="2861" y="1484"/>
                </a:lnTo>
                <a:lnTo>
                  <a:pt x="2873" y="1479"/>
                </a:lnTo>
                <a:lnTo>
                  <a:pt x="2882" y="1472"/>
                </a:lnTo>
                <a:lnTo>
                  <a:pt x="2891" y="1467"/>
                </a:lnTo>
                <a:lnTo>
                  <a:pt x="2900" y="1460"/>
                </a:lnTo>
                <a:lnTo>
                  <a:pt x="2933" y="1460"/>
                </a:lnTo>
                <a:lnTo>
                  <a:pt x="2951" y="1477"/>
                </a:lnTo>
                <a:lnTo>
                  <a:pt x="2947" y="1481"/>
                </a:lnTo>
                <a:lnTo>
                  <a:pt x="2944" y="1484"/>
                </a:lnTo>
                <a:lnTo>
                  <a:pt x="2942" y="1490"/>
                </a:lnTo>
                <a:lnTo>
                  <a:pt x="2938" y="1493"/>
                </a:lnTo>
                <a:lnTo>
                  <a:pt x="2937" y="1498"/>
                </a:lnTo>
                <a:lnTo>
                  <a:pt x="2935" y="1504"/>
                </a:lnTo>
                <a:lnTo>
                  <a:pt x="2933" y="1509"/>
                </a:lnTo>
                <a:lnTo>
                  <a:pt x="2933" y="1516"/>
                </a:lnTo>
                <a:lnTo>
                  <a:pt x="2942" y="1511"/>
                </a:lnTo>
                <a:lnTo>
                  <a:pt x="2952" y="1504"/>
                </a:lnTo>
                <a:lnTo>
                  <a:pt x="2967" y="1497"/>
                </a:lnTo>
                <a:lnTo>
                  <a:pt x="2981" y="1490"/>
                </a:lnTo>
                <a:lnTo>
                  <a:pt x="2997" y="1484"/>
                </a:lnTo>
                <a:lnTo>
                  <a:pt x="3009" y="1479"/>
                </a:lnTo>
                <a:lnTo>
                  <a:pt x="3021" y="1477"/>
                </a:lnTo>
                <a:lnTo>
                  <a:pt x="3028" y="1477"/>
                </a:lnTo>
                <a:lnTo>
                  <a:pt x="3023" y="1482"/>
                </a:lnTo>
                <a:lnTo>
                  <a:pt x="3016" y="1488"/>
                </a:lnTo>
                <a:lnTo>
                  <a:pt x="3007" y="1493"/>
                </a:lnTo>
                <a:lnTo>
                  <a:pt x="3000" y="1500"/>
                </a:lnTo>
                <a:lnTo>
                  <a:pt x="2993" y="1505"/>
                </a:lnTo>
                <a:lnTo>
                  <a:pt x="2991" y="1511"/>
                </a:lnTo>
                <a:lnTo>
                  <a:pt x="2991" y="1513"/>
                </a:lnTo>
                <a:lnTo>
                  <a:pt x="2993" y="1514"/>
                </a:lnTo>
                <a:lnTo>
                  <a:pt x="2998" y="1516"/>
                </a:lnTo>
                <a:lnTo>
                  <a:pt x="3004" y="1516"/>
                </a:lnTo>
                <a:lnTo>
                  <a:pt x="2997" y="1516"/>
                </a:lnTo>
                <a:lnTo>
                  <a:pt x="2993" y="1520"/>
                </a:lnTo>
                <a:lnTo>
                  <a:pt x="2990" y="1525"/>
                </a:lnTo>
                <a:lnTo>
                  <a:pt x="2990" y="1532"/>
                </a:lnTo>
                <a:lnTo>
                  <a:pt x="2988" y="1539"/>
                </a:lnTo>
                <a:lnTo>
                  <a:pt x="2990" y="1546"/>
                </a:lnTo>
                <a:lnTo>
                  <a:pt x="2991" y="1555"/>
                </a:lnTo>
                <a:lnTo>
                  <a:pt x="2995" y="1562"/>
                </a:lnTo>
                <a:lnTo>
                  <a:pt x="3055" y="1534"/>
                </a:lnTo>
                <a:lnTo>
                  <a:pt x="3081" y="1562"/>
                </a:lnTo>
                <a:lnTo>
                  <a:pt x="3254" y="1385"/>
                </a:lnTo>
                <a:lnTo>
                  <a:pt x="3254" y="1375"/>
                </a:lnTo>
                <a:lnTo>
                  <a:pt x="3253" y="1366"/>
                </a:lnTo>
                <a:lnTo>
                  <a:pt x="3251" y="1359"/>
                </a:lnTo>
                <a:lnTo>
                  <a:pt x="3247" y="1352"/>
                </a:lnTo>
                <a:lnTo>
                  <a:pt x="3244" y="1346"/>
                </a:lnTo>
                <a:lnTo>
                  <a:pt x="3240" y="1343"/>
                </a:lnTo>
                <a:lnTo>
                  <a:pt x="3235" y="1339"/>
                </a:lnTo>
                <a:lnTo>
                  <a:pt x="3228" y="1339"/>
                </a:lnTo>
                <a:lnTo>
                  <a:pt x="3228" y="1300"/>
                </a:lnTo>
                <a:lnTo>
                  <a:pt x="3226" y="1300"/>
                </a:lnTo>
                <a:lnTo>
                  <a:pt x="3223" y="1300"/>
                </a:lnTo>
                <a:lnTo>
                  <a:pt x="3219" y="1299"/>
                </a:lnTo>
                <a:lnTo>
                  <a:pt x="3216" y="1297"/>
                </a:lnTo>
                <a:lnTo>
                  <a:pt x="3212" y="1295"/>
                </a:lnTo>
                <a:lnTo>
                  <a:pt x="3209" y="1293"/>
                </a:lnTo>
                <a:lnTo>
                  <a:pt x="3205" y="1293"/>
                </a:lnTo>
                <a:lnTo>
                  <a:pt x="3202" y="1292"/>
                </a:lnTo>
                <a:lnTo>
                  <a:pt x="3203" y="1288"/>
                </a:lnTo>
                <a:lnTo>
                  <a:pt x="3203" y="1285"/>
                </a:lnTo>
                <a:lnTo>
                  <a:pt x="3205" y="1281"/>
                </a:lnTo>
                <a:lnTo>
                  <a:pt x="3207" y="1278"/>
                </a:lnTo>
                <a:lnTo>
                  <a:pt x="3209" y="1274"/>
                </a:lnTo>
                <a:lnTo>
                  <a:pt x="3210" y="1270"/>
                </a:lnTo>
                <a:lnTo>
                  <a:pt x="3210" y="1267"/>
                </a:lnTo>
                <a:lnTo>
                  <a:pt x="3210" y="1263"/>
                </a:lnTo>
                <a:lnTo>
                  <a:pt x="3210" y="1246"/>
                </a:lnTo>
                <a:lnTo>
                  <a:pt x="3209" y="1246"/>
                </a:lnTo>
                <a:lnTo>
                  <a:pt x="3205" y="1244"/>
                </a:lnTo>
                <a:lnTo>
                  <a:pt x="3202" y="1242"/>
                </a:lnTo>
                <a:lnTo>
                  <a:pt x="3198" y="1240"/>
                </a:lnTo>
                <a:lnTo>
                  <a:pt x="3194" y="1239"/>
                </a:lnTo>
                <a:lnTo>
                  <a:pt x="3193" y="1239"/>
                </a:lnTo>
                <a:lnTo>
                  <a:pt x="3189" y="1237"/>
                </a:lnTo>
                <a:lnTo>
                  <a:pt x="3186" y="1237"/>
                </a:lnTo>
                <a:lnTo>
                  <a:pt x="3186" y="1230"/>
                </a:lnTo>
                <a:lnTo>
                  <a:pt x="3187" y="1224"/>
                </a:lnTo>
                <a:lnTo>
                  <a:pt x="3187" y="1219"/>
                </a:lnTo>
                <a:lnTo>
                  <a:pt x="3189" y="1214"/>
                </a:lnTo>
                <a:lnTo>
                  <a:pt x="3189" y="1209"/>
                </a:lnTo>
                <a:lnTo>
                  <a:pt x="3189" y="1203"/>
                </a:lnTo>
                <a:lnTo>
                  <a:pt x="3187" y="1196"/>
                </a:lnTo>
                <a:lnTo>
                  <a:pt x="3186" y="1191"/>
                </a:lnTo>
                <a:close/>
                <a:moveTo>
                  <a:pt x="3203" y="1636"/>
                </a:moveTo>
                <a:lnTo>
                  <a:pt x="3246" y="1636"/>
                </a:lnTo>
                <a:lnTo>
                  <a:pt x="3263" y="1619"/>
                </a:lnTo>
                <a:lnTo>
                  <a:pt x="3279" y="1617"/>
                </a:lnTo>
                <a:lnTo>
                  <a:pt x="3293" y="1613"/>
                </a:lnTo>
                <a:lnTo>
                  <a:pt x="3306" y="1608"/>
                </a:lnTo>
                <a:lnTo>
                  <a:pt x="3318" y="1601"/>
                </a:lnTo>
                <a:lnTo>
                  <a:pt x="3329" y="1592"/>
                </a:lnTo>
                <a:lnTo>
                  <a:pt x="3339" y="1583"/>
                </a:lnTo>
                <a:lnTo>
                  <a:pt x="3350" y="1573"/>
                </a:lnTo>
                <a:lnTo>
                  <a:pt x="3359" y="1562"/>
                </a:lnTo>
                <a:lnTo>
                  <a:pt x="3341" y="1544"/>
                </a:lnTo>
                <a:lnTo>
                  <a:pt x="3307" y="1581"/>
                </a:lnTo>
                <a:lnTo>
                  <a:pt x="3272" y="1581"/>
                </a:lnTo>
                <a:lnTo>
                  <a:pt x="3265" y="1589"/>
                </a:lnTo>
                <a:lnTo>
                  <a:pt x="3256" y="1596"/>
                </a:lnTo>
                <a:lnTo>
                  <a:pt x="3247" y="1603"/>
                </a:lnTo>
                <a:lnTo>
                  <a:pt x="3237" y="1610"/>
                </a:lnTo>
                <a:lnTo>
                  <a:pt x="3228" y="1617"/>
                </a:lnTo>
                <a:lnTo>
                  <a:pt x="3219" y="1624"/>
                </a:lnTo>
                <a:lnTo>
                  <a:pt x="3210" y="1629"/>
                </a:lnTo>
                <a:lnTo>
                  <a:pt x="3203" y="1636"/>
                </a:lnTo>
                <a:close/>
                <a:moveTo>
                  <a:pt x="3376" y="1581"/>
                </a:moveTo>
                <a:lnTo>
                  <a:pt x="3383" y="1576"/>
                </a:lnTo>
                <a:lnTo>
                  <a:pt x="3390" y="1571"/>
                </a:lnTo>
                <a:lnTo>
                  <a:pt x="3399" y="1564"/>
                </a:lnTo>
                <a:lnTo>
                  <a:pt x="3406" y="1558"/>
                </a:lnTo>
                <a:lnTo>
                  <a:pt x="3413" y="1551"/>
                </a:lnTo>
                <a:lnTo>
                  <a:pt x="3421" y="1544"/>
                </a:lnTo>
                <a:lnTo>
                  <a:pt x="3426" y="1539"/>
                </a:lnTo>
                <a:lnTo>
                  <a:pt x="3429" y="1534"/>
                </a:lnTo>
                <a:lnTo>
                  <a:pt x="3433" y="1536"/>
                </a:lnTo>
                <a:lnTo>
                  <a:pt x="3436" y="1536"/>
                </a:lnTo>
                <a:lnTo>
                  <a:pt x="3440" y="1537"/>
                </a:lnTo>
                <a:lnTo>
                  <a:pt x="3442" y="1539"/>
                </a:lnTo>
                <a:lnTo>
                  <a:pt x="3445" y="1541"/>
                </a:lnTo>
                <a:lnTo>
                  <a:pt x="3449" y="1543"/>
                </a:lnTo>
                <a:lnTo>
                  <a:pt x="3452" y="1544"/>
                </a:lnTo>
                <a:lnTo>
                  <a:pt x="3456" y="1544"/>
                </a:lnTo>
                <a:lnTo>
                  <a:pt x="3459" y="1541"/>
                </a:lnTo>
                <a:lnTo>
                  <a:pt x="3463" y="1539"/>
                </a:lnTo>
                <a:lnTo>
                  <a:pt x="3465" y="1537"/>
                </a:lnTo>
                <a:lnTo>
                  <a:pt x="3468" y="1536"/>
                </a:lnTo>
                <a:lnTo>
                  <a:pt x="3472" y="1536"/>
                </a:lnTo>
                <a:lnTo>
                  <a:pt x="3475" y="1536"/>
                </a:lnTo>
                <a:lnTo>
                  <a:pt x="3479" y="1534"/>
                </a:lnTo>
                <a:lnTo>
                  <a:pt x="3482" y="1534"/>
                </a:lnTo>
                <a:lnTo>
                  <a:pt x="3472" y="1525"/>
                </a:lnTo>
                <a:lnTo>
                  <a:pt x="3465" y="1518"/>
                </a:lnTo>
                <a:lnTo>
                  <a:pt x="3456" y="1513"/>
                </a:lnTo>
                <a:lnTo>
                  <a:pt x="3449" y="1507"/>
                </a:lnTo>
                <a:lnTo>
                  <a:pt x="3443" y="1502"/>
                </a:lnTo>
                <a:lnTo>
                  <a:pt x="3438" y="1495"/>
                </a:lnTo>
                <a:lnTo>
                  <a:pt x="3433" y="1488"/>
                </a:lnTo>
                <a:lnTo>
                  <a:pt x="3429" y="1479"/>
                </a:lnTo>
                <a:lnTo>
                  <a:pt x="3428" y="1490"/>
                </a:lnTo>
                <a:lnTo>
                  <a:pt x="3424" y="1498"/>
                </a:lnTo>
                <a:lnTo>
                  <a:pt x="3417" y="1505"/>
                </a:lnTo>
                <a:lnTo>
                  <a:pt x="3410" y="1514"/>
                </a:lnTo>
                <a:lnTo>
                  <a:pt x="3401" y="1520"/>
                </a:lnTo>
                <a:lnTo>
                  <a:pt x="3392" y="1525"/>
                </a:lnTo>
                <a:lnTo>
                  <a:pt x="3385" y="1530"/>
                </a:lnTo>
                <a:lnTo>
                  <a:pt x="3376" y="1534"/>
                </a:lnTo>
                <a:lnTo>
                  <a:pt x="3376" y="1581"/>
                </a:lnTo>
                <a:close/>
                <a:moveTo>
                  <a:pt x="851" y="297"/>
                </a:moveTo>
                <a:lnTo>
                  <a:pt x="847" y="297"/>
                </a:lnTo>
                <a:lnTo>
                  <a:pt x="842" y="295"/>
                </a:lnTo>
                <a:lnTo>
                  <a:pt x="837" y="291"/>
                </a:lnTo>
                <a:lnTo>
                  <a:pt x="830" y="288"/>
                </a:lnTo>
                <a:lnTo>
                  <a:pt x="824" y="284"/>
                </a:lnTo>
                <a:lnTo>
                  <a:pt x="817" y="283"/>
                </a:lnTo>
                <a:lnTo>
                  <a:pt x="812" y="281"/>
                </a:lnTo>
                <a:lnTo>
                  <a:pt x="808" y="279"/>
                </a:lnTo>
                <a:lnTo>
                  <a:pt x="808" y="272"/>
                </a:lnTo>
                <a:lnTo>
                  <a:pt x="807" y="267"/>
                </a:lnTo>
                <a:lnTo>
                  <a:pt x="805" y="261"/>
                </a:lnTo>
                <a:lnTo>
                  <a:pt x="805" y="256"/>
                </a:lnTo>
                <a:lnTo>
                  <a:pt x="803" y="251"/>
                </a:lnTo>
                <a:lnTo>
                  <a:pt x="801" y="245"/>
                </a:lnTo>
                <a:lnTo>
                  <a:pt x="800" y="240"/>
                </a:lnTo>
                <a:lnTo>
                  <a:pt x="800" y="233"/>
                </a:lnTo>
                <a:lnTo>
                  <a:pt x="803" y="228"/>
                </a:lnTo>
                <a:lnTo>
                  <a:pt x="808" y="222"/>
                </a:lnTo>
                <a:lnTo>
                  <a:pt x="812" y="217"/>
                </a:lnTo>
                <a:lnTo>
                  <a:pt x="817" y="210"/>
                </a:lnTo>
                <a:lnTo>
                  <a:pt x="823" y="203"/>
                </a:lnTo>
                <a:lnTo>
                  <a:pt x="826" y="196"/>
                </a:lnTo>
                <a:lnTo>
                  <a:pt x="831" y="191"/>
                </a:lnTo>
                <a:lnTo>
                  <a:pt x="835" y="185"/>
                </a:lnTo>
                <a:lnTo>
                  <a:pt x="817" y="168"/>
                </a:lnTo>
                <a:lnTo>
                  <a:pt x="817" y="164"/>
                </a:lnTo>
                <a:lnTo>
                  <a:pt x="819" y="161"/>
                </a:lnTo>
                <a:lnTo>
                  <a:pt x="821" y="157"/>
                </a:lnTo>
                <a:lnTo>
                  <a:pt x="823" y="154"/>
                </a:lnTo>
                <a:lnTo>
                  <a:pt x="823" y="150"/>
                </a:lnTo>
                <a:lnTo>
                  <a:pt x="824" y="147"/>
                </a:lnTo>
                <a:lnTo>
                  <a:pt x="826" y="143"/>
                </a:lnTo>
                <a:lnTo>
                  <a:pt x="826" y="139"/>
                </a:lnTo>
                <a:lnTo>
                  <a:pt x="782" y="93"/>
                </a:lnTo>
                <a:lnTo>
                  <a:pt x="777" y="93"/>
                </a:lnTo>
                <a:lnTo>
                  <a:pt x="770" y="92"/>
                </a:lnTo>
                <a:lnTo>
                  <a:pt x="763" y="90"/>
                </a:lnTo>
                <a:lnTo>
                  <a:pt x="757" y="88"/>
                </a:lnTo>
                <a:lnTo>
                  <a:pt x="752" y="86"/>
                </a:lnTo>
                <a:lnTo>
                  <a:pt x="747" y="85"/>
                </a:lnTo>
                <a:lnTo>
                  <a:pt x="741" y="85"/>
                </a:lnTo>
                <a:lnTo>
                  <a:pt x="738" y="83"/>
                </a:lnTo>
                <a:lnTo>
                  <a:pt x="748" y="74"/>
                </a:lnTo>
                <a:lnTo>
                  <a:pt x="761" y="65"/>
                </a:lnTo>
                <a:lnTo>
                  <a:pt x="773" y="58"/>
                </a:lnTo>
                <a:lnTo>
                  <a:pt x="787" y="51"/>
                </a:lnTo>
                <a:lnTo>
                  <a:pt x="800" y="44"/>
                </a:lnTo>
                <a:lnTo>
                  <a:pt x="812" y="37"/>
                </a:lnTo>
                <a:lnTo>
                  <a:pt x="824" y="28"/>
                </a:lnTo>
                <a:lnTo>
                  <a:pt x="835" y="17"/>
                </a:lnTo>
                <a:lnTo>
                  <a:pt x="838" y="19"/>
                </a:lnTo>
                <a:lnTo>
                  <a:pt x="840" y="19"/>
                </a:lnTo>
                <a:lnTo>
                  <a:pt x="844" y="21"/>
                </a:lnTo>
                <a:lnTo>
                  <a:pt x="847" y="23"/>
                </a:lnTo>
                <a:lnTo>
                  <a:pt x="851" y="25"/>
                </a:lnTo>
                <a:lnTo>
                  <a:pt x="854" y="26"/>
                </a:lnTo>
                <a:lnTo>
                  <a:pt x="856" y="28"/>
                </a:lnTo>
                <a:lnTo>
                  <a:pt x="860" y="28"/>
                </a:lnTo>
                <a:lnTo>
                  <a:pt x="886" y="0"/>
                </a:lnTo>
                <a:lnTo>
                  <a:pt x="904" y="17"/>
                </a:lnTo>
                <a:lnTo>
                  <a:pt x="909" y="17"/>
                </a:lnTo>
                <a:lnTo>
                  <a:pt x="916" y="17"/>
                </a:lnTo>
                <a:lnTo>
                  <a:pt x="923" y="16"/>
                </a:lnTo>
                <a:lnTo>
                  <a:pt x="929" y="14"/>
                </a:lnTo>
                <a:lnTo>
                  <a:pt x="934" y="12"/>
                </a:lnTo>
                <a:lnTo>
                  <a:pt x="939" y="10"/>
                </a:lnTo>
                <a:lnTo>
                  <a:pt x="943" y="9"/>
                </a:lnTo>
                <a:lnTo>
                  <a:pt x="946" y="9"/>
                </a:lnTo>
                <a:lnTo>
                  <a:pt x="946" y="37"/>
                </a:lnTo>
                <a:lnTo>
                  <a:pt x="957" y="37"/>
                </a:lnTo>
                <a:lnTo>
                  <a:pt x="964" y="37"/>
                </a:lnTo>
                <a:lnTo>
                  <a:pt x="969" y="37"/>
                </a:lnTo>
                <a:lnTo>
                  <a:pt x="974" y="35"/>
                </a:lnTo>
                <a:lnTo>
                  <a:pt x="978" y="33"/>
                </a:lnTo>
                <a:lnTo>
                  <a:pt x="980" y="30"/>
                </a:lnTo>
                <a:lnTo>
                  <a:pt x="982" y="25"/>
                </a:lnTo>
                <a:lnTo>
                  <a:pt x="982" y="17"/>
                </a:lnTo>
                <a:lnTo>
                  <a:pt x="985" y="19"/>
                </a:lnTo>
                <a:lnTo>
                  <a:pt x="989" y="19"/>
                </a:lnTo>
                <a:lnTo>
                  <a:pt x="992" y="21"/>
                </a:lnTo>
                <a:lnTo>
                  <a:pt x="994" y="23"/>
                </a:lnTo>
                <a:lnTo>
                  <a:pt x="997" y="25"/>
                </a:lnTo>
                <a:lnTo>
                  <a:pt x="1001" y="26"/>
                </a:lnTo>
                <a:lnTo>
                  <a:pt x="1005" y="28"/>
                </a:lnTo>
                <a:lnTo>
                  <a:pt x="1008" y="28"/>
                </a:lnTo>
                <a:lnTo>
                  <a:pt x="1015" y="21"/>
                </a:lnTo>
                <a:lnTo>
                  <a:pt x="1024" y="16"/>
                </a:lnTo>
                <a:lnTo>
                  <a:pt x="1033" y="10"/>
                </a:lnTo>
                <a:lnTo>
                  <a:pt x="1043" y="9"/>
                </a:lnTo>
                <a:lnTo>
                  <a:pt x="1052" y="7"/>
                </a:lnTo>
                <a:lnTo>
                  <a:pt x="1063" y="5"/>
                </a:lnTo>
                <a:lnTo>
                  <a:pt x="1070" y="7"/>
                </a:lnTo>
                <a:lnTo>
                  <a:pt x="1079" y="9"/>
                </a:lnTo>
                <a:lnTo>
                  <a:pt x="1086" y="7"/>
                </a:lnTo>
                <a:lnTo>
                  <a:pt x="1095" y="3"/>
                </a:lnTo>
                <a:lnTo>
                  <a:pt x="1105" y="2"/>
                </a:lnTo>
                <a:lnTo>
                  <a:pt x="1118" y="2"/>
                </a:lnTo>
                <a:lnTo>
                  <a:pt x="1128" y="2"/>
                </a:lnTo>
                <a:lnTo>
                  <a:pt x="1139" y="0"/>
                </a:lnTo>
                <a:lnTo>
                  <a:pt x="1148" y="0"/>
                </a:lnTo>
                <a:lnTo>
                  <a:pt x="1156" y="0"/>
                </a:lnTo>
                <a:lnTo>
                  <a:pt x="1174" y="17"/>
                </a:lnTo>
                <a:lnTo>
                  <a:pt x="1121" y="17"/>
                </a:lnTo>
                <a:lnTo>
                  <a:pt x="1121" y="37"/>
                </a:lnTo>
                <a:lnTo>
                  <a:pt x="1126" y="39"/>
                </a:lnTo>
                <a:lnTo>
                  <a:pt x="1137" y="40"/>
                </a:lnTo>
                <a:lnTo>
                  <a:pt x="1148" y="39"/>
                </a:lnTo>
                <a:lnTo>
                  <a:pt x="1162" y="37"/>
                </a:lnTo>
                <a:lnTo>
                  <a:pt x="1176" y="33"/>
                </a:lnTo>
                <a:lnTo>
                  <a:pt x="1188" y="30"/>
                </a:lnTo>
                <a:lnTo>
                  <a:pt x="1201" y="28"/>
                </a:lnTo>
                <a:lnTo>
                  <a:pt x="1208" y="28"/>
                </a:lnTo>
                <a:lnTo>
                  <a:pt x="1197" y="33"/>
                </a:lnTo>
                <a:lnTo>
                  <a:pt x="1186" y="40"/>
                </a:lnTo>
                <a:lnTo>
                  <a:pt x="1176" y="51"/>
                </a:lnTo>
                <a:lnTo>
                  <a:pt x="1165" y="63"/>
                </a:lnTo>
                <a:lnTo>
                  <a:pt x="1158" y="78"/>
                </a:lnTo>
                <a:lnTo>
                  <a:pt x="1153" y="92"/>
                </a:lnTo>
                <a:lnTo>
                  <a:pt x="1153" y="99"/>
                </a:lnTo>
                <a:lnTo>
                  <a:pt x="1153" y="106"/>
                </a:lnTo>
                <a:lnTo>
                  <a:pt x="1153" y="113"/>
                </a:lnTo>
                <a:lnTo>
                  <a:pt x="1156" y="120"/>
                </a:lnTo>
                <a:lnTo>
                  <a:pt x="1139" y="139"/>
                </a:lnTo>
                <a:lnTo>
                  <a:pt x="1135" y="139"/>
                </a:lnTo>
                <a:lnTo>
                  <a:pt x="1132" y="138"/>
                </a:lnTo>
                <a:lnTo>
                  <a:pt x="1128" y="136"/>
                </a:lnTo>
                <a:lnTo>
                  <a:pt x="1126" y="134"/>
                </a:lnTo>
                <a:lnTo>
                  <a:pt x="1123" y="132"/>
                </a:lnTo>
                <a:lnTo>
                  <a:pt x="1119" y="131"/>
                </a:lnTo>
                <a:lnTo>
                  <a:pt x="1116" y="131"/>
                </a:lnTo>
                <a:lnTo>
                  <a:pt x="1112" y="131"/>
                </a:lnTo>
                <a:lnTo>
                  <a:pt x="1112" y="168"/>
                </a:lnTo>
                <a:lnTo>
                  <a:pt x="1103" y="168"/>
                </a:lnTo>
                <a:lnTo>
                  <a:pt x="1096" y="166"/>
                </a:lnTo>
                <a:lnTo>
                  <a:pt x="1089" y="166"/>
                </a:lnTo>
                <a:lnTo>
                  <a:pt x="1084" y="164"/>
                </a:lnTo>
                <a:lnTo>
                  <a:pt x="1077" y="164"/>
                </a:lnTo>
                <a:lnTo>
                  <a:pt x="1072" y="164"/>
                </a:lnTo>
                <a:lnTo>
                  <a:pt x="1066" y="164"/>
                </a:lnTo>
                <a:lnTo>
                  <a:pt x="1061" y="168"/>
                </a:lnTo>
                <a:lnTo>
                  <a:pt x="1061" y="171"/>
                </a:lnTo>
                <a:lnTo>
                  <a:pt x="1063" y="175"/>
                </a:lnTo>
                <a:lnTo>
                  <a:pt x="1066" y="177"/>
                </a:lnTo>
                <a:lnTo>
                  <a:pt x="1070" y="180"/>
                </a:lnTo>
                <a:lnTo>
                  <a:pt x="1075" y="182"/>
                </a:lnTo>
                <a:lnTo>
                  <a:pt x="1079" y="184"/>
                </a:lnTo>
                <a:lnTo>
                  <a:pt x="1082" y="185"/>
                </a:lnTo>
                <a:lnTo>
                  <a:pt x="1088" y="185"/>
                </a:lnTo>
                <a:lnTo>
                  <a:pt x="1079" y="192"/>
                </a:lnTo>
                <a:lnTo>
                  <a:pt x="1056" y="205"/>
                </a:lnTo>
                <a:lnTo>
                  <a:pt x="1024" y="219"/>
                </a:lnTo>
                <a:lnTo>
                  <a:pt x="987" y="237"/>
                </a:lnTo>
                <a:lnTo>
                  <a:pt x="950" y="253"/>
                </a:lnTo>
                <a:lnTo>
                  <a:pt x="914" y="267"/>
                </a:lnTo>
                <a:lnTo>
                  <a:pt x="884" y="276"/>
                </a:lnTo>
                <a:lnTo>
                  <a:pt x="869" y="279"/>
                </a:lnTo>
                <a:lnTo>
                  <a:pt x="869" y="283"/>
                </a:lnTo>
                <a:lnTo>
                  <a:pt x="867" y="286"/>
                </a:lnTo>
                <a:lnTo>
                  <a:pt x="865" y="290"/>
                </a:lnTo>
                <a:lnTo>
                  <a:pt x="863" y="291"/>
                </a:lnTo>
                <a:lnTo>
                  <a:pt x="861" y="293"/>
                </a:lnTo>
                <a:lnTo>
                  <a:pt x="858" y="295"/>
                </a:lnTo>
                <a:lnTo>
                  <a:pt x="854" y="297"/>
                </a:lnTo>
                <a:lnTo>
                  <a:pt x="851" y="297"/>
                </a:lnTo>
                <a:close/>
                <a:moveTo>
                  <a:pt x="1165" y="242"/>
                </a:moveTo>
                <a:lnTo>
                  <a:pt x="1155" y="238"/>
                </a:lnTo>
                <a:lnTo>
                  <a:pt x="1144" y="237"/>
                </a:lnTo>
                <a:lnTo>
                  <a:pt x="1132" y="235"/>
                </a:lnTo>
                <a:lnTo>
                  <a:pt x="1118" y="235"/>
                </a:lnTo>
                <a:lnTo>
                  <a:pt x="1105" y="235"/>
                </a:lnTo>
                <a:lnTo>
                  <a:pt x="1093" y="237"/>
                </a:lnTo>
                <a:lnTo>
                  <a:pt x="1080" y="238"/>
                </a:lnTo>
                <a:lnTo>
                  <a:pt x="1070" y="242"/>
                </a:lnTo>
                <a:lnTo>
                  <a:pt x="1088" y="260"/>
                </a:lnTo>
                <a:lnTo>
                  <a:pt x="1098" y="260"/>
                </a:lnTo>
                <a:lnTo>
                  <a:pt x="1109" y="260"/>
                </a:lnTo>
                <a:lnTo>
                  <a:pt x="1119" y="258"/>
                </a:lnTo>
                <a:lnTo>
                  <a:pt x="1130" y="258"/>
                </a:lnTo>
                <a:lnTo>
                  <a:pt x="1140" y="256"/>
                </a:lnTo>
                <a:lnTo>
                  <a:pt x="1149" y="253"/>
                </a:lnTo>
                <a:lnTo>
                  <a:pt x="1158" y="247"/>
                </a:lnTo>
                <a:lnTo>
                  <a:pt x="1165" y="242"/>
                </a:lnTo>
                <a:close/>
                <a:moveTo>
                  <a:pt x="1983" y="475"/>
                </a:moveTo>
                <a:lnTo>
                  <a:pt x="1976" y="479"/>
                </a:lnTo>
                <a:lnTo>
                  <a:pt x="1969" y="481"/>
                </a:lnTo>
                <a:lnTo>
                  <a:pt x="1963" y="484"/>
                </a:lnTo>
                <a:lnTo>
                  <a:pt x="1962" y="488"/>
                </a:lnTo>
                <a:lnTo>
                  <a:pt x="1960" y="493"/>
                </a:lnTo>
                <a:lnTo>
                  <a:pt x="1958" y="500"/>
                </a:lnTo>
                <a:lnTo>
                  <a:pt x="1958" y="509"/>
                </a:lnTo>
                <a:lnTo>
                  <a:pt x="1958" y="521"/>
                </a:lnTo>
                <a:lnTo>
                  <a:pt x="1969" y="519"/>
                </a:lnTo>
                <a:lnTo>
                  <a:pt x="1976" y="518"/>
                </a:lnTo>
                <a:lnTo>
                  <a:pt x="1981" y="512"/>
                </a:lnTo>
                <a:lnTo>
                  <a:pt x="1983" y="505"/>
                </a:lnTo>
                <a:lnTo>
                  <a:pt x="1985" y="498"/>
                </a:lnTo>
                <a:lnTo>
                  <a:pt x="1985" y="491"/>
                </a:lnTo>
                <a:lnTo>
                  <a:pt x="1983" y="482"/>
                </a:lnTo>
                <a:lnTo>
                  <a:pt x="1983" y="475"/>
                </a:lnTo>
                <a:close/>
                <a:moveTo>
                  <a:pt x="1879" y="495"/>
                </a:moveTo>
                <a:lnTo>
                  <a:pt x="1882" y="493"/>
                </a:lnTo>
                <a:lnTo>
                  <a:pt x="1886" y="493"/>
                </a:lnTo>
                <a:lnTo>
                  <a:pt x="1888" y="491"/>
                </a:lnTo>
                <a:lnTo>
                  <a:pt x="1891" y="488"/>
                </a:lnTo>
                <a:lnTo>
                  <a:pt x="1893" y="486"/>
                </a:lnTo>
                <a:lnTo>
                  <a:pt x="1895" y="482"/>
                </a:lnTo>
                <a:lnTo>
                  <a:pt x="1896" y="479"/>
                </a:lnTo>
                <a:lnTo>
                  <a:pt x="1896" y="475"/>
                </a:lnTo>
                <a:lnTo>
                  <a:pt x="1886" y="475"/>
                </a:lnTo>
                <a:lnTo>
                  <a:pt x="1875" y="475"/>
                </a:lnTo>
                <a:lnTo>
                  <a:pt x="1863" y="477"/>
                </a:lnTo>
                <a:lnTo>
                  <a:pt x="1852" y="481"/>
                </a:lnTo>
                <a:lnTo>
                  <a:pt x="1842" y="484"/>
                </a:lnTo>
                <a:lnTo>
                  <a:pt x="1835" y="491"/>
                </a:lnTo>
                <a:lnTo>
                  <a:pt x="1831" y="495"/>
                </a:lnTo>
                <a:lnTo>
                  <a:pt x="1829" y="500"/>
                </a:lnTo>
                <a:lnTo>
                  <a:pt x="1828" y="505"/>
                </a:lnTo>
                <a:lnTo>
                  <a:pt x="1828" y="512"/>
                </a:lnTo>
                <a:lnTo>
                  <a:pt x="1833" y="512"/>
                </a:lnTo>
                <a:lnTo>
                  <a:pt x="1840" y="516"/>
                </a:lnTo>
                <a:lnTo>
                  <a:pt x="1847" y="518"/>
                </a:lnTo>
                <a:lnTo>
                  <a:pt x="1852" y="523"/>
                </a:lnTo>
                <a:lnTo>
                  <a:pt x="1858" y="526"/>
                </a:lnTo>
                <a:lnTo>
                  <a:pt x="1863" y="532"/>
                </a:lnTo>
                <a:lnTo>
                  <a:pt x="1866" y="537"/>
                </a:lnTo>
                <a:lnTo>
                  <a:pt x="1870" y="541"/>
                </a:lnTo>
                <a:lnTo>
                  <a:pt x="1870" y="595"/>
                </a:lnTo>
                <a:lnTo>
                  <a:pt x="1877" y="597"/>
                </a:lnTo>
                <a:lnTo>
                  <a:pt x="1884" y="599"/>
                </a:lnTo>
                <a:lnTo>
                  <a:pt x="1889" y="602"/>
                </a:lnTo>
                <a:lnTo>
                  <a:pt x="1895" y="606"/>
                </a:lnTo>
                <a:lnTo>
                  <a:pt x="1900" y="611"/>
                </a:lnTo>
                <a:lnTo>
                  <a:pt x="1905" y="615"/>
                </a:lnTo>
                <a:lnTo>
                  <a:pt x="1911" y="620"/>
                </a:lnTo>
                <a:lnTo>
                  <a:pt x="1914" y="624"/>
                </a:lnTo>
                <a:lnTo>
                  <a:pt x="1941" y="595"/>
                </a:lnTo>
                <a:lnTo>
                  <a:pt x="1923" y="578"/>
                </a:lnTo>
                <a:lnTo>
                  <a:pt x="1923" y="574"/>
                </a:lnTo>
                <a:lnTo>
                  <a:pt x="1925" y="571"/>
                </a:lnTo>
                <a:lnTo>
                  <a:pt x="1925" y="567"/>
                </a:lnTo>
                <a:lnTo>
                  <a:pt x="1926" y="564"/>
                </a:lnTo>
                <a:lnTo>
                  <a:pt x="1928" y="560"/>
                </a:lnTo>
                <a:lnTo>
                  <a:pt x="1930" y="556"/>
                </a:lnTo>
                <a:lnTo>
                  <a:pt x="1932" y="553"/>
                </a:lnTo>
                <a:lnTo>
                  <a:pt x="1932" y="549"/>
                </a:lnTo>
                <a:lnTo>
                  <a:pt x="1926" y="546"/>
                </a:lnTo>
                <a:lnTo>
                  <a:pt x="1921" y="541"/>
                </a:lnTo>
                <a:lnTo>
                  <a:pt x="1916" y="535"/>
                </a:lnTo>
                <a:lnTo>
                  <a:pt x="1909" y="530"/>
                </a:lnTo>
                <a:lnTo>
                  <a:pt x="1903" y="526"/>
                </a:lnTo>
                <a:lnTo>
                  <a:pt x="1896" y="521"/>
                </a:lnTo>
                <a:lnTo>
                  <a:pt x="1891" y="516"/>
                </a:lnTo>
                <a:lnTo>
                  <a:pt x="1888" y="512"/>
                </a:lnTo>
                <a:lnTo>
                  <a:pt x="1888" y="509"/>
                </a:lnTo>
                <a:lnTo>
                  <a:pt x="1889" y="505"/>
                </a:lnTo>
                <a:lnTo>
                  <a:pt x="1889" y="502"/>
                </a:lnTo>
                <a:lnTo>
                  <a:pt x="1889" y="500"/>
                </a:lnTo>
                <a:lnTo>
                  <a:pt x="1889" y="496"/>
                </a:lnTo>
                <a:lnTo>
                  <a:pt x="1888" y="495"/>
                </a:lnTo>
                <a:lnTo>
                  <a:pt x="1884" y="495"/>
                </a:lnTo>
                <a:lnTo>
                  <a:pt x="1879" y="495"/>
                </a:lnTo>
                <a:close/>
                <a:moveTo>
                  <a:pt x="1997" y="723"/>
                </a:moveTo>
                <a:lnTo>
                  <a:pt x="1997" y="726"/>
                </a:lnTo>
                <a:lnTo>
                  <a:pt x="1997" y="728"/>
                </a:lnTo>
                <a:lnTo>
                  <a:pt x="1999" y="730"/>
                </a:lnTo>
                <a:lnTo>
                  <a:pt x="2001" y="731"/>
                </a:lnTo>
                <a:lnTo>
                  <a:pt x="2002" y="731"/>
                </a:lnTo>
                <a:lnTo>
                  <a:pt x="2004" y="733"/>
                </a:lnTo>
                <a:lnTo>
                  <a:pt x="2004" y="735"/>
                </a:lnTo>
                <a:lnTo>
                  <a:pt x="2006" y="739"/>
                </a:lnTo>
                <a:lnTo>
                  <a:pt x="2008" y="739"/>
                </a:lnTo>
                <a:lnTo>
                  <a:pt x="2011" y="740"/>
                </a:lnTo>
                <a:lnTo>
                  <a:pt x="2013" y="740"/>
                </a:lnTo>
                <a:lnTo>
                  <a:pt x="2016" y="742"/>
                </a:lnTo>
                <a:lnTo>
                  <a:pt x="2018" y="742"/>
                </a:lnTo>
                <a:lnTo>
                  <a:pt x="2022" y="744"/>
                </a:lnTo>
                <a:lnTo>
                  <a:pt x="2024" y="744"/>
                </a:lnTo>
                <a:lnTo>
                  <a:pt x="2027" y="744"/>
                </a:lnTo>
                <a:lnTo>
                  <a:pt x="2061" y="744"/>
                </a:lnTo>
                <a:lnTo>
                  <a:pt x="2052" y="753"/>
                </a:lnTo>
                <a:lnTo>
                  <a:pt x="2045" y="760"/>
                </a:lnTo>
                <a:lnTo>
                  <a:pt x="2038" y="769"/>
                </a:lnTo>
                <a:lnTo>
                  <a:pt x="2031" y="779"/>
                </a:lnTo>
                <a:lnTo>
                  <a:pt x="2025" y="788"/>
                </a:lnTo>
                <a:lnTo>
                  <a:pt x="2018" y="799"/>
                </a:lnTo>
                <a:lnTo>
                  <a:pt x="2009" y="809"/>
                </a:lnTo>
                <a:lnTo>
                  <a:pt x="2001" y="820"/>
                </a:lnTo>
                <a:lnTo>
                  <a:pt x="1965" y="820"/>
                </a:lnTo>
                <a:lnTo>
                  <a:pt x="1965" y="823"/>
                </a:lnTo>
                <a:lnTo>
                  <a:pt x="1965" y="827"/>
                </a:lnTo>
                <a:lnTo>
                  <a:pt x="1963" y="830"/>
                </a:lnTo>
                <a:lnTo>
                  <a:pt x="1962" y="834"/>
                </a:lnTo>
                <a:lnTo>
                  <a:pt x="1960" y="837"/>
                </a:lnTo>
                <a:lnTo>
                  <a:pt x="1958" y="841"/>
                </a:lnTo>
                <a:lnTo>
                  <a:pt x="1958" y="843"/>
                </a:lnTo>
                <a:lnTo>
                  <a:pt x="1958" y="846"/>
                </a:lnTo>
                <a:lnTo>
                  <a:pt x="1948" y="848"/>
                </a:lnTo>
                <a:lnTo>
                  <a:pt x="1937" y="852"/>
                </a:lnTo>
                <a:lnTo>
                  <a:pt x="1925" y="857"/>
                </a:lnTo>
                <a:lnTo>
                  <a:pt x="1914" y="862"/>
                </a:lnTo>
                <a:lnTo>
                  <a:pt x="1902" y="869"/>
                </a:lnTo>
                <a:lnTo>
                  <a:pt x="1891" y="875"/>
                </a:lnTo>
                <a:lnTo>
                  <a:pt x="1880" y="880"/>
                </a:lnTo>
                <a:lnTo>
                  <a:pt x="1870" y="885"/>
                </a:lnTo>
                <a:lnTo>
                  <a:pt x="1866" y="880"/>
                </a:lnTo>
                <a:lnTo>
                  <a:pt x="1861" y="876"/>
                </a:lnTo>
                <a:lnTo>
                  <a:pt x="1854" y="871"/>
                </a:lnTo>
                <a:lnTo>
                  <a:pt x="1849" y="868"/>
                </a:lnTo>
                <a:lnTo>
                  <a:pt x="1842" y="862"/>
                </a:lnTo>
                <a:lnTo>
                  <a:pt x="1836" y="859"/>
                </a:lnTo>
                <a:lnTo>
                  <a:pt x="1831" y="857"/>
                </a:lnTo>
                <a:lnTo>
                  <a:pt x="1828" y="857"/>
                </a:lnTo>
                <a:lnTo>
                  <a:pt x="1828" y="820"/>
                </a:lnTo>
                <a:lnTo>
                  <a:pt x="1824" y="816"/>
                </a:lnTo>
                <a:lnTo>
                  <a:pt x="1819" y="811"/>
                </a:lnTo>
                <a:lnTo>
                  <a:pt x="1815" y="806"/>
                </a:lnTo>
                <a:lnTo>
                  <a:pt x="1810" y="799"/>
                </a:lnTo>
                <a:lnTo>
                  <a:pt x="1806" y="793"/>
                </a:lnTo>
                <a:lnTo>
                  <a:pt x="1803" y="786"/>
                </a:lnTo>
                <a:lnTo>
                  <a:pt x="1801" y="779"/>
                </a:lnTo>
                <a:lnTo>
                  <a:pt x="1801" y="774"/>
                </a:lnTo>
                <a:lnTo>
                  <a:pt x="1796" y="774"/>
                </a:lnTo>
                <a:lnTo>
                  <a:pt x="1792" y="774"/>
                </a:lnTo>
                <a:lnTo>
                  <a:pt x="1789" y="772"/>
                </a:lnTo>
                <a:lnTo>
                  <a:pt x="1785" y="770"/>
                </a:lnTo>
                <a:lnTo>
                  <a:pt x="1780" y="765"/>
                </a:lnTo>
                <a:lnTo>
                  <a:pt x="1775" y="756"/>
                </a:lnTo>
                <a:lnTo>
                  <a:pt x="1769" y="747"/>
                </a:lnTo>
                <a:lnTo>
                  <a:pt x="1764" y="739"/>
                </a:lnTo>
                <a:lnTo>
                  <a:pt x="1757" y="731"/>
                </a:lnTo>
                <a:lnTo>
                  <a:pt x="1748" y="726"/>
                </a:lnTo>
                <a:lnTo>
                  <a:pt x="1716" y="726"/>
                </a:lnTo>
                <a:lnTo>
                  <a:pt x="1709" y="712"/>
                </a:lnTo>
                <a:lnTo>
                  <a:pt x="1702" y="700"/>
                </a:lnTo>
                <a:lnTo>
                  <a:pt x="1697" y="689"/>
                </a:lnTo>
                <a:lnTo>
                  <a:pt x="1692" y="678"/>
                </a:lnTo>
                <a:lnTo>
                  <a:pt x="1686" y="670"/>
                </a:lnTo>
                <a:lnTo>
                  <a:pt x="1681" y="663"/>
                </a:lnTo>
                <a:lnTo>
                  <a:pt x="1672" y="657"/>
                </a:lnTo>
                <a:lnTo>
                  <a:pt x="1663" y="654"/>
                </a:lnTo>
                <a:lnTo>
                  <a:pt x="1669" y="654"/>
                </a:lnTo>
                <a:lnTo>
                  <a:pt x="1674" y="650"/>
                </a:lnTo>
                <a:lnTo>
                  <a:pt x="1679" y="647"/>
                </a:lnTo>
                <a:lnTo>
                  <a:pt x="1683" y="643"/>
                </a:lnTo>
                <a:lnTo>
                  <a:pt x="1686" y="638"/>
                </a:lnTo>
                <a:lnTo>
                  <a:pt x="1690" y="632"/>
                </a:lnTo>
                <a:lnTo>
                  <a:pt x="1693" y="627"/>
                </a:lnTo>
                <a:lnTo>
                  <a:pt x="1697" y="624"/>
                </a:lnTo>
                <a:lnTo>
                  <a:pt x="1695" y="620"/>
                </a:lnTo>
                <a:lnTo>
                  <a:pt x="1695" y="617"/>
                </a:lnTo>
                <a:lnTo>
                  <a:pt x="1693" y="613"/>
                </a:lnTo>
                <a:lnTo>
                  <a:pt x="1692" y="610"/>
                </a:lnTo>
                <a:lnTo>
                  <a:pt x="1690" y="606"/>
                </a:lnTo>
                <a:lnTo>
                  <a:pt x="1688" y="602"/>
                </a:lnTo>
                <a:lnTo>
                  <a:pt x="1688" y="599"/>
                </a:lnTo>
                <a:lnTo>
                  <a:pt x="1688" y="595"/>
                </a:lnTo>
                <a:lnTo>
                  <a:pt x="1714" y="567"/>
                </a:lnTo>
                <a:lnTo>
                  <a:pt x="1707" y="567"/>
                </a:lnTo>
                <a:lnTo>
                  <a:pt x="1700" y="567"/>
                </a:lnTo>
                <a:lnTo>
                  <a:pt x="1695" y="565"/>
                </a:lnTo>
                <a:lnTo>
                  <a:pt x="1688" y="564"/>
                </a:lnTo>
                <a:lnTo>
                  <a:pt x="1683" y="562"/>
                </a:lnTo>
                <a:lnTo>
                  <a:pt x="1677" y="560"/>
                </a:lnTo>
                <a:lnTo>
                  <a:pt x="1674" y="560"/>
                </a:lnTo>
                <a:lnTo>
                  <a:pt x="1670" y="560"/>
                </a:lnTo>
                <a:lnTo>
                  <a:pt x="1653" y="560"/>
                </a:lnTo>
                <a:lnTo>
                  <a:pt x="1626" y="587"/>
                </a:lnTo>
                <a:lnTo>
                  <a:pt x="1624" y="585"/>
                </a:lnTo>
                <a:lnTo>
                  <a:pt x="1621" y="583"/>
                </a:lnTo>
                <a:lnTo>
                  <a:pt x="1616" y="578"/>
                </a:lnTo>
                <a:lnTo>
                  <a:pt x="1609" y="572"/>
                </a:lnTo>
                <a:lnTo>
                  <a:pt x="1603" y="565"/>
                </a:lnTo>
                <a:lnTo>
                  <a:pt x="1598" y="560"/>
                </a:lnTo>
                <a:lnTo>
                  <a:pt x="1593" y="553"/>
                </a:lnTo>
                <a:lnTo>
                  <a:pt x="1591" y="549"/>
                </a:lnTo>
                <a:lnTo>
                  <a:pt x="1591" y="532"/>
                </a:lnTo>
                <a:lnTo>
                  <a:pt x="1617" y="519"/>
                </a:lnTo>
                <a:lnTo>
                  <a:pt x="1639" y="511"/>
                </a:lnTo>
                <a:lnTo>
                  <a:pt x="1660" y="505"/>
                </a:lnTo>
                <a:lnTo>
                  <a:pt x="1677" y="503"/>
                </a:lnTo>
                <a:lnTo>
                  <a:pt x="1693" y="502"/>
                </a:lnTo>
                <a:lnTo>
                  <a:pt x="1707" y="502"/>
                </a:lnTo>
                <a:lnTo>
                  <a:pt x="1720" y="502"/>
                </a:lnTo>
                <a:lnTo>
                  <a:pt x="1732" y="502"/>
                </a:lnTo>
                <a:lnTo>
                  <a:pt x="1729" y="505"/>
                </a:lnTo>
                <a:lnTo>
                  <a:pt x="1730" y="509"/>
                </a:lnTo>
                <a:lnTo>
                  <a:pt x="1732" y="512"/>
                </a:lnTo>
                <a:lnTo>
                  <a:pt x="1737" y="516"/>
                </a:lnTo>
                <a:lnTo>
                  <a:pt x="1743" y="521"/>
                </a:lnTo>
                <a:lnTo>
                  <a:pt x="1748" y="525"/>
                </a:lnTo>
                <a:lnTo>
                  <a:pt x="1753" y="528"/>
                </a:lnTo>
                <a:lnTo>
                  <a:pt x="1757" y="532"/>
                </a:lnTo>
                <a:lnTo>
                  <a:pt x="1757" y="528"/>
                </a:lnTo>
                <a:lnTo>
                  <a:pt x="1759" y="525"/>
                </a:lnTo>
                <a:lnTo>
                  <a:pt x="1760" y="521"/>
                </a:lnTo>
                <a:lnTo>
                  <a:pt x="1762" y="516"/>
                </a:lnTo>
                <a:lnTo>
                  <a:pt x="1764" y="512"/>
                </a:lnTo>
                <a:lnTo>
                  <a:pt x="1764" y="509"/>
                </a:lnTo>
                <a:lnTo>
                  <a:pt x="1766" y="505"/>
                </a:lnTo>
                <a:lnTo>
                  <a:pt x="1766" y="502"/>
                </a:lnTo>
                <a:lnTo>
                  <a:pt x="1759" y="498"/>
                </a:lnTo>
                <a:lnTo>
                  <a:pt x="1748" y="489"/>
                </a:lnTo>
                <a:lnTo>
                  <a:pt x="1736" y="479"/>
                </a:lnTo>
                <a:lnTo>
                  <a:pt x="1723" y="466"/>
                </a:lnTo>
                <a:lnTo>
                  <a:pt x="1711" y="454"/>
                </a:lnTo>
                <a:lnTo>
                  <a:pt x="1700" y="449"/>
                </a:lnTo>
                <a:lnTo>
                  <a:pt x="1697" y="447"/>
                </a:lnTo>
                <a:lnTo>
                  <a:pt x="1693" y="447"/>
                </a:lnTo>
                <a:lnTo>
                  <a:pt x="1690" y="450"/>
                </a:lnTo>
                <a:lnTo>
                  <a:pt x="1688" y="456"/>
                </a:lnTo>
                <a:lnTo>
                  <a:pt x="1697" y="466"/>
                </a:lnTo>
                <a:lnTo>
                  <a:pt x="1693" y="468"/>
                </a:lnTo>
                <a:lnTo>
                  <a:pt x="1692" y="470"/>
                </a:lnTo>
                <a:lnTo>
                  <a:pt x="1688" y="472"/>
                </a:lnTo>
                <a:lnTo>
                  <a:pt x="1684" y="472"/>
                </a:lnTo>
                <a:lnTo>
                  <a:pt x="1676" y="472"/>
                </a:lnTo>
                <a:lnTo>
                  <a:pt x="1665" y="468"/>
                </a:lnTo>
                <a:lnTo>
                  <a:pt x="1656" y="465"/>
                </a:lnTo>
                <a:lnTo>
                  <a:pt x="1647" y="461"/>
                </a:lnTo>
                <a:lnTo>
                  <a:pt x="1640" y="458"/>
                </a:lnTo>
                <a:lnTo>
                  <a:pt x="1635" y="456"/>
                </a:lnTo>
                <a:lnTo>
                  <a:pt x="1635" y="463"/>
                </a:lnTo>
                <a:lnTo>
                  <a:pt x="1633" y="468"/>
                </a:lnTo>
                <a:lnTo>
                  <a:pt x="1631" y="472"/>
                </a:lnTo>
                <a:lnTo>
                  <a:pt x="1628" y="473"/>
                </a:lnTo>
                <a:lnTo>
                  <a:pt x="1624" y="477"/>
                </a:lnTo>
                <a:lnTo>
                  <a:pt x="1621" y="479"/>
                </a:lnTo>
                <a:lnTo>
                  <a:pt x="1616" y="481"/>
                </a:lnTo>
                <a:lnTo>
                  <a:pt x="1609" y="484"/>
                </a:lnTo>
                <a:lnTo>
                  <a:pt x="1609" y="489"/>
                </a:lnTo>
                <a:lnTo>
                  <a:pt x="1609" y="493"/>
                </a:lnTo>
                <a:lnTo>
                  <a:pt x="1610" y="496"/>
                </a:lnTo>
                <a:lnTo>
                  <a:pt x="1610" y="498"/>
                </a:lnTo>
                <a:lnTo>
                  <a:pt x="1612" y="500"/>
                </a:lnTo>
                <a:lnTo>
                  <a:pt x="1612" y="502"/>
                </a:lnTo>
                <a:lnTo>
                  <a:pt x="1612" y="505"/>
                </a:lnTo>
                <a:lnTo>
                  <a:pt x="1612" y="511"/>
                </a:lnTo>
                <a:lnTo>
                  <a:pt x="1614" y="512"/>
                </a:lnTo>
                <a:lnTo>
                  <a:pt x="1614" y="514"/>
                </a:lnTo>
                <a:lnTo>
                  <a:pt x="1614" y="516"/>
                </a:lnTo>
                <a:lnTo>
                  <a:pt x="1610" y="518"/>
                </a:lnTo>
                <a:lnTo>
                  <a:pt x="1607" y="519"/>
                </a:lnTo>
                <a:lnTo>
                  <a:pt x="1603" y="519"/>
                </a:lnTo>
                <a:lnTo>
                  <a:pt x="1600" y="519"/>
                </a:lnTo>
                <a:lnTo>
                  <a:pt x="1596" y="516"/>
                </a:lnTo>
                <a:lnTo>
                  <a:pt x="1591" y="519"/>
                </a:lnTo>
                <a:lnTo>
                  <a:pt x="1589" y="521"/>
                </a:lnTo>
                <a:lnTo>
                  <a:pt x="1587" y="523"/>
                </a:lnTo>
                <a:lnTo>
                  <a:pt x="1586" y="521"/>
                </a:lnTo>
                <a:lnTo>
                  <a:pt x="1582" y="521"/>
                </a:lnTo>
                <a:lnTo>
                  <a:pt x="1573" y="521"/>
                </a:lnTo>
                <a:lnTo>
                  <a:pt x="1557" y="541"/>
                </a:lnTo>
                <a:lnTo>
                  <a:pt x="1557" y="544"/>
                </a:lnTo>
                <a:lnTo>
                  <a:pt x="1559" y="549"/>
                </a:lnTo>
                <a:lnTo>
                  <a:pt x="1559" y="553"/>
                </a:lnTo>
                <a:lnTo>
                  <a:pt x="1561" y="560"/>
                </a:lnTo>
                <a:lnTo>
                  <a:pt x="1563" y="565"/>
                </a:lnTo>
                <a:lnTo>
                  <a:pt x="1564" y="572"/>
                </a:lnTo>
                <a:lnTo>
                  <a:pt x="1564" y="579"/>
                </a:lnTo>
                <a:lnTo>
                  <a:pt x="1564" y="587"/>
                </a:lnTo>
                <a:lnTo>
                  <a:pt x="1559" y="585"/>
                </a:lnTo>
                <a:lnTo>
                  <a:pt x="1554" y="581"/>
                </a:lnTo>
                <a:lnTo>
                  <a:pt x="1548" y="574"/>
                </a:lnTo>
                <a:lnTo>
                  <a:pt x="1543" y="567"/>
                </a:lnTo>
                <a:lnTo>
                  <a:pt x="1536" y="558"/>
                </a:lnTo>
                <a:lnTo>
                  <a:pt x="1531" y="551"/>
                </a:lnTo>
                <a:lnTo>
                  <a:pt x="1522" y="544"/>
                </a:lnTo>
                <a:lnTo>
                  <a:pt x="1513" y="541"/>
                </a:lnTo>
                <a:lnTo>
                  <a:pt x="1513" y="535"/>
                </a:lnTo>
                <a:lnTo>
                  <a:pt x="1513" y="530"/>
                </a:lnTo>
                <a:lnTo>
                  <a:pt x="1511" y="525"/>
                </a:lnTo>
                <a:lnTo>
                  <a:pt x="1506" y="518"/>
                </a:lnTo>
                <a:lnTo>
                  <a:pt x="1497" y="507"/>
                </a:lnTo>
                <a:lnTo>
                  <a:pt x="1483" y="498"/>
                </a:lnTo>
                <a:lnTo>
                  <a:pt x="1469" y="491"/>
                </a:lnTo>
                <a:lnTo>
                  <a:pt x="1455" y="486"/>
                </a:lnTo>
                <a:lnTo>
                  <a:pt x="1450" y="484"/>
                </a:lnTo>
                <a:lnTo>
                  <a:pt x="1444" y="482"/>
                </a:lnTo>
                <a:lnTo>
                  <a:pt x="1439" y="484"/>
                </a:lnTo>
                <a:lnTo>
                  <a:pt x="1435" y="484"/>
                </a:lnTo>
                <a:lnTo>
                  <a:pt x="1439" y="488"/>
                </a:lnTo>
                <a:lnTo>
                  <a:pt x="1442" y="493"/>
                </a:lnTo>
                <a:lnTo>
                  <a:pt x="1446" y="496"/>
                </a:lnTo>
                <a:lnTo>
                  <a:pt x="1450" y="500"/>
                </a:lnTo>
                <a:lnTo>
                  <a:pt x="1453" y="503"/>
                </a:lnTo>
                <a:lnTo>
                  <a:pt x="1458" y="505"/>
                </a:lnTo>
                <a:lnTo>
                  <a:pt x="1464" y="505"/>
                </a:lnTo>
                <a:lnTo>
                  <a:pt x="1469" y="502"/>
                </a:lnTo>
                <a:lnTo>
                  <a:pt x="1471" y="509"/>
                </a:lnTo>
                <a:lnTo>
                  <a:pt x="1471" y="516"/>
                </a:lnTo>
                <a:lnTo>
                  <a:pt x="1473" y="521"/>
                </a:lnTo>
                <a:lnTo>
                  <a:pt x="1474" y="525"/>
                </a:lnTo>
                <a:lnTo>
                  <a:pt x="1478" y="530"/>
                </a:lnTo>
                <a:lnTo>
                  <a:pt x="1481" y="534"/>
                </a:lnTo>
                <a:lnTo>
                  <a:pt x="1485" y="537"/>
                </a:lnTo>
                <a:lnTo>
                  <a:pt x="1487" y="541"/>
                </a:lnTo>
                <a:lnTo>
                  <a:pt x="1487" y="544"/>
                </a:lnTo>
                <a:lnTo>
                  <a:pt x="1487" y="548"/>
                </a:lnTo>
                <a:lnTo>
                  <a:pt x="1485" y="551"/>
                </a:lnTo>
                <a:lnTo>
                  <a:pt x="1483" y="555"/>
                </a:lnTo>
                <a:lnTo>
                  <a:pt x="1481" y="558"/>
                </a:lnTo>
                <a:lnTo>
                  <a:pt x="1480" y="562"/>
                </a:lnTo>
                <a:lnTo>
                  <a:pt x="1480" y="565"/>
                </a:lnTo>
                <a:lnTo>
                  <a:pt x="1478" y="567"/>
                </a:lnTo>
                <a:lnTo>
                  <a:pt x="1478" y="565"/>
                </a:lnTo>
                <a:lnTo>
                  <a:pt x="1478" y="562"/>
                </a:lnTo>
                <a:lnTo>
                  <a:pt x="1476" y="558"/>
                </a:lnTo>
                <a:lnTo>
                  <a:pt x="1474" y="555"/>
                </a:lnTo>
                <a:lnTo>
                  <a:pt x="1473" y="551"/>
                </a:lnTo>
                <a:lnTo>
                  <a:pt x="1471" y="548"/>
                </a:lnTo>
                <a:lnTo>
                  <a:pt x="1471" y="544"/>
                </a:lnTo>
                <a:lnTo>
                  <a:pt x="1469" y="541"/>
                </a:lnTo>
                <a:lnTo>
                  <a:pt x="1464" y="539"/>
                </a:lnTo>
                <a:lnTo>
                  <a:pt x="1457" y="537"/>
                </a:lnTo>
                <a:lnTo>
                  <a:pt x="1451" y="534"/>
                </a:lnTo>
                <a:lnTo>
                  <a:pt x="1446" y="528"/>
                </a:lnTo>
                <a:lnTo>
                  <a:pt x="1441" y="523"/>
                </a:lnTo>
                <a:lnTo>
                  <a:pt x="1437" y="516"/>
                </a:lnTo>
                <a:lnTo>
                  <a:pt x="1435" y="509"/>
                </a:lnTo>
                <a:lnTo>
                  <a:pt x="1435" y="502"/>
                </a:lnTo>
                <a:lnTo>
                  <a:pt x="1428" y="502"/>
                </a:lnTo>
                <a:lnTo>
                  <a:pt x="1423" y="502"/>
                </a:lnTo>
                <a:lnTo>
                  <a:pt x="1418" y="500"/>
                </a:lnTo>
                <a:lnTo>
                  <a:pt x="1414" y="496"/>
                </a:lnTo>
                <a:lnTo>
                  <a:pt x="1411" y="495"/>
                </a:lnTo>
                <a:lnTo>
                  <a:pt x="1407" y="491"/>
                </a:lnTo>
                <a:lnTo>
                  <a:pt x="1404" y="488"/>
                </a:lnTo>
                <a:lnTo>
                  <a:pt x="1400" y="484"/>
                </a:lnTo>
                <a:lnTo>
                  <a:pt x="1397" y="486"/>
                </a:lnTo>
                <a:lnTo>
                  <a:pt x="1393" y="486"/>
                </a:lnTo>
                <a:lnTo>
                  <a:pt x="1390" y="488"/>
                </a:lnTo>
                <a:lnTo>
                  <a:pt x="1388" y="489"/>
                </a:lnTo>
                <a:lnTo>
                  <a:pt x="1384" y="491"/>
                </a:lnTo>
                <a:lnTo>
                  <a:pt x="1381" y="493"/>
                </a:lnTo>
                <a:lnTo>
                  <a:pt x="1377" y="493"/>
                </a:lnTo>
                <a:lnTo>
                  <a:pt x="1375" y="495"/>
                </a:lnTo>
                <a:lnTo>
                  <a:pt x="1367" y="484"/>
                </a:lnTo>
                <a:lnTo>
                  <a:pt x="1356" y="486"/>
                </a:lnTo>
                <a:lnTo>
                  <a:pt x="1347" y="491"/>
                </a:lnTo>
                <a:lnTo>
                  <a:pt x="1337" y="500"/>
                </a:lnTo>
                <a:lnTo>
                  <a:pt x="1326" y="507"/>
                </a:lnTo>
                <a:lnTo>
                  <a:pt x="1317" y="516"/>
                </a:lnTo>
                <a:lnTo>
                  <a:pt x="1307" y="523"/>
                </a:lnTo>
                <a:lnTo>
                  <a:pt x="1298" y="528"/>
                </a:lnTo>
                <a:lnTo>
                  <a:pt x="1287" y="532"/>
                </a:lnTo>
                <a:lnTo>
                  <a:pt x="1287" y="567"/>
                </a:lnTo>
                <a:lnTo>
                  <a:pt x="1275" y="569"/>
                </a:lnTo>
                <a:lnTo>
                  <a:pt x="1261" y="569"/>
                </a:lnTo>
                <a:lnTo>
                  <a:pt x="1245" y="571"/>
                </a:lnTo>
                <a:lnTo>
                  <a:pt x="1231" y="572"/>
                </a:lnTo>
                <a:lnTo>
                  <a:pt x="1216" y="574"/>
                </a:lnTo>
                <a:lnTo>
                  <a:pt x="1202" y="576"/>
                </a:lnTo>
                <a:lnTo>
                  <a:pt x="1188" y="578"/>
                </a:lnTo>
                <a:lnTo>
                  <a:pt x="1174" y="578"/>
                </a:lnTo>
                <a:lnTo>
                  <a:pt x="1174" y="572"/>
                </a:lnTo>
                <a:lnTo>
                  <a:pt x="1174" y="567"/>
                </a:lnTo>
                <a:lnTo>
                  <a:pt x="1174" y="562"/>
                </a:lnTo>
                <a:lnTo>
                  <a:pt x="1176" y="556"/>
                </a:lnTo>
                <a:lnTo>
                  <a:pt x="1176" y="551"/>
                </a:lnTo>
                <a:lnTo>
                  <a:pt x="1178" y="548"/>
                </a:lnTo>
                <a:lnTo>
                  <a:pt x="1179" y="548"/>
                </a:lnTo>
                <a:lnTo>
                  <a:pt x="1183" y="549"/>
                </a:lnTo>
                <a:lnTo>
                  <a:pt x="1179" y="542"/>
                </a:lnTo>
                <a:lnTo>
                  <a:pt x="1178" y="539"/>
                </a:lnTo>
                <a:lnTo>
                  <a:pt x="1178" y="534"/>
                </a:lnTo>
                <a:lnTo>
                  <a:pt x="1176" y="530"/>
                </a:lnTo>
                <a:lnTo>
                  <a:pt x="1178" y="526"/>
                </a:lnTo>
                <a:lnTo>
                  <a:pt x="1178" y="523"/>
                </a:lnTo>
                <a:lnTo>
                  <a:pt x="1179" y="518"/>
                </a:lnTo>
                <a:lnTo>
                  <a:pt x="1183" y="512"/>
                </a:lnTo>
                <a:lnTo>
                  <a:pt x="1183" y="509"/>
                </a:lnTo>
                <a:lnTo>
                  <a:pt x="1181" y="505"/>
                </a:lnTo>
                <a:lnTo>
                  <a:pt x="1179" y="502"/>
                </a:lnTo>
                <a:lnTo>
                  <a:pt x="1179" y="498"/>
                </a:lnTo>
                <a:lnTo>
                  <a:pt x="1178" y="495"/>
                </a:lnTo>
                <a:lnTo>
                  <a:pt x="1176" y="491"/>
                </a:lnTo>
                <a:lnTo>
                  <a:pt x="1174" y="488"/>
                </a:lnTo>
                <a:lnTo>
                  <a:pt x="1174" y="484"/>
                </a:lnTo>
                <a:lnTo>
                  <a:pt x="1185" y="486"/>
                </a:lnTo>
                <a:lnTo>
                  <a:pt x="1197" y="488"/>
                </a:lnTo>
                <a:lnTo>
                  <a:pt x="1209" y="489"/>
                </a:lnTo>
                <a:lnTo>
                  <a:pt x="1222" y="493"/>
                </a:lnTo>
                <a:lnTo>
                  <a:pt x="1236" y="495"/>
                </a:lnTo>
                <a:lnTo>
                  <a:pt x="1248" y="496"/>
                </a:lnTo>
                <a:lnTo>
                  <a:pt x="1259" y="496"/>
                </a:lnTo>
                <a:lnTo>
                  <a:pt x="1269" y="495"/>
                </a:lnTo>
                <a:lnTo>
                  <a:pt x="1268" y="488"/>
                </a:lnTo>
                <a:lnTo>
                  <a:pt x="1266" y="481"/>
                </a:lnTo>
                <a:lnTo>
                  <a:pt x="1266" y="475"/>
                </a:lnTo>
                <a:lnTo>
                  <a:pt x="1266" y="470"/>
                </a:lnTo>
                <a:lnTo>
                  <a:pt x="1268" y="463"/>
                </a:lnTo>
                <a:lnTo>
                  <a:pt x="1269" y="456"/>
                </a:lnTo>
                <a:lnTo>
                  <a:pt x="1269" y="447"/>
                </a:lnTo>
                <a:lnTo>
                  <a:pt x="1269" y="438"/>
                </a:lnTo>
                <a:lnTo>
                  <a:pt x="1266" y="438"/>
                </a:lnTo>
                <a:lnTo>
                  <a:pt x="1264" y="436"/>
                </a:lnTo>
                <a:lnTo>
                  <a:pt x="1261" y="435"/>
                </a:lnTo>
                <a:lnTo>
                  <a:pt x="1257" y="433"/>
                </a:lnTo>
                <a:lnTo>
                  <a:pt x="1254" y="431"/>
                </a:lnTo>
                <a:lnTo>
                  <a:pt x="1250" y="431"/>
                </a:lnTo>
                <a:lnTo>
                  <a:pt x="1248" y="429"/>
                </a:lnTo>
                <a:lnTo>
                  <a:pt x="1245" y="429"/>
                </a:lnTo>
                <a:lnTo>
                  <a:pt x="1252" y="427"/>
                </a:lnTo>
                <a:lnTo>
                  <a:pt x="1259" y="427"/>
                </a:lnTo>
                <a:lnTo>
                  <a:pt x="1266" y="426"/>
                </a:lnTo>
                <a:lnTo>
                  <a:pt x="1275" y="424"/>
                </a:lnTo>
                <a:lnTo>
                  <a:pt x="1282" y="422"/>
                </a:lnTo>
                <a:lnTo>
                  <a:pt x="1291" y="420"/>
                </a:lnTo>
                <a:lnTo>
                  <a:pt x="1298" y="420"/>
                </a:lnTo>
                <a:lnTo>
                  <a:pt x="1305" y="419"/>
                </a:lnTo>
                <a:lnTo>
                  <a:pt x="1349" y="373"/>
                </a:lnTo>
                <a:lnTo>
                  <a:pt x="1352" y="373"/>
                </a:lnTo>
                <a:lnTo>
                  <a:pt x="1356" y="373"/>
                </a:lnTo>
                <a:lnTo>
                  <a:pt x="1361" y="373"/>
                </a:lnTo>
                <a:lnTo>
                  <a:pt x="1367" y="371"/>
                </a:lnTo>
                <a:lnTo>
                  <a:pt x="1374" y="371"/>
                </a:lnTo>
                <a:lnTo>
                  <a:pt x="1379" y="369"/>
                </a:lnTo>
                <a:lnTo>
                  <a:pt x="1384" y="367"/>
                </a:lnTo>
                <a:lnTo>
                  <a:pt x="1391" y="364"/>
                </a:lnTo>
                <a:lnTo>
                  <a:pt x="1386" y="357"/>
                </a:lnTo>
                <a:lnTo>
                  <a:pt x="1382" y="351"/>
                </a:lnTo>
                <a:lnTo>
                  <a:pt x="1381" y="346"/>
                </a:lnTo>
                <a:lnTo>
                  <a:pt x="1381" y="341"/>
                </a:lnTo>
                <a:lnTo>
                  <a:pt x="1382" y="337"/>
                </a:lnTo>
                <a:lnTo>
                  <a:pt x="1386" y="334"/>
                </a:lnTo>
                <a:lnTo>
                  <a:pt x="1391" y="330"/>
                </a:lnTo>
                <a:lnTo>
                  <a:pt x="1400" y="327"/>
                </a:lnTo>
                <a:lnTo>
                  <a:pt x="1400" y="332"/>
                </a:lnTo>
                <a:lnTo>
                  <a:pt x="1402" y="339"/>
                </a:lnTo>
                <a:lnTo>
                  <a:pt x="1404" y="344"/>
                </a:lnTo>
                <a:lnTo>
                  <a:pt x="1405" y="348"/>
                </a:lnTo>
                <a:lnTo>
                  <a:pt x="1407" y="353"/>
                </a:lnTo>
                <a:lnTo>
                  <a:pt x="1411" y="357"/>
                </a:lnTo>
                <a:lnTo>
                  <a:pt x="1414" y="360"/>
                </a:lnTo>
                <a:lnTo>
                  <a:pt x="1418" y="364"/>
                </a:lnTo>
                <a:lnTo>
                  <a:pt x="1423" y="360"/>
                </a:lnTo>
                <a:lnTo>
                  <a:pt x="1427" y="359"/>
                </a:lnTo>
                <a:lnTo>
                  <a:pt x="1428" y="359"/>
                </a:lnTo>
                <a:lnTo>
                  <a:pt x="1430" y="359"/>
                </a:lnTo>
                <a:lnTo>
                  <a:pt x="1432" y="359"/>
                </a:lnTo>
                <a:lnTo>
                  <a:pt x="1435" y="359"/>
                </a:lnTo>
                <a:lnTo>
                  <a:pt x="1439" y="357"/>
                </a:lnTo>
                <a:lnTo>
                  <a:pt x="1444" y="353"/>
                </a:lnTo>
                <a:lnTo>
                  <a:pt x="1444" y="355"/>
                </a:lnTo>
                <a:lnTo>
                  <a:pt x="1446" y="357"/>
                </a:lnTo>
                <a:lnTo>
                  <a:pt x="1450" y="360"/>
                </a:lnTo>
                <a:lnTo>
                  <a:pt x="1453" y="364"/>
                </a:lnTo>
                <a:lnTo>
                  <a:pt x="1458" y="367"/>
                </a:lnTo>
                <a:lnTo>
                  <a:pt x="1462" y="369"/>
                </a:lnTo>
                <a:lnTo>
                  <a:pt x="1465" y="373"/>
                </a:lnTo>
                <a:lnTo>
                  <a:pt x="1469" y="373"/>
                </a:lnTo>
                <a:lnTo>
                  <a:pt x="1480" y="367"/>
                </a:lnTo>
                <a:lnTo>
                  <a:pt x="1490" y="362"/>
                </a:lnTo>
                <a:lnTo>
                  <a:pt x="1501" y="353"/>
                </a:lnTo>
                <a:lnTo>
                  <a:pt x="1513" y="344"/>
                </a:lnTo>
                <a:lnTo>
                  <a:pt x="1524" y="336"/>
                </a:lnTo>
                <a:lnTo>
                  <a:pt x="1536" y="329"/>
                </a:lnTo>
                <a:lnTo>
                  <a:pt x="1547" y="321"/>
                </a:lnTo>
                <a:lnTo>
                  <a:pt x="1557" y="318"/>
                </a:lnTo>
                <a:lnTo>
                  <a:pt x="1556" y="311"/>
                </a:lnTo>
                <a:lnTo>
                  <a:pt x="1556" y="304"/>
                </a:lnTo>
                <a:lnTo>
                  <a:pt x="1559" y="300"/>
                </a:lnTo>
                <a:lnTo>
                  <a:pt x="1564" y="295"/>
                </a:lnTo>
                <a:lnTo>
                  <a:pt x="1571" y="291"/>
                </a:lnTo>
                <a:lnTo>
                  <a:pt x="1577" y="286"/>
                </a:lnTo>
                <a:lnTo>
                  <a:pt x="1586" y="284"/>
                </a:lnTo>
                <a:lnTo>
                  <a:pt x="1591" y="281"/>
                </a:lnTo>
                <a:lnTo>
                  <a:pt x="1582" y="281"/>
                </a:lnTo>
                <a:lnTo>
                  <a:pt x="1571" y="281"/>
                </a:lnTo>
                <a:lnTo>
                  <a:pt x="1559" y="279"/>
                </a:lnTo>
                <a:lnTo>
                  <a:pt x="1548" y="279"/>
                </a:lnTo>
                <a:lnTo>
                  <a:pt x="1538" y="277"/>
                </a:lnTo>
                <a:lnTo>
                  <a:pt x="1529" y="276"/>
                </a:lnTo>
                <a:lnTo>
                  <a:pt x="1520" y="274"/>
                </a:lnTo>
                <a:lnTo>
                  <a:pt x="1513" y="270"/>
                </a:lnTo>
                <a:lnTo>
                  <a:pt x="1548" y="233"/>
                </a:lnTo>
                <a:lnTo>
                  <a:pt x="1545" y="233"/>
                </a:lnTo>
                <a:lnTo>
                  <a:pt x="1541" y="231"/>
                </a:lnTo>
                <a:lnTo>
                  <a:pt x="1538" y="230"/>
                </a:lnTo>
                <a:lnTo>
                  <a:pt x="1534" y="228"/>
                </a:lnTo>
                <a:lnTo>
                  <a:pt x="1533" y="226"/>
                </a:lnTo>
                <a:lnTo>
                  <a:pt x="1529" y="224"/>
                </a:lnTo>
                <a:lnTo>
                  <a:pt x="1526" y="224"/>
                </a:lnTo>
                <a:lnTo>
                  <a:pt x="1522" y="224"/>
                </a:lnTo>
                <a:lnTo>
                  <a:pt x="1469" y="281"/>
                </a:lnTo>
                <a:lnTo>
                  <a:pt x="1469" y="284"/>
                </a:lnTo>
                <a:lnTo>
                  <a:pt x="1469" y="288"/>
                </a:lnTo>
                <a:lnTo>
                  <a:pt x="1469" y="293"/>
                </a:lnTo>
                <a:lnTo>
                  <a:pt x="1469" y="298"/>
                </a:lnTo>
                <a:lnTo>
                  <a:pt x="1467" y="304"/>
                </a:lnTo>
                <a:lnTo>
                  <a:pt x="1465" y="309"/>
                </a:lnTo>
                <a:lnTo>
                  <a:pt x="1464" y="313"/>
                </a:lnTo>
                <a:lnTo>
                  <a:pt x="1460" y="318"/>
                </a:lnTo>
                <a:lnTo>
                  <a:pt x="1462" y="316"/>
                </a:lnTo>
                <a:lnTo>
                  <a:pt x="1464" y="316"/>
                </a:lnTo>
                <a:lnTo>
                  <a:pt x="1462" y="320"/>
                </a:lnTo>
                <a:lnTo>
                  <a:pt x="1460" y="325"/>
                </a:lnTo>
                <a:lnTo>
                  <a:pt x="1457" y="332"/>
                </a:lnTo>
                <a:lnTo>
                  <a:pt x="1451" y="339"/>
                </a:lnTo>
                <a:lnTo>
                  <a:pt x="1444" y="346"/>
                </a:lnTo>
                <a:lnTo>
                  <a:pt x="1435" y="351"/>
                </a:lnTo>
                <a:lnTo>
                  <a:pt x="1427" y="353"/>
                </a:lnTo>
                <a:lnTo>
                  <a:pt x="1428" y="344"/>
                </a:lnTo>
                <a:lnTo>
                  <a:pt x="1430" y="337"/>
                </a:lnTo>
                <a:lnTo>
                  <a:pt x="1428" y="332"/>
                </a:lnTo>
                <a:lnTo>
                  <a:pt x="1427" y="327"/>
                </a:lnTo>
                <a:lnTo>
                  <a:pt x="1425" y="323"/>
                </a:lnTo>
                <a:lnTo>
                  <a:pt x="1420" y="320"/>
                </a:lnTo>
                <a:lnTo>
                  <a:pt x="1414" y="314"/>
                </a:lnTo>
                <a:lnTo>
                  <a:pt x="1409" y="307"/>
                </a:lnTo>
                <a:lnTo>
                  <a:pt x="1409" y="302"/>
                </a:lnTo>
                <a:lnTo>
                  <a:pt x="1411" y="297"/>
                </a:lnTo>
                <a:lnTo>
                  <a:pt x="1411" y="293"/>
                </a:lnTo>
                <a:lnTo>
                  <a:pt x="1412" y="290"/>
                </a:lnTo>
                <a:lnTo>
                  <a:pt x="1412" y="284"/>
                </a:lnTo>
                <a:lnTo>
                  <a:pt x="1412" y="281"/>
                </a:lnTo>
                <a:lnTo>
                  <a:pt x="1411" y="276"/>
                </a:lnTo>
                <a:lnTo>
                  <a:pt x="1409" y="270"/>
                </a:lnTo>
                <a:lnTo>
                  <a:pt x="1405" y="277"/>
                </a:lnTo>
                <a:lnTo>
                  <a:pt x="1402" y="284"/>
                </a:lnTo>
                <a:lnTo>
                  <a:pt x="1398" y="290"/>
                </a:lnTo>
                <a:lnTo>
                  <a:pt x="1393" y="297"/>
                </a:lnTo>
                <a:lnTo>
                  <a:pt x="1388" y="300"/>
                </a:lnTo>
                <a:lnTo>
                  <a:pt x="1382" y="304"/>
                </a:lnTo>
                <a:lnTo>
                  <a:pt x="1375" y="307"/>
                </a:lnTo>
                <a:lnTo>
                  <a:pt x="1367" y="307"/>
                </a:lnTo>
                <a:lnTo>
                  <a:pt x="1365" y="304"/>
                </a:lnTo>
                <a:lnTo>
                  <a:pt x="1363" y="298"/>
                </a:lnTo>
                <a:lnTo>
                  <a:pt x="1361" y="295"/>
                </a:lnTo>
                <a:lnTo>
                  <a:pt x="1358" y="290"/>
                </a:lnTo>
                <a:lnTo>
                  <a:pt x="1354" y="284"/>
                </a:lnTo>
                <a:lnTo>
                  <a:pt x="1351" y="279"/>
                </a:lnTo>
                <a:lnTo>
                  <a:pt x="1349" y="274"/>
                </a:lnTo>
                <a:lnTo>
                  <a:pt x="1349" y="270"/>
                </a:lnTo>
                <a:lnTo>
                  <a:pt x="1354" y="261"/>
                </a:lnTo>
                <a:lnTo>
                  <a:pt x="1361" y="256"/>
                </a:lnTo>
                <a:lnTo>
                  <a:pt x="1368" y="251"/>
                </a:lnTo>
                <a:lnTo>
                  <a:pt x="1374" y="249"/>
                </a:lnTo>
                <a:lnTo>
                  <a:pt x="1381" y="247"/>
                </a:lnTo>
                <a:lnTo>
                  <a:pt x="1388" y="247"/>
                </a:lnTo>
                <a:lnTo>
                  <a:pt x="1393" y="245"/>
                </a:lnTo>
                <a:lnTo>
                  <a:pt x="1400" y="242"/>
                </a:lnTo>
                <a:lnTo>
                  <a:pt x="1409" y="233"/>
                </a:lnTo>
                <a:lnTo>
                  <a:pt x="1416" y="221"/>
                </a:lnTo>
                <a:lnTo>
                  <a:pt x="1425" y="208"/>
                </a:lnTo>
                <a:lnTo>
                  <a:pt x="1434" y="198"/>
                </a:lnTo>
                <a:lnTo>
                  <a:pt x="1444" y="187"/>
                </a:lnTo>
                <a:lnTo>
                  <a:pt x="1455" y="178"/>
                </a:lnTo>
                <a:lnTo>
                  <a:pt x="1465" y="169"/>
                </a:lnTo>
                <a:lnTo>
                  <a:pt x="1478" y="159"/>
                </a:lnTo>
                <a:lnTo>
                  <a:pt x="1487" y="150"/>
                </a:lnTo>
                <a:lnTo>
                  <a:pt x="1573" y="150"/>
                </a:lnTo>
                <a:lnTo>
                  <a:pt x="1591" y="168"/>
                </a:lnTo>
                <a:lnTo>
                  <a:pt x="1626" y="168"/>
                </a:lnTo>
                <a:lnTo>
                  <a:pt x="1633" y="175"/>
                </a:lnTo>
                <a:lnTo>
                  <a:pt x="1640" y="180"/>
                </a:lnTo>
                <a:lnTo>
                  <a:pt x="1646" y="185"/>
                </a:lnTo>
                <a:lnTo>
                  <a:pt x="1653" y="187"/>
                </a:lnTo>
                <a:lnTo>
                  <a:pt x="1660" y="191"/>
                </a:lnTo>
                <a:lnTo>
                  <a:pt x="1665" y="191"/>
                </a:lnTo>
                <a:lnTo>
                  <a:pt x="1672" y="189"/>
                </a:lnTo>
                <a:lnTo>
                  <a:pt x="1679" y="187"/>
                </a:lnTo>
                <a:lnTo>
                  <a:pt x="1697" y="205"/>
                </a:lnTo>
                <a:lnTo>
                  <a:pt x="1679" y="224"/>
                </a:lnTo>
                <a:lnTo>
                  <a:pt x="1644" y="224"/>
                </a:lnTo>
                <a:lnTo>
                  <a:pt x="1626" y="205"/>
                </a:lnTo>
                <a:lnTo>
                  <a:pt x="1617" y="215"/>
                </a:lnTo>
                <a:lnTo>
                  <a:pt x="1653" y="253"/>
                </a:lnTo>
                <a:lnTo>
                  <a:pt x="1670" y="253"/>
                </a:lnTo>
                <a:lnTo>
                  <a:pt x="1674" y="251"/>
                </a:lnTo>
                <a:lnTo>
                  <a:pt x="1681" y="245"/>
                </a:lnTo>
                <a:lnTo>
                  <a:pt x="1688" y="240"/>
                </a:lnTo>
                <a:lnTo>
                  <a:pt x="1695" y="233"/>
                </a:lnTo>
                <a:lnTo>
                  <a:pt x="1702" y="226"/>
                </a:lnTo>
                <a:lnTo>
                  <a:pt x="1707" y="221"/>
                </a:lnTo>
                <a:lnTo>
                  <a:pt x="1713" y="217"/>
                </a:lnTo>
                <a:lnTo>
                  <a:pt x="1714" y="215"/>
                </a:lnTo>
                <a:lnTo>
                  <a:pt x="1732" y="215"/>
                </a:lnTo>
                <a:lnTo>
                  <a:pt x="1757" y="187"/>
                </a:lnTo>
                <a:lnTo>
                  <a:pt x="1775" y="205"/>
                </a:lnTo>
                <a:lnTo>
                  <a:pt x="1801" y="177"/>
                </a:lnTo>
                <a:lnTo>
                  <a:pt x="1819" y="196"/>
                </a:lnTo>
                <a:lnTo>
                  <a:pt x="1824" y="192"/>
                </a:lnTo>
                <a:lnTo>
                  <a:pt x="1831" y="191"/>
                </a:lnTo>
                <a:lnTo>
                  <a:pt x="1838" y="189"/>
                </a:lnTo>
                <a:lnTo>
                  <a:pt x="1843" y="187"/>
                </a:lnTo>
                <a:lnTo>
                  <a:pt x="1850" y="185"/>
                </a:lnTo>
                <a:lnTo>
                  <a:pt x="1858" y="184"/>
                </a:lnTo>
                <a:lnTo>
                  <a:pt x="1863" y="180"/>
                </a:lnTo>
                <a:lnTo>
                  <a:pt x="1870" y="177"/>
                </a:lnTo>
                <a:lnTo>
                  <a:pt x="1845" y="150"/>
                </a:lnTo>
                <a:lnTo>
                  <a:pt x="1854" y="154"/>
                </a:lnTo>
                <a:lnTo>
                  <a:pt x="1865" y="157"/>
                </a:lnTo>
                <a:lnTo>
                  <a:pt x="1873" y="161"/>
                </a:lnTo>
                <a:lnTo>
                  <a:pt x="1884" y="162"/>
                </a:lnTo>
                <a:lnTo>
                  <a:pt x="1895" y="166"/>
                </a:lnTo>
                <a:lnTo>
                  <a:pt x="1907" y="168"/>
                </a:lnTo>
                <a:lnTo>
                  <a:pt x="1919" y="168"/>
                </a:lnTo>
                <a:lnTo>
                  <a:pt x="1932" y="168"/>
                </a:lnTo>
                <a:lnTo>
                  <a:pt x="1932" y="164"/>
                </a:lnTo>
                <a:lnTo>
                  <a:pt x="1933" y="161"/>
                </a:lnTo>
                <a:lnTo>
                  <a:pt x="1933" y="157"/>
                </a:lnTo>
                <a:lnTo>
                  <a:pt x="1935" y="154"/>
                </a:lnTo>
                <a:lnTo>
                  <a:pt x="1937" y="150"/>
                </a:lnTo>
                <a:lnTo>
                  <a:pt x="1939" y="147"/>
                </a:lnTo>
                <a:lnTo>
                  <a:pt x="1941" y="143"/>
                </a:lnTo>
                <a:lnTo>
                  <a:pt x="1941" y="139"/>
                </a:lnTo>
                <a:lnTo>
                  <a:pt x="1983" y="187"/>
                </a:lnTo>
                <a:lnTo>
                  <a:pt x="1983" y="191"/>
                </a:lnTo>
                <a:lnTo>
                  <a:pt x="1983" y="194"/>
                </a:lnTo>
                <a:lnTo>
                  <a:pt x="1981" y="198"/>
                </a:lnTo>
                <a:lnTo>
                  <a:pt x="1979" y="201"/>
                </a:lnTo>
                <a:lnTo>
                  <a:pt x="1978" y="205"/>
                </a:lnTo>
                <a:lnTo>
                  <a:pt x="1976" y="208"/>
                </a:lnTo>
                <a:lnTo>
                  <a:pt x="1976" y="212"/>
                </a:lnTo>
                <a:lnTo>
                  <a:pt x="1974" y="215"/>
                </a:lnTo>
                <a:lnTo>
                  <a:pt x="2009" y="215"/>
                </a:lnTo>
                <a:lnTo>
                  <a:pt x="2009" y="177"/>
                </a:lnTo>
                <a:lnTo>
                  <a:pt x="2016" y="184"/>
                </a:lnTo>
                <a:lnTo>
                  <a:pt x="2024" y="189"/>
                </a:lnTo>
                <a:lnTo>
                  <a:pt x="2032" y="192"/>
                </a:lnTo>
                <a:lnTo>
                  <a:pt x="2039" y="194"/>
                </a:lnTo>
                <a:lnTo>
                  <a:pt x="2048" y="198"/>
                </a:lnTo>
                <a:lnTo>
                  <a:pt x="2057" y="200"/>
                </a:lnTo>
                <a:lnTo>
                  <a:pt x="2064" y="203"/>
                </a:lnTo>
                <a:lnTo>
                  <a:pt x="2071" y="205"/>
                </a:lnTo>
                <a:lnTo>
                  <a:pt x="2071" y="201"/>
                </a:lnTo>
                <a:lnTo>
                  <a:pt x="2069" y="198"/>
                </a:lnTo>
                <a:lnTo>
                  <a:pt x="2068" y="194"/>
                </a:lnTo>
                <a:lnTo>
                  <a:pt x="2066" y="191"/>
                </a:lnTo>
                <a:lnTo>
                  <a:pt x="2064" y="187"/>
                </a:lnTo>
                <a:lnTo>
                  <a:pt x="2062" y="184"/>
                </a:lnTo>
                <a:lnTo>
                  <a:pt x="2062" y="180"/>
                </a:lnTo>
                <a:lnTo>
                  <a:pt x="2061" y="177"/>
                </a:lnTo>
                <a:lnTo>
                  <a:pt x="2045" y="177"/>
                </a:lnTo>
                <a:lnTo>
                  <a:pt x="2036" y="187"/>
                </a:lnTo>
                <a:lnTo>
                  <a:pt x="2018" y="187"/>
                </a:lnTo>
                <a:lnTo>
                  <a:pt x="1992" y="159"/>
                </a:lnTo>
                <a:lnTo>
                  <a:pt x="2002" y="157"/>
                </a:lnTo>
                <a:lnTo>
                  <a:pt x="2011" y="155"/>
                </a:lnTo>
                <a:lnTo>
                  <a:pt x="2022" y="155"/>
                </a:lnTo>
                <a:lnTo>
                  <a:pt x="2031" y="154"/>
                </a:lnTo>
                <a:lnTo>
                  <a:pt x="2041" y="154"/>
                </a:lnTo>
                <a:lnTo>
                  <a:pt x="2052" y="154"/>
                </a:lnTo>
                <a:lnTo>
                  <a:pt x="2061" y="152"/>
                </a:lnTo>
                <a:lnTo>
                  <a:pt x="2071" y="150"/>
                </a:lnTo>
                <a:lnTo>
                  <a:pt x="2068" y="150"/>
                </a:lnTo>
                <a:lnTo>
                  <a:pt x="2064" y="148"/>
                </a:lnTo>
                <a:lnTo>
                  <a:pt x="2061" y="147"/>
                </a:lnTo>
                <a:lnTo>
                  <a:pt x="2057" y="145"/>
                </a:lnTo>
                <a:lnTo>
                  <a:pt x="2054" y="143"/>
                </a:lnTo>
                <a:lnTo>
                  <a:pt x="2052" y="141"/>
                </a:lnTo>
                <a:lnTo>
                  <a:pt x="2048" y="141"/>
                </a:lnTo>
                <a:lnTo>
                  <a:pt x="2045" y="139"/>
                </a:lnTo>
                <a:lnTo>
                  <a:pt x="2048" y="136"/>
                </a:lnTo>
                <a:lnTo>
                  <a:pt x="2052" y="131"/>
                </a:lnTo>
                <a:lnTo>
                  <a:pt x="2057" y="124"/>
                </a:lnTo>
                <a:lnTo>
                  <a:pt x="2061" y="116"/>
                </a:lnTo>
                <a:lnTo>
                  <a:pt x="2064" y="109"/>
                </a:lnTo>
                <a:lnTo>
                  <a:pt x="2068" y="104"/>
                </a:lnTo>
                <a:lnTo>
                  <a:pt x="2069" y="99"/>
                </a:lnTo>
                <a:lnTo>
                  <a:pt x="2071" y="93"/>
                </a:lnTo>
                <a:lnTo>
                  <a:pt x="2078" y="93"/>
                </a:lnTo>
                <a:lnTo>
                  <a:pt x="2085" y="93"/>
                </a:lnTo>
                <a:lnTo>
                  <a:pt x="2092" y="95"/>
                </a:lnTo>
                <a:lnTo>
                  <a:pt x="2101" y="95"/>
                </a:lnTo>
                <a:lnTo>
                  <a:pt x="2108" y="97"/>
                </a:lnTo>
                <a:lnTo>
                  <a:pt x="2117" y="97"/>
                </a:lnTo>
                <a:lnTo>
                  <a:pt x="2124" y="101"/>
                </a:lnTo>
                <a:lnTo>
                  <a:pt x="2131" y="104"/>
                </a:lnTo>
                <a:lnTo>
                  <a:pt x="2135" y="102"/>
                </a:lnTo>
                <a:lnTo>
                  <a:pt x="2138" y="102"/>
                </a:lnTo>
                <a:lnTo>
                  <a:pt x="2142" y="101"/>
                </a:lnTo>
                <a:lnTo>
                  <a:pt x="2144" y="99"/>
                </a:lnTo>
                <a:lnTo>
                  <a:pt x="2147" y="97"/>
                </a:lnTo>
                <a:lnTo>
                  <a:pt x="2151" y="95"/>
                </a:lnTo>
                <a:lnTo>
                  <a:pt x="2154" y="93"/>
                </a:lnTo>
                <a:lnTo>
                  <a:pt x="2158" y="93"/>
                </a:lnTo>
                <a:lnTo>
                  <a:pt x="2158" y="90"/>
                </a:lnTo>
                <a:lnTo>
                  <a:pt x="2158" y="86"/>
                </a:lnTo>
                <a:lnTo>
                  <a:pt x="2158" y="83"/>
                </a:lnTo>
                <a:lnTo>
                  <a:pt x="2160" y="79"/>
                </a:lnTo>
                <a:lnTo>
                  <a:pt x="2160" y="76"/>
                </a:lnTo>
                <a:lnTo>
                  <a:pt x="2161" y="72"/>
                </a:lnTo>
                <a:lnTo>
                  <a:pt x="2163" y="69"/>
                </a:lnTo>
                <a:lnTo>
                  <a:pt x="2167" y="65"/>
                </a:lnTo>
                <a:lnTo>
                  <a:pt x="2211" y="93"/>
                </a:lnTo>
                <a:lnTo>
                  <a:pt x="2202" y="85"/>
                </a:lnTo>
                <a:lnTo>
                  <a:pt x="2220" y="85"/>
                </a:lnTo>
                <a:lnTo>
                  <a:pt x="2202" y="85"/>
                </a:lnTo>
                <a:lnTo>
                  <a:pt x="2209" y="85"/>
                </a:lnTo>
                <a:lnTo>
                  <a:pt x="2218" y="85"/>
                </a:lnTo>
                <a:lnTo>
                  <a:pt x="2228" y="85"/>
                </a:lnTo>
                <a:lnTo>
                  <a:pt x="2241" y="83"/>
                </a:lnTo>
                <a:lnTo>
                  <a:pt x="2251" y="83"/>
                </a:lnTo>
                <a:lnTo>
                  <a:pt x="2262" y="81"/>
                </a:lnTo>
                <a:lnTo>
                  <a:pt x="2273" y="78"/>
                </a:lnTo>
                <a:lnTo>
                  <a:pt x="2280" y="76"/>
                </a:lnTo>
                <a:lnTo>
                  <a:pt x="2280" y="79"/>
                </a:lnTo>
                <a:lnTo>
                  <a:pt x="2278" y="83"/>
                </a:lnTo>
                <a:lnTo>
                  <a:pt x="2276" y="86"/>
                </a:lnTo>
                <a:lnTo>
                  <a:pt x="2276" y="90"/>
                </a:lnTo>
                <a:lnTo>
                  <a:pt x="2274" y="93"/>
                </a:lnTo>
                <a:lnTo>
                  <a:pt x="2273" y="97"/>
                </a:lnTo>
                <a:lnTo>
                  <a:pt x="2271" y="101"/>
                </a:lnTo>
                <a:lnTo>
                  <a:pt x="2271" y="104"/>
                </a:lnTo>
                <a:lnTo>
                  <a:pt x="2288" y="122"/>
                </a:lnTo>
                <a:lnTo>
                  <a:pt x="2281" y="125"/>
                </a:lnTo>
                <a:lnTo>
                  <a:pt x="2274" y="131"/>
                </a:lnTo>
                <a:lnTo>
                  <a:pt x="2265" y="136"/>
                </a:lnTo>
                <a:lnTo>
                  <a:pt x="2258" y="141"/>
                </a:lnTo>
                <a:lnTo>
                  <a:pt x="2250" y="148"/>
                </a:lnTo>
                <a:lnTo>
                  <a:pt x="2243" y="155"/>
                </a:lnTo>
                <a:lnTo>
                  <a:pt x="2234" y="162"/>
                </a:lnTo>
                <a:lnTo>
                  <a:pt x="2228" y="168"/>
                </a:lnTo>
                <a:lnTo>
                  <a:pt x="2235" y="161"/>
                </a:lnTo>
                <a:lnTo>
                  <a:pt x="2246" y="154"/>
                </a:lnTo>
                <a:lnTo>
                  <a:pt x="2257" y="150"/>
                </a:lnTo>
                <a:lnTo>
                  <a:pt x="2269" y="147"/>
                </a:lnTo>
                <a:lnTo>
                  <a:pt x="2281" y="143"/>
                </a:lnTo>
                <a:lnTo>
                  <a:pt x="2294" y="141"/>
                </a:lnTo>
                <a:lnTo>
                  <a:pt x="2308" y="141"/>
                </a:lnTo>
                <a:lnTo>
                  <a:pt x="2320" y="141"/>
                </a:lnTo>
                <a:lnTo>
                  <a:pt x="2348" y="143"/>
                </a:lnTo>
                <a:lnTo>
                  <a:pt x="2377" y="147"/>
                </a:lnTo>
                <a:lnTo>
                  <a:pt x="2403" y="148"/>
                </a:lnTo>
                <a:lnTo>
                  <a:pt x="2428" y="150"/>
                </a:lnTo>
                <a:lnTo>
                  <a:pt x="2454" y="177"/>
                </a:lnTo>
                <a:lnTo>
                  <a:pt x="2470" y="171"/>
                </a:lnTo>
                <a:lnTo>
                  <a:pt x="2486" y="168"/>
                </a:lnTo>
                <a:lnTo>
                  <a:pt x="2506" y="168"/>
                </a:lnTo>
                <a:lnTo>
                  <a:pt x="2527" y="169"/>
                </a:lnTo>
                <a:lnTo>
                  <a:pt x="2569" y="175"/>
                </a:lnTo>
                <a:lnTo>
                  <a:pt x="2615" y="185"/>
                </a:lnTo>
                <a:lnTo>
                  <a:pt x="2663" y="198"/>
                </a:lnTo>
                <a:lnTo>
                  <a:pt x="2707" y="208"/>
                </a:lnTo>
                <a:lnTo>
                  <a:pt x="2728" y="212"/>
                </a:lnTo>
                <a:lnTo>
                  <a:pt x="2749" y="214"/>
                </a:lnTo>
                <a:lnTo>
                  <a:pt x="2767" y="215"/>
                </a:lnTo>
                <a:lnTo>
                  <a:pt x="2785" y="215"/>
                </a:lnTo>
                <a:lnTo>
                  <a:pt x="2792" y="215"/>
                </a:lnTo>
                <a:lnTo>
                  <a:pt x="2797" y="214"/>
                </a:lnTo>
                <a:lnTo>
                  <a:pt x="2804" y="212"/>
                </a:lnTo>
                <a:lnTo>
                  <a:pt x="2811" y="212"/>
                </a:lnTo>
                <a:lnTo>
                  <a:pt x="2817" y="210"/>
                </a:lnTo>
                <a:lnTo>
                  <a:pt x="2824" y="210"/>
                </a:lnTo>
                <a:lnTo>
                  <a:pt x="2831" y="212"/>
                </a:lnTo>
                <a:lnTo>
                  <a:pt x="2838" y="215"/>
                </a:lnTo>
                <a:lnTo>
                  <a:pt x="2839" y="215"/>
                </a:lnTo>
                <a:lnTo>
                  <a:pt x="2843" y="214"/>
                </a:lnTo>
                <a:lnTo>
                  <a:pt x="2847" y="212"/>
                </a:lnTo>
                <a:lnTo>
                  <a:pt x="2850" y="210"/>
                </a:lnTo>
                <a:lnTo>
                  <a:pt x="2854" y="208"/>
                </a:lnTo>
                <a:lnTo>
                  <a:pt x="2857" y="207"/>
                </a:lnTo>
                <a:lnTo>
                  <a:pt x="2859" y="207"/>
                </a:lnTo>
                <a:lnTo>
                  <a:pt x="2862" y="205"/>
                </a:lnTo>
                <a:lnTo>
                  <a:pt x="2880" y="224"/>
                </a:lnTo>
                <a:lnTo>
                  <a:pt x="2889" y="222"/>
                </a:lnTo>
                <a:lnTo>
                  <a:pt x="2898" y="222"/>
                </a:lnTo>
                <a:lnTo>
                  <a:pt x="2903" y="221"/>
                </a:lnTo>
                <a:lnTo>
                  <a:pt x="2910" y="221"/>
                </a:lnTo>
                <a:lnTo>
                  <a:pt x="2915" y="219"/>
                </a:lnTo>
                <a:lnTo>
                  <a:pt x="2921" y="221"/>
                </a:lnTo>
                <a:lnTo>
                  <a:pt x="2926" y="221"/>
                </a:lnTo>
                <a:lnTo>
                  <a:pt x="2933" y="224"/>
                </a:lnTo>
                <a:lnTo>
                  <a:pt x="2951" y="205"/>
                </a:lnTo>
                <a:lnTo>
                  <a:pt x="2933" y="205"/>
                </a:lnTo>
                <a:lnTo>
                  <a:pt x="2945" y="207"/>
                </a:lnTo>
                <a:lnTo>
                  <a:pt x="2960" y="208"/>
                </a:lnTo>
                <a:lnTo>
                  <a:pt x="2972" y="212"/>
                </a:lnTo>
                <a:lnTo>
                  <a:pt x="2984" y="214"/>
                </a:lnTo>
                <a:lnTo>
                  <a:pt x="2998" y="217"/>
                </a:lnTo>
                <a:lnTo>
                  <a:pt x="3011" y="221"/>
                </a:lnTo>
                <a:lnTo>
                  <a:pt x="3025" y="222"/>
                </a:lnTo>
                <a:lnTo>
                  <a:pt x="3037" y="224"/>
                </a:lnTo>
                <a:lnTo>
                  <a:pt x="3055" y="242"/>
                </a:lnTo>
                <a:lnTo>
                  <a:pt x="3062" y="242"/>
                </a:lnTo>
                <a:lnTo>
                  <a:pt x="3069" y="242"/>
                </a:lnTo>
                <a:lnTo>
                  <a:pt x="3076" y="244"/>
                </a:lnTo>
                <a:lnTo>
                  <a:pt x="3085" y="244"/>
                </a:lnTo>
                <a:lnTo>
                  <a:pt x="3094" y="245"/>
                </a:lnTo>
                <a:lnTo>
                  <a:pt x="3101" y="247"/>
                </a:lnTo>
                <a:lnTo>
                  <a:pt x="3108" y="249"/>
                </a:lnTo>
                <a:lnTo>
                  <a:pt x="3115" y="253"/>
                </a:lnTo>
                <a:lnTo>
                  <a:pt x="3113" y="258"/>
                </a:lnTo>
                <a:lnTo>
                  <a:pt x="3111" y="261"/>
                </a:lnTo>
                <a:lnTo>
                  <a:pt x="3111" y="263"/>
                </a:lnTo>
                <a:lnTo>
                  <a:pt x="3111" y="265"/>
                </a:lnTo>
                <a:lnTo>
                  <a:pt x="3111" y="268"/>
                </a:lnTo>
                <a:lnTo>
                  <a:pt x="3110" y="270"/>
                </a:lnTo>
                <a:lnTo>
                  <a:pt x="3110" y="274"/>
                </a:lnTo>
                <a:lnTo>
                  <a:pt x="3106" y="281"/>
                </a:lnTo>
                <a:lnTo>
                  <a:pt x="3088" y="261"/>
                </a:lnTo>
                <a:lnTo>
                  <a:pt x="3037" y="261"/>
                </a:lnTo>
                <a:lnTo>
                  <a:pt x="3037" y="258"/>
                </a:lnTo>
                <a:lnTo>
                  <a:pt x="3036" y="253"/>
                </a:lnTo>
                <a:lnTo>
                  <a:pt x="3032" y="249"/>
                </a:lnTo>
                <a:lnTo>
                  <a:pt x="3028" y="244"/>
                </a:lnTo>
                <a:lnTo>
                  <a:pt x="3025" y="240"/>
                </a:lnTo>
                <a:lnTo>
                  <a:pt x="3023" y="237"/>
                </a:lnTo>
                <a:lnTo>
                  <a:pt x="3021" y="233"/>
                </a:lnTo>
                <a:lnTo>
                  <a:pt x="3020" y="233"/>
                </a:lnTo>
                <a:lnTo>
                  <a:pt x="3020" y="237"/>
                </a:lnTo>
                <a:lnTo>
                  <a:pt x="3020" y="240"/>
                </a:lnTo>
                <a:lnTo>
                  <a:pt x="3020" y="245"/>
                </a:lnTo>
                <a:lnTo>
                  <a:pt x="3021" y="249"/>
                </a:lnTo>
                <a:lnTo>
                  <a:pt x="3028" y="260"/>
                </a:lnTo>
                <a:lnTo>
                  <a:pt x="3037" y="268"/>
                </a:lnTo>
                <a:lnTo>
                  <a:pt x="3048" y="276"/>
                </a:lnTo>
                <a:lnTo>
                  <a:pt x="3058" y="283"/>
                </a:lnTo>
                <a:lnTo>
                  <a:pt x="3071" y="288"/>
                </a:lnTo>
                <a:lnTo>
                  <a:pt x="3081" y="290"/>
                </a:lnTo>
                <a:lnTo>
                  <a:pt x="3080" y="293"/>
                </a:lnTo>
                <a:lnTo>
                  <a:pt x="3078" y="297"/>
                </a:lnTo>
                <a:lnTo>
                  <a:pt x="3076" y="302"/>
                </a:lnTo>
                <a:lnTo>
                  <a:pt x="3073" y="307"/>
                </a:lnTo>
                <a:lnTo>
                  <a:pt x="3069" y="311"/>
                </a:lnTo>
                <a:lnTo>
                  <a:pt x="3066" y="314"/>
                </a:lnTo>
                <a:lnTo>
                  <a:pt x="3064" y="316"/>
                </a:lnTo>
                <a:lnTo>
                  <a:pt x="3064" y="318"/>
                </a:lnTo>
                <a:lnTo>
                  <a:pt x="3060" y="318"/>
                </a:lnTo>
                <a:lnTo>
                  <a:pt x="3057" y="318"/>
                </a:lnTo>
                <a:lnTo>
                  <a:pt x="3053" y="320"/>
                </a:lnTo>
                <a:lnTo>
                  <a:pt x="3050" y="321"/>
                </a:lnTo>
                <a:lnTo>
                  <a:pt x="3046" y="323"/>
                </a:lnTo>
                <a:lnTo>
                  <a:pt x="3044" y="325"/>
                </a:lnTo>
                <a:lnTo>
                  <a:pt x="3041" y="327"/>
                </a:lnTo>
                <a:lnTo>
                  <a:pt x="3037" y="327"/>
                </a:lnTo>
                <a:lnTo>
                  <a:pt x="3032" y="327"/>
                </a:lnTo>
                <a:lnTo>
                  <a:pt x="3025" y="325"/>
                </a:lnTo>
                <a:lnTo>
                  <a:pt x="3021" y="323"/>
                </a:lnTo>
                <a:lnTo>
                  <a:pt x="3016" y="323"/>
                </a:lnTo>
                <a:lnTo>
                  <a:pt x="3011" y="323"/>
                </a:lnTo>
                <a:lnTo>
                  <a:pt x="3005" y="323"/>
                </a:lnTo>
                <a:lnTo>
                  <a:pt x="3000" y="323"/>
                </a:lnTo>
                <a:lnTo>
                  <a:pt x="2993" y="327"/>
                </a:lnTo>
                <a:lnTo>
                  <a:pt x="2995" y="336"/>
                </a:lnTo>
                <a:lnTo>
                  <a:pt x="2998" y="344"/>
                </a:lnTo>
                <a:lnTo>
                  <a:pt x="3002" y="351"/>
                </a:lnTo>
                <a:lnTo>
                  <a:pt x="3009" y="357"/>
                </a:lnTo>
                <a:lnTo>
                  <a:pt x="3016" y="362"/>
                </a:lnTo>
                <a:lnTo>
                  <a:pt x="3023" y="366"/>
                </a:lnTo>
                <a:lnTo>
                  <a:pt x="3030" y="369"/>
                </a:lnTo>
                <a:lnTo>
                  <a:pt x="3037" y="373"/>
                </a:lnTo>
                <a:lnTo>
                  <a:pt x="3037" y="380"/>
                </a:lnTo>
                <a:lnTo>
                  <a:pt x="3039" y="389"/>
                </a:lnTo>
                <a:lnTo>
                  <a:pt x="3041" y="396"/>
                </a:lnTo>
                <a:lnTo>
                  <a:pt x="3041" y="405"/>
                </a:lnTo>
                <a:lnTo>
                  <a:pt x="3043" y="413"/>
                </a:lnTo>
                <a:lnTo>
                  <a:pt x="3044" y="422"/>
                </a:lnTo>
                <a:lnTo>
                  <a:pt x="3046" y="431"/>
                </a:lnTo>
                <a:lnTo>
                  <a:pt x="3046" y="438"/>
                </a:lnTo>
                <a:lnTo>
                  <a:pt x="3036" y="427"/>
                </a:lnTo>
                <a:lnTo>
                  <a:pt x="3023" y="420"/>
                </a:lnTo>
                <a:lnTo>
                  <a:pt x="3011" y="412"/>
                </a:lnTo>
                <a:lnTo>
                  <a:pt x="2998" y="405"/>
                </a:lnTo>
                <a:lnTo>
                  <a:pt x="2984" y="397"/>
                </a:lnTo>
                <a:lnTo>
                  <a:pt x="2972" y="390"/>
                </a:lnTo>
                <a:lnTo>
                  <a:pt x="2961" y="383"/>
                </a:lnTo>
                <a:lnTo>
                  <a:pt x="2951" y="373"/>
                </a:lnTo>
                <a:lnTo>
                  <a:pt x="2951" y="369"/>
                </a:lnTo>
                <a:lnTo>
                  <a:pt x="2951" y="366"/>
                </a:lnTo>
                <a:lnTo>
                  <a:pt x="2952" y="362"/>
                </a:lnTo>
                <a:lnTo>
                  <a:pt x="2954" y="359"/>
                </a:lnTo>
                <a:lnTo>
                  <a:pt x="2956" y="355"/>
                </a:lnTo>
                <a:lnTo>
                  <a:pt x="2958" y="351"/>
                </a:lnTo>
                <a:lnTo>
                  <a:pt x="2958" y="348"/>
                </a:lnTo>
                <a:lnTo>
                  <a:pt x="2960" y="344"/>
                </a:lnTo>
                <a:lnTo>
                  <a:pt x="2958" y="341"/>
                </a:lnTo>
                <a:lnTo>
                  <a:pt x="2956" y="334"/>
                </a:lnTo>
                <a:lnTo>
                  <a:pt x="2952" y="329"/>
                </a:lnTo>
                <a:lnTo>
                  <a:pt x="2951" y="320"/>
                </a:lnTo>
                <a:lnTo>
                  <a:pt x="2947" y="313"/>
                </a:lnTo>
                <a:lnTo>
                  <a:pt x="2944" y="304"/>
                </a:lnTo>
                <a:lnTo>
                  <a:pt x="2942" y="297"/>
                </a:lnTo>
                <a:lnTo>
                  <a:pt x="2942" y="290"/>
                </a:lnTo>
                <a:lnTo>
                  <a:pt x="2935" y="291"/>
                </a:lnTo>
                <a:lnTo>
                  <a:pt x="2931" y="293"/>
                </a:lnTo>
                <a:lnTo>
                  <a:pt x="2928" y="293"/>
                </a:lnTo>
                <a:lnTo>
                  <a:pt x="2924" y="293"/>
                </a:lnTo>
                <a:lnTo>
                  <a:pt x="2921" y="291"/>
                </a:lnTo>
                <a:lnTo>
                  <a:pt x="2917" y="290"/>
                </a:lnTo>
                <a:lnTo>
                  <a:pt x="2912" y="290"/>
                </a:lnTo>
                <a:lnTo>
                  <a:pt x="2907" y="290"/>
                </a:lnTo>
                <a:lnTo>
                  <a:pt x="2903" y="297"/>
                </a:lnTo>
                <a:lnTo>
                  <a:pt x="2898" y="304"/>
                </a:lnTo>
                <a:lnTo>
                  <a:pt x="2894" y="313"/>
                </a:lnTo>
                <a:lnTo>
                  <a:pt x="2887" y="321"/>
                </a:lnTo>
                <a:lnTo>
                  <a:pt x="2882" y="330"/>
                </a:lnTo>
                <a:lnTo>
                  <a:pt x="2877" y="339"/>
                </a:lnTo>
                <a:lnTo>
                  <a:pt x="2869" y="346"/>
                </a:lnTo>
                <a:lnTo>
                  <a:pt x="2862" y="353"/>
                </a:lnTo>
                <a:lnTo>
                  <a:pt x="2854" y="353"/>
                </a:lnTo>
                <a:lnTo>
                  <a:pt x="2847" y="351"/>
                </a:lnTo>
                <a:lnTo>
                  <a:pt x="2841" y="350"/>
                </a:lnTo>
                <a:lnTo>
                  <a:pt x="2836" y="346"/>
                </a:lnTo>
                <a:lnTo>
                  <a:pt x="2832" y="343"/>
                </a:lnTo>
                <a:lnTo>
                  <a:pt x="2831" y="339"/>
                </a:lnTo>
                <a:lnTo>
                  <a:pt x="2829" y="332"/>
                </a:lnTo>
                <a:lnTo>
                  <a:pt x="2829" y="327"/>
                </a:lnTo>
                <a:lnTo>
                  <a:pt x="2811" y="344"/>
                </a:lnTo>
                <a:lnTo>
                  <a:pt x="2794" y="327"/>
                </a:lnTo>
                <a:lnTo>
                  <a:pt x="2790" y="330"/>
                </a:lnTo>
                <a:lnTo>
                  <a:pt x="2785" y="336"/>
                </a:lnTo>
                <a:lnTo>
                  <a:pt x="2778" y="343"/>
                </a:lnTo>
                <a:lnTo>
                  <a:pt x="2772" y="350"/>
                </a:lnTo>
                <a:lnTo>
                  <a:pt x="2767" y="359"/>
                </a:lnTo>
                <a:lnTo>
                  <a:pt x="2762" y="367"/>
                </a:lnTo>
                <a:lnTo>
                  <a:pt x="2760" y="374"/>
                </a:lnTo>
                <a:lnTo>
                  <a:pt x="2758" y="382"/>
                </a:lnTo>
                <a:lnTo>
                  <a:pt x="2762" y="382"/>
                </a:lnTo>
                <a:lnTo>
                  <a:pt x="2767" y="385"/>
                </a:lnTo>
                <a:lnTo>
                  <a:pt x="2771" y="387"/>
                </a:lnTo>
                <a:lnTo>
                  <a:pt x="2776" y="390"/>
                </a:lnTo>
                <a:lnTo>
                  <a:pt x="2781" y="394"/>
                </a:lnTo>
                <a:lnTo>
                  <a:pt x="2785" y="397"/>
                </a:lnTo>
                <a:lnTo>
                  <a:pt x="2790" y="399"/>
                </a:lnTo>
                <a:lnTo>
                  <a:pt x="2794" y="401"/>
                </a:lnTo>
                <a:lnTo>
                  <a:pt x="2802" y="390"/>
                </a:lnTo>
                <a:lnTo>
                  <a:pt x="2809" y="392"/>
                </a:lnTo>
                <a:lnTo>
                  <a:pt x="2817" y="396"/>
                </a:lnTo>
                <a:lnTo>
                  <a:pt x="2824" y="401"/>
                </a:lnTo>
                <a:lnTo>
                  <a:pt x="2831" y="406"/>
                </a:lnTo>
                <a:lnTo>
                  <a:pt x="2838" y="413"/>
                </a:lnTo>
                <a:lnTo>
                  <a:pt x="2845" y="419"/>
                </a:lnTo>
                <a:lnTo>
                  <a:pt x="2850" y="424"/>
                </a:lnTo>
                <a:lnTo>
                  <a:pt x="2855" y="429"/>
                </a:lnTo>
                <a:lnTo>
                  <a:pt x="2855" y="466"/>
                </a:lnTo>
                <a:lnTo>
                  <a:pt x="2857" y="470"/>
                </a:lnTo>
                <a:lnTo>
                  <a:pt x="2862" y="473"/>
                </a:lnTo>
                <a:lnTo>
                  <a:pt x="2866" y="477"/>
                </a:lnTo>
                <a:lnTo>
                  <a:pt x="2871" y="481"/>
                </a:lnTo>
                <a:lnTo>
                  <a:pt x="2877" y="484"/>
                </a:lnTo>
                <a:lnTo>
                  <a:pt x="2882" y="488"/>
                </a:lnTo>
                <a:lnTo>
                  <a:pt x="2885" y="491"/>
                </a:lnTo>
                <a:lnTo>
                  <a:pt x="2889" y="495"/>
                </a:lnTo>
                <a:lnTo>
                  <a:pt x="2889" y="498"/>
                </a:lnTo>
                <a:lnTo>
                  <a:pt x="2887" y="503"/>
                </a:lnTo>
                <a:lnTo>
                  <a:pt x="2884" y="511"/>
                </a:lnTo>
                <a:lnTo>
                  <a:pt x="2880" y="518"/>
                </a:lnTo>
                <a:lnTo>
                  <a:pt x="2877" y="523"/>
                </a:lnTo>
                <a:lnTo>
                  <a:pt x="2875" y="530"/>
                </a:lnTo>
                <a:lnTo>
                  <a:pt x="2873" y="535"/>
                </a:lnTo>
                <a:lnTo>
                  <a:pt x="2871" y="541"/>
                </a:lnTo>
                <a:lnTo>
                  <a:pt x="2868" y="541"/>
                </a:lnTo>
                <a:lnTo>
                  <a:pt x="2864" y="539"/>
                </a:lnTo>
                <a:lnTo>
                  <a:pt x="2859" y="539"/>
                </a:lnTo>
                <a:lnTo>
                  <a:pt x="2855" y="537"/>
                </a:lnTo>
                <a:lnTo>
                  <a:pt x="2852" y="539"/>
                </a:lnTo>
                <a:lnTo>
                  <a:pt x="2848" y="541"/>
                </a:lnTo>
                <a:lnTo>
                  <a:pt x="2847" y="544"/>
                </a:lnTo>
                <a:lnTo>
                  <a:pt x="2847" y="549"/>
                </a:lnTo>
                <a:lnTo>
                  <a:pt x="2847" y="567"/>
                </a:lnTo>
                <a:lnTo>
                  <a:pt x="2848" y="579"/>
                </a:lnTo>
                <a:lnTo>
                  <a:pt x="2852" y="590"/>
                </a:lnTo>
                <a:lnTo>
                  <a:pt x="2859" y="602"/>
                </a:lnTo>
                <a:lnTo>
                  <a:pt x="2868" y="615"/>
                </a:lnTo>
                <a:lnTo>
                  <a:pt x="2875" y="627"/>
                </a:lnTo>
                <a:lnTo>
                  <a:pt x="2882" y="638"/>
                </a:lnTo>
                <a:lnTo>
                  <a:pt x="2887" y="650"/>
                </a:lnTo>
                <a:lnTo>
                  <a:pt x="2889" y="661"/>
                </a:lnTo>
                <a:lnTo>
                  <a:pt x="2880" y="661"/>
                </a:lnTo>
                <a:lnTo>
                  <a:pt x="2875" y="659"/>
                </a:lnTo>
                <a:lnTo>
                  <a:pt x="2871" y="657"/>
                </a:lnTo>
                <a:lnTo>
                  <a:pt x="2869" y="654"/>
                </a:lnTo>
                <a:lnTo>
                  <a:pt x="2868" y="650"/>
                </a:lnTo>
                <a:lnTo>
                  <a:pt x="2866" y="645"/>
                </a:lnTo>
                <a:lnTo>
                  <a:pt x="2866" y="640"/>
                </a:lnTo>
                <a:lnTo>
                  <a:pt x="2862" y="632"/>
                </a:lnTo>
                <a:lnTo>
                  <a:pt x="2855" y="624"/>
                </a:lnTo>
                <a:lnTo>
                  <a:pt x="2845" y="620"/>
                </a:lnTo>
                <a:lnTo>
                  <a:pt x="2836" y="613"/>
                </a:lnTo>
                <a:lnTo>
                  <a:pt x="2829" y="606"/>
                </a:lnTo>
                <a:lnTo>
                  <a:pt x="2820" y="599"/>
                </a:lnTo>
                <a:lnTo>
                  <a:pt x="2813" y="592"/>
                </a:lnTo>
                <a:lnTo>
                  <a:pt x="2808" y="583"/>
                </a:lnTo>
                <a:lnTo>
                  <a:pt x="2801" y="576"/>
                </a:lnTo>
                <a:lnTo>
                  <a:pt x="2794" y="567"/>
                </a:lnTo>
                <a:lnTo>
                  <a:pt x="2786" y="571"/>
                </a:lnTo>
                <a:lnTo>
                  <a:pt x="2779" y="574"/>
                </a:lnTo>
                <a:lnTo>
                  <a:pt x="2771" y="579"/>
                </a:lnTo>
                <a:lnTo>
                  <a:pt x="2762" y="583"/>
                </a:lnTo>
                <a:lnTo>
                  <a:pt x="2755" y="588"/>
                </a:lnTo>
                <a:lnTo>
                  <a:pt x="2746" y="594"/>
                </a:lnTo>
                <a:lnTo>
                  <a:pt x="2739" y="599"/>
                </a:lnTo>
                <a:lnTo>
                  <a:pt x="2732" y="606"/>
                </a:lnTo>
                <a:lnTo>
                  <a:pt x="2739" y="606"/>
                </a:lnTo>
                <a:lnTo>
                  <a:pt x="2744" y="608"/>
                </a:lnTo>
                <a:lnTo>
                  <a:pt x="2751" y="608"/>
                </a:lnTo>
                <a:lnTo>
                  <a:pt x="2756" y="610"/>
                </a:lnTo>
                <a:lnTo>
                  <a:pt x="2764" y="611"/>
                </a:lnTo>
                <a:lnTo>
                  <a:pt x="2767" y="613"/>
                </a:lnTo>
                <a:lnTo>
                  <a:pt x="2772" y="613"/>
                </a:lnTo>
                <a:lnTo>
                  <a:pt x="2776" y="615"/>
                </a:lnTo>
                <a:lnTo>
                  <a:pt x="2776" y="620"/>
                </a:lnTo>
                <a:lnTo>
                  <a:pt x="2776" y="625"/>
                </a:lnTo>
                <a:lnTo>
                  <a:pt x="2778" y="631"/>
                </a:lnTo>
                <a:lnTo>
                  <a:pt x="2781" y="636"/>
                </a:lnTo>
                <a:lnTo>
                  <a:pt x="2788" y="647"/>
                </a:lnTo>
                <a:lnTo>
                  <a:pt x="2799" y="657"/>
                </a:lnTo>
                <a:lnTo>
                  <a:pt x="2809" y="670"/>
                </a:lnTo>
                <a:lnTo>
                  <a:pt x="2818" y="682"/>
                </a:lnTo>
                <a:lnTo>
                  <a:pt x="2822" y="687"/>
                </a:lnTo>
                <a:lnTo>
                  <a:pt x="2825" y="694"/>
                </a:lnTo>
                <a:lnTo>
                  <a:pt x="2827" y="700"/>
                </a:lnTo>
                <a:lnTo>
                  <a:pt x="2829" y="707"/>
                </a:lnTo>
                <a:lnTo>
                  <a:pt x="2832" y="708"/>
                </a:lnTo>
                <a:lnTo>
                  <a:pt x="2836" y="710"/>
                </a:lnTo>
                <a:lnTo>
                  <a:pt x="2839" y="712"/>
                </a:lnTo>
                <a:lnTo>
                  <a:pt x="2845" y="716"/>
                </a:lnTo>
                <a:lnTo>
                  <a:pt x="2848" y="719"/>
                </a:lnTo>
                <a:lnTo>
                  <a:pt x="2852" y="723"/>
                </a:lnTo>
                <a:lnTo>
                  <a:pt x="2854" y="724"/>
                </a:lnTo>
                <a:lnTo>
                  <a:pt x="2855" y="726"/>
                </a:lnTo>
                <a:lnTo>
                  <a:pt x="2854" y="730"/>
                </a:lnTo>
                <a:lnTo>
                  <a:pt x="2854" y="735"/>
                </a:lnTo>
                <a:lnTo>
                  <a:pt x="2852" y="740"/>
                </a:lnTo>
                <a:lnTo>
                  <a:pt x="2850" y="746"/>
                </a:lnTo>
                <a:lnTo>
                  <a:pt x="2848" y="753"/>
                </a:lnTo>
                <a:lnTo>
                  <a:pt x="2847" y="760"/>
                </a:lnTo>
                <a:lnTo>
                  <a:pt x="2847" y="767"/>
                </a:lnTo>
                <a:lnTo>
                  <a:pt x="2847" y="774"/>
                </a:lnTo>
                <a:lnTo>
                  <a:pt x="2829" y="792"/>
                </a:lnTo>
                <a:lnTo>
                  <a:pt x="2794" y="792"/>
                </a:lnTo>
                <a:lnTo>
                  <a:pt x="2788" y="797"/>
                </a:lnTo>
                <a:lnTo>
                  <a:pt x="2783" y="800"/>
                </a:lnTo>
                <a:lnTo>
                  <a:pt x="2779" y="802"/>
                </a:lnTo>
                <a:lnTo>
                  <a:pt x="2776" y="802"/>
                </a:lnTo>
                <a:lnTo>
                  <a:pt x="2772" y="802"/>
                </a:lnTo>
                <a:lnTo>
                  <a:pt x="2769" y="802"/>
                </a:lnTo>
                <a:lnTo>
                  <a:pt x="2764" y="800"/>
                </a:lnTo>
                <a:lnTo>
                  <a:pt x="2758" y="800"/>
                </a:lnTo>
                <a:lnTo>
                  <a:pt x="2776" y="781"/>
                </a:lnTo>
                <a:lnTo>
                  <a:pt x="2771" y="784"/>
                </a:lnTo>
                <a:lnTo>
                  <a:pt x="2767" y="786"/>
                </a:lnTo>
                <a:lnTo>
                  <a:pt x="2764" y="786"/>
                </a:lnTo>
                <a:lnTo>
                  <a:pt x="2762" y="788"/>
                </a:lnTo>
                <a:lnTo>
                  <a:pt x="2758" y="792"/>
                </a:lnTo>
                <a:lnTo>
                  <a:pt x="2755" y="795"/>
                </a:lnTo>
                <a:lnTo>
                  <a:pt x="2749" y="800"/>
                </a:lnTo>
                <a:lnTo>
                  <a:pt x="2742" y="797"/>
                </a:lnTo>
                <a:lnTo>
                  <a:pt x="2737" y="795"/>
                </a:lnTo>
                <a:lnTo>
                  <a:pt x="2730" y="793"/>
                </a:lnTo>
                <a:lnTo>
                  <a:pt x="2723" y="793"/>
                </a:lnTo>
                <a:lnTo>
                  <a:pt x="2718" y="793"/>
                </a:lnTo>
                <a:lnTo>
                  <a:pt x="2711" y="795"/>
                </a:lnTo>
                <a:lnTo>
                  <a:pt x="2703" y="797"/>
                </a:lnTo>
                <a:lnTo>
                  <a:pt x="2698" y="800"/>
                </a:lnTo>
                <a:lnTo>
                  <a:pt x="2700" y="807"/>
                </a:lnTo>
                <a:lnTo>
                  <a:pt x="2702" y="816"/>
                </a:lnTo>
                <a:lnTo>
                  <a:pt x="2707" y="823"/>
                </a:lnTo>
                <a:lnTo>
                  <a:pt x="2712" y="832"/>
                </a:lnTo>
                <a:lnTo>
                  <a:pt x="2718" y="839"/>
                </a:lnTo>
                <a:lnTo>
                  <a:pt x="2723" y="846"/>
                </a:lnTo>
                <a:lnTo>
                  <a:pt x="2728" y="852"/>
                </a:lnTo>
                <a:lnTo>
                  <a:pt x="2732" y="857"/>
                </a:lnTo>
                <a:lnTo>
                  <a:pt x="2732" y="860"/>
                </a:lnTo>
                <a:lnTo>
                  <a:pt x="2730" y="864"/>
                </a:lnTo>
                <a:lnTo>
                  <a:pt x="2730" y="868"/>
                </a:lnTo>
                <a:lnTo>
                  <a:pt x="2728" y="871"/>
                </a:lnTo>
                <a:lnTo>
                  <a:pt x="2726" y="875"/>
                </a:lnTo>
                <a:lnTo>
                  <a:pt x="2725" y="878"/>
                </a:lnTo>
                <a:lnTo>
                  <a:pt x="2725" y="882"/>
                </a:lnTo>
                <a:lnTo>
                  <a:pt x="2723" y="885"/>
                </a:lnTo>
                <a:lnTo>
                  <a:pt x="2726" y="889"/>
                </a:lnTo>
                <a:lnTo>
                  <a:pt x="2732" y="892"/>
                </a:lnTo>
                <a:lnTo>
                  <a:pt x="2735" y="898"/>
                </a:lnTo>
                <a:lnTo>
                  <a:pt x="2739" y="905"/>
                </a:lnTo>
                <a:lnTo>
                  <a:pt x="2744" y="910"/>
                </a:lnTo>
                <a:lnTo>
                  <a:pt x="2746" y="917"/>
                </a:lnTo>
                <a:lnTo>
                  <a:pt x="2749" y="924"/>
                </a:lnTo>
                <a:lnTo>
                  <a:pt x="2749" y="931"/>
                </a:lnTo>
                <a:lnTo>
                  <a:pt x="2744" y="931"/>
                </a:lnTo>
                <a:lnTo>
                  <a:pt x="2739" y="933"/>
                </a:lnTo>
                <a:lnTo>
                  <a:pt x="2735" y="935"/>
                </a:lnTo>
                <a:lnTo>
                  <a:pt x="2734" y="938"/>
                </a:lnTo>
                <a:lnTo>
                  <a:pt x="2730" y="942"/>
                </a:lnTo>
                <a:lnTo>
                  <a:pt x="2728" y="947"/>
                </a:lnTo>
                <a:lnTo>
                  <a:pt x="2726" y="952"/>
                </a:lnTo>
                <a:lnTo>
                  <a:pt x="2723" y="958"/>
                </a:lnTo>
                <a:lnTo>
                  <a:pt x="2718" y="956"/>
                </a:lnTo>
                <a:lnTo>
                  <a:pt x="2707" y="949"/>
                </a:lnTo>
                <a:lnTo>
                  <a:pt x="2691" y="940"/>
                </a:lnTo>
                <a:lnTo>
                  <a:pt x="2675" y="929"/>
                </a:lnTo>
                <a:lnTo>
                  <a:pt x="2659" y="919"/>
                </a:lnTo>
                <a:lnTo>
                  <a:pt x="2645" y="908"/>
                </a:lnTo>
                <a:lnTo>
                  <a:pt x="2635" y="899"/>
                </a:lnTo>
                <a:lnTo>
                  <a:pt x="2628" y="894"/>
                </a:lnTo>
                <a:lnTo>
                  <a:pt x="2624" y="903"/>
                </a:lnTo>
                <a:lnTo>
                  <a:pt x="2624" y="913"/>
                </a:lnTo>
                <a:lnTo>
                  <a:pt x="2624" y="924"/>
                </a:lnTo>
                <a:lnTo>
                  <a:pt x="2628" y="933"/>
                </a:lnTo>
                <a:lnTo>
                  <a:pt x="2638" y="951"/>
                </a:lnTo>
                <a:lnTo>
                  <a:pt x="2654" y="968"/>
                </a:lnTo>
                <a:lnTo>
                  <a:pt x="2668" y="986"/>
                </a:lnTo>
                <a:lnTo>
                  <a:pt x="2684" y="1004"/>
                </a:lnTo>
                <a:lnTo>
                  <a:pt x="2689" y="1012"/>
                </a:lnTo>
                <a:lnTo>
                  <a:pt x="2695" y="1023"/>
                </a:lnTo>
                <a:lnTo>
                  <a:pt x="2696" y="1032"/>
                </a:lnTo>
                <a:lnTo>
                  <a:pt x="2698" y="1042"/>
                </a:lnTo>
                <a:lnTo>
                  <a:pt x="2688" y="1041"/>
                </a:lnTo>
                <a:lnTo>
                  <a:pt x="2677" y="1039"/>
                </a:lnTo>
                <a:lnTo>
                  <a:pt x="2666" y="1034"/>
                </a:lnTo>
                <a:lnTo>
                  <a:pt x="2658" y="1027"/>
                </a:lnTo>
                <a:lnTo>
                  <a:pt x="2647" y="1018"/>
                </a:lnTo>
                <a:lnTo>
                  <a:pt x="2636" y="1007"/>
                </a:lnTo>
                <a:lnTo>
                  <a:pt x="2628" y="997"/>
                </a:lnTo>
                <a:lnTo>
                  <a:pt x="2619" y="986"/>
                </a:lnTo>
                <a:lnTo>
                  <a:pt x="2612" y="974"/>
                </a:lnTo>
                <a:lnTo>
                  <a:pt x="2605" y="961"/>
                </a:lnTo>
                <a:lnTo>
                  <a:pt x="2599" y="949"/>
                </a:lnTo>
                <a:lnTo>
                  <a:pt x="2594" y="936"/>
                </a:lnTo>
                <a:lnTo>
                  <a:pt x="2592" y="924"/>
                </a:lnTo>
                <a:lnTo>
                  <a:pt x="2590" y="913"/>
                </a:lnTo>
                <a:lnTo>
                  <a:pt x="2590" y="903"/>
                </a:lnTo>
                <a:lnTo>
                  <a:pt x="2592" y="894"/>
                </a:lnTo>
                <a:lnTo>
                  <a:pt x="2589" y="892"/>
                </a:lnTo>
                <a:lnTo>
                  <a:pt x="2587" y="892"/>
                </a:lnTo>
                <a:lnTo>
                  <a:pt x="2583" y="890"/>
                </a:lnTo>
                <a:lnTo>
                  <a:pt x="2580" y="889"/>
                </a:lnTo>
                <a:lnTo>
                  <a:pt x="2576" y="887"/>
                </a:lnTo>
                <a:lnTo>
                  <a:pt x="2573" y="885"/>
                </a:lnTo>
                <a:lnTo>
                  <a:pt x="2571" y="885"/>
                </a:lnTo>
                <a:lnTo>
                  <a:pt x="2567" y="885"/>
                </a:lnTo>
                <a:lnTo>
                  <a:pt x="2560" y="875"/>
                </a:lnTo>
                <a:lnTo>
                  <a:pt x="2550" y="859"/>
                </a:lnTo>
                <a:lnTo>
                  <a:pt x="2536" y="839"/>
                </a:lnTo>
                <a:lnTo>
                  <a:pt x="2522" y="818"/>
                </a:lnTo>
                <a:lnTo>
                  <a:pt x="2507" y="799"/>
                </a:lnTo>
                <a:lnTo>
                  <a:pt x="2495" y="784"/>
                </a:lnTo>
                <a:lnTo>
                  <a:pt x="2490" y="774"/>
                </a:lnTo>
                <a:lnTo>
                  <a:pt x="2488" y="774"/>
                </a:lnTo>
                <a:lnTo>
                  <a:pt x="2484" y="772"/>
                </a:lnTo>
                <a:lnTo>
                  <a:pt x="2483" y="772"/>
                </a:lnTo>
                <a:lnTo>
                  <a:pt x="2479" y="770"/>
                </a:lnTo>
                <a:lnTo>
                  <a:pt x="2476" y="769"/>
                </a:lnTo>
                <a:lnTo>
                  <a:pt x="2472" y="767"/>
                </a:lnTo>
                <a:lnTo>
                  <a:pt x="2469" y="765"/>
                </a:lnTo>
                <a:lnTo>
                  <a:pt x="2465" y="763"/>
                </a:lnTo>
                <a:lnTo>
                  <a:pt x="2462" y="763"/>
                </a:lnTo>
                <a:lnTo>
                  <a:pt x="2458" y="767"/>
                </a:lnTo>
                <a:lnTo>
                  <a:pt x="2454" y="769"/>
                </a:lnTo>
                <a:lnTo>
                  <a:pt x="2449" y="770"/>
                </a:lnTo>
                <a:lnTo>
                  <a:pt x="2446" y="772"/>
                </a:lnTo>
                <a:lnTo>
                  <a:pt x="2440" y="774"/>
                </a:lnTo>
                <a:lnTo>
                  <a:pt x="2435" y="776"/>
                </a:lnTo>
                <a:lnTo>
                  <a:pt x="2432" y="779"/>
                </a:lnTo>
                <a:lnTo>
                  <a:pt x="2428" y="781"/>
                </a:lnTo>
                <a:lnTo>
                  <a:pt x="2419" y="792"/>
                </a:lnTo>
                <a:lnTo>
                  <a:pt x="2419" y="809"/>
                </a:lnTo>
                <a:lnTo>
                  <a:pt x="2410" y="820"/>
                </a:lnTo>
                <a:lnTo>
                  <a:pt x="2393" y="820"/>
                </a:lnTo>
                <a:lnTo>
                  <a:pt x="2384" y="829"/>
                </a:lnTo>
                <a:lnTo>
                  <a:pt x="2380" y="836"/>
                </a:lnTo>
                <a:lnTo>
                  <a:pt x="2377" y="841"/>
                </a:lnTo>
                <a:lnTo>
                  <a:pt x="2373" y="846"/>
                </a:lnTo>
                <a:lnTo>
                  <a:pt x="2370" y="852"/>
                </a:lnTo>
                <a:lnTo>
                  <a:pt x="2366" y="857"/>
                </a:lnTo>
                <a:lnTo>
                  <a:pt x="2361" y="862"/>
                </a:lnTo>
                <a:lnTo>
                  <a:pt x="2356" y="869"/>
                </a:lnTo>
                <a:lnTo>
                  <a:pt x="2348" y="875"/>
                </a:lnTo>
                <a:lnTo>
                  <a:pt x="2352" y="882"/>
                </a:lnTo>
                <a:lnTo>
                  <a:pt x="2354" y="889"/>
                </a:lnTo>
                <a:lnTo>
                  <a:pt x="2356" y="896"/>
                </a:lnTo>
                <a:lnTo>
                  <a:pt x="2357" y="901"/>
                </a:lnTo>
                <a:lnTo>
                  <a:pt x="2357" y="908"/>
                </a:lnTo>
                <a:lnTo>
                  <a:pt x="2357" y="913"/>
                </a:lnTo>
                <a:lnTo>
                  <a:pt x="2357" y="917"/>
                </a:lnTo>
                <a:lnTo>
                  <a:pt x="2357" y="922"/>
                </a:lnTo>
                <a:lnTo>
                  <a:pt x="2333" y="951"/>
                </a:lnTo>
                <a:lnTo>
                  <a:pt x="2315" y="951"/>
                </a:lnTo>
                <a:lnTo>
                  <a:pt x="2311" y="949"/>
                </a:lnTo>
                <a:lnTo>
                  <a:pt x="2306" y="944"/>
                </a:lnTo>
                <a:lnTo>
                  <a:pt x="2303" y="938"/>
                </a:lnTo>
                <a:lnTo>
                  <a:pt x="2297" y="929"/>
                </a:lnTo>
                <a:lnTo>
                  <a:pt x="2294" y="922"/>
                </a:lnTo>
                <a:lnTo>
                  <a:pt x="2292" y="913"/>
                </a:lnTo>
                <a:lnTo>
                  <a:pt x="2288" y="908"/>
                </a:lnTo>
                <a:lnTo>
                  <a:pt x="2288" y="903"/>
                </a:lnTo>
                <a:lnTo>
                  <a:pt x="2285" y="903"/>
                </a:lnTo>
                <a:lnTo>
                  <a:pt x="2281" y="901"/>
                </a:lnTo>
                <a:lnTo>
                  <a:pt x="2278" y="899"/>
                </a:lnTo>
                <a:lnTo>
                  <a:pt x="2276" y="898"/>
                </a:lnTo>
                <a:lnTo>
                  <a:pt x="2273" y="896"/>
                </a:lnTo>
                <a:lnTo>
                  <a:pt x="2269" y="894"/>
                </a:lnTo>
                <a:lnTo>
                  <a:pt x="2265" y="894"/>
                </a:lnTo>
                <a:lnTo>
                  <a:pt x="2262" y="894"/>
                </a:lnTo>
                <a:lnTo>
                  <a:pt x="2262" y="887"/>
                </a:lnTo>
                <a:lnTo>
                  <a:pt x="2260" y="882"/>
                </a:lnTo>
                <a:lnTo>
                  <a:pt x="2260" y="876"/>
                </a:lnTo>
                <a:lnTo>
                  <a:pt x="2258" y="871"/>
                </a:lnTo>
                <a:lnTo>
                  <a:pt x="2258" y="866"/>
                </a:lnTo>
                <a:lnTo>
                  <a:pt x="2258" y="859"/>
                </a:lnTo>
                <a:lnTo>
                  <a:pt x="2260" y="853"/>
                </a:lnTo>
                <a:lnTo>
                  <a:pt x="2262" y="846"/>
                </a:lnTo>
                <a:lnTo>
                  <a:pt x="2257" y="839"/>
                </a:lnTo>
                <a:lnTo>
                  <a:pt x="2250" y="829"/>
                </a:lnTo>
                <a:lnTo>
                  <a:pt x="2246" y="816"/>
                </a:lnTo>
                <a:lnTo>
                  <a:pt x="2243" y="804"/>
                </a:lnTo>
                <a:lnTo>
                  <a:pt x="2239" y="792"/>
                </a:lnTo>
                <a:lnTo>
                  <a:pt x="2237" y="777"/>
                </a:lnTo>
                <a:lnTo>
                  <a:pt x="2235" y="765"/>
                </a:lnTo>
                <a:lnTo>
                  <a:pt x="2235" y="754"/>
                </a:lnTo>
                <a:lnTo>
                  <a:pt x="2235" y="758"/>
                </a:lnTo>
                <a:lnTo>
                  <a:pt x="2234" y="761"/>
                </a:lnTo>
                <a:lnTo>
                  <a:pt x="2234" y="765"/>
                </a:lnTo>
                <a:lnTo>
                  <a:pt x="2232" y="769"/>
                </a:lnTo>
                <a:lnTo>
                  <a:pt x="2230" y="772"/>
                </a:lnTo>
                <a:lnTo>
                  <a:pt x="2228" y="776"/>
                </a:lnTo>
                <a:lnTo>
                  <a:pt x="2228" y="779"/>
                </a:lnTo>
                <a:lnTo>
                  <a:pt x="2228" y="781"/>
                </a:lnTo>
                <a:lnTo>
                  <a:pt x="2221" y="781"/>
                </a:lnTo>
                <a:lnTo>
                  <a:pt x="2216" y="781"/>
                </a:lnTo>
                <a:lnTo>
                  <a:pt x="2211" y="779"/>
                </a:lnTo>
                <a:lnTo>
                  <a:pt x="2207" y="776"/>
                </a:lnTo>
                <a:lnTo>
                  <a:pt x="2202" y="774"/>
                </a:lnTo>
                <a:lnTo>
                  <a:pt x="2198" y="770"/>
                </a:lnTo>
                <a:lnTo>
                  <a:pt x="2195" y="767"/>
                </a:lnTo>
                <a:lnTo>
                  <a:pt x="2193" y="763"/>
                </a:lnTo>
                <a:lnTo>
                  <a:pt x="2158" y="763"/>
                </a:lnTo>
                <a:lnTo>
                  <a:pt x="2158" y="760"/>
                </a:lnTo>
                <a:lnTo>
                  <a:pt x="2160" y="756"/>
                </a:lnTo>
                <a:lnTo>
                  <a:pt x="2161" y="753"/>
                </a:lnTo>
                <a:lnTo>
                  <a:pt x="2161" y="749"/>
                </a:lnTo>
                <a:lnTo>
                  <a:pt x="2163" y="746"/>
                </a:lnTo>
                <a:lnTo>
                  <a:pt x="2165" y="742"/>
                </a:lnTo>
                <a:lnTo>
                  <a:pt x="2167" y="739"/>
                </a:lnTo>
                <a:lnTo>
                  <a:pt x="2167" y="735"/>
                </a:lnTo>
                <a:lnTo>
                  <a:pt x="2161" y="737"/>
                </a:lnTo>
                <a:lnTo>
                  <a:pt x="2156" y="737"/>
                </a:lnTo>
                <a:lnTo>
                  <a:pt x="2152" y="737"/>
                </a:lnTo>
                <a:lnTo>
                  <a:pt x="2151" y="733"/>
                </a:lnTo>
                <a:lnTo>
                  <a:pt x="2149" y="730"/>
                </a:lnTo>
                <a:lnTo>
                  <a:pt x="2149" y="724"/>
                </a:lnTo>
                <a:lnTo>
                  <a:pt x="2149" y="721"/>
                </a:lnTo>
                <a:lnTo>
                  <a:pt x="2149" y="717"/>
                </a:lnTo>
                <a:lnTo>
                  <a:pt x="2114" y="754"/>
                </a:lnTo>
                <a:lnTo>
                  <a:pt x="2110" y="753"/>
                </a:lnTo>
                <a:lnTo>
                  <a:pt x="2105" y="751"/>
                </a:lnTo>
                <a:lnTo>
                  <a:pt x="2099" y="747"/>
                </a:lnTo>
                <a:lnTo>
                  <a:pt x="2092" y="744"/>
                </a:lnTo>
                <a:lnTo>
                  <a:pt x="2085" y="739"/>
                </a:lnTo>
                <a:lnTo>
                  <a:pt x="2080" y="735"/>
                </a:lnTo>
                <a:lnTo>
                  <a:pt x="2075" y="730"/>
                </a:lnTo>
                <a:lnTo>
                  <a:pt x="2071" y="726"/>
                </a:lnTo>
                <a:lnTo>
                  <a:pt x="2064" y="728"/>
                </a:lnTo>
                <a:lnTo>
                  <a:pt x="2057" y="728"/>
                </a:lnTo>
                <a:lnTo>
                  <a:pt x="2048" y="726"/>
                </a:lnTo>
                <a:lnTo>
                  <a:pt x="2041" y="724"/>
                </a:lnTo>
                <a:lnTo>
                  <a:pt x="2034" y="719"/>
                </a:lnTo>
                <a:lnTo>
                  <a:pt x="2027" y="716"/>
                </a:lnTo>
                <a:lnTo>
                  <a:pt x="2022" y="710"/>
                </a:lnTo>
                <a:lnTo>
                  <a:pt x="2018" y="707"/>
                </a:lnTo>
                <a:lnTo>
                  <a:pt x="2011" y="714"/>
                </a:lnTo>
                <a:lnTo>
                  <a:pt x="2002" y="717"/>
                </a:lnTo>
                <a:lnTo>
                  <a:pt x="1994" y="721"/>
                </a:lnTo>
                <a:lnTo>
                  <a:pt x="1983" y="723"/>
                </a:lnTo>
                <a:lnTo>
                  <a:pt x="1974" y="723"/>
                </a:lnTo>
                <a:lnTo>
                  <a:pt x="1963" y="723"/>
                </a:lnTo>
                <a:lnTo>
                  <a:pt x="1955" y="721"/>
                </a:lnTo>
                <a:lnTo>
                  <a:pt x="1948" y="717"/>
                </a:lnTo>
                <a:lnTo>
                  <a:pt x="1941" y="707"/>
                </a:lnTo>
                <a:lnTo>
                  <a:pt x="1937" y="700"/>
                </a:lnTo>
                <a:lnTo>
                  <a:pt x="1933" y="691"/>
                </a:lnTo>
                <a:lnTo>
                  <a:pt x="1928" y="682"/>
                </a:lnTo>
                <a:lnTo>
                  <a:pt x="1923" y="675"/>
                </a:lnTo>
                <a:lnTo>
                  <a:pt x="1918" y="670"/>
                </a:lnTo>
                <a:lnTo>
                  <a:pt x="1909" y="666"/>
                </a:lnTo>
                <a:lnTo>
                  <a:pt x="1905" y="666"/>
                </a:lnTo>
                <a:lnTo>
                  <a:pt x="1900" y="666"/>
                </a:lnTo>
                <a:lnTo>
                  <a:pt x="1895" y="668"/>
                </a:lnTo>
                <a:lnTo>
                  <a:pt x="1888" y="671"/>
                </a:lnTo>
                <a:lnTo>
                  <a:pt x="1898" y="680"/>
                </a:lnTo>
                <a:lnTo>
                  <a:pt x="1907" y="691"/>
                </a:lnTo>
                <a:lnTo>
                  <a:pt x="1916" y="700"/>
                </a:lnTo>
                <a:lnTo>
                  <a:pt x="1926" y="708"/>
                </a:lnTo>
                <a:lnTo>
                  <a:pt x="1935" y="719"/>
                </a:lnTo>
                <a:lnTo>
                  <a:pt x="1942" y="730"/>
                </a:lnTo>
                <a:lnTo>
                  <a:pt x="1951" y="740"/>
                </a:lnTo>
                <a:lnTo>
                  <a:pt x="1958" y="754"/>
                </a:lnTo>
                <a:lnTo>
                  <a:pt x="1963" y="753"/>
                </a:lnTo>
                <a:lnTo>
                  <a:pt x="1969" y="751"/>
                </a:lnTo>
                <a:lnTo>
                  <a:pt x="1974" y="749"/>
                </a:lnTo>
                <a:lnTo>
                  <a:pt x="1978" y="746"/>
                </a:lnTo>
                <a:lnTo>
                  <a:pt x="1983" y="744"/>
                </a:lnTo>
                <a:lnTo>
                  <a:pt x="1986" y="740"/>
                </a:lnTo>
                <a:lnTo>
                  <a:pt x="1990" y="739"/>
                </a:lnTo>
                <a:lnTo>
                  <a:pt x="1994" y="739"/>
                </a:lnTo>
                <a:lnTo>
                  <a:pt x="1997" y="723"/>
                </a:lnTo>
                <a:close/>
              </a:path>
            </a:pathLst>
          </a:custGeom>
          <a:solidFill>
            <a:srgbClr val="DACFC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197" name="Freeform 6"/>
          <p:cNvSpPr>
            <a:spLocks noEditPoints="1"/>
          </p:cNvSpPr>
          <p:nvPr/>
        </p:nvSpPr>
        <p:spPr bwMode="auto">
          <a:xfrm>
            <a:off x="1951038" y="1871663"/>
            <a:ext cx="2263775" cy="2763837"/>
          </a:xfrm>
          <a:custGeom>
            <a:avLst/>
            <a:gdLst>
              <a:gd name="T0" fmla="*/ 2147483647 w 1426"/>
              <a:gd name="T1" fmla="*/ 2147483647 h 1741"/>
              <a:gd name="T2" fmla="*/ 2147483647 w 1426"/>
              <a:gd name="T3" fmla="*/ 2147483647 h 1741"/>
              <a:gd name="T4" fmla="*/ 2147483647 w 1426"/>
              <a:gd name="T5" fmla="*/ 2147483647 h 1741"/>
              <a:gd name="T6" fmla="*/ 2147483647 w 1426"/>
              <a:gd name="T7" fmla="*/ 2147483647 h 1741"/>
              <a:gd name="T8" fmla="*/ 2147483647 w 1426"/>
              <a:gd name="T9" fmla="*/ 2147483647 h 1741"/>
              <a:gd name="T10" fmla="*/ 2147483647 w 1426"/>
              <a:gd name="T11" fmla="*/ 2147483647 h 1741"/>
              <a:gd name="T12" fmla="*/ 2147483647 w 1426"/>
              <a:gd name="T13" fmla="*/ 2147483647 h 1741"/>
              <a:gd name="T14" fmla="*/ 2147483647 w 1426"/>
              <a:gd name="T15" fmla="*/ 2147483647 h 1741"/>
              <a:gd name="T16" fmla="*/ 2147483647 w 1426"/>
              <a:gd name="T17" fmla="*/ 2147483647 h 1741"/>
              <a:gd name="T18" fmla="*/ 2147483647 w 1426"/>
              <a:gd name="T19" fmla="*/ 2147483647 h 1741"/>
              <a:gd name="T20" fmla="*/ 2147483647 w 1426"/>
              <a:gd name="T21" fmla="*/ 2147483647 h 1741"/>
              <a:gd name="T22" fmla="*/ 2147483647 w 1426"/>
              <a:gd name="T23" fmla="*/ 2147483647 h 1741"/>
              <a:gd name="T24" fmla="*/ 2147483647 w 1426"/>
              <a:gd name="T25" fmla="*/ 2147483647 h 1741"/>
              <a:gd name="T26" fmla="*/ 2147483647 w 1426"/>
              <a:gd name="T27" fmla="*/ 2147483647 h 1741"/>
              <a:gd name="T28" fmla="*/ 2147483647 w 1426"/>
              <a:gd name="T29" fmla="*/ 2147483647 h 1741"/>
              <a:gd name="T30" fmla="*/ 2147483647 w 1426"/>
              <a:gd name="T31" fmla="*/ 2147483647 h 1741"/>
              <a:gd name="T32" fmla="*/ 2147483647 w 1426"/>
              <a:gd name="T33" fmla="*/ 2147483647 h 1741"/>
              <a:gd name="T34" fmla="*/ 2147483647 w 1426"/>
              <a:gd name="T35" fmla="*/ 2147483647 h 1741"/>
              <a:gd name="T36" fmla="*/ 2147483647 w 1426"/>
              <a:gd name="T37" fmla="*/ 2147483647 h 1741"/>
              <a:gd name="T38" fmla="*/ 2147483647 w 1426"/>
              <a:gd name="T39" fmla="*/ 2147483647 h 1741"/>
              <a:gd name="T40" fmla="*/ 2147483647 w 1426"/>
              <a:gd name="T41" fmla="*/ 2147483647 h 1741"/>
              <a:gd name="T42" fmla="*/ 2147483647 w 1426"/>
              <a:gd name="T43" fmla="*/ 2147483647 h 1741"/>
              <a:gd name="T44" fmla="*/ 2147483647 w 1426"/>
              <a:gd name="T45" fmla="*/ 2147483647 h 1741"/>
              <a:gd name="T46" fmla="*/ 2147483647 w 1426"/>
              <a:gd name="T47" fmla="*/ 2147483647 h 1741"/>
              <a:gd name="T48" fmla="*/ 2147483647 w 1426"/>
              <a:gd name="T49" fmla="*/ 2147483647 h 1741"/>
              <a:gd name="T50" fmla="*/ 2147483647 w 1426"/>
              <a:gd name="T51" fmla="*/ 2147483647 h 1741"/>
              <a:gd name="T52" fmla="*/ 2147483647 w 1426"/>
              <a:gd name="T53" fmla="*/ 2147483647 h 1741"/>
              <a:gd name="T54" fmla="*/ 2147483647 w 1426"/>
              <a:gd name="T55" fmla="*/ 2147483647 h 1741"/>
              <a:gd name="T56" fmla="*/ 2147483647 w 1426"/>
              <a:gd name="T57" fmla="*/ 2147483647 h 1741"/>
              <a:gd name="T58" fmla="*/ 2147483647 w 1426"/>
              <a:gd name="T59" fmla="*/ 2147483647 h 1741"/>
              <a:gd name="T60" fmla="*/ 2147483647 w 1426"/>
              <a:gd name="T61" fmla="*/ 2147483647 h 1741"/>
              <a:gd name="T62" fmla="*/ 2147483647 w 1426"/>
              <a:gd name="T63" fmla="*/ 2147483647 h 1741"/>
              <a:gd name="T64" fmla="*/ 2147483647 w 1426"/>
              <a:gd name="T65" fmla="*/ 2147483647 h 1741"/>
              <a:gd name="T66" fmla="*/ 2147483647 w 1426"/>
              <a:gd name="T67" fmla="*/ 2147483647 h 1741"/>
              <a:gd name="T68" fmla="*/ 2147483647 w 1426"/>
              <a:gd name="T69" fmla="*/ 2147483647 h 1741"/>
              <a:gd name="T70" fmla="*/ 2147483647 w 1426"/>
              <a:gd name="T71" fmla="*/ 2147483647 h 1741"/>
              <a:gd name="T72" fmla="*/ 2147483647 w 1426"/>
              <a:gd name="T73" fmla="*/ 2147483647 h 1741"/>
              <a:gd name="T74" fmla="*/ 2147483647 w 1426"/>
              <a:gd name="T75" fmla="*/ 2147483647 h 1741"/>
              <a:gd name="T76" fmla="*/ 2147483647 w 1426"/>
              <a:gd name="T77" fmla="*/ 2147483647 h 1741"/>
              <a:gd name="T78" fmla="*/ 2147483647 w 1426"/>
              <a:gd name="T79" fmla="*/ 2147483647 h 1741"/>
              <a:gd name="T80" fmla="*/ 2147483647 w 1426"/>
              <a:gd name="T81" fmla="*/ 2147483647 h 1741"/>
              <a:gd name="T82" fmla="*/ 2147483647 w 1426"/>
              <a:gd name="T83" fmla="*/ 2147483647 h 1741"/>
              <a:gd name="T84" fmla="*/ 2147483647 w 1426"/>
              <a:gd name="T85" fmla="*/ 2147483647 h 1741"/>
              <a:gd name="T86" fmla="*/ 2147483647 w 1426"/>
              <a:gd name="T87" fmla="*/ 2147483647 h 1741"/>
              <a:gd name="T88" fmla="*/ 2147483647 w 1426"/>
              <a:gd name="T89" fmla="*/ 2147483647 h 1741"/>
              <a:gd name="T90" fmla="*/ 2147483647 w 1426"/>
              <a:gd name="T91" fmla="*/ 2147483647 h 1741"/>
              <a:gd name="T92" fmla="*/ 2147483647 w 1426"/>
              <a:gd name="T93" fmla="*/ 2147483647 h 1741"/>
              <a:gd name="T94" fmla="*/ 2147483647 w 1426"/>
              <a:gd name="T95" fmla="*/ 2147483647 h 1741"/>
              <a:gd name="T96" fmla="*/ 2147483647 w 1426"/>
              <a:gd name="T97" fmla="*/ 2147483647 h 1741"/>
              <a:gd name="T98" fmla="*/ 2147483647 w 1426"/>
              <a:gd name="T99" fmla="*/ 2147483647 h 1741"/>
              <a:gd name="T100" fmla="*/ 2147483647 w 1426"/>
              <a:gd name="T101" fmla="*/ 2147483647 h 1741"/>
              <a:gd name="T102" fmla="*/ 2147483647 w 1426"/>
              <a:gd name="T103" fmla="*/ 2147483647 h 1741"/>
              <a:gd name="T104" fmla="*/ 2147483647 w 1426"/>
              <a:gd name="T105" fmla="*/ 2147483647 h 1741"/>
              <a:gd name="T106" fmla="*/ 2147483647 w 1426"/>
              <a:gd name="T107" fmla="*/ 2147483647 h 1741"/>
              <a:gd name="T108" fmla="*/ 2147483647 w 1426"/>
              <a:gd name="T109" fmla="*/ 2147483647 h 1741"/>
              <a:gd name="T110" fmla="*/ 2147483647 w 1426"/>
              <a:gd name="T111" fmla="*/ 2147483647 h 1741"/>
              <a:gd name="T112" fmla="*/ 2147483647 w 1426"/>
              <a:gd name="T113" fmla="*/ 2147483647 h 1741"/>
              <a:gd name="T114" fmla="*/ 2147483647 w 1426"/>
              <a:gd name="T115" fmla="*/ 2147483647 h 1741"/>
              <a:gd name="T116" fmla="*/ 2147483647 w 1426"/>
              <a:gd name="T117" fmla="*/ 2147483647 h 1741"/>
              <a:gd name="T118" fmla="*/ 2147483647 w 1426"/>
              <a:gd name="T119" fmla="*/ 2147483647 h 1741"/>
              <a:gd name="T120" fmla="*/ 2147483647 w 1426"/>
              <a:gd name="T121" fmla="*/ 2147483647 h 1741"/>
              <a:gd name="T122" fmla="*/ 2147483647 w 1426"/>
              <a:gd name="T123" fmla="*/ 2147483647 h 174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426"/>
              <a:gd name="T187" fmla="*/ 0 h 1741"/>
              <a:gd name="T188" fmla="*/ 1426 w 1426"/>
              <a:gd name="T189" fmla="*/ 1741 h 174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426" h="1741">
                <a:moveTo>
                  <a:pt x="1078" y="1741"/>
                </a:moveTo>
                <a:lnTo>
                  <a:pt x="1069" y="1735"/>
                </a:lnTo>
                <a:lnTo>
                  <a:pt x="1058" y="1730"/>
                </a:lnTo>
                <a:lnTo>
                  <a:pt x="1046" y="1723"/>
                </a:lnTo>
                <a:lnTo>
                  <a:pt x="1034" y="1714"/>
                </a:lnTo>
                <a:lnTo>
                  <a:pt x="1021" y="1705"/>
                </a:lnTo>
                <a:lnTo>
                  <a:pt x="1012" y="1696"/>
                </a:lnTo>
                <a:lnTo>
                  <a:pt x="1011" y="1691"/>
                </a:lnTo>
                <a:lnTo>
                  <a:pt x="1009" y="1686"/>
                </a:lnTo>
                <a:lnTo>
                  <a:pt x="1007" y="1680"/>
                </a:lnTo>
                <a:lnTo>
                  <a:pt x="1009" y="1675"/>
                </a:lnTo>
                <a:lnTo>
                  <a:pt x="1005" y="1675"/>
                </a:lnTo>
                <a:lnTo>
                  <a:pt x="1000" y="1672"/>
                </a:lnTo>
                <a:lnTo>
                  <a:pt x="997" y="1670"/>
                </a:lnTo>
                <a:lnTo>
                  <a:pt x="991" y="1666"/>
                </a:lnTo>
                <a:lnTo>
                  <a:pt x="986" y="1663"/>
                </a:lnTo>
                <a:lnTo>
                  <a:pt x="981" y="1659"/>
                </a:lnTo>
                <a:lnTo>
                  <a:pt x="977" y="1657"/>
                </a:lnTo>
                <a:lnTo>
                  <a:pt x="974" y="1656"/>
                </a:lnTo>
                <a:lnTo>
                  <a:pt x="974" y="1620"/>
                </a:lnTo>
                <a:lnTo>
                  <a:pt x="963" y="1606"/>
                </a:lnTo>
                <a:lnTo>
                  <a:pt x="956" y="1594"/>
                </a:lnTo>
                <a:lnTo>
                  <a:pt x="949" y="1578"/>
                </a:lnTo>
                <a:lnTo>
                  <a:pt x="944" y="1564"/>
                </a:lnTo>
                <a:lnTo>
                  <a:pt x="938" y="1532"/>
                </a:lnTo>
                <a:lnTo>
                  <a:pt x="935" y="1498"/>
                </a:lnTo>
                <a:lnTo>
                  <a:pt x="931" y="1465"/>
                </a:lnTo>
                <a:lnTo>
                  <a:pt x="924" y="1433"/>
                </a:lnTo>
                <a:lnTo>
                  <a:pt x="921" y="1419"/>
                </a:lnTo>
                <a:lnTo>
                  <a:pt x="914" y="1403"/>
                </a:lnTo>
                <a:lnTo>
                  <a:pt x="906" y="1391"/>
                </a:lnTo>
                <a:lnTo>
                  <a:pt x="896" y="1378"/>
                </a:lnTo>
                <a:lnTo>
                  <a:pt x="896" y="1368"/>
                </a:lnTo>
                <a:lnTo>
                  <a:pt x="898" y="1357"/>
                </a:lnTo>
                <a:lnTo>
                  <a:pt x="901" y="1346"/>
                </a:lnTo>
                <a:lnTo>
                  <a:pt x="905" y="1336"/>
                </a:lnTo>
                <a:lnTo>
                  <a:pt x="906" y="1325"/>
                </a:lnTo>
                <a:lnTo>
                  <a:pt x="910" y="1315"/>
                </a:lnTo>
                <a:lnTo>
                  <a:pt x="912" y="1304"/>
                </a:lnTo>
                <a:lnTo>
                  <a:pt x="912" y="1293"/>
                </a:lnTo>
                <a:lnTo>
                  <a:pt x="898" y="1292"/>
                </a:lnTo>
                <a:lnTo>
                  <a:pt x="882" y="1286"/>
                </a:lnTo>
                <a:lnTo>
                  <a:pt x="862" y="1278"/>
                </a:lnTo>
                <a:lnTo>
                  <a:pt x="845" y="1267"/>
                </a:lnTo>
                <a:lnTo>
                  <a:pt x="825" y="1255"/>
                </a:lnTo>
                <a:lnTo>
                  <a:pt x="809" y="1242"/>
                </a:lnTo>
                <a:lnTo>
                  <a:pt x="793" y="1230"/>
                </a:lnTo>
                <a:lnTo>
                  <a:pt x="783" y="1219"/>
                </a:lnTo>
                <a:lnTo>
                  <a:pt x="783" y="1182"/>
                </a:lnTo>
                <a:lnTo>
                  <a:pt x="776" y="1182"/>
                </a:lnTo>
                <a:lnTo>
                  <a:pt x="770" y="1180"/>
                </a:lnTo>
                <a:lnTo>
                  <a:pt x="765" y="1179"/>
                </a:lnTo>
                <a:lnTo>
                  <a:pt x="760" y="1177"/>
                </a:lnTo>
                <a:lnTo>
                  <a:pt x="755" y="1175"/>
                </a:lnTo>
                <a:lnTo>
                  <a:pt x="749" y="1175"/>
                </a:lnTo>
                <a:lnTo>
                  <a:pt x="744" y="1173"/>
                </a:lnTo>
                <a:lnTo>
                  <a:pt x="739" y="1173"/>
                </a:lnTo>
                <a:lnTo>
                  <a:pt x="735" y="1170"/>
                </a:lnTo>
                <a:lnTo>
                  <a:pt x="732" y="1164"/>
                </a:lnTo>
                <a:lnTo>
                  <a:pt x="728" y="1159"/>
                </a:lnTo>
                <a:lnTo>
                  <a:pt x="725" y="1154"/>
                </a:lnTo>
                <a:lnTo>
                  <a:pt x="719" y="1148"/>
                </a:lnTo>
                <a:lnTo>
                  <a:pt x="716" y="1143"/>
                </a:lnTo>
                <a:lnTo>
                  <a:pt x="710" y="1140"/>
                </a:lnTo>
                <a:lnTo>
                  <a:pt x="703" y="1136"/>
                </a:lnTo>
                <a:lnTo>
                  <a:pt x="705" y="1131"/>
                </a:lnTo>
                <a:lnTo>
                  <a:pt x="707" y="1126"/>
                </a:lnTo>
                <a:lnTo>
                  <a:pt x="710" y="1120"/>
                </a:lnTo>
                <a:lnTo>
                  <a:pt x="714" y="1113"/>
                </a:lnTo>
                <a:lnTo>
                  <a:pt x="717" y="1106"/>
                </a:lnTo>
                <a:lnTo>
                  <a:pt x="723" y="1099"/>
                </a:lnTo>
                <a:lnTo>
                  <a:pt x="726" y="1094"/>
                </a:lnTo>
                <a:lnTo>
                  <a:pt x="730" y="1088"/>
                </a:lnTo>
                <a:lnTo>
                  <a:pt x="730" y="1085"/>
                </a:lnTo>
                <a:lnTo>
                  <a:pt x="728" y="1083"/>
                </a:lnTo>
                <a:lnTo>
                  <a:pt x="726" y="1080"/>
                </a:lnTo>
                <a:lnTo>
                  <a:pt x="725" y="1076"/>
                </a:lnTo>
                <a:lnTo>
                  <a:pt x="725" y="1073"/>
                </a:lnTo>
                <a:lnTo>
                  <a:pt x="723" y="1069"/>
                </a:lnTo>
                <a:lnTo>
                  <a:pt x="721" y="1065"/>
                </a:lnTo>
                <a:lnTo>
                  <a:pt x="721" y="1062"/>
                </a:lnTo>
                <a:lnTo>
                  <a:pt x="728" y="1053"/>
                </a:lnTo>
                <a:lnTo>
                  <a:pt x="733" y="1044"/>
                </a:lnTo>
                <a:lnTo>
                  <a:pt x="740" y="1034"/>
                </a:lnTo>
                <a:lnTo>
                  <a:pt x="748" y="1025"/>
                </a:lnTo>
                <a:lnTo>
                  <a:pt x="753" y="1014"/>
                </a:lnTo>
                <a:lnTo>
                  <a:pt x="760" y="1004"/>
                </a:lnTo>
                <a:lnTo>
                  <a:pt x="767" y="995"/>
                </a:lnTo>
                <a:lnTo>
                  <a:pt x="772" y="986"/>
                </a:lnTo>
                <a:lnTo>
                  <a:pt x="756" y="968"/>
                </a:lnTo>
                <a:lnTo>
                  <a:pt x="756" y="951"/>
                </a:lnTo>
                <a:lnTo>
                  <a:pt x="783" y="922"/>
                </a:lnTo>
                <a:lnTo>
                  <a:pt x="790" y="924"/>
                </a:lnTo>
                <a:lnTo>
                  <a:pt x="799" y="926"/>
                </a:lnTo>
                <a:lnTo>
                  <a:pt x="808" y="924"/>
                </a:lnTo>
                <a:lnTo>
                  <a:pt x="816" y="922"/>
                </a:lnTo>
                <a:lnTo>
                  <a:pt x="827" y="919"/>
                </a:lnTo>
                <a:lnTo>
                  <a:pt x="836" y="915"/>
                </a:lnTo>
                <a:lnTo>
                  <a:pt x="845" y="910"/>
                </a:lnTo>
                <a:lnTo>
                  <a:pt x="852" y="903"/>
                </a:lnTo>
                <a:lnTo>
                  <a:pt x="859" y="906"/>
                </a:lnTo>
                <a:lnTo>
                  <a:pt x="864" y="910"/>
                </a:lnTo>
                <a:lnTo>
                  <a:pt x="871" y="912"/>
                </a:lnTo>
                <a:lnTo>
                  <a:pt x="878" y="913"/>
                </a:lnTo>
                <a:lnTo>
                  <a:pt x="883" y="915"/>
                </a:lnTo>
                <a:lnTo>
                  <a:pt x="891" y="917"/>
                </a:lnTo>
                <a:lnTo>
                  <a:pt x="898" y="919"/>
                </a:lnTo>
                <a:lnTo>
                  <a:pt x="903" y="922"/>
                </a:lnTo>
                <a:lnTo>
                  <a:pt x="906" y="921"/>
                </a:lnTo>
                <a:lnTo>
                  <a:pt x="910" y="921"/>
                </a:lnTo>
                <a:lnTo>
                  <a:pt x="914" y="919"/>
                </a:lnTo>
                <a:lnTo>
                  <a:pt x="917" y="917"/>
                </a:lnTo>
                <a:lnTo>
                  <a:pt x="921" y="915"/>
                </a:lnTo>
                <a:lnTo>
                  <a:pt x="924" y="913"/>
                </a:lnTo>
                <a:lnTo>
                  <a:pt x="928" y="913"/>
                </a:lnTo>
                <a:lnTo>
                  <a:pt x="929" y="913"/>
                </a:lnTo>
                <a:lnTo>
                  <a:pt x="938" y="931"/>
                </a:lnTo>
                <a:lnTo>
                  <a:pt x="942" y="931"/>
                </a:lnTo>
                <a:lnTo>
                  <a:pt x="945" y="929"/>
                </a:lnTo>
                <a:lnTo>
                  <a:pt x="949" y="928"/>
                </a:lnTo>
                <a:lnTo>
                  <a:pt x="952" y="926"/>
                </a:lnTo>
                <a:lnTo>
                  <a:pt x="954" y="924"/>
                </a:lnTo>
                <a:lnTo>
                  <a:pt x="958" y="922"/>
                </a:lnTo>
                <a:lnTo>
                  <a:pt x="961" y="922"/>
                </a:lnTo>
                <a:lnTo>
                  <a:pt x="965" y="922"/>
                </a:lnTo>
                <a:lnTo>
                  <a:pt x="972" y="926"/>
                </a:lnTo>
                <a:lnTo>
                  <a:pt x="981" y="929"/>
                </a:lnTo>
                <a:lnTo>
                  <a:pt x="989" y="933"/>
                </a:lnTo>
                <a:lnTo>
                  <a:pt x="998" y="936"/>
                </a:lnTo>
                <a:lnTo>
                  <a:pt x="1007" y="940"/>
                </a:lnTo>
                <a:lnTo>
                  <a:pt x="1014" y="944"/>
                </a:lnTo>
                <a:lnTo>
                  <a:pt x="1021" y="947"/>
                </a:lnTo>
                <a:lnTo>
                  <a:pt x="1025" y="951"/>
                </a:lnTo>
                <a:lnTo>
                  <a:pt x="1034" y="959"/>
                </a:lnTo>
                <a:lnTo>
                  <a:pt x="1034" y="977"/>
                </a:lnTo>
                <a:lnTo>
                  <a:pt x="1042" y="986"/>
                </a:lnTo>
                <a:lnTo>
                  <a:pt x="1048" y="989"/>
                </a:lnTo>
                <a:lnTo>
                  <a:pt x="1055" y="993"/>
                </a:lnTo>
                <a:lnTo>
                  <a:pt x="1062" y="995"/>
                </a:lnTo>
                <a:lnTo>
                  <a:pt x="1071" y="995"/>
                </a:lnTo>
                <a:lnTo>
                  <a:pt x="1080" y="997"/>
                </a:lnTo>
                <a:lnTo>
                  <a:pt x="1088" y="997"/>
                </a:lnTo>
                <a:lnTo>
                  <a:pt x="1095" y="997"/>
                </a:lnTo>
                <a:lnTo>
                  <a:pt x="1104" y="997"/>
                </a:lnTo>
                <a:lnTo>
                  <a:pt x="1110" y="1004"/>
                </a:lnTo>
                <a:lnTo>
                  <a:pt x="1115" y="1011"/>
                </a:lnTo>
                <a:lnTo>
                  <a:pt x="1120" y="1018"/>
                </a:lnTo>
                <a:lnTo>
                  <a:pt x="1124" y="1025"/>
                </a:lnTo>
                <a:lnTo>
                  <a:pt x="1127" y="1032"/>
                </a:lnTo>
                <a:lnTo>
                  <a:pt x="1131" y="1039"/>
                </a:lnTo>
                <a:lnTo>
                  <a:pt x="1134" y="1046"/>
                </a:lnTo>
                <a:lnTo>
                  <a:pt x="1138" y="1051"/>
                </a:lnTo>
                <a:lnTo>
                  <a:pt x="1122" y="1071"/>
                </a:lnTo>
                <a:lnTo>
                  <a:pt x="1138" y="1088"/>
                </a:lnTo>
                <a:lnTo>
                  <a:pt x="1141" y="1085"/>
                </a:lnTo>
                <a:lnTo>
                  <a:pt x="1148" y="1081"/>
                </a:lnTo>
                <a:lnTo>
                  <a:pt x="1154" y="1076"/>
                </a:lnTo>
                <a:lnTo>
                  <a:pt x="1161" y="1073"/>
                </a:lnTo>
                <a:lnTo>
                  <a:pt x="1168" y="1067"/>
                </a:lnTo>
                <a:lnTo>
                  <a:pt x="1177" y="1064"/>
                </a:lnTo>
                <a:lnTo>
                  <a:pt x="1184" y="1062"/>
                </a:lnTo>
                <a:lnTo>
                  <a:pt x="1191" y="1062"/>
                </a:lnTo>
                <a:lnTo>
                  <a:pt x="1200" y="1071"/>
                </a:lnTo>
                <a:lnTo>
                  <a:pt x="1210" y="1080"/>
                </a:lnTo>
                <a:lnTo>
                  <a:pt x="1221" y="1088"/>
                </a:lnTo>
                <a:lnTo>
                  <a:pt x="1231" y="1095"/>
                </a:lnTo>
                <a:lnTo>
                  <a:pt x="1244" y="1101"/>
                </a:lnTo>
                <a:lnTo>
                  <a:pt x="1256" y="1104"/>
                </a:lnTo>
                <a:lnTo>
                  <a:pt x="1270" y="1106"/>
                </a:lnTo>
                <a:lnTo>
                  <a:pt x="1286" y="1108"/>
                </a:lnTo>
                <a:lnTo>
                  <a:pt x="1293" y="1115"/>
                </a:lnTo>
                <a:lnTo>
                  <a:pt x="1302" y="1120"/>
                </a:lnTo>
                <a:lnTo>
                  <a:pt x="1313" y="1126"/>
                </a:lnTo>
                <a:lnTo>
                  <a:pt x="1321" y="1129"/>
                </a:lnTo>
                <a:lnTo>
                  <a:pt x="1332" y="1131"/>
                </a:lnTo>
                <a:lnTo>
                  <a:pt x="1344" y="1134"/>
                </a:lnTo>
                <a:lnTo>
                  <a:pt x="1355" y="1134"/>
                </a:lnTo>
                <a:lnTo>
                  <a:pt x="1364" y="1136"/>
                </a:lnTo>
                <a:lnTo>
                  <a:pt x="1364" y="1156"/>
                </a:lnTo>
                <a:lnTo>
                  <a:pt x="1364" y="1175"/>
                </a:lnTo>
                <a:lnTo>
                  <a:pt x="1362" y="1191"/>
                </a:lnTo>
                <a:lnTo>
                  <a:pt x="1359" y="1207"/>
                </a:lnTo>
                <a:lnTo>
                  <a:pt x="1352" y="1221"/>
                </a:lnTo>
                <a:lnTo>
                  <a:pt x="1343" y="1233"/>
                </a:lnTo>
                <a:lnTo>
                  <a:pt x="1330" y="1246"/>
                </a:lnTo>
                <a:lnTo>
                  <a:pt x="1313" y="1256"/>
                </a:lnTo>
                <a:lnTo>
                  <a:pt x="1316" y="1267"/>
                </a:lnTo>
                <a:lnTo>
                  <a:pt x="1318" y="1278"/>
                </a:lnTo>
                <a:lnTo>
                  <a:pt x="1320" y="1288"/>
                </a:lnTo>
                <a:lnTo>
                  <a:pt x="1318" y="1299"/>
                </a:lnTo>
                <a:lnTo>
                  <a:pt x="1316" y="1309"/>
                </a:lnTo>
                <a:lnTo>
                  <a:pt x="1313" y="1320"/>
                </a:lnTo>
                <a:lnTo>
                  <a:pt x="1309" y="1329"/>
                </a:lnTo>
                <a:lnTo>
                  <a:pt x="1302" y="1338"/>
                </a:lnTo>
                <a:lnTo>
                  <a:pt x="1297" y="1346"/>
                </a:lnTo>
                <a:lnTo>
                  <a:pt x="1290" y="1353"/>
                </a:lnTo>
                <a:lnTo>
                  <a:pt x="1281" y="1361"/>
                </a:lnTo>
                <a:lnTo>
                  <a:pt x="1272" y="1366"/>
                </a:lnTo>
                <a:lnTo>
                  <a:pt x="1263" y="1371"/>
                </a:lnTo>
                <a:lnTo>
                  <a:pt x="1254" y="1375"/>
                </a:lnTo>
                <a:lnTo>
                  <a:pt x="1244" y="1376"/>
                </a:lnTo>
                <a:lnTo>
                  <a:pt x="1235" y="1378"/>
                </a:lnTo>
                <a:lnTo>
                  <a:pt x="1235" y="1385"/>
                </a:lnTo>
                <a:lnTo>
                  <a:pt x="1235" y="1391"/>
                </a:lnTo>
                <a:lnTo>
                  <a:pt x="1237" y="1398"/>
                </a:lnTo>
                <a:lnTo>
                  <a:pt x="1238" y="1405"/>
                </a:lnTo>
                <a:lnTo>
                  <a:pt x="1240" y="1410"/>
                </a:lnTo>
                <a:lnTo>
                  <a:pt x="1242" y="1415"/>
                </a:lnTo>
                <a:lnTo>
                  <a:pt x="1242" y="1421"/>
                </a:lnTo>
                <a:lnTo>
                  <a:pt x="1242" y="1424"/>
                </a:lnTo>
                <a:lnTo>
                  <a:pt x="1242" y="1428"/>
                </a:lnTo>
                <a:lnTo>
                  <a:pt x="1242" y="1433"/>
                </a:lnTo>
                <a:lnTo>
                  <a:pt x="1240" y="1438"/>
                </a:lnTo>
                <a:lnTo>
                  <a:pt x="1238" y="1444"/>
                </a:lnTo>
                <a:lnTo>
                  <a:pt x="1237" y="1451"/>
                </a:lnTo>
                <a:lnTo>
                  <a:pt x="1235" y="1458"/>
                </a:lnTo>
                <a:lnTo>
                  <a:pt x="1235" y="1463"/>
                </a:lnTo>
                <a:lnTo>
                  <a:pt x="1235" y="1470"/>
                </a:lnTo>
                <a:lnTo>
                  <a:pt x="1217" y="1490"/>
                </a:lnTo>
                <a:lnTo>
                  <a:pt x="1208" y="1479"/>
                </a:lnTo>
                <a:lnTo>
                  <a:pt x="1203" y="1481"/>
                </a:lnTo>
                <a:lnTo>
                  <a:pt x="1200" y="1486"/>
                </a:lnTo>
                <a:lnTo>
                  <a:pt x="1193" y="1491"/>
                </a:lnTo>
                <a:lnTo>
                  <a:pt x="1187" y="1498"/>
                </a:lnTo>
                <a:lnTo>
                  <a:pt x="1182" y="1505"/>
                </a:lnTo>
                <a:lnTo>
                  <a:pt x="1177" y="1511"/>
                </a:lnTo>
                <a:lnTo>
                  <a:pt x="1175" y="1516"/>
                </a:lnTo>
                <a:lnTo>
                  <a:pt x="1173" y="1518"/>
                </a:lnTo>
                <a:lnTo>
                  <a:pt x="1166" y="1518"/>
                </a:lnTo>
                <a:lnTo>
                  <a:pt x="1161" y="1518"/>
                </a:lnTo>
                <a:lnTo>
                  <a:pt x="1154" y="1520"/>
                </a:lnTo>
                <a:lnTo>
                  <a:pt x="1148" y="1521"/>
                </a:lnTo>
                <a:lnTo>
                  <a:pt x="1143" y="1523"/>
                </a:lnTo>
                <a:lnTo>
                  <a:pt x="1138" y="1525"/>
                </a:lnTo>
                <a:lnTo>
                  <a:pt x="1133" y="1525"/>
                </a:lnTo>
                <a:lnTo>
                  <a:pt x="1129" y="1527"/>
                </a:lnTo>
                <a:lnTo>
                  <a:pt x="1129" y="1530"/>
                </a:lnTo>
                <a:lnTo>
                  <a:pt x="1131" y="1534"/>
                </a:lnTo>
                <a:lnTo>
                  <a:pt x="1133" y="1537"/>
                </a:lnTo>
                <a:lnTo>
                  <a:pt x="1134" y="1541"/>
                </a:lnTo>
                <a:lnTo>
                  <a:pt x="1136" y="1544"/>
                </a:lnTo>
                <a:lnTo>
                  <a:pt x="1136" y="1548"/>
                </a:lnTo>
                <a:lnTo>
                  <a:pt x="1138" y="1551"/>
                </a:lnTo>
                <a:lnTo>
                  <a:pt x="1138" y="1555"/>
                </a:lnTo>
                <a:lnTo>
                  <a:pt x="1131" y="1555"/>
                </a:lnTo>
                <a:lnTo>
                  <a:pt x="1124" y="1557"/>
                </a:lnTo>
                <a:lnTo>
                  <a:pt x="1117" y="1558"/>
                </a:lnTo>
                <a:lnTo>
                  <a:pt x="1108" y="1560"/>
                </a:lnTo>
                <a:lnTo>
                  <a:pt x="1099" y="1562"/>
                </a:lnTo>
                <a:lnTo>
                  <a:pt x="1092" y="1566"/>
                </a:lnTo>
                <a:lnTo>
                  <a:pt x="1085" y="1569"/>
                </a:lnTo>
                <a:lnTo>
                  <a:pt x="1078" y="1573"/>
                </a:lnTo>
                <a:lnTo>
                  <a:pt x="1081" y="1573"/>
                </a:lnTo>
                <a:lnTo>
                  <a:pt x="1085" y="1574"/>
                </a:lnTo>
                <a:lnTo>
                  <a:pt x="1087" y="1574"/>
                </a:lnTo>
                <a:lnTo>
                  <a:pt x="1090" y="1576"/>
                </a:lnTo>
                <a:lnTo>
                  <a:pt x="1094" y="1578"/>
                </a:lnTo>
                <a:lnTo>
                  <a:pt x="1097" y="1580"/>
                </a:lnTo>
                <a:lnTo>
                  <a:pt x="1101" y="1581"/>
                </a:lnTo>
                <a:lnTo>
                  <a:pt x="1104" y="1581"/>
                </a:lnTo>
                <a:lnTo>
                  <a:pt x="1087" y="1601"/>
                </a:lnTo>
                <a:lnTo>
                  <a:pt x="1088" y="1608"/>
                </a:lnTo>
                <a:lnTo>
                  <a:pt x="1090" y="1615"/>
                </a:lnTo>
                <a:lnTo>
                  <a:pt x="1090" y="1622"/>
                </a:lnTo>
                <a:lnTo>
                  <a:pt x="1088" y="1629"/>
                </a:lnTo>
                <a:lnTo>
                  <a:pt x="1088" y="1638"/>
                </a:lnTo>
                <a:lnTo>
                  <a:pt x="1087" y="1647"/>
                </a:lnTo>
                <a:lnTo>
                  <a:pt x="1087" y="1656"/>
                </a:lnTo>
                <a:lnTo>
                  <a:pt x="1087" y="1666"/>
                </a:lnTo>
                <a:lnTo>
                  <a:pt x="1104" y="1684"/>
                </a:lnTo>
                <a:lnTo>
                  <a:pt x="1104" y="1703"/>
                </a:lnTo>
                <a:lnTo>
                  <a:pt x="1087" y="1721"/>
                </a:lnTo>
                <a:lnTo>
                  <a:pt x="1087" y="1728"/>
                </a:lnTo>
                <a:lnTo>
                  <a:pt x="1087" y="1732"/>
                </a:lnTo>
                <a:lnTo>
                  <a:pt x="1088" y="1735"/>
                </a:lnTo>
                <a:lnTo>
                  <a:pt x="1088" y="1737"/>
                </a:lnTo>
                <a:lnTo>
                  <a:pt x="1088" y="1739"/>
                </a:lnTo>
                <a:lnTo>
                  <a:pt x="1087" y="1739"/>
                </a:lnTo>
                <a:lnTo>
                  <a:pt x="1083" y="1741"/>
                </a:lnTo>
                <a:lnTo>
                  <a:pt x="1078" y="1741"/>
                </a:lnTo>
                <a:close/>
                <a:moveTo>
                  <a:pt x="783" y="922"/>
                </a:moveTo>
                <a:lnTo>
                  <a:pt x="756" y="951"/>
                </a:lnTo>
                <a:lnTo>
                  <a:pt x="748" y="942"/>
                </a:lnTo>
                <a:lnTo>
                  <a:pt x="737" y="933"/>
                </a:lnTo>
                <a:lnTo>
                  <a:pt x="726" y="926"/>
                </a:lnTo>
                <a:lnTo>
                  <a:pt x="714" y="919"/>
                </a:lnTo>
                <a:lnTo>
                  <a:pt x="687" y="905"/>
                </a:lnTo>
                <a:lnTo>
                  <a:pt x="659" y="892"/>
                </a:lnTo>
                <a:lnTo>
                  <a:pt x="631" y="880"/>
                </a:lnTo>
                <a:lnTo>
                  <a:pt x="603" y="868"/>
                </a:lnTo>
                <a:lnTo>
                  <a:pt x="578" y="857"/>
                </a:lnTo>
                <a:lnTo>
                  <a:pt x="557" y="846"/>
                </a:lnTo>
                <a:lnTo>
                  <a:pt x="550" y="850"/>
                </a:lnTo>
                <a:lnTo>
                  <a:pt x="541" y="852"/>
                </a:lnTo>
                <a:lnTo>
                  <a:pt x="534" y="853"/>
                </a:lnTo>
                <a:lnTo>
                  <a:pt x="525" y="855"/>
                </a:lnTo>
                <a:lnTo>
                  <a:pt x="518" y="855"/>
                </a:lnTo>
                <a:lnTo>
                  <a:pt x="509" y="857"/>
                </a:lnTo>
                <a:lnTo>
                  <a:pt x="502" y="857"/>
                </a:lnTo>
                <a:lnTo>
                  <a:pt x="495" y="857"/>
                </a:lnTo>
                <a:lnTo>
                  <a:pt x="442" y="800"/>
                </a:lnTo>
                <a:lnTo>
                  <a:pt x="442" y="744"/>
                </a:lnTo>
                <a:lnTo>
                  <a:pt x="435" y="733"/>
                </a:lnTo>
                <a:lnTo>
                  <a:pt x="428" y="723"/>
                </a:lnTo>
                <a:lnTo>
                  <a:pt x="423" y="710"/>
                </a:lnTo>
                <a:lnTo>
                  <a:pt x="417" y="698"/>
                </a:lnTo>
                <a:lnTo>
                  <a:pt x="414" y="684"/>
                </a:lnTo>
                <a:lnTo>
                  <a:pt x="410" y="670"/>
                </a:lnTo>
                <a:lnTo>
                  <a:pt x="405" y="657"/>
                </a:lnTo>
                <a:lnTo>
                  <a:pt x="400" y="643"/>
                </a:lnTo>
                <a:lnTo>
                  <a:pt x="396" y="648"/>
                </a:lnTo>
                <a:lnTo>
                  <a:pt x="394" y="654"/>
                </a:lnTo>
                <a:lnTo>
                  <a:pt x="393" y="657"/>
                </a:lnTo>
                <a:lnTo>
                  <a:pt x="393" y="661"/>
                </a:lnTo>
                <a:lnTo>
                  <a:pt x="393" y="664"/>
                </a:lnTo>
                <a:lnTo>
                  <a:pt x="394" y="668"/>
                </a:lnTo>
                <a:lnTo>
                  <a:pt x="396" y="673"/>
                </a:lnTo>
                <a:lnTo>
                  <a:pt x="400" y="680"/>
                </a:lnTo>
                <a:lnTo>
                  <a:pt x="382" y="698"/>
                </a:lnTo>
                <a:lnTo>
                  <a:pt x="382" y="707"/>
                </a:lnTo>
                <a:lnTo>
                  <a:pt x="382" y="716"/>
                </a:lnTo>
                <a:lnTo>
                  <a:pt x="382" y="726"/>
                </a:lnTo>
                <a:lnTo>
                  <a:pt x="384" y="737"/>
                </a:lnTo>
                <a:lnTo>
                  <a:pt x="385" y="746"/>
                </a:lnTo>
                <a:lnTo>
                  <a:pt x="389" y="753"/>
                </a:lnTo>
                <a:lnTo>
                  <a:pt x="391" y="754"/>
                </a:lnTo>
                <a:lnTo>
                  <a:pt x="394" y="754"/>
                </a:lnTo>
                <a:lnTo>
                  <a:pt x="396" y="754"/>
                </a:lnTo>
                <a:lnTo>
                  <a:pt x="400" y="754"/>
                </a:lnTo>
                <a:lnTo>
                  <a:pt x="396" y="754"/>
                </a:lnTo>
                <a:lnTo>
                  <a:pt x="393" y="756"/>
                </a:lnTo>
                <a:lnTo>
                  <a:pt x="389" y="758"/>
                </a:lnTo>
                <a:lnTo>
                  <a:pt x="385" y="758"/>
                </a:lnTo>
                <a:lnTo>
                  <a:pt x="384" y="760"/>
                </a:lnTo>
                <a:lnTo>
                  <a:pt x="380" y="761"/>
                </a:lnTo>
                <a:lnTo>
                  <a:pt x="377" y="763"/>
                </a:lnTo>
                <a:lnTo>
                  <a:pt x="373" y="763"/>
                </a:lnTo>
                <a:lnTo>
                  <a:pt x="375" y="758"/>
                </a:lnTo>
                <a:lnTo>
                  <a:pt x="373" y="753"/>
                </a:lnTo>
                <a:lnTo>
                  <a:pt x="371" y="749"/>
                </a:lnTo>
                <a:lnTo>
                  <a:pt x="368" y="744"/>
                </a:lnTo>
                <a:lnTo>
                  <a:pt x="363" y="740"/>
                </a:lnTo>
                <a:lnTo>
                  <a:pt x="359" y="737"/>
                </a:lnTo>
                <a:lnTo>
                  <a:pt x="357" y="731"/>
                </a:lnTo>
                <a:lnTo>
                  <a:pt x="355" y="726"/>
                </a:lnTo>
                <a:lnTo>
                  <a:pt x="355" y="707"/>
                </a:lnTo>
                <a:lnTo>
                  <a:pt x="373" y="689"/>
                </a:lnTo>
                <a:lnTo>
                  <a:pt x="355" y="671"/>
                </a:lnTo>
                <a:lnTo>
                  <a:pt x="355" y="668"/>
                </a:lnTo>
                <a:lnTo>
                  <a:pt x="357" y="663"/>
                </a:lnTo>
                <a:lnTo>
                  <a:pt x="357" y="659"/>
                </a:lnTo>
                <a:lnTo>
                  <a:pt x="359" y="657"/>
                </a:lnTo>
                <a:lnTo>
                  <a:pt x="361" y="654"/>
                </a:lnTo>
                <a:lnTo>
                  <a:pt x="363" y="650"/>
                </a:lnTo>
                <a:lnTo>
                  <a:pt x="364" y="647"/>
                </a:lnTo>
                <a:lnTo>
                  <a:pt x="364" y="643"/>
                </a:lnTo>
                <a:lnTo>
                  <a:pt x="361" y="638"/>
                </a:lnTo>
                <a:lnTo>
                  <a:pt x="355" y="634"/>
                </a:lnTo>
                <a:lnTo>
                  <a:pt x="348" y="629"/>
                </a:lnTo>
                <a:lnTo>
                  <a:pt x="343" y="625"/>
                </a:lnTo>
                <a:lnTo>
                  <a:pt x="336" y="620"/>
                </a:lnTo>
                <a:lnTo>
                  <a:pt x="331" y="617"/>
                </a:lnTo>
                <a:lnTo>
                  <a:pt x="325" y="615"/>
                </a:lnTo>
                <a:lnTo>
                  <a:pt x="320" y="615"/>
                </a:lnTo>
                <a:lnTo>
                  <a:pt x="338" y="578"/>
                </a:lnTo>
                <a:lnTo>
                  <a:pt x="338" y="574"/>
                </a:lnTo>
                <a:lnTo>
                  <a:pt x="338" y="571"/>
                </a:lnTo>
                <a:lnTo>
                  <a:pt x="336" y="567"/>
                </a:lnTo>
                <a:lnTo>
                  <a:pt x="334" y="564"/>
                </a:lnTo>
                <a:lnTo>
                  <a:pt x="332" y="560"/>
                </a:lnTo>
                <a:lnTo>
                  <a:pt x="331" y="556"/>
                </a:lnTo>
                <a:lnTo>
                  <a:pt x="331" y="553"/>
                </a:lnTo>
                <a:lnTo>
                  <a:pt x="329" y="549"/>
                </a:lnTo>
                <a:lnTo>
                  <a:pt x="341" y="542"/>
                </a:lnTo>
                <a:lnTo>
                  <a:pt x="354" y="534"/>
                </a:lnTo>
                <a:lnTo>
                  <a:pt x="363" y="523"/>
                </a:lnTo>
                <a:lnTo>
                  <a:pt x="371" y="514"/>
                </a:lnTo>
                <a:lnTo>
                  <a:pt x="387" y="491"/>
                </a:lnTo>
                <a:lnTo>
                  <a:pt x="401" y="468"/>
                </a:lnTo>
                <a:lnTo>
                  <a:pt x="414" y="443"/>
                </a:lnTo>
                <a:lnTo>
                  <a:pt x="428" y="419"/>
                </a:lnTo>
                <a:lnTo>
                  <a:pt x="442" y="396"/>
                </a:lnTo>
                <a:lnTo>
                  <a:pt x="460" y="373"/>
                </a:lnTo>
                <a:lnTo>
                  <a:pt x="461" y="366"/>
                </a:lnTo>
                <a:lnTo>
                  <a:pt x="461" y="357"/>
                </a:lnTo>
                <a:lnTo>
                  <a:pt x="463" y="350"/>
                </a:lnTo>
                <a:lnTo>
                  <a:pt x="465" y="341"/>
                </a:lnTo>
                <a:lnTo>
                  <a:pt x="467" y="332"/>
                </a:lnTo>
                <a:lnTo>
                  <a:pt x="467" y="323"/>
                </a:lnTo>
                <a:lnTo>
                  <a:pt x="468" y="314"/>
                </a:lnTo>
                <a:lnTo>
                  <a:pt x="468" y="307"/>
                </a:lnTo>
                <a:lnTo>
                  <a:pt x="461" y="307"/>
                </a:lnTo>
                <a:lnTo>
                  <a:pt x="454" y="309"/>
                </a:lnTo>
                <a:lnTo>
                  <a:pt x="447" y="311"/>
                </a:lnTo>
                <a:lnTo>
                  <a:pt x="438" y="313"/>
                </a:lnTo>
                <a:lnTo>
                  <a:pt x="430" y="314"/>
                </a:lnTo>
                <a:lnTo>
                  <a:pt x="423" y="316"/>
                </a:lnTo>
                <a:lnTo>
                  <a:pt x="415" y="316"/>
                </a:lnTo>
                <a:lnTo>
                  <a:pt x="408" y="318"/>
                </a:lnTo>
                <a:lnTo>
                  <a:pt x="408" y="314"/>
                </a:lnTo>
                <a:lnTo>
                  <a:pt x="407" y="311"/>
                </a:lnTo>
                <a:lnTo>
                  <a:pt x="405" y="307"/>
                </a:lnTo>
                <a:lnTo>
                  <a:pt x="403" y="304"/>
                </a:lnTo>
                <a:lnTo>
                  <a:pt x="401" y="300"/>
                </a:lnTo>
                <a:lnTo>
                  <a:pt x="401" y="297"/>
                </a:lnTo>
                <a:lnTo>
                  <a:pt x="400" y="293"/>
                </a:lnTo>
                <a:lnTo>
                  <a:pt x="400" y="290"/>
                </a:lnTo>
                <a:lnTo>
                  <a:pt x="396" y="288"/>
                </a:lnTo>
                <a:lnTo>
                  <a:pt x="393" y="288"/>
                </a:lnTo>
                <a:lnTo>
                  <a:pt x="389" y="286"/>
                </a:lnTo>
                <a:lnTo>
                  <a:pt x="385" y="284"/>
                </a:lnTo>
                <a:lnTo>
                  <a:pt x="384" y="283"/>
                </a:lnTo>
                <a:lnTo>
                  <a:pt x="380" y="281"/>
                </a:lnTo>
                <a:lnTo>
                  <a:pt x="377" y="281"/>
                </a:lnTo>
                <a:lnTo>
                  <a:pt x="373" y="281"/>
                </a:lnTo>
                <a:lnTo>
                  <a:pt x="355" y="281"/>
                </a:lnTo>
                <a:lnTo>
                  <a:pt x="348" y="283"/>
                </a:lnTo>
                <a:lnTo>
                  <a:pt x="343" y="286"/>
                </a:lnTo>
                <a:lnTo>
                  <a:pt x="338" y="290"/>
                </a:lnTo>
                <a:lnTo>
                  <a:pt x="332" y="293"/>
                </a:lnTo>
                <a:lnTo>
                  <a:pt x="329" y="297"/>
                </a:lnTo>
                <a:lnTo>
                  <a:pt x="327" y="300"/>
                </a:lnTo>
                <a:lnTo>
                  <a:pt x="327" y="304"/>
                </a:lnTo>
                <a:lnTo>
                  <a:pt x="329" y="307"/>
                </a:lnTo>
                <a:lnTo>
                  <a:pt x="311" y="290"/>
                </a:lnTo>
                <a:lnTo>
                  <a:pt x="304" y="295"/>
                </a:lnTo>
                <a:lnTo>
                  <a:pt x="295" y="302"/>
                </a:lnTo>
                <a:lnTo>
                  <a:pt x="287" y="306"/>
                </a:lnTo>
                <a:lnTo>
                  <a:pt x="276" y="311"/>
                </a:lnTo>
                <a:lnTo>
                  <a:pt x="265" y="313"/>
                </a:lnTo>
                <a:lnTo>
                  <a:pt x="255" y="316"/>
                </a:lnTo>
                <a:lnTo>
                  <a:pt x="244" y="316"/>
                </a:lnTo>
                <a:lnTo>
                  <a:pt x="234" y="318"/>
                </a:lnTo>
                <a:lnTo>
                  <a:pt x="232" y="323"/>
                </a:lnTo>
                <a:lnTo>
                  <a:pt x="228" y="329"/>
                </a:lnTo>
                <a:lnTo>
                  <a:pt x="221" y="334"/>
                </a:lnTo>
                <a:lnTo>
                  <a:pt x="212" y="337"/>
                </a:lnTo>
                <a:lnTo>
                  <a:pt x="204" y="341"/>
                </a:lnTo>
                <a:lnTo>
                  <a:pt x="193" y="343"/>
                </a:lnTo>
                <a:lnTo>
                  <a:pt x="182" y="344"/>
                </a:lnTo>
                <a:lnTo>
                  <a:pt x="174" y="344"/>
                </a:lnTo>
                <a:lnTo>
                  <a:pt x="156" y="364"/>
                </a:lnTo>
                <a:lnTo>
                  <a:pt x="154" y="360"/>
                </a:lnTo>
                <a:lnTo>
                  <a:pt x="154" y="357"/>
                </a:lnTo>
                <a:lnTo>
                  <a:pt x="152" y="353"/>
                </a:lnTo>
                <a:lnTo>
                  <a:pt x="151" y="350"/>
                </a:lnTo>
                <a:lnTo>
                  <a:pt x="149" y="346"/>
                </a:lnTo>
                <a:lnTo>
                  <a:pt x="147" y="343"/>
                </a:lnTo>
                <a:lnTo>
                  <a:pt x="147" y="339"/>
                </a:lnTo>
                <a:lnTo>
                  <a:pt x="147" y="336"/>
                </a:lnTo>
                <a:lnTo>
                  <a:pt x="182" y="336"/>
                </a:lnTo>
                <a:lnTo>
                  <a:pt x="216" y="298"/>
                </a:lnTo>
                <a:lnTo>
                  <a:pt x="212" y="298"/>
                </a:lnTo>
                <a:lnTo>
                  <a:pt x="211" y="300"/>
                </a:lnTo>
                <a:lnTo>
                  <a:pt x="207" y="302"/>
                </a:lnTo>
                <a:lnTo>
                  <a:pt x="204" y="304"/>
                </a:lnTo>
                <a:lnTo>
                  <a:pt x="200" y="306"/>
                </a:lnTo>
                <a:lnTo>
                  <a:pt x="196" y="306"/>
                </a:lnTo>
                <a:lnTo>
                  <a:pt x="193" y="307"/>
                </a:lnTo>
                <a:lnTo>
                  <a:pt x="191" y="307"/>
                </a:lnTo>
                <a:lnTo>
                  <a:pt x="188" y="307"/>
                </a:lnTo>
                <a:lnTo>
                  <a:pt x="184" y="306"/>
                </a:lnTo>
                <a:lnTo>
                  <a:pt x="181" y="306"/>
                </a:lnTo>
                <a:lnTo>
                  <a:pt x="177" y="304"/>
                </a:lnTo>
                <a:lnTo>
                  <a:pt x="174" y="302"/>
                </a:lnTo>
                <a:lnTo>
                  <a:pt x="170" y="300"/>
                </a:lnTo>
                <a:lnTo>
                  <a:pt x="168" y="298"/>
                </a:lnTo>
                <a:lnTo>
                  <a:pt x="165" y="298"/>
                </a:lnTo>
                <a:lnTo>
                  <a:pt x="174" y="288"/>
                </a:lnTo>
                <a:lnTo>
                  <a:pt x="184" y="281"/>
                </a:lnTo>
                <a:lnTo>
                  <a:pt x="195" y="274"/>
                </a:lnTo>
                <a:lnTo>
                  <a:pt x="205" y="268"/>
                </a:lnTo>
                <a:lnTo>
                  <a:pt x="216" y="265"/>
                </a:lnTo>
                <a:lnTo>
                  <a:pt x="227" y="263"/>
                </a:lnTo>
                <a:lnTo>
                  <a:pt x="239" y="261"/>
                </a:lnTo>
                <a:lnTo>
                  <a:pt x="251" y="261"/>
                </a:lnTo>
                <a:lnTo>
                  <a:pt x="253" y="258"/>
                </a:lnTo>
                <a:lnTo>
                  <a:pt x="257" y="254"/>
                </a:lnTo>
                <a:lnTo>
                  <a:pt x="258" y="251"/>
                </a:lnTo>
                <a:lnTo>
                  <a:pt x="258" y="247"/>
                </a:lnTo>
                <a:lnTo>
                  <a:pt x="260" y="244"/>
                </a:lnTo>
                <a:lnTo>
                  <a:pt x="260" y="240"/>
                </a:lnTo>
                <a:lnTo>
                  <a:pt x="260" y="237"/>
                </a:lnTo>
                <a:lnTo>
                  <a:pt x="260" y="233"/>
                </a:lnTo>
                <a:lnTo>
                  <a:pt x="264" y="231"/>
                </a:lnTo>
                <a:lnTo>
                  <a:pt x="267" y="230"/>
                </a:lnTo>
                <a:lnTo>
                  <a:pt x="272" y="228"/>
                </a:lnTo>
                <a:lnTo>
                  <a:pt x="278" y="224"/>
                </a:lnTo>
                <a:lnTo>
                  <a:pt x="283" y="221"/>
                </a:lnTo>
                <a:lnTo>
                  <a:pt x="287" y="217"/>
                </a:lnTo>
                <a:lnTo>
                  <a:pt x="292" y="215"/>
                </a:lnTo>
                <a:lnTo>
                  <a:pt x="295" y="215"/>
                </a:lnTo>
                <a:lnTo>
                  <a:pt x="299" y="215"/>
                </a:lnTo>
                <a:lnTo>
                  <a:pt x="301" y="215"/>
                </a:lnTo>
                <a:lnTo>
                  <a:pt x="304" y="217"/>
                </a:lnTo>
                <a:lnTo>
                  <a:pt x="308" y="219"/>
                </a:lnTo>
                <a:lnTo>
                  <a:pt x="311" y="221"/>
                </a:lnTo>
                <a:lnTo>
                  <a:pt x="315" y="222"/>
                </a:lnTo>
                <a:lnTo>
                  <a:pt x="317" y="222"/>
                </a:lnTo>
                <a:lnTo>
                  <a:pt x="320" y="224"/>
                </a:lnTo>
                <a:lnTo>
                  <a:pt x="324" y="221"/>
                </a:lnTo>
                <a:lnTo>
                  <a:pt x="329" y="215"/>
                </a:lnTo>
                <a:lnTo>
                  <a:pt x="332" y="210"/>
                </a:lnTo>
                <a:lnTo>
                  <a:pt x="338" y="205"/>
                </a:lnTo>
                <a:lnTo>
                  <a:pt x="341" y="198"/>
                </a:lnTo>
                <a:lnTo>
                  <a:pt x="345" y="191"/>
                </a:lnTo>
                <a:lnTo>
                  <a:pt x="347" y="184"/>
                </a:lnTo>
                <a:lnTo>
                  <a:pt x="347" y="177"/>
                </a:lnTo>
                <a:lnTo>
                  <a:pt x="364" y="196"/>
                </a:lnTo>
                <a:lnTo>
                  <a:pt x="368" y="196"/>
                </a:lnTo>
                <a:lnTo>
                  <a:pt x="373" y="192"/>
                </a:lnTo>
                <a:lnTo>
                  <a:pt x="380" y="191"/>
                </a:lnTo>
                <a:lnTo>
                  <a:pt x="385" y="187"/>
                </a:lnTo>
                <a:lnTo>
                  <a:pt x="393" y="184"/>
                </a:lnTo>
                <a:lnTo>
                  <a:pt x="400" y="180"/>
                </a:lnTo>
                <a:lnTo>
                  <a:pt x="405" y="178"/>
                </a:lnTo>
                <a:lnTo>
                  <a:pt x="408" y="177"/>
                </a:lnTo>
                <a:lnTo>
                  <a:pt x="424" y="196"/>
                </a:lnTo>
                <a:lnTo>
                  <a:pt x="431" y="194"/>
                </a:lnTo>
                <a:lnTo>
                  <a:pt x="435" y="192"/>
                </a:lnTo>
                <a:lnTo>
                  <a:pt x="437" y="191"/>
                </a:lnTo>
                <a:lnTo>
                  <a:pt x="438" y="191"/>
                </a:lnTo>
                <a:lnTo>
                  <a:pt x="440" y="191"/>
                </a:lnTo>
                <a:lnTo>
                  <a:pt x="442" y="191"/>
                </a:lnTo>
                <a:lnTo>
                  <a:pt x="446" y="189"/>
                </a:lnTo>
                <a:lnTo>
                  <a:pt x="451" y="187"/>
                </a:lnTo>
                <a:lnTo>
                  <a:pt x="456" y="187"/>
                </a:lnTo>
                <a:lnTo>
                  <a:pt x="460" y="189"/>
                </a:lnTo>
                <a:lnTo>
                  <a:pt x="463" y="192"/>
                </a:lnTo>
                <a:lnTo>
                  <a:pt x="468" y="196"/>
                </a:lnTo>
                <a:lnTo>
                  <a:pt x="472" y="200"/>
                </a:lnTo>
                <a:lnTo>
                  <a:pt x="476" y="203"/>
                </a:lnTo>
                <a:lnTo>
                  <a:pt x="477" y="205"/>
                </a:lnTo>
                <a:lnTo>
                  <a:pt x="486" y="201"/>
                </a:lnTo>
                <a:lnTo>
                  <a:pt x="495" y="198"/>
                </a:lnTo>
                <a:lnTo>
                  <a:pt x="506" y="192"/>
                </a:lnTo>
                <a:lnTo>
                  <a:pt x="518" y="187"/>
                </a:lnTo>
                <a:lnTo>
                  <a:pt x="530" y="184"/>
                </a:lnTo>
                <a:lnTo>
                  <a:pt x="543" y="180"/>
                </a:lnTo>
                <a:lnTo>
                  <a:pt x="555" y="178"/>
                </a:lnTo>
                <a:lnTo>
                  <a:pt x="566" y="177"/>
                </a:lnTo>
                <a:lnTo>
                  <a:pt x="592" y="205"/>
                </a:lnTo>
                <a:lnTo>
                  <a:pt x="596" y="207"/>
                </a:lnTo>
                <a:lnTo>
                  <a:pt x="604" y="207"/>
                </a:lnTo>
                <a:lnTo>
                  <a:pt x="613" y="208"/>
                </a:lnTo>
                <a:lnTo>
                  <a:pt x="622" y="208"/>
                </a:lnTo>
                <a:lnTo>
                  <a:pt x="631" y="207"/>
                </a:lnTo>
                <a:lnTo>
                  <a:pt x="636" y="205"/>
                </a:lnTo>
                <a:lnTo>
                  <a:pt x="638" y="205"/>
                </a:lnTo>
                <a:lnTo>
                  <a:pt x="638" y="201"/>
                </a:lnTo>
                <a:lnTo>
                  <a:pt x="636" y="200"/>
                </a:lnTo>
                <a:lnTo>
                  <a:pt x="634" y="196"/>
                </a:lnTo>
                <a:lnTo>
                  <a:pt x="638" y="196"/>
                </a:lnTo>
                <a:lnTo>
                  <a:pt x="642" y="196"/>
                </a:lnTo>
                <a:lnTo>
                  <a:pt x="645" y="196"/>
                </a:lnTo>
                <a:lnTo>
                  <a:pt x="647" y="194"/>
                </a:lnTo>
                <a:lnTo>
                  <a:pt x="650" y="194"/>
                </a:lnTo>
                <a:lnTo>
                  <a:pt x="654" y="192"/>
                </a:lnTo>
                <a:lnTo>
                  <a:pt x="657" y="189"/>
                </a:lnTo>
                <a:lnTo>
                  <a:pt x="661" y="187"/>
                </a:lnTo>
                <a:lnTo>
                  <a:pt x="712" y="187"/>
                </a:lnTo>
                <a:lnTo>
                  <a:pt x="730" y="205"/>
                </a:lnTo>
                <a:lnTo>
                  <a:pt x="765" y="205"/>
                </a:lnTo>
                <a:lnTo>
                  <a:pt x="756" y="212"/>
                </a:lnTo>
                <a:lnTo>
                  <a:pt x="748" y="221"/>
                </a:lnTo>
                <a:lnTo>
                  <a:pt x="737" y="228"/>
                </a:lnTo>
                <a:lnTo>
                  <a:pt x="725" y="235"/>
                </a:lnTo>
                <a:lnTo>
                  <a:pt x="710" y="242"/>
                </a:lnTo>
                <a:lnTo>
                  <a:pt x="696" y="247"/>
                </a:lnTo>
                <a:lnTo>
                  <a:pt x="682" y="251"/>
                </a:lnTo>
                <a:lnTo>
                  <a:pt x="670" y="253"/>
                </a:lnTo>
                <a:lnTo>
                  <a:pt x="673" y="253"/>
                </a:lnTo>
                <a:lnTo>
                  <a:pt x="677" y="253"/>
                </a:lnTo>
                <a:lnTo>
                  <a:pt x="682" y="254"/>
                </a:lnTo>
                <a:lnTo>
                  <a:pt x="687" y="256"/>
                </a:lnTo>
                <a:lnTo>
                  <a:pt x="693" y="258"/>
                </a:lnTo>
                <a:lnTo>
                  <a:pt x="700" y="260"/>
                </a:lnTo>
                <a:lnTo>
                  <a:pt x="705" y="261"/>
                </a:lnTo>
                <a:lnTo>
                  <a:pt x="712" y="261"/>
                </a:lnTo>
                <a:lnTo>
                  <a:pt x="719" y="254"/>
                </a:lnTo>
                <a:lnTo>
                  <a:pt x="728" y="247"/>
                </a:lnTo>
                <a:lnTo>
                  <a:pt x="737" y="240"/>
                </a:lnTo>
                <a:lnTo>
                  <a:pt x="748" y="233"/>
                </a:lnTo>
                <a:lnTo>
                  <a:pt x="756" y="226"/>
                </a:lnTo>
                <a:lnTo>
                  <a:pt x="767" y="219"/>
                </a:lnTo>
                <a:lnTo>
                  <a:pt x="776" y="212"/>
                </a:lnTo>
                <a:lnTo>
                  <a:pt x="783" y="205"/>
                </a:lnTo>
                <a:lnTo>
                  <a:pt x="800" y="224"/>
                </a:lnTo>
                <a:lnTo>
                  <a:pt x="806" y="222"/>
                </a:lnTo>
                <a:lnTo>
                  <a:pt x="813" y="222"/>
                </a:lnTo>
                <a:lnTo>
                  <a:pt x="822" y="222"/>
                </a:lnTo>
                <a:lnTo>
                  <a:pt x="831" y="221"/>
                </a:lnTo>
                <a:lnTo>
                  <a:pt x="839" y="222"/>
                </a:lnTo>
                <a:lnTo>
                  <a:pt x="845" y="224"/>
                </a:lnTo>
                <a:lnTo>
                  <a:pt x="846" y="226"/>
                </a:lnTo>
                <a:lnTo>
                  <a:pt x="846" y="228"/>
                </a:lnTo>
                <a:lnTo>
                  <a:pt x="846" y="230"/>
                </a:lnTo>
                <a:lnTo>
                  <a:pt x="843" y="233"/>
                </a:lnTo>
                <a:lnTo>
                  <a:pt x="861" y="215"/>
                </a:lnTo>
                <a:lnTo>
                  <a:pt x="871" y="215"/>
                </a:lnTo>
                <a:lnTo>
                  <a:pt x="880" y="215"/>
                </a:lnTo>
                <a:lnTo>
                  <a:pt x="891" y="217"/>
                </a:lnTo>
                <a:lnTo>
                  <a:pt x="899" y="219"/>
                </a:lnTo>
                <a:lnTo>
                  <a:pt x="908" y="219"/>
                </a:lnTo>
                <a:lnTo>
                  <a:pt x="915" y="219"/>
                </a:lnTo>
                <a:lnTo>
                  <a:pt x="924" y="217"/>
                </a:lnTo>
                <a:lnTo>
                  <a:pt x="931" y="215"/>
                </a:lnTo>
                <a:lnTo>
                  <a:pt x="926" y="221"/>
                </a:lnTo>
                <a:lnTo>
                  <a:pt x="926" y="224"/>
                </a:lnTo>
                <a:lnTo>
                  <a:pt x="929" y="226"/>
                </a:lnTo>
                <a:lnTo>
                  <a:pt x="933" y="226"/>
                </a:lnTo>
                <a:lnTo>
                  <a:pt x="940" y="226"/>
                </a:lnTo>
                <a:lnTo>
                  <a:pt x="947" y="224"/>
                </a:lnTo>
                <a:lnTo>
                  <a:pt x="952" y="224"/>
                </a:lnTo>
                <a:lnTo>
                  <a:pt x="956" y="224"/>
                </a:lnTo>
                <a:lnTo>
                  <a:pt x="974" y="242"/>
                </a:lnTo>
                <a:lnTo>
                  <a:pt x="977" y="242"/>
                </a:lnTo>
                <a:lnTo>
                  <a:pt x="981" y="240"/>
                </a:lnTo>
                <a:lnTo>
                  <a:pt x="984" y="240"/>
                </a:lnTo>
                <a:lnTo>
                  <a:pt x="986" y="238"/>
                </a:lnTo>
                <a:lnTo>
                  <a:pt x="989" y="237"/>
                </a:lnTo>
                <a:lnTo>
                  <a:pt x="993" y="235"/>
                </a:lnTo>
                <a:lnTo>
                  <a:pt x="997" y="233"/>
                </a:lnTo>
                <a:lnTo>
                  <a:pt x="1000" y="233"/>
                </a:lnTo>
                <a:lnTo>
                  <a:pt x="998" y="228"/>
                </a:lnTo>
                <a:lnTo>
                  <a:pt x="998" y="222"/>
                </a:lnTo>
                <a:lnTo>
                  <a:pt x="1000" y="219"/>
                </a:lnTo>
                <a:lnTo>
                  <a:pt x="1002" y="215"/>
                </a:lnTo>
                <a:lnTo>
                  <a:pt x="1005" y="214"/>
                </a:lnTo>
                <a:lnTo>
                  <a:pt x="1011" y="212"/>
                </a:lnTo>
                <a:lnTo>
                  <a:pt x="1014" y="208"/>
                </a:lnTo>
                <a:lnTo>
                  <a:pt x="1018" y="205"/>
                </a:lnTo>
                <a:lnTo>
                  <a:pt x="1016" y="196"/>
                </a:lnTo>
                <a:lnTo>
                  <a:pt x="1014" y="187"/>
                </a:lnTo>
                <a:lnTo>
                  <a:pt x="1009" y="180"/>
                </a:lnTo>
                <a:lnTo>
                  <a:pt x="1005" y="173"/>
                </a:lnTo>
                <a:lnTo>
                  <a:pt x="1002" y="166"/>
                </a:lnTo>
                <a:lnTo>
                  <a:pt x="998" y="159"/>
                </a:lnTo>
                <a:lnTo>
                  <a:pt x="998" y="150"/>
                </a:lnTo>
                <a:lnTo>
                  <a:pt x="1000" y="139"/>
                </a:lnTo>
                <a:lnTo>
                  <a:pt x="1007" y="148"/>
                </a:lnTo>
                <a:lnTo>
                  <a:pt x="1014" y="155"/>
                </a:lnTo>
                <a:lnTo>
                  <a:pt x="1021" y="164"/>
                </a:lnTo>
                <a:lnTo>
                  <a:pt x="1030" y="175"/>
                </a:lnTo>
                <a:lnTo>
                  <a:pt x="1037" y="184"/>
                </a:lnTo>
                <a:lnTo>
                  <a:pt x="1042" y="194"/>
                </a:lnTo>
                <a:lnTo>
                  <a:pt x="1048" y="205"/>
                </a:lnTo>
                <a:lnTo>
                  <a:pt x="1051" y="215"/>
                </a:lnTo>
                <a:lnTo>
                  <a:pt x="1058" y="214"/>
                </a:lnTo>
                <a:lnTo>
                  <a:pt x="1067" y="212"/>
                </a:lnTo>
                <a:lnTo>
                  <a:pt x="1074" y="208"/>
                </a:lnTo>
                <a:lnTo>
                  <a:pt x="1081" y="205"/>
                </a:lnTo>
                <a:lnTo>
                  <a:pt x="1088" y="201"/>
                </a:lnTo>
                <a:lnTo>
                  <a:pt x="1095" y="200"/>
                </a:lnTo>
                <a:lnTo>
                  <a:pt x="1101" y="198"/>
                </a:lnTo>
                <a:lnTo>
                  <a:pt x="1104" y="196"/>
                </a:lnTo>
                <a:lnTo>
                  <a:pt x="1122" y="215"/>
                </a:lnTo>
                <a:lnTo>
                  <a:pt x="1095" y="242"/>
                </a:lnTo>
                <a:lnTo>
                  <a:pt x="1087" y="240"/>
                </a:lnTo>
                <a:lnTo>
                  <a:pt x="1076" y="238"/>
                </a:lnTo>
                <a:lnTo>
                  <a:pt x="1067" y="238"/>
                </a:lnTo>
                <a:lnTo>
                  <a:pt x="1057" y="240"/>
                </a:lnTo>
                <a:lnTo>
                  <a:pt x="1048" y="242"/>
                </a:lnTo>
                <a:lnTo>
                  <a:pt x="1037" y="245"/>
                </a:lnTo>
                <a:lnTo>
                  <a:pt x="1028" y="249"/>
                </a:lnTo>
                <a:lnTo>
                  <a:pt x="1018" y="253"/>
                </a:lnTo>
                <a:lnTo>
                  <a:pt x="1012" y="249"/>
                </a:lnTo>
                <a:lnTo>
                  <a:pt x="1007" y="247"/>
                </a:lnTo>
                <a:lnTo>
                  <a:pt x="1004" y="245"/>
                </a:lnTo>
                <a:lnTo>
                  <a:pt x="1000" y="245"/>
                </a:lnTo>
                <a:lnTo>
                  <a:pt x="997" y="245"/>
                </a:lnTo>
                <a:lnTo>
                  <a:pt x="993" y="247"/>
                </a:lnTo>
                <a:lnTo>
                  <a:pt x="988" y="249"/>
                </a:lnTo>
                <a:lnTo>
                  <a:pt x="982" y="253"/>
                </a:lnTo>
                <a:lnTo>
                  <a:pt x="986" y="253"/>
                </a:lnTo>
                <a:lnTo>
                  <a:pt x="991" y="253"/>
                </a:lnTo>
                <a:lnTo>
                  <a:pt x="995" y="254"/>
                </a:lnTo>
                <a:lnTo>
                  <a:pt x="1002" y="256"/>
                </a:lnTo>
                <a:lnTo>
                  <a:pt x="1007" y="258"/>
                </a:lnTo>
                <a:lnTo>
                  <a:pt x="1014" y="260"/>
                </a:lnTo>
                <a:lnTo>
                  <a:pt x="1019" y="261"/>
                </a:lnTo>
                <a:lnTo>
                  <a:pt x="1027" y="261"/>
                </a:lnTo>
                <a:lnTo>
                  <a:pt x="1019" y="261"/>
                </a:lnTo>
                <a:lnTo>
                  <a:pt x="1012" y="263"/>
                </a:lnTo>
                <a:lnTo>
                  <a:pt x="1004" y="265"/>
                </a:lnTo>
                <a:lnTo>
                  <a:pt x="995" y="265"/>
                </a:lnTo>
                <a:lnTo>
                  <a:pt x="986" y="267"/>
                </a:lnTo>
                <a:lnTo>
                  <a:pt x="975" y="268"/>
                </a:lnTo>
                <a:lnTo>
                  <a:pt x="967" y="270"/>
                </a:lnTo>
                <a:lnTo>
                  <a:pt x="956" y="270"/>
                </a:lnTo>
                <a:lnTo>
                  <a:pt x="954" y="274"/>
                </a:lnTo>
                <a:lnTo>
                  <a:pt x="951" y="279"/>
                </a:lnTo>
                <a:lnTo>
                  <a:pt x="949" y="284"/>
                </a:lnTo>
                <a:lnTo>
                  <a:pt x="947" y="290"/>
                </a:lnTo>
                <a:lnTo>
                  <a:pt x="945" y="295"/>
                </a:lnTo>
                <a:lnTo>
                  <a:pt x="944" y="298"/>
                </a:lnTo>
                <a:lnTo>
                  <a:pt x="942" y="304"/>
                </a:lnTo>
                <a:lnTo>
                  <a:pt x="938" y="307"/>
                </a:lnTo>
                <a:lnTo>
                  <a:pt x="931" y="318"/>
                </a:lnTo>
                <a:lnTo>
                  <a:pt x="928" y="320"/>
                </a:lnTo>
                <a:lnTo>
                  <a:pt x="922" y="323"/>
                </a:lnTo>
                <a:lnTo>
                  <a:pt x="917" y="325"/>
                </a:lnTo>
                <a:lnTo>
                  <a:pt x="914" y="327"/>
                </a:lnTo>
                <a:lnTo>
                  <a:pt x="908" y="329"/>
                </a:lnTo>
                <a:lnTo>
                  <a:pt x="903" y="330"/>
                </a:lnTo>
                <a:lnTo>
                  <a:pt x="899" y="332"/>
                </a:lnTo>
                <a:lnTo>
                  <a:pt x="896" y="336"/>
                </a:lnTo>
                <a:lnTo>
                  <a:pt x="901" y="344"/>
                </a:lnTo>
                <a:lnTo>
                  <a:pt x="910" y="357"/>
                </a:lnTo>
                <a:lnTo>
                  <a:pt x="922" y="371"/>
                </a:lnTo>
                <a:lnTo>
                  <a:pt x="936" y="387"/>
                </a:lnTo>
                <a:lnTo>
                  <a:pt x="951" y="403"/>
                </a:lnTo>
                <a:lnTo>
                  <a:pt x="963" y="417"/>
                </a:lnTo>
                <a:lnTo>
                  <a:pt x="974" y="429"/>
                </a:lnTo>
                <a:lnTo>
                  <a:pt x="982" y="438"/>
                </a:lnTo>
                <a:lnTo>
                  <a:pt x="988" y="427"/>
                </a:lnTo>
                <a:lnTo>
                  <a:pt x="995" y="417"/>
                </a:lnTo>
                <a:lnTo>
                  <a:pt x="1005" y="405"/>
                </a:lnTo>
                <a:lnTo>
                  <a:pt x="1014" y="396"/>
                </a:lnTo>
                <a:lnTo>
                  <a:pt x="1023" y="387"/>
                </a:lnTo>
                <a:lnTo>
                  <a:pt x="1028" y="380"/>
                </a:lnTo>
                <a:lnTo>
                  <a:pt x="1030" y="376"/>
                </a:lnTo>
                <a:lnTo>
                  <a:pt x="1030" y="374"/>
                </a:lnTo>
                <a:lnTo>
                  <a:pt x="1028" y="373"/>
                </a:lnTo>
                <a:lnTo>
                  <a:pt x="1027" y="373"/>
                </a:lnTo>
                <a:lnTo>
                  <a:pt x="1030" y="373"/>
                </a:lnTo>
                <a:lnTo>
                  <a:pt x="1034" y="369"/>
                </a:lnTo>
                <a:lnTo>
                  <a:pt x="1039" y="367"/>
                </a:lnTo>
                <a:lnTo>
                  <a:pt x="1042" y="364"/>
                </a:lnTo>
                <a:lnTo>
                  <a:pt x="1046" y="360"/>
                </a:lnTo>
                <a:lnTo>
                  <a:pt x="1050" y="357"/>
                </a:lnTo>
                <a:lnTo>
                  <a:pt x="1051" y="355"/>
                </a:lnTo>
                <a:lnTo>
                  <a:pt x="1051" y="353"/>
                </a:lnTo>
                <a:lnTo>
                  <a:pt x="1053" y="348"/>
                </a:lnTo>
                <a:lnTo>
                  <a:pt x="1053" y="341"/>
                </a:lnTo>
                <a:lnTo>
                  <a:pt x="1055" y="337"/>
                </a:lnTo>
                <a:lnTo>
                  <a:pt x="1058" y="332"/>
                </a:lnTo>
                <a:lnTo>
                  <a:pt x="1060" y="329"/>
                </a:lnTo>
                <a:lnTo>
                  <a:pt x="1064" y="325"/>
                </a:lnTo>
                <a:lnTo>
                  <a:pt x="1067" y="321"/>
                </a:lnTo>
                <a:lnTo>
                  <a:pt x="1069" y="318"/>
                </a:lnTo>
                <a:lnTo>
                  <a:pt x="1104" y="318"/>
                </a:lnTo>
                <a:lnTo>
                  <a:pt x="1104" y="314"/>
                </a:lnTo>
                <a:lnTo>
                  <a:pt x="1102" y="311"/>
                </a:lnTo>
                <a:lnTo>
                  <a:pt x="1101" y="307"/>
                </a:lnTo>
                <a:lnTo>
                  <a:pt x="1101" y="304"/>
                </a:lnTo>
                <a:lnTo>
                  <a:pt x="1099" y="300"/>
                </a:lnTo>
                <a:lnTo>
                  <a:pt x="1097" y="297"/>
                </a:lnTo>
                <a:lnTo>
                  <a:pt x="1095" y="293"/>
                </a:lnTo>
                <a:lnTo>
                  <a:pt x="1095" y="290"/>
                </a:lnTo>
                <a:lnTo>
                  <a:pt x="1108" y="290"/>
                </a:lnTo>
                <a:lnTo>
                  <a:pt x="1118" y="293"/>
                </a:lnTo>
                <a:lnTo>
                  <a:pt x="1129" y="298"/>
                </a:lnTo>
                <a:lnTo>
                  <a:pt x="1136" y="306"/>
                </a:lnTo>
                <a:lnTo>
                  <a:pt x="1143" y="313"/>
                </a:lnTo>
                <a:lnTo>
                  <a:pt x="1148" y="320"/>
                </a:lnTo>
                <a:lnTo>
                  <a:pt x="1154" y="329"/>
                </a:lnTo>
                <a:lnTo>
                  <a:pt x="1157" y="336"/>
                </a:lnTo>
                <a:lnTo>
                  <a:pt x="1164" y="332"/>
                </a:lnTo>
                <a:lnTo>
                  <a:pt x="1173" y="330"/>
                </a:lnTo>
                <a:lnTo>
                  <a:pt x="1182" y="329"/>
                </a:lnTo>
                <a:lnTo>
                  <a:pt x="1191" y="329"/>
                </a:lnTo>
                <a:lnTo>
                  <a:pt x="1201" y="329"/>
                </a:lnTo>
                <a:lnTo>
                  <a:pt x="1210" y="330"/>
                </a:lnTo>
                <a:lnTo>
                  <a:pt x="1219" y="332"/>
                </a:lnTo>
                <a:lnTo>
                  <a:pt x="1226" y="336"/>
                </a:lnTo>
                <a:lnTo>
                  <a:pt x="1226" y="339"/>
                </a:lnTo>
                <a:lnTo>
                  <a:pt x="1224" y="343"/>
                </a:lnTo>
                <a:lnTo>
                  <a:pt x="1224" y="346"/>
                </a:lnTo>
                <a:lnTo>
                  <a:pt x="1223" y="350"/>
                </a:lnTo>
                <a:lnTo>
                  <a:pt x="1221" y="353"/>
                </a:lnTo>
                <a:lnTo>
                  <a:pt x="1219" y="357"/>
                </a:lnTo>
                <a:lnTo>
                  <a:pt x="1217" y="360"/>
                </a:lnTo>
                <a:lnTo>
                  <a:pt x="1217" y="364"/>
                </a:lnTo>
                <a:lnTo>
                  <a:pt x="1235" y="382"/>
                </a:lnTo>
                <a:lnTo>
                  <a:pt x="1235" y="385"/>
                </a:lnTo>
                <a:lnTo>
                  <a:pt x="1233" y="389"/>
                </a:lnTo>
                <a:lnTo>
                  <a:pt x="1233" y="392"/>
                </a:lnTo>
                <a:lnTo>
                  <a:pt x="1231" y="396"/>
                </a:lnTo>
                <a:lnTo>
                  <a:pt x="1230" y="399"/>
                </a:lnTo>
                <a:lnTo>
                  <a:pt x="1228" y="403"/>
                </a:lnTo>
                <a:lnTo>
                  <a:pt x="1226" y="406"/>
                </a:lnTo>
                <a:lnTo>
                  <a:pt x="1226" y="410"/>
                </a:lnTo>
                <a:lnTo>
                  <a:pt x="1230" y="410"/>
                </a:lnTo>
                <a:lnTo>
                  <a:pt x="1235" y="408"/>
                </a:lnTo>
                <a:lnTo>
                  <a:pt x="1240" y="406"/>
                </a:lnTo>
                <a:lnTo>
                  <a:pt x="1246" y="405"/>
                </a:lnTo>
                <a:lnTo>
                  <a:pt x="1251" y="403"/>
                </a:lnTo>
                <a:lnTo>
                  <a:pt x="1258" y="403"/>
                </a:lnTo>
                <a:lnTo>
                  <a:pt x="1263" y="401"/>
                </a:lnTo>
                <a:lnTo>
                  <a:pt x="1270" y="401"/>
                </a:lnTo>
                <a:lnTo>
                  <a:pt x="1263" y="406"/>
                </a:lnTo>
                <a:lnTo>
                  <a:pt x="1256" y="413"/>
                </a:lnTo>
                <a:lnTo>
                  <a:pt x="1247" y="419"/>
                </a:lnTo>
                <a:lnTo>
                  <a:pt x="1240" y="424"/>
                </a:lnTo>
                <a:lnTo>
                  <a:pt x="1231" y="429"/>
                </a:lnTo>
                <a:lnTo>
                  <a:pt x="1223" y="435"/>
                </a:lnTo>
                <a:lnTo>
                  <a:pt x="1216" y="440"/>
                </a:lnTo>
                <a:lnTo>
                  <a:pt x="1208" y="447"/>
                </a:lnTo>
                <a:lnTo>
                  <a:pt x="1189" y="447"/>
                </a:lnTo>
                <a:lnTo>
                  <a:pt x="1171" y="447"/>
                </a:lnTo>
                <a:lnTo>
                  <a:pt x="1154" y="449"/>
                </a:lnTo>
                <a:lnTo>
                  <a:pt x="1134" y="452"/>
                </a:lnTo>
                <a:lnTo>
                  <a:pt x="1117" y="456"/>
                </a:lnTo>
                <a:lnTo>
                  <a:pt x="1099" y="463"/>
                </a:lnTo>
                <a:lnTo>
                  <a:pt x="1080" y="472"/>
                </a:lnTo>
                <a:lnTo>
                  <a:pt x="1060" y="484"/>
                </a:lnTo>
                <a:lnTo>
                  <a:pt x="1071" y="484"/>
                </a:lnTo>
                <a:lnTo>
                  <a:pt x="1081" y="481"/>
                </a:lnTo>
                <a:lnTo>
                  <a:pt x="1090" y="475"/>
                </a:lnTo>
                <a:lnTo>
                  <a:pt x="1101" y="472"/>
                </a:lnTo>
                <a:lnTo>
                  <a:pt x="1110" y="468"/>
                </a:lnTo>
                <a:lnTo>
                  <a:pt x="1120" y="465"/>
                </a:lnTo>
                <a:lnTo>
                  <a:pt x="1129" y="465"/>
                </a:lnTo>
                <a:lnTo>
                  <a:pt x="1140" y="466"/>
                </a:lnTo>
                <a:lnTo>
                  <a:pt x="1122" y="484"/>
                </a:lnTo>
                <a:lnTo>
                  <a:pt x="1125" y="488"/>
                </a:lnTo>
                <a:lnTo>
                  <a:pt x="1129" y="491"/>
                </a:lnTo>
                <a:lnTo>
                  <a:pt x="1133" y="495"/>
                </a:lnTo>
                <a:lnTo>
                  <a:pt x="1136" y="496"/>
                </a:lnTo>
                <a:lnTo>
                  <a:pt x="1141" y="500"/>
                </a:lnTo>
                <a:lnTo>
                  <a:pt x="1145" y="502"/>
                </a:lnTo>
                <a:lnTo>
                  <a:pt x="1152" y="502"/>
                </a:lnTo>
                <a:lnTo>
                  <a:pt x="1157" y="502"/>
                </a:lnTo>
                <a:lnTo>
                  <a:pt x="1152" y="503"/>
                </a:lnTo>
                <a:lnTo>
                  <a:pt x="1145" y="503"/>
                </a:lnTo>
                <a:lnTo>
                  <a:pt x="1141" y="505"/>
                </a:lnTo>
                <a:lnTo>
                  <a:pt x="1136" y="509"/>
                </a:lnTo>
                <a:lnTo>
                  <a:pt x="1133" y="511"/>
                </a:lnTo>
                <a:lnTo>
                  <a:pt x="1129" y="514"/>
                </a:lnTo>
                <a:lnTo>
                  <a:pt x="1125" y="518"/>
                </a:lnTo>
                <a:lnTo>
                  <a:pt x="1122" y="521"/>
                </a:lnTo>
                <a:lnTo>
                  <a:pt x="1118" y="521"/>
                </a:lnTo>
                <a:lnTo>
                  <a:pt x="1115" y="519"/>
                </a:lnTo>
                <a:lnTo>
                  <a:pt x="1111" y="518"/>
                </a:lnTo>
                <a:lnTo>
                  <a:pt x="1110" y="516"/>
                </a:lnTo>
                <a:lnTo>
                  <a:pt x="1106" y="516"/>
                </a:lnTo>
                <a:lnTo>
                  <a:pt x="1102" y="514"/>
                </a:lnTo>
                <a:lnTo>
                  <a:pt x="1099" y="512"/>
                </a:lnTo>
                <a:lnTo>
                  <a:pt x="1095" y="512"/>
                </a:lnTo>
                <a:lnTo>
                  <a:pt x="1078" y="518"/>
                </a:lnTo>
                <a:lnTo>
                  <a:pt x="1058" y="525"/>
                </a:lnTo>
                <a:lnTo>
                  <a:pt x="1039" y="535"/>
                </a:lnTo>
                <a:lnTo>
                  <a:pt x="1018" y="546"/>
                </a:lnTo>
                <a:lnTo>
                  <a:pt x="998" y="556"/>
                </a:lnTo>
                <a:lnTo>
                  <a:pt x="979" y="569"/>
                </a:lnTo>
                <a:lnTo>
                  <a:pt x="963" y="578"/>
                </a:lnTo>
                <a:lnTo>
                  <a:pt x="947" y="587"/>
                </a:lnTo>
                <a:lnTo>
                  <a:pt x="938" y="595"/>
                </a:lnTo>
                <a:lnTo>
                  <a:pt x="936" y="601"/>
                </a:lnTo>
                <a:lnTo>
                  <a:pt x="933" y="606"/>
                </a:lnTo>
                <a:lnTo>
                  <a:pt x="929" y="613"/>
                </a:lnTo>
                <a:lnTo>
                  <a:pt x="926" y="620"/>
                </a:lnTo>
                <a:lnTo>
                  <a:pt x="922" y="625"/>
                </a:lnTo>
                <a:lnTo>
                  <a:pt x="919" y="632"/>
                </a:lnTo>
                <a:lnTo>
                  <a:pt x="917" y="638"/>
                </a:lnTo>
                <a:lnTo>
                  <a:pt x="914" y="643"/>
                </a:lnTo>
                <a:lnTo>
                  <a:pt x="878" y="643"/>
                </a:lnTo>
                <a:lnTo>
                  <a:pt x="871" y="648"/>
                </a:lnTo>
                <a:lnTo>
                  <a:pt x="866" y="654"/>
                </a:lnTo>
                <a:lnTo>
                  <a:pt x="859" y="657"/>
                </a:lnTo>
                <a:lnTo>
                  <a:pt x="852" y="661"/>
                </a:lnTo>
                <a:lnTo>
                  <a:pt x="846" y="664"/>
                </a:lnTo>
                <a:lnTo>
                  <a:pt x="839" y="668"/>
                </a:lnTo>
                <a:lnTo>
                  <a:pt x="832" y="673"/>
                </a:lnTo>
                <a:lnTo>
                  <a:pt x="825" y="680"/>
                </a:lnTo>
                <a:lnTo>
                  <a:pt x="825" y="661"/>
                </a:lnTo>
                <a:lnTo>
                  <a:pt x="825" y="664"/>
                </a:lnTo>
                <a:lnTo>
                  <a:pt x="825" y="670"/>
                </a:lnTo>
                <a:lnTo>
                  <a:pt x="823" y="675"/>
                </a:lnTo>
                <a:lnTo>
                  <a:pt x="822" y="680"/>
                </a:lnTo>
                <a:lnTo>
                  <a:pt x="820" y="687"/>
                </a:lnTo>
                <a:lnTo>
                  <a:pt x="818" y="694"/>
                </a:lnTo>
                <a:lnTo>
                  <a:pt x="818" y="700"/>
                </a:lnTo>
                <a:lnTo>
                  <a:pt x="818" y="707"/>
                </a:lnTo>
                <a:lnTo>
                  <a:pt x="834" y="726"/>
                </a:lnTo>
                <a:lnTo>
                  <a:pt x="800" y="763"/>
                </a:lnTo>
                <a:lnTo>
                  <a:pt x="800" y="760"/>
                </a:lnTo>
                <a:lnTo>
                  <a:pt x="799" y="754"/>
                </a:lnTo>
                <a:lnTo>
                  <a:pt x="797" y="749"/>
                </a:lnTo>
                <a:lnTo>
                  <a:pt x="795" y="744"/>
                </a:lnTo>
                <a:lnTo>
                  <a:pt x="793" y="737"/>
                </a:lnTo>
                <a:lnTo>
                  <a:pt x="793" y="731"/>
                </a:lnTo>
                <a:lnTo>
                  <a:pt x="792" y="724"/>
                </a:lnTo>
                <a:lnTo>
                  <a:pt x="792" y="717"/>
                </a:lnTo>
                <a:lnTo>
                  <a:pt x="788" y="714"/>
                </a:lnTo>
                <a:lnTo>
                  <a:pt x="785" y="710"/>
                </a:lnTo>
                <a:lnTo>
                  <a:pt x="781" y="705"/>
                </a:lnTo>
                <a:lnTo>
                  <a:pt x="779" y="701"/>
                </a:lnTo>
                <a:lnTo>
                  <a:pt x="778" y="696"/>
                </a:lnTo>
                <a:lnTo>
                  <a:pt x="776" y="693"/>
                </a:lnTo>
                <a:lnTo>
                  <a:pt x="774" y="685"/>
                </a:lnTo>
                <a:lnTo>
                  <a:pt x="774" y="680"/>
                </a:lnTo>
                <a:lnTo>
                  <a:pt x="770" y="680"/>
                </a:lnTo>
                <a:lnTo>
                  <a:pt x="767" y="680"/>
                </a:lnTo>
                <a:lnTo>
                  <a:pt x="763" y="682"/>
                </a:lnTo>
                <a:lnTo>
                  <a:pt x="760" y="684"/>
                </a:lnTo>
                <a:lnTo>
                  <a:pt x="758" y="685"/>
                </a:lnTo>
                <a:lnTo>
                  <a:pt x="755" y="687"/>
                </a:lnTo>
                <a:lnTo>
                  <a:pt x="751" y="689"/>
                </a:lnTo>
                <a:lnTo>
                  <a:pt x="748" y="689"/>
                </a:lnTo>
                <a:lnTo>
                  <a:pt x="730" y="671"/>
                </a:lnTo>
                <a:lnTo>
                  <a:pt x="712" y="689"/>
                </a:lnTo>
                <a:lnTo>
                  <a:pt x="705" y="689"/>
                </a:lnTo>
                <a:lnTo>
                  <a:pt x="700" y="687"/>
                </a:lnTo>
                <a:lnTo>
                  <a:pt x="693" y="685"/>
                </a:lnTo>
                <a:lnTo>
                  <a:pt x="687" y="684"/>
                </a:lnTo>
                <a:lnTo>
                  <a:pt x="682" y="682"/>
                </a:lnTo>
                <a:lnTo>
                  <a:pt x="677" y="680"/>
                </a:lnTo>
                <a:lnTo>
                  <a:pt x="673" y="680"/>
                </a:lnTo>
                <a:lnTo>
                  <a:pt x="670" y="680"/>
                </a:lnTo>
                <a:lnTo>
                  <a:pt x="666" y="680"/>
                </a:lnTo>
                <a:lnTo>
                  <a:pt x="661" y="680"/>
                </a:lnTo>
                <a:lnTo>
                  <a:pt x="656" y="682"/>
                </a:lnTo>
                <a:lnTo>
                  <a:pt x="650" y="684"/>
                </a:lnTo>
                <a:lnTo>
                  <a:pt x="645" y="685"/>
                </a:lnTo>
                <a:lnTo>
                  <a:pt x="638" y="687"/>
                </a:lnTo>
                <a:lnTo>
                  <a:pt x="633" y="689"/>
                </a:lnTo>
                <a:lnTo>
                  <a:pt x="626" y="689"/>
                </a:lnTo>
                <a:lnTo>
                  <a:pt x="620" y="694"/>
                </a:lnTo>
                <a:lnTo>
                  <a:pt x="615" y="698"/>
                </a:lnTo>
                <a:lnTo>
                  <a:pt x="612" y="700"/>
                </a:lnTo>
                <a:lnTo>
                  <a:pt x="608" y="700"/>
                </a:lnTo>
                <a:lnTo>
                  <a:pt x="604" y="700"/>
                </a:lnTo>
                <a:lnTo>
                  <a:pt x="601" y="700"/>
                </a:lnTo>
                <a:lnTo>
                  <a:pt x="597" y="698"/>
                </a:lnTo>
                <a:lnTo>
                  <a:pt x="592" y="698"/>
                </a:lnTo>
                <a:lnTo>
                  <a:pt x="590" y="701"/>
                </a:lnTo>
                <a:lnTo>
                  <a:pt x="590" y="707"/>
                </a:lnTo>
                <a:lnTo>
                  <a:pt x="589" y="712"/>
                </a:lnTo>
                <a:lnTo>
                  <a:pt x="587" y="717"/>
                </a:lnTo>
                <a:lnTo>
                  <a:pt x="585" y="724"/>
                </a:lnTo>
                <a:lnTo>
                  <a:pt x="583" y="731"/>
                </a:lnTo>
                <a:lnTo>
                  <a:pt x="581" y="737"/>
                </a:lnTo>
                <a:lnTo>
                  <a:pt x="581" y="744"/>
                </a:lnTo>
                <a:lnTo>
                  <a:pt x="578" y="746"/>
                </a:lnTo>
                <a:lnTo>
                  <a:pt x="576" y="746"/>
                </a:lnTo>
                <a:lnTo>
                  <a:pt x="573" y="747"/>
                </a:lnTo>
                <a:lnTo>
                  <a:pt x="569" y="749"/>
                </a:lnTo>
                <a:lnTo>
                  <a:pt x="566" y="751"/>
                </a:lnTo>
                <a:lnTo>
                  <a:pt x="562" y="753"/>
                </a:lnTo>
                <a:lnTo>
                  <a:pt x="559" y="754"/>
                </a:lnTo>
                <a:lnTo>
                  <a:pt x="557" y="754"/>
                </a:lnTo>
                <a:lnTo>
                  <a:pt x="557" y="761"/>
                </a:lnTo>
                <a:lnTo>
                  <a:pt x="560" y="772"/>
                </a:lnTo>
                <a:lnTo>
                  <a:pt x="564" y="783"/>
                </a:lnTo>
                <a:lnTo>
                  <a:pt x="571" y="795"/>
                </a:lnTo>
                <a:lnTo>
                  <a:pt x="576" y="806"/>
                </a:lnTo>
                <a:lnTo>
                  <a:pt x="581" y="816"/>
                </a:lnTo>
                <a:lnTo>
                  <a:pt x="587" y="823"/>
                </a:lnTo>
                <a:lnTo>
                  <a:pt x="592" y="829"/>
                </a:lnTo>
                <a:lnTo>
                  <a:pt x="626" y="829"/>
                </a:lnTo>
                <a:lnTo>
                  <a:pt x="629" y="825"/>
                </a:lnTo>
                <a:lnTo>
                  <a:pt x="634" y="818"/>
                </a:lnTo>
                <a:lnTo>
                  <a:pt x="642" y="813"/>
                </a:lnTo>
                <a:lnTo>
                  <a:pt x="649" y="806"/>
                </a:lnTo>
                <a:lnTo>
                  <a:pt x="656" y="800"/>
                </a:lnTo>
                <a:lnTo>
                  <a:pt x="665" y="795"/>
                </a:lnTo>
                <a:lnTo>
                  <a:pt x="672" y="792"/>
                </a:lnTo>
                <a:lnTo>
                  <a:pt x="679" y="792"/>
                </a:lnTo>
                <a:lnTo>
                  <a:pt x="677" y="797"/>
                </a:lnTo>
                <a:lnTo>
                  <a:pt x="677" y="804"/>
                </a:lnTo>
                <a:lnTo>
                  <a:pt x="675" y="809"/>
                </a:lnTo>
                <a:lnTo>
                  <a:pt x="673" y="813"/>
                </a:lnTo>
                <a:lnTo>
                  <a:pt x="670" y="818"/>
                </a:lnTo>
                <a:lnTo>
                  <a:pt x="666" y="822"/>
                </a:lnTo>
                <a:lnTo>
                  <a:pt x="665" y="825"/>
                </a:lnTo>
                <a:lnTo>
                  <a:pt x="661" y="829"/>
                </a:lnTo>
                <a:lnTo>
                  <a:pt x="661" y="866"/>
                </a:lnTo>
                <a:lnTo>
                  <a:pt x="670" y="875"/>
                </a:lnTo>
                <a:lnTo>
                  <a:pt x="739" y="875"/>
                </a:lnTo>
                <a:lnTo>
                  <a:pt x="739" y="883"/>
                </a:lnTo>
                <a:lnTo>
                  <a:pt x="739" y="889"/>
                </a:lnTo>
                <a:lnTo>
                  <a:pt x="739" y="892"/>
                </a:lnTo>
                <a:lnTo>
                  <a:pt x="739" y="894"/>
                </a:lnTo>
                <a:lnTo>
                  <a:pt x="739" y="896"/>
                </a:lnTo>
                <a:lnTo>
                  <a:pt x="737" y="899"/>
                </a:lnTo>
                <a:lnTo>
                  <a:pt x="737" y="903"/>
                </a:lnTo>
                <a:lnTo>
                  <a:pt x="737" y="908"/>
                </a:lnTo>
                <a:lnTo>
                  <a:pt x="744" y="917"/>
                </a:lnTo>
                <a:lnTo>
                  <a:pt x="783" y="922"/>
                </a:lnTo>
                <a:close/>
                <a:moveTo>
                  <a:pt x="792" y="475"/>
                </a:moveTo>
                <a:lnTo>
                  <a:pt x="797" y="475"/>
                </a:lnTo>
                <a:lnTo>
                  <a:pt x="804" y="477"/>
                </a:lnTo>
                <a:lnTo>
                  <a:pt x="809" y="479"/>
                </a:lnTo>
                <a:lnTo>
                  <a:pt x="816" y="481"/>
                </a:lnTo>
                <a:lnTo>
                  <a:pt x="822" y="482"/>
                </a:lnTo>
                <a:lnTo>
                  <a:pt x="827" y="482"/>
                </a:lnTo>
                <a:lnTo>
                  <a:pt x="831" y="484"/>
                </a:lnTo>
                <a:lnTo>
                  <a:pt x="834" y="484"/>
                </a:lnTo>
                <a:lnTo>
                  <a:pt x="829" y="491"/>
                </a:lnTo>
                <a:lnTo>
                  <a:pt x="822" y="498"/>
                </a:lnTo>
                <a:lnTo>
                  <a:pt x="816" y="505"/>
                </a:lnTo>
                <a:lnTo>
                  <a:pt x="813" y="512"/>
                </a:lnTo>
                <a:lnTo>
                  <a:pt x="809" y="521"/>
                </a:lnTo>
                <a:lnTo>
                  <a:pt x="806" y="530"/>
                </a:lnTo>
                <a:lnTo>
                  <a:pt x="806" y="539"/>
                </a:lnTo>
                <a:lnTo>
                  <a:pt x="808" y="549"/>
                </a:lnTo>
                <a:lnTo>
                  <a:pt x="815" y="546"/>
                </a:lnTo>
                <a:lnTo>
                  <a:pt x="820" y="541"/>
                </a:lnTo>
                <a:lnTo>
                  <a:pt x="825" y="535"/>
                </a:lnTo>
                <a:lnTo>
                  <a:pt x="831" y="530"/>
                </a:lnTo>
                <a:lnTo>
                  <a:pt x="836" y="523"/>
                </a:lnTo>
                <a:lnTo>
                  <a:pt x="841" y="516"/>
                </a:lnTo>
                <a:lnTo>
                  <a:pt x="846" y="509"/>
                </a:lnTo>
                <a:lnTo>
                  <a:pt x="852" y="502"/>
                </a:lnTo>
                <a:lnTo>
                  <a:pt x="855" y="502"/>
                </a:lnTo>
                <a:lnTo>
                  <a:pt x="859" y="502"/>
                </a:lnTo>
                <a:lnTo>
                  <a:pt x="862" y="500"/>
                </a:lnTo>
                <a:lnTo>
                  <a:pt x="866" y="498"/>
                </a:lnTo>
                <a:lnTo>
                  <a:pt x="869" y="496"/>
                </a:lnTo>
                <a:lnTo>
                  <a:pt x="871" y="495"/>
                </a:lnTo>
                <a:lnTo>
                  <a:pt x="875" y="495"/>
                </a:lnTo>
                <a:lnTo>
                  <a:pt x="878" y="495"/>
                </a:lnTo>
                <a:lnTo>
                  <a:pt x="861" y="512"/>
                </a:lnTo>
                <a:lnTo>
                  <a:pt x="864" y="518"/>
                </a:lnTo>
                <a:lnTo>
                  <a:pt x="864" y="523"/>
                </a:lnTo>
                <a:lnTo>
                  <a:pt x="864" y="526"/>
                </a:lnTo>
                <a:lnTo>
                  <a:pt x="864" y="530"/>
                </a:lnTo>
                <a:lnTo>
                  <a:pt x="864" y="534"/>
                </a:lnTo>
                <a:lnTo>
                  <a:pt x="862" y="539"/>
                </a:lnTo>
                <a:lnTo>
                  <a:pt x="861" y="542"/>
                </a:lnTo>
                <a:lnTo>
                  <a:pt x="861" y="549"/>
                </a:lnTo>
                <a:lnTo>
                  <a:pt x="875" y="548"/>
                </a:lnTo>
                <a:lnTo>
                  <a:pt x="887" y="542"/>
                </a:lnTo>
                <a:lnTo>
                  <a:pt x="899" y="534"/>
                </a:lnTo>
                <a:lnTo>
                  <a:pt x="910" y="526"/>
                </a:lnTo>
                <a:lnTo>
                  <a:pt x="921" y="518"/>
                </a:lnTo>
                <a:lnTo>
                  <a:pt x="928" y="511"/>
                </a:lnTo>
                <a:lnTo>
                  <a:pt x="935" y="505"/>
                </a:lnTo>
                <a:lnTo>
                  <a:pt x="938" y="502"/>
                </a:lnTo>
                <a:lnTo>
                  <a:pt x="929" y="498"/>
                </a:lnTo>
                <a:lnTo>
                  <a:pt x="919" y="493"/>
                </a:lnTo>
                <a:lnTo>
                  <a:pt x="910" y="486"/>
                </a:lnTo>
                <a:lnTo>
                  <a:pt x="901" y="479"/>
                </a:lnTo>
                <a:lnTo>
                  <a:pt x="892" y="470"/>
                </a:lnTo>
                <a:lnTo>
                  <a:pt x="883" y="463"/>
                </a:lnTo>
                <a:lnTo>
                  <a:pt x="876" y="454"/>
                </a:lnTo>
                <a:lnTo>
                  <a:pt x="869" y="447"/>
                </a:lnTo>
                <a:lnTo>
                  <a:pt x="862" y="447"/>
                </a:lnTo>
                <a:lnTo>
                  <a:pt x="853" y="445"/>
                </a:lnTo>
                <a:lnTo>
                  <a:pt x="843" y="445"/>
                </a:lnTo>
                <a:lnTo>
                  <a:pt x="832" y="445"/>
                </a:lnTo>
                <a:lnTo>
                  <a:pt x="822" y="447"/>
                </a:lnTo>
                <a:lnTo>
                  <a:pt x="811" y="452"/>
                </a:lnTo>
                <a:lnTo>
                  <a:pt x="806" y="458"/>
                </a:lnTo>
                <a:lnTo>
                  <a:pt x="800" y="463"/>
                </a:lnTo>
                <a:lnTo>
                  <a:pt x="795" y="468"/>
                </a:lnTo>
                <a:lnTo>
                  <a:pt x="792" y="475"/>
                </a:lnTo>
                <a:close/>
                <a:moveTo>
                  <a:pt x="1217" y="410"/>
                </a:moveTo>
                <a:lnTo>
                  <a:pt x="1217" y="419"/>
                </a:lnTo>
                <a:lnTo>
                  <a:pt x="1217" y="427"/>
                </a:lnTo>
                <a:lnTo>
                  <a:pt x="1216" y="436"/>
                </a:lnTo>
                <a:lnTo>
                  <a:pt x="1214" y="442"/>
                </a:lnTo>
                <a:lnTo>
                  <a:pt x="1208" y="449"/>
                </a:lnTo>
                <a:lnTo>
                  <a:pt x="1203" y="452"/>
                </a:lnTo>
                <a:lnTo>
                  <a:pt x="1194" y="454"/>
                </a:lnTo>
                <a:lnTo>
                  <a:pt x="1184" y="456"/>
                </a:lnTo>
                <a:lnTo>
                  <a:pt x="1187" y="459"/>
                </a:lnTo>
                <a:lnTo>
                  <a:pt x="1191" y="461"/>
                </a:lnTo>
                <a:lnTo>
                  <a:pt x="1196" y="465"/>
                </a:lnTo>
                <a:lnTo>
                  <a:pt x="1200" y="468"/>
                </a:lnTo>
                <a:lnTo>
                  <a:pt x="1205" y="472"/>
                </a:lnTo>
                <a:lnTo>
                  <a:pt x="1210" y="475"/>
                </a:lnTo>
                <a:lnTo>
                  <a:pt x="1214" y="479"/>
                </a:lnTo>
                <a:lnTo>
                  <a:pt x="1217" y="482"/>
                </a:lnTo>
                <a:lnTo>
                  <a:pt x="1235" y="465"/>
                </a:lnTo>
                <a:lnTo>
                  <a:pt x="1238" y="465"/>
                </a:lnTo>
                <a:lnTo>
                  <a:pt x="1240" y="465"/>
                </a:lnTo>
                <a:lnTo>
                  <a:pt x="1244" y="466"/>
                </a:lnTo>
                <a:lnTo>
                  <a:pt x="1247" y="468"/>
                </a:lnTo>
                <a:lnTo>
                  <a:pt x="1251" y="470"/>
                </a:lnTo>
                <a:lnTo>
                  <a:pt x="1254" y="472"/>
                </a:lnTo>
                <a:lnTo>
                  <a:pt x="1258" y="473"/>
                </a:lnTo>
                <a:lnTo>
                  <a:pt x="1261" y="473"/>
                </a:lnTo>
                <a:lnTo>
                  <a:pt x="1235" y="445"/>
                </a:lnTo>
                <a:lnTo>
                  <a:pt x="1235" y="440"/>
                </a:lnTo>
                <a:lnTo>
                  <a:pt x="1235" y="435"/>
                </a:lnTo>
                <a:lnTo>
                  <a:pt x="1235" y="431"/>
                </a:lnTo>
                <a:lnTo>
                  <a:pt x="1235" y="427"/>
                </a:lnTo>
                <a:lnTo>
                  <a:pt x="1235" y="424"/>
                </a:lnTo>
                <a:lnTo>
                  <a:pt x="1231" y="420"/>
                </a:lnTo>
                <a:lnTo>
                  <a:pt x="1226" y="415"/>
                </a:lnTo>
                <a:lnTo>
                  <a:pt x="1217" y="410"/>
                </a:lnTo>
                <a:close/>
                <a:moveTo>
                  <a:pt x="1117" y="138"/>
                </a:moveTo>
                <a:lnTo>
                  <a:pt x="1117" y="148"/>
                </a:lnTo>
                <a:lnTo>
                  <a:pt x="1118" y="154"/>
                </a:lnTo>
                <a:lnTo>
                  <a:pt x="1122" y="155"/>
                </a:lnTo>
                <a:lnTo>
                  <a:pt x="1125" y="155"/>
                </a:lnTo>
                <a:lnTo>
                  <a:pt x="1129" y="152"/>
                </a:lnTo>
                <a:lnTo>
                  <a:pt x="1134" y="148"/>
                </a:lnTo>
                <a:lnTo>
                  <a:pt x="1141" y="143"/>
                </a:lnTo>
                <a:lnTo>
                  <a:pt x="1147" y="138"/>
                </a:lnTo>
                <a:lnTo>
                  <a:pt x="1164" y="157"/>
                </a:lnTo>
                <a:lnTo>
                  <a:pt x="1171" y="155"/>
                </a:lnTo>
                <a:lnTo>
                  <a:pt x="1178" y="155"/>
                </a:lnTo>
                <a:lnTo>
                  <a:pt x="1187" y="157"/>
                </a:lnTo>
                <a:lnTo>
                  <a:pt x="1196" y="159"/>
                </a:lnTo>
                <a:lnTo>
                  <a:pt x="1205" y="161"/>
                </a:lnTo>
                <a:lnTo>
                  <a:pt x="1216" y="164"/>
                </a:lnTo>
                <a:lnTo>
                  <a:pt x="1224" y="166"/>
                </a:lnTo>
                <a:lnTo>
                  <a:pt x="1235" y="168"/>
                </a:lnTo>
                <a:lnTo>
                  <a:pt x="1235" y="173"/>
                </a:lnTo>
                <a:lnTo>
                  <a:pt x="1237" y="178"/>
                </a:lnTo>
                <a:lnTo>
                  <a:pt x="1238" y="182"/>
                </a:lnTo>
                <a:lnTo>
                  <a:pt x="1240" y="184"/>
                </a:lnTo>
                <a:lnTo>
                  <a:pt x="1244" y="185"/>
                </a:lnTo>
                <a:lnTo>
                  <a:pt x="1249" y="189"/>
                </a:lnTo>
                <a:lnTo>
                  <a:pt x="1254" y="191"/>
                </a:lnTo>
                <a:lnTo>
                  <a:pt x="1260" y="194"/>
                </a:lnTo>
                <a:lnTo>
                  <a:pt x="1260" y="201"/>
                </a:lnTo>
                <a:lnTo>
                  <a:pt x="1260" y="208"/>
                </a:lnTo>
                <a:lnTo>
                  <a:pt x="1261" y="214"/>
                </a:lnTo>
                <a:lnTo>
                  <a:pt x="1261" y="219"/>
                </a:lnTo>
                <a:lnTo>
                  <a:pt x="1265" y="222"/>
                </a:lnTo>
                <a:lnTo>
                  <a:pt x="1267" y="224"/>
                </a:lnTo>
                <a:lnTo>
                  <a:pt x="1272" y="224"/>
                </a:lnTo>
                <a:lnTo>
                  <a:pt x="1277" y="222"/>
                </a:lnTo>
                <a:lnTo>
                  <a:pt x="1277" y="230"/>
                </a:lnTo>
                <a:lnTo>
                  <a:pt x="1276" y="235"/>
                </a:lnTo>
                <a:lnTo>
                  <a:pt x="1274" y="240"/>
                </a:lnTo>
                <a:lnTo>
                  <a:pt x="1272" y="244"/>
                </a:lnTo>
                <a:lnTo>
                  <a:pt x="1270" y="249"/>
                </a:lnTo>
                <a:lnTo>
                  <a:pt x="1267" y="253"/>
                </a:lnTo>
                <a:lnTo>
                  <a:pt x="1263" y="256"/>
                </a:lnTo>
                <a:lnTo>
                  <a:pt x="1260" y="260"/>
                </a:lnTo>
                <a:lnTo>
                  <a:pt x="1256" y="256"/>
                </a:lnTo>
                <a:lnTo>
                  <a:pt x="1253" y="253"/>
                </a:lnTo>
                <a:lnTo>
                  <a:pt x="1249" y="249"/>
                </a:lnTo>
                <a:lnTo>
                  <a:pt x="1246" y="247"/>
                </a:lnTo>
                <a:lnTo>
                  <a:pt x="1242" y="244"/>
                </a:lnTo>
                <a:lnTo>
                  <a:pt x="1237" y="242"/>
                </a:lnTo>
                <a:lnTo>
                  <a:pt x="1231" y="242"/>
                </a:lnTo>
                <a:lnTo>
                  <a:pt x="1226" y="240"/>
                </a:lnTo>
                <a:lnTo>
                  <a:pt x="1226" y="244"/>
                </a:lnTo>
                <a:lnTo>
                  <a:pt x="1226" y="247"/>
                </a:lnTo>
                <a:lnTo>
                  <a:pt x="1228" y="251"/>
                </a:lnTo>
                <a:lnTo>
                  <a:pt x="1230" y="254"/>
                </a:lnTo>
                <a:lnTo>
                  <a:pt x="1231" y="258"/>
                </a:lnTo>
                <a:lnTo>
                  <a:pt x="1233" y="261"/>
                </a:lnTo>
                <a:lnTo>
                  <a:pt x="1233" y="265"/>
                </a:lnTo>
                <a:lnTo>
                  <a:pt x="1235" y="268"/>
                </a:lnTo>
                <a:lnTo>
                  <a:pt x="1228" y="272"/>
                </a:lnTo>
                <a:lnTo>
                  <a:pt x="1224" y="274"/>
                </a:lnTo>
                <a:lnTo>
                  <a:pt x="1221" y="276"/>
                </a:lnTo>
                <a:lnTo>
                  <a:pt x="1217" y="276"/>
                </a:lnTo>
                <a:lnTo>
                  <a:pt x="1214" y="276"/>
                </a:lnTo>
                <a:lnTo>
                  <a:pt x="1210" y="274"/>
                </a:lnTo>
                <a:lnTo>
                  <a:pt x="1205" y="272"/>
                </a:lnTo>
                <a:lnTo>
                  <a:pt x="1200" y="268"/>
                </a:lnTo>
                <a:lnTo>
                  <a:pt x="1182" y="288"/>
                </a:lnTo>
                <a:lnTo>
                  <a:pt x="1155" y="260"/>
                </a:lnTo>
                <a:lnTo>
                  <a:pt x="1104" y="260"/>
                </a:lnTo>
                <a:lnTo>
                  <a:pt x="1108" y="260"/>
                </a:lnTo>
                <a:lnTo>
                  <a:pt x="1111" y="258"/>
                </a:lnTo>
                <a:lnTo>
                  <a:pt x="1117" y="256"/>
                </a:lnTo>
                <a:lnTo>
                  <a:pt x="1122" y="254"/>
                </a:lnTo>
                <a:lnTo>
                  <a:pt x="1127" y="253"/>
                </a:lnTo>
                <a:lnTo>
                  <a:pt x="1134" y="251"/>
                </a:lnTo>
                <a:lnTo>
                  <a:pt x="1140" y="251"/>
                </a:lnTo>
                <a:lnTo>
                  <a:pt x="1147" y="251"/>
                </a:lnTo>
                <a:lnTo>
                  <a:pt x="1150" y="244"/>
                </a:lnTo>
                <a:lnTo>
                  <a:pt x="1154" y="237"/>
                </a:lnTo>
                <a:lnTo>
                  <a:pt x="1157" y="230"/>
                </a:lnTo>
                <a:lnTo>
                  <a:pt x="1161" y="222"/>
                </a:lnTo>
                <a:lnTo>
                  <a:pt x="1166" y="215"/>
                </a:lnTo>
                <a:lnTo>
                  <a:pt x="1170" y="208"/>
                </a:lnTo>
                <a:lnTo>
                  <a:pt x="1175" y="201"/>
                </a:lnTo>
                <a:lnTo>
                  <a:pt x="1182" y="194"/>
                </a:lnTo>
                <a:lnTo>
                  <a:pt x="1177" y="187"/>
                </a:lnTo>
                <a:lnTo>
                  <a:pt x="1168" y="182"/>
                </a:lnTo>
                <a:lnTo>
                  <a:pt x="1157" y="178"/>
                </a:lnTo>
                <a:lnTo>
                  <a:pt x="1147" y="175"/>
                </a:lnTo>
                <a:lnTo>
                  <a:pt x="1134" y="173"/>
                </a:lnTo>
                <a:lnTo>
                  <a:pt x="1122" y="173"/>
                </a:lnTo>
                <a:lnTo>
                  <a:pt x="1111" y="173"/>
                </a:lnTo>
                <a:lnTo>
                  <a:pt x="1104" y="177"/>
                </a:lnTo>
                <a:lnTo>
                  <a:pt x="1104" y="175"/>
                </a:lnTo>
                <a:lnTo>
                  <a:pt x="1101" y="173"/>
                </a:lnTo>
                <a:lnTo>
                  <a:pt x="1099" y="169"/>
                </a:lnTo>
                <a:lnTo>
                  <a:pt x="1094" y="168"/>
                </a:lnTo>
                <a:lnTo>
                  <a:pt x="1090" y="164"/>
                </a:lnTo>
                <a:lnTo>
                  <a:pt x="1087" y="161"/>
                </a:lnTo>
                <a:lnTo>
                  <a:pt x="1081" y="159"/>
                </a:lnTo>
                <a:lnTo>
                  <a:pt x="1078" y="157"/>
                </a:lnTo>
                <a:lnTo>
                  <a:pt x="1085" y="152"/>
                </a:lnTo>
                <a:lnTo>
                  <a:pt x="1092" y="147"/>
                </a:lnTo>
                <a:lnTo>
                  <a:pt x="1097" y="143"/>
                </a:lnTo>
                <a:lnTo>
                  <a:pt x="1104" y="139"/>
                </a:lnTo>
                <a:lnTo>
                  <a:pt x="1110" y="138"/>
                </a:lnTo>
                <a:lnTo>
                  <a:pt x="1113" y="138"/>
                </a:lnTo>
                <a:lnTo>
                  <a:pt x="1115" y="138"/>
                </a:lnTo>
                <a:lnTo>
                  <a:pt x="1117" y="138"/>
                </a:lnTo>
                <a:close/>
                <a:moveTo>
                  <a:pt x="1131" y="102"/>
                </a:moveTo>
                <a:lnTo>
                  <a:pt x="1134" y="102"/>
                </a:lnTo>
                <a:lnTo>
                  <a:pt x="1138" y="104"/>
                </a:lnTo>
                <a:lnTo>
                  <a:pt x="1143" y="106"/>
                </a:lnTo>
                <a:lnTo>
                  <a:pt x="1147" y="108"/>
                </a:lnTo>
                <a:lnTo>
                  <a:pt x="1152" y="108"/>
                </a:lnTo>
                <a:lnTo>
                  <a:pt x="1157" y="109"/>
                </a:lnTo>
                <a:lnTo>
                  <a:pt x="1161" y="111"/>
                </a:lnTo>
                <a:lnTo>
                  <a:pt x="1164" y="111"/>
                </a:lnTo>
                <a:lnTo>
                  <a:pt x="1171" y="108"/>
                </a:lnTo>
                <a:lnTo>
                  <a:pt x="1180" y="106"/>
                </a:lnTo>
                <a:lnTo>
                  <a:pt x="1189" y="104"/>
                </a:lnTo>
                <a:lnTo>
                  <a:pt x="1200" y="101"/>
                </a:lnTo>
                <a:lnTo>
                  <a:pt x="1208" y="99"/>
                </a:lnTo>
                <a:lnTo>
                  <a:pt x="1219" y="95"/>
                </a:lnTo>
                <a:lnTo>
                  <a:pt x="1228" y="90"/>
                </a:lnTo>
                <a:lnTo>
                  <a:pt x="1235" y="85"/>
                </a:lnTo>
                <a:lnTo>
                  <a:pt x="1238" y="85"/>
                </a:lnTo>
                <a:lnTo>
                  <a:pt x="1240" y="86"/>
                </a:lnTo>
                <a:lnTo>
                  <a:pt x="1244" y="86"/>
                </a:lnTo>
                <a:lnTo>
                  <a:pt x="1247" y="88"/>
                </a:lnTo>
                <a:lnTo>
                  <a:pt x="1251" y="90"/>
                </a:lnTo>
                <a:lnTo>
                  <a:pt x="1254" y="92"/>
                </a:lnTo>
                <a:lnTo>
                  <a:pt x="1258" y="93"/>
                </a:lnTo>
                <a:lnTo>
                  <a:pt x="1260" y="93"/>
                </a:lnTo>
                <a:lnTo>
                  <a:pt x="1286" y="65"/>
                </a:lnTo>
                <a:lnTo>
                  <a:pt x="1302" y="65"/>
                </a:lnTo>
                <a:lnTo>
                  <a:pt x="1313" y="62"/>
                </a:lnTo>
                <a:lnTo>
                  <a:pt x="1323" y="58"/>
                </a:lnTo>
                <a:lnTo>
                  <a:pt x="1332" y="53"/>
                </a:lnTo>
                <a:lnTo>
                  <a:pt x="1341" y="46"/>
                </a:lnTo>
                <a:lnTo>
                  <a:pt x="1348" y="37"/>
                </a:lnTo>
                <a:lnTo>
                  <a:pt x="1357" y="28"/>
                </a:lnTo>
                <a:lnTo>
                  <a:pt x="1366" y="17"/>
                </a:lnTo>
                <a:lnTo>
                  <a:pt x="1371" y="21"/>
                </a:lnTo>
                <a:lnTo>
                  <a:pt x="1378" y="21"/>
                </a:lnTo>
                <a:lnTo>
                  <a:pt x="1385" y="19"/>
                </a:lnTo>
                <a:lnTo>
                  <a:pt x="1392" y="16"/>
                </a:lnTo>
                <a:lnTo>
                  <a:pt x="1399" y="14"/>
                </a:lnTo>
                <a:lnTo>
                  <a:pt x="1408" y="10"/>
                </a:lnTo>
                <a:lnTo>
                  <a:pt x="1417" y="9"/>
                </a:lnTo>
                <a:lnTo>
                  <a:pt x="1426" y="7"/>
                </a:lnTo>
                <a:lnTo>
                  <a:pt x="1424" y="7"/>
                </a:lnTo>
                <a:lnTo>
                  <a:pt x="1422" y="5"/>
                </a:lnTo>
                <a:lnTo>
                  <a:pt x="1420" y="3"/>
                </a:lnTo>
                <a:lnTo>
                  <a:pt x="1417" y="3"/>
                </a:lnTo>
                <a:lnTo>
                  <a:pt x="1415" y="2"/>
                </a:lnTo>
                <a:lnTo>
                  <a:pt x="1412" y="0"/>
                </a:lnTo>
                <a:lnTo>
                  <a:pt x="1408" y="0"/>
                </a:lnTo>
                <a:lnTo>
                  <a:pt x="1403" y="3"/>
                </a:lnTo>
                <a:lnTo>
                  <a:pt x="1399" y="5"/>
                </a:lnTo>
                <a:lnTo>
                  <a:pt x="1397" y="5"/>
                </a:lnTo>
                <a:lnTo>
                  <a:pt x="1396" y="5"/>
                </a:lnTo>
                <a:lnTo>
                  <a:pt x="1394" y="5"/>
                </a:lnTo>
                <a:lnTo>
                  <a:pt x="1390" y="5"/>
                </a:lnTo>
                <a:lnTo>
                  <a:pt x="1387" y="7"/>
                </a:lnTo>
                <a:lnTo>
                  <a:pt x="1382" y="10"/>
                </a:lnTo>
                <a:lnTo>
                  <a:pt x="1376" y="7"/>
                </a:lnTo>
                <a:lnTo>
                  <a:pt x="1369" y="5"/>
                </a:lnTo>
                <a:lnTo>
                  <a:pt x="1362" y="3"/>
                </a:lnTo>
                <a:lnTo>
                  <a:pt x="1357" y="3"/>
                </a:lnTo>
                <a:lnTo>
                  <a:pt x="1350" y="3"/>
                </a:lnTo>
                <a:lnTo>
                  <a:pt x="1343" y="5"/>
                </a:lnTo>
                <a:lnTo>
                  <a:pt x="1337" y="7"/>
                </a:lnTo>
                <a:lnTo>
                  <a:pt x="1330" y="10"/>
                </a:lnTo>
                <a:lnTo>
                  <a:pt x="1318" y="7"/>
                </a:lnTo>
                <a:lnTo>
                  <a:pt x="1304" y="7"/>
                </a:lnTo>
                <a:lnTo>
                  <a:pt x="1286" y="9"/>
                </a:lnTo>
                <a:lnTo>
                  <a:pt x="1269" y="10"/>
                </a:lnTo>
                <a:lnTo>
                  <a:pt x="1249" y="14"/>
                </a:lnTo>
                <a:lnTo>
                  <a:pt x="1231" y="16"/>
                </a:lnTo>
                <a:lnTo>
                  <a:pt x="1214" y="19"/>
                </a:lnTo>
                <a:lnTo>
                  <a:pt x="1200" y="19"/>
                </a:lnTo>
                <a:lnTo>
                  <a:pt x="1203" y="23"/>
                </a:lnTo>
                <a:lnTo>
                  <a:pt x="1208" y="28"/>
                </a:lnTo>
                <a:lnTo>
                  <a:pt x="1214" y="33"/>
                </a:lnTo>
                <a:lnTo>
                  <a:pt x="1221" y="37"/>
                </a:lnTo>
                <a:lnTo>
                  <a:pt x="1228" y="42"/>
                </a:lnTo>
                <a:lnTo>
                  <a:pt x="1233" y="48"/>
                </a:lnTo>
                <a:lnTo>
                  <a:pt x="1238" y="53"/>
                </a:lnTo>
                <a:lnTo>
                  <a:pt x="1244" y="56"/>
                </a:lnTo>
                <a:lnTo>
                  <a:pt x="1233" y="62"/>
                </a:lnTo>
                <a:lnTo>
                  <a:pt x="1221" y="67"/>
                </a:lnTo>
                <a:lnTo>
                  <a:pt x="1210" y="76"/>
                </a:lnTo>
                <a:lnTo>
                  <a:pt x="1196" y="83"/>
                </a:lnTo>
                <a:lnTo>
                  <a:pt x="1182" y="90"/>
                </a:lnTo>
                <a:lnTo>
                  <a:pt x="1166" y="97"/>
                </a:lnTo>
                <a:lnTo>
                  <a:pt x="1148" y="101"/>
                </a:lnTo>
                <a:lnTo>
                  <a:pt x="1131" y="102"/>
                </a:lnTo>
                <a:close/>
                <a:moveTo>
                  <a:pt x="947" y="148"/>
                </a:moveTo>
                <a:lnTo>
                  <a:pt x="942" y="148"/>
                </a:lnTo>
                <a:lnTo>
                  <a:pt x="935" y="148"/>
                </a:lnTo>
                <a:lnTo>
                  <a:pt x="928" y="148"/>
                </a:lnTo>
                <a:lnTo>
                  <a:pt x="922" y="148"/>
                </a:lnTo>
                <a:lnTo>
                  <a:pt x="915" y="147"/>
                </a:lnTo>
                <a:lnTo>
                  <a:pt x="908" y="145"/>
                </a:lnTo>
                <a:lnTo>
                  <a:pt x="903" y="143"/>
                </a:lnTo>
                <a:lnTo>
                  <a:pt x="896" y="139"/>
                </a:lnTo>
                <a:lnTo>
                  <a:pt x="892" y="139"/>
                </a:lnTo>
                <a:lnTo>
                  <a:pt x="889" y="141"/>
                </a:lnTo>
                <a:lnTo>
                  <a:pt x="885" y="143"/>
                </a:lnTo>
                <a:lnTo>
                  <a:pt x="883" y="145"/>
                </a:lnTo>
                <a:lnTo>
                  <a:pt x="880" y="147"/>
                </a:lnTo>
                <a:lnTo>
                  <a:pt x="876" y="147"/>
                </a:lnTo>
                <a:lnTo>
                  <a:pt x="873" y="148"/>
                </a:lnTo>
                <a:lnTo>
                  <a:pt x="869" y="148"/>
                </a:lnTo>
                <a:lnTo>
                  <a:pt x="852" y="131"/>
                </a:lnTo>
                <a:lnTo>
                  <a:pt x="848" y="131"/>
                </a:lnTo>
                <a:lnTo>
                  <a:pt x="846" y="132"/>
                </a:lnTo>
                <a:lnTo>
                  <a:pt x="843" y="134"/>
                </a:lnTo>
                <a:lnTo>
                  <a:pt x="839" y="136"/>
                </a:lnTo>
                <a:lnTo>
                  <a:pt x="836" y="136"/>
                </a:lnTo>
                <a:lnTo>
                  <a:pt x="832" y="138"/>
                </a:lnTo>
                <a:lnTo>
                  <a:pt x="829" y="139"/>
                </a:lnTo>
                <a:lnTo>
                  <a:pt x="825" y="139"/>
                </a:lnTo>
                <a:lnTo>
                  <a:pt x="809" y="122"/>
                </a:lnTo>
                <a:lnTo>
                  <a:pt x="792" y="122"/>
                </a:lnTo>
                <a:lnTo>
                  <a:pt x="788" y="124"/>
                </a:lnTo>
                <a:lnTo>
                  <a:pt x="783" y="127"/>
                </a:lnTo>
                <a:lnTo>
                  <a:pt x="779" y="134"/>
                </a:lnTo>
                <a:lnTo>
                  <a:pt x="776" y="141"/>
                </a:lnTo>
                <a:lnTo>
                  <a:pt x="770" y="148"/>
                </a:lnTo>
                <a:lnTo>
                  <a:pt x="769" y="155"/>
                </a:lnTo>
                <a:lnTo>
                  <a:pt x="767" y="162"/>
                </a:lnTo>
                <a:lnTo>
                  <a:pt x="765" y="168"/>
                </a:lnTo>
                <a:lnTo>
                  <a:pt x="772" y="166"/>
                </a:lnTo>
                <a:lnTo>
                  <a:pt x="778" y="166"/>
                </a:lnTo>
                <a:lnTo>
                  <a:pt x="781" y="164"/>
                </a:lnTo>
                <a:lnTo>
                  <a:pt x="786" y="161"/>
                </a:lnTo>
                <a:lnTo>
                  <a:pt x="790" y="159"/>
                </a:lnTo>
                <a:lnTo>
                  <a:pt x="793" y="155"/>
                </a:lnTo>
                <a:lnTo>
                  <a:pt x="797" y="152"/>
                </a:lnTo>
                <a:lnTo>
                  <a:pt x="800" y="148"/>
                </a:lnTo>
                <a:lnTo>
                  <a:pt x="852" y="148"/>
                </a:lnTo>
                <a:lnTo>
                  <a:pt x="846" y="150"/>
                </a:lnTo>
                <a:lnTo>
                  <a:pt x="841" y="150"/>
                </a:lnTo>
                <a:lnTo>
                  <a:pt x="836" y="152"/>
                </a:lnTo>
                <a:lnTo>
                  <a:pt x="834" y="155"/>
                </a:lnTo>
                <a:lnTo>
                  <a:pt x="832" y="159"/>
                </a:lnTo>
                <a:lnTo>
                  <a:pt x="831" y="164"/>
                </a:lnTo>
                <a:lnTo>
                  <a:pt x="832" y="169"/>
                </a:lnTo>
                <a:lnTo>
                  <a:pt x="834" y="177"/>
                </a:lnTo>
                <a:lnTo>
                  <a:pt x="831" y="177"/>
                </a:lnTo>
                <a:lnTo>
                  <a:pt x="829" y="178"/>
                </a:lnTo>
                <a:lnTo>
                  <a:pt x="825" y="178"/>
                </a:lnTo>
                <a:lnTo>
                  <a:pt x="822" y="180"/>
                </a:lnTo>
                <a:lnTo>
                  <a:pt x="818" y="182"/>
                </a:lnTo>
                <a:lnTo>
                  <a:pt x="815" y="184"/>
                </a:lnTo>
                <a:lnTo>
                  <a:pt x="813" y="185"/>
                </a:lnTo>
                <a:lnTo>
                  <a:pt x="809" y="185"/>
                </a:lnTo>
                <a:lnTo>
                  <a:pt x="825" y="191"/>
                </a:lnTo>
                <a:lnTo>
                  <a:pt x="845" y="194"/>
                </a:lnTo>
                <a:lnTo>
                  <a:pt x="862" y="196"/>
                </a:lnTo>
                <a:lnTo>
                  <a:pt x="882" y="194"/>
                </a:lnTo>
                <a:lnTo>
                  <a:pt x="891" y="192"/>
                </a:lnTo>
                <a:lnTo>
                  <a:pt x="899" y="189"/>
                </a:lnTo>
                <a:lnTo>
                  <a:pt x="908" y="185"/>
                </a:lnTo>
                <a:lnTo>
                  <a:pt x="917" y="180"/>
                </a:lnTo>
                <a:lnTo>
                  <a:pt x="926" y="175"/>
                </a:lnTo>
                <a:lnTo>
                  <a:pt x="933" y="168"/>
                </a:lnTo>
                <a:lnTo>
                  <a:pt x="942" y="159"/>
                </a:lnTo>
                <a:lnTo>
                  <a:pt x="947" y="148"/>
                </a:lnTo>
                <a:close/>
                <a:moveTo>
                  <a:pt x="1161" y="71"/>
                </a:moveTo>
                <a:lnTo>
                  <a:pt x="1150" y="71"/>
                </a:lnTo>
                <a:lnTo>
                  <a:pt x="1141" y="71"/>
                </a:lnTo>
                <a:lnTo>
                  <a:pt x="1133" y="71"/>
                </a:lnTo>
                <a:lnTo>
                  <a:pt x="1122" y="71"/>
                </a:lnTo>
                <a:lnTo>
                  <a:pt x="1113" y="72"/>
                </a:lnTo>
                <a:lnTo>
                  <a:pt x="1106" y="74"/>
                </a:lnTo>
                <a:lnTo>
                  <a:pt x="1099" y="76"/>
                </a:lnTo>
                <a:lnTo>
                  <a:pt x="1092" y="79"/>
                </a:lnTo>
                <a:lnTo>
                  <a:pt x="1088" y="76"/>
                </a:lnTo>
                <a:lnTo>
                  <a:pt x="1085" y="72"/>
                </a:lnTo>
                <a:lnTo>
                  <a:pt x="1081" y="69"/>
                </a:lnTo>
                <a:lnTo>
                  <a:pt x="1078" y="67"/>
                </a:lnTo>
                <a:lnTo>
                  <a:pt x="1072" y="65"/>
                </a:lnTo>
                <a:lnTo>
                  <a:pt x="1069" y="63"/>
                </a:lnTo>
                <a:lnTo>
                  <a:pt x="1064" y="62"/>
                </a:lnTo>
                <a:lnTo>
                  <a:pt x="1057" y="62"/>
                </a:lnTo>
                <a:lnTo>
                  <a:pt x="1057" y="58"/>
                </a:lnTo>
                <a:lnTo>
                  <a:pt x="1057" y="55"/>
                </a:lnTo>
                <a:lnTo>
                  <a:pt x="1058" y="51"/>
                </a:lnTo>
                <a:lnTo>
                  <a:pt x="1058" y="48"/>
                </a:lnTo>
                <a:lnTo>
                  <a:pt x="1058" y="46"/>
                </a:lnTo>
                <a:lnTo>
                  <a:pt x="1058" y="42"/>
                </a:lnTo>
                <a:lnTo>
                  <a:pt x="1058" y="39"/>
                </a:lnTo>
                <a:lnTo>
                  <a:pt x="1058" y="35"/>
                </a:lnTo>
                <a:lnTo>
                  <a:pt x="1048" y="16"/>
                </a:lnTo>
                <a:lnTo>
                  <a:pt x="1051" y="17"/>
                </a:lnTo>
                <a:lnTo>
                  <a:pt x="1058" y="23"/>
                </a:lnTo>
                <a:lnTo>
                  <a:pt x="1065" y="32"/>
                </a:lnTo>
                <a:lnTo>
                  <a:pt x="1072" y="42"/>
                </a:lnTo>
                <a:lnTo>
                  <a:pt x="1080" y="53"/>
                </a:lnTo>
                <a:lnTo>
                  <a:pt x="1087" y="62"/>
                </a:lnTo>
                <a:lnTo>
                  <a:pt x="1090" y="67"/>
                </a:lnTo>
                <a:lnTo>
                  <a:pt x="1092" y="71"/>
                </a:lnTo>
                <a:lnTo>
                  <a:pt x="1101" y="69"/>
                </a:lnTo>
                <a:lnTo>
                  <a:pt x="1110" y="69"/>
                </a:lnTo>
                <a:lnTo>
                  <a:pt x="1118" y="67"/>
                </a:lnTo>
                <a:lnTo>
                  <a:pt x="1125" y="67"/>
                </a:lnTo>
                <a:lnTo>
                  <a:pt x="1134" y="65"/>
                </a:lnTo>
                <a:lnTo>
                  <a:pt x="1143" y="67"/>
                </a:lnTo>
                <a:lnTo>
                  <a:pt x="1152" y="67"/>
                </a:lnTo>
                <a:lnTo>
                  <a:pt x="1161" y="71"/>
                </a:lnTo>
                <a:close/>
                <a:moveTo>
                  <a:pt x="956" y="131"/>
                </a:moveTo>
                <a:lnTo>
                  <a:pt x="959" y="118"/>
                </a:lnTo>
                <a:lnTo>
                  <a:pt x="961" y="111"/>
                </a:lnTo>
                <a:lnTo>
                  <a:pt x="961" y="106"/>
                </a:lnTo>
                <a:lnTo>
                  <a:pt x="959" y="104"/>
                </a:lnTo>
                <a:lnTo>
                  <a:pt x="958" y="106"/>
                </a:lnTo>
                <a:lnTo>
                  <a:pt x="954" y="109"/>
                </a:lnTo>
                <a:lnTo>
                  <a:pt x="947" y="115"/>
                </a:lnTo>
                <a:lnTo>
                  <a:pt x="938" y="120"/>
                </a:lnTo>
                <a:lnTo>
                  <a:pt x="933" y="115"/>
                </a:lnTo>
                <a:lnTo>
                  <a:pt x="926" y="109"/>
                </a:lnTo>
                <a:lnTo>
                  <a:pt x="921" y="106"/>
                </a:lnTo>
                <a:lnTo>
                  <a:pt x="915" y="102"/>
                </a:lnTo>
                <a:lnTo>
                  <a:pt x="910" y="99"/>
                </a:lnTo>
                <a:lnTo>
                  <a:pt x="906" y="95"/>
                </a:lnTo>
                <a:lnTo>
                  <a:pt x="905" y="90"/>
                </a:lnTo>
                <a:lnTo>
                  <a:pt x="903" y="83"/>
                </a:lnTo>
                <a:lnTo>
                  <a:pt x="894" y="85"/>
                </a:lnTo>
                <a:lnTo>
                  <a:pt x="887" y="85"/>
                </a:lnTo>
                <a:lnTo>
                  <a:pt x="880" y="86"/>
                </a:lnTo>
                <a:lnTo>
                  <a:pt x="875" y="86"/>
                </a:lnTo>
                <a:lnTo>
                  <a:pt x="869" y="88"/>
                </a:lnTo>
                <a:lnTo>
                  <a:pt x="864" y="88"/>
                </a:lnTo>
                <a:lnTo>
                  <a:pt x="859" y="86"/>
                </a:lnTo>
                <a:lnTo>
                  <a:pt x="852" y="83"/>
                </a:lnTo>
                <a:lnTo>
                  <a:pt x="846" y="86"/>
                </a:lnTo>
                <a:lnTo>
                  <a:pt x="839" y="90"/>
                </a:lnTo>
                <a:lnTo>
                  <a:pt x="834" y="92"/>
                </a:lnTo>
                <a:lnTo>
                  <a:pt x="829" y="95"/>
                </a:lnTo>
                <a:lnTo>
                  <a:pt x="823" y="99"/>
                </a:lnTo>
                <a:lnTo>
                  <a:pt x="820" y="104"/>
                </a:lnTo>
                <a:lnTo>
                  <a:pt x="818" y="111"/>
                </a:lnTo>
                <a:lnTo>
                  <a:pt x="816" y="120"/>
                </a:lnTo>
                <a:lnTo>
                  <a:pt x="823" y="116"/>
                </a:lnTo>
                <a:lnTo>
                  <a:pt x="832" y="115"/>
                </a:lnTo>
                <a:lnTo>
                  <a:pt x="843" y="111"/>
                </a:lnTo>
                <a:lnTo>
                  <a:pt x="852" y="108"/>
                </a:lnTo>
                <a:lnTo>
                  <a:pt x="862" y="106"/>
                </a:lnTo>
                <a:lnTo>
                  <a:pt x="871" y="104"/>
                </a:lnTo>
                <a:lnTo>
                  <a:pt x="880" y="102"/>
                </a:lnTo>
                <a:lnTo>
                  <a:pt x="887" y="102"/>
                </a:lnTo>
                <a:lnTo>
                  <a:pt x="869" y="120"/>
                </a:lnTo>
                <a:lnTo>
                  <a:pt x="876" y="122"/>
                </a:lnTo>
                <a:lnTo>
                  <a:pt x="883" y="122"/>
                </a:lnTo>
                <a:lnTo>
                  <a:pt x="892" y="124"/>
                </a:lnTo>
                <a:lnTo>
                  <a:pt x="899" y="125"/>
                </a:lnTo>
                <a:lnTo>
                  <a:pt x="908" y="127"/>
                </a:lnTo>
                <a:lnTo>
                  <a:pt x="915" y="129"/>
                </a:lnTo>
                <a:lnTo>
                  <a:pt x="922" y="129"/>
                </a:lnTo>
                <a:lnTo>
                  <a:pt x="929" y="131"/>
                </a:lnTo>
                <a:lnTo>
                  <a:pt x="956" y="131"/>
                </a:lnTo>
                <a:close/>
                <a:moveTo>
                  <a:pt x="1042" y="14"/>
                </a:moveTo>
                <a:lnTo>
                  <a:pt x="1034" y="17"/>
                </a:lnTo>
                <a:lnTo>
                  <a:pt x="1028" y="21"/>
                </a:lnTo>
                <a:lnTo>
                  <a:pt x="1023" y="23"/>
                </a:lnTo>
                <a:lnTo>
                  <a:pt x="1019" y="25"/>
                </a:lnTo>
                <a:lnTo>
                  <a:pt x="1016" y="26"/>
                </a:lnTo>
                <a:lnTo>
                  <a:pt x="1014" y="30"/>
                </a:lnTo>
                <a:lnTo>
                  <a:pt x="1011" y="35"/>
                </a:lnTo>
                <a:lnTo>
                  <a:pt x="1009" y="44"/>
                </a:lnTo>
                <a:lnTo>
                  <a:pt x="1000" y="44"/>
                </a:lnTo>
                <a:lnTo>
                  <a:pt x="993" y="46"/>
                </a:lnTo>
                <a:lnTo>
                  <a:pt x="984" y="48"/>
                </a:lnTo>
                <a:lnTo>
                  <a:pt x="975" y="51"/>
                </a:lnTo>
                <a:lnTo>
                  <a:pt x="968" y="51"/>
                </a:lnTo>
                <a:lnTo>
                  <a:pt x="963" y="51"/>
                </a:lnTo>
                <a:lnTo>
                  <a:pt x="961" y="49"/>
                </a:lnTo>
                <a:lnTo>
                  <a:pt x="959" y="48"/>
                </a:lnTo>
                <a:lnTo>
                  <a:pt x="958" y="46"/>
                </a:lnTo>
                <a:lnTo>
                  <a:pt x="958" y="42"/>
                </a:lnTo>
                <a:lnTo>
                  <a:pt x="949" y="48"/>
                </a:lnTo>
                <a:lnTo>
                  <a:pt x="942" y="53"/>
                </a:lnTo>
                <a:lnTo>
                  <a:pt x="935" y="58"/>
                </a:lnTo>
                <a:lnTo>
                  <a:pt x="929" y="63"/>
                </a:lnTo>
                <a:lnTo>
                  <a:pt x="924" y="67"/>
                </a:lnTo>
                <a:lnTo>
                  <a:pt x="919" y="72"/>
                </a:lnTo>
                <a:lnTo>
                  <a:pt x="914" y="76"/>
                </a:lnTo>
                <a:lnTo>
                  <a:pt x="908" y="79"/>
                </a:lnTo>
                <a:lnTo>
                  <a:pt x="914" y="55"/>
                </a:lnTo>
                <a:lnTo>
                  <a:pt x="921" y="51"/>
                </a:lnTo>
                <a:lnTo>
                  <a:pt x="926" y="48"/>
                </a:lnTo>
                <a:lnTo>
                  <a:pt x="933" y="42"/>
                </a:lnTo>
                <a:lnTo>
                  <a:pt x="938" y="37"/>
                </a:lnTo>
                <a:lnTo>
                  <a:pt x="945" y="30"/>
                </a:lnTo>
                <a:lnTo>
                  <a:pt x="952" y="25"/>
                </a:lnTo>
                <a:lnTo>
                  <a:pt x="958" y="21"/>
                </a:lnTo>
                <a:lnTo>
                  <a:pt x="963" y="17"/>
                </a:lnTo>
                <a:lnTo>
                  <a:pt x="967" y="19"/>
                </a:lnTo>
                <a:lnTo>
                  <a:pt x="968" y="21"/>
                </a:lnTo>
                <a:lnTo>
                  <a:pt x="972" y="25"/>
                </a:lnTo>
                <a:lnTo>
                  <a:pt x="974" y="26"/>
                </a:lnTo>
                <a:lnTo>
                  <a:pt x="977" y="28"/>
                </a:lnTo>
                <a:lnTo>
                  <a:pt x="981" y="32"/>
                </a:lnTo>
                <a:lnTo>
                  <a:pt x="982" y="33"/>
                </a:lnTo>
                <a:lnTo>
                  <a:pt x="984" y="37"/>
                </a:lnTo>
                <a:lnTo>
                  <a:pt x="989" y="33"/>
                </a:lnTo>
                <a:lnTo>
                  <a:pt x="995" y="30"/>
                </a:lnTo>
                <a:lnTo>
                  <a:pt x="998" y="26"/>
                </a:lnTo>
                <a:lnTo>
                  <a:pt x="1002" y="21"/>
                </a:lnTo>
                <a:lnTo>
                  <a:pt x="1005" y="17"/>
                </a:lnTo>
                <a:lnTo>
                  <a:pt x="1009" y="14"/>
                </a:lnTo>
                <a:lnTo>
                  <a:pt x="1012" y="10"/>
                </a:lnTo>
                <a:lnTo>
                  <a:pt x="1018" y="7"/>
                </a:lnTo>
                <a:lnTo>
                  <a:pt x="1019" y="10"/>
                </a:lnTo>
                <a:lnTo>
                  <a:pt x="1023" y="12"/>
                </a:lnTo>
                <a:lnTo>
                  <a:pt x="1025" y="14"/>
                </a:lnTo>
                <a:lnTo>
                  <a:pt x="1028" y="14"/>
                </a:lnTo>
                <a:lnTo>
                  <a:pt x="1032" y="16"/>
                </a:lnTo>
                <a:lnTo>
                  <a:pt x="1035" y="16"/>
                </a:lnTo>
                <a:lnTo>
                  <a:pt x="1039" y="16"/>
                </a:lnTo>
                <a:lnTo>
                  <a:pt x="1042" y="14"/>
                </a:lnTo>
                <a:close/>
                <a:moveTo>
                  <a:pt x="1042" y="122"/>
                </a:moveTo>
                <a:lnTo>
                  <a:pt x="1042" y="131"/>
                </a:lnTo>
                <a:lnTo>
                  <a:pt x="1042" y="139"/>
                </a:lnTo>
                <a:lnTo>
                  <a:pt x="1042" y="148"/>
                </a:lnTo>
                <a:lnTo>
                  <a:pt x="1042" y="155"/>
                </a:lnTo>
                <a:lnTo>
                  <a:pt x="1046" y="161"/>
                </a:lnTo>
                <a:lnTo>
                  <a:pt x="1051" y="164"/>
                </a:lnTo>
                <a:lnTo>
                  <a:pt x="1058" y="168"/>
                </a:lnTo>
                <a:lnTo>
                  <a:pt x="1069" y="168"/>
                </a:lnTo>
                <a:lnTo>
                  <a:pt x="1069" y="161"/>
                </a:lnTo>
                <a:lnTo>
                  <a:pt x="1067" y="155"/>
                </a:lnTo>
                <a:lnTo>
                  <a:pt x="1065" y="150"/>
                </a:lnTo>
                <a:lnTo>
                  <a:pt x="1062" y="145"/>
                </a:lnTo>
                <a:lnTo>
                  <a:pt x="1058" y="139"/>
                </a:lnTo>
                <a:lnTo>
                  <a:pt x="1055" y="134"/>
                </a:lnTo>
                <a:lnTo>
                  <a:pt x="1050" y="127"/>
                </a:lnTo>
                <a:lnTo>
                  <a:pt x="1042" y="122"/>
                </a:lnTo>
                <a:close/>
                <a:moveTo>
                  <a:pt x="1012" y="78"/>
                </a:moveTo>
                <a:lnTo>
                  <a:pt x="1002" y="81"/>
                </a:lnTo>
                <a:lnTo>
                  <a:pt x="995" y="85"/>
                </a:lnTo>
                <a:lnTo>
                  <a:pt x="991" y="86"/>
                </a:lnTo>
                <a:lnTo>
                  <a:pt x="991" y="88"/>
                </a:lnTo>
                <a:lnTo>
                  <a:pt x="991" y="90"/>
                </a:lnTo>
                <a:lnTo>
                  <a:pt x="993" y="95"/>
                </a:lnTo>
                <a:lnTo>
                  <a:pt x="995" y="102"/>
                </a:lnTo>
                <a:lnTo>
                  <a:pt x="995" y="113"/>
                </a:lnTo>
                <a:lnTo>
                  <a:pt x="1002" y="113"/>
                </a:lnTo>
                <a:lnTo>
                  <a:pt x="1007" y="111"/>
                </a:lnTo>
                <a:lnTo>
                  <a:pt x="1011" y="109"/>
                </a:lnTo>
                <a:lnTo>
                  <a:pt x="1014" y="108"/>
                </a:lnTo>
                <a:lnTo>
                  <a:pt x="1019" y="104"/>
                </a:lnTo>
                <a:lnTo>
                  <a:pt x="1023" y="102"/>
                </a:lnTo>
                <a:lnTo>
                  <a:pt x="1025" y="99"/>
                </a:lnTo>
                <a:lnTo>
                  <a:pt x="1028" y="95"/>
                </a:lnTo>
                <a:lnTo>
                  <a:pt x="1025" y="92"/>
                </a:lnTo>
                <a:lnTo>
                  <a:pt x="1023" y="88"/>
                </a:lnTo>
                <a:lnTo>
                  <a:pt x="1019" y="85"/>
                </a:lnTo>
                <a:lnTo>
                  <a:pt x="1018" y="83"/>
                </a:lnTo>
                <a:lnTo>
                  <a:pt x="1014" y="79"/>
                </a:lnTo>
                <a:lnTo>
                  <a:pt x="1014" y="78"/>
                </a:lnTo>
                <a:lnTo>
                  <a:pt x="1012" y="78"/>
                </a:lnTo>
                <a:close/>
                <a:moveTo>
                  <a:pt x="894" y="800"/>
                </a:moveTo>
                <a:lnTo>
                  <a:pt x="887" y="802"/>
                </a:lnTo>
                <a:lnTo>
                  <a:pt x="880" y="806"/>
                </a:lnTo>
                <a:lnTo>
                  <a:pt x="875" y="807"/>
                </a:lnTo>
                <a:lnTo>
                  <a:pt x="873" y="811"/>
                </a:lnTo>
                <a:lnTo>
                  <a:pt x="871" y="816"/>
                </a:lnTo>
                <a:lnTo>
                  <a:pt x="869" y="823"/>
                </a:lnTo>
                <a:lnTo>
                  <a:pt x="869" y="834"/>
                </a:lnTo>
                <a:lnTo>
                  <a:pt x="869" y="846"/>
                </a:lnTo>
                <a:lnTo>
                  <a:pt x="878" y="846"/>
                </a:lnTo>
                <a:lnTo>
                  <a:pt x="885" y="845"/>
                </a:lnTo>
                <a:lnTo>
                  <a:pt x="892" y="843"/>
                </a:lnTo>
                <a:lnTo>
                  <a:pt x="898" y="843"/>
                </a:lnTo>
                <a:lnTo>
                  <a:pt x="903" y="841"/>
                </a:lnTo>
                <a:lnTo>
                  <a:pt x="908" y="843"/>
                </a:lnTo>
                <a:lnTo>
                  <a:pt x="914" y="843"/>
                </a:lnTo>
                <a:lnTo>
                  <a:pt x="921" y="846"/>
                </a:lnTo>
                <a:lnTo>
                  <a:pt x="938" y="827"/>
                </a:lnTo>
                <a:lnTo>
                  <a:pt x="921" y="807"/>
                </a:lnTo>
                <a:lnTo>
                  <a:pt x="894" y="800"/>
                </a:lnTo>
                <a:close/>
                <a:moveTo>
                  <a:pt x="843" y="809"/>
                </a:moveTo>
                <a:lnTo>
                  <a:pt x="831" y="809"/>
                </a:lnTo>
                <a:lnTo>
                  <a:pt x="822" y="809"/>
                </a:lnTo>
                <a:lnTo>
                  <a:pt x="816" y="807"/>
                </a:lnTo>
                <a:lnTo>
                  <a:pt x="809" y="807"/>
                </a:lnTo>
                <a:lnTo>
                  <a:pt x="806" y="804"/>
                </a:lnTo>
                <a:lnTo>
                  <a:pt x="800" y="802"/>
                </a:lnTo>
                <a:lnTo>
                  <a:pt x="797" y="797"/>
                </a:lnTo>
                <a:lnTo>
                  <a:pt x="790" y="792"/>
                </a:lnTo>
                <a:lnTo>
                  <a:pt x="783" y="792"/>
                </a:lnTo>
                <a:lnTo>
                  <a:pt x="776" y="792"/>
                </a:lnTo>
                <a:lnTo>
                  <a:pt x="769" y="790"/>
                </a:lnTo>
                <a:lnTo>
                  <a:pt x="760" y="790"/>
                </a:lnTo>
                <a:lnTo>
                  <a:pt x="753" y="788"/>
                </a:lnTo>
                <a:lnTo>
                  <a:pt x="744" y="786"/>
                </a:lnTo>
                <a:lnTo>
                  <a:pt x="737" y="784"/>
                </a:lnTo>
                <a:lnTo>
                  <a:pt x="730" y="781"/>
                </a:lnTo>
                <a:lnTo>
                  <a:pt x="739" y="779"/>
                </a:lnTo>
                <a:lnTo>
                  <a:pt x="749" y="776"/>
                </a:lnTo>
                <a:lnTo>
                  <a:pt x="758" y="774"/>
                </a:lnTo>
                <a:lnTo>
                  <a:pt x="767" y="772"/>
                </a:lnTo>
                <a:lnTo>
                  <a:pt x="774" y="774"/>
                </a:lnTo>
                <a:lnTo>
                  <a:pt x="781" y="776"/>
                </a:lnTo>
                <a:lnTo>
                  <a:pt x="786" y="783"/>
                </a:lnTo>
                <a:lnTo>
                  <a:pt x="790" y="792"/>
                </a:lnTo>
                <a:lnTo>
                  <a:pt x="793" y="790"/>
                </a:lnTo>
                <a:lnTo>
                  <a:pt x="797" y="790"/>
                </a:lnTo>
                <a:lnTo>
                  <a:pt x="800" y="788"/>
                </a:lnTo>
                <a:lnTo>
                  <a:pt x="804" y="786"/>
                </a:lnTo>
                <a:lnTo>
                  <a:pt x="808" y="784"/>
                </a:lnTo>
                <a:lnTo>
                  <a:pt x="811" y="783"/>
                </a:lnTo>
                <a:lnTo>
                  <a:pt x="813" y="783"/>
                </a:lnTo>
                <a:lnTo>
                  <a:pt x="816" y="781"/>
                </a:lnTo>
                <a:lnTo>
                  <a:pt x="820" y="783"/>
                </a:lnTo>
                <a:lnTo>
                  <a:pt x="825" y="784"/>
                </a:lnTo>
                <a:lnTo>
                  <a:pt x="829" y="788"/>
                </a:lnTo>
                <a:lnTo>
                  <a:pt x="834" y="792"/>
                </a:lnTo>
                <a:lnTo>
                  <a:pt x="839" y="795"/>
                </a:lnTo>
                <a:lnTo>
                  <a:pt x="843" y="797"/>
                </a:lnTo>
                <a:lnTo>
                  <a:pt x="848" y="800"/>
                </a:lnTo>
                <a:lnTo>
                  <a:pt x="852" y="800"/>
                </a:lnTo>
                <a:lnTo>
                  <a:pt x="843" y="809"/>
                </a:lnTo>
                <a:close/>
                <a:moveTo>
                  <a:pt x="98" y="380"/>
                </a:moveTo>
                <a:lnTo>
                  <a:pt x="89" y="380"/>
                </a:lnTo>
                <a:lnTo>
                  <a:pt x="80" y="383"/>
                </a:lnTo>
                <a:lnTo>
                  <a:pt x="69" y="383"/>
                </a:lnTo>
                <a:lnTo>
                  <a:pt x="69" y="382"/>
                </a:lnTo>
                <a:lnTo>
                  <a:pt x="69" y="380"/>
                </a:lnTo>
                <a:lnTo>
                  <a:pt x="71" y="380"/>
                </a:lnTo>
                <a:lnTo>
                  <a:pt x="73" y="380"/>
                </a:lnTo>
                <a:lnTo>
                  <a:pt x="75" y="380"/>
                </a:lnTo>
                <a:lnTo>
                  <a:pt x="75" y="378"/>
                </a:lnTo>
                <a:lnTo>
                  <a:pt x="75" y="376"/>
                </a:lnTo>
                <a:lnTo>
                  <a:pt x="76" y="376"/>
                </a:lnTo>
                <a:lnTo>
                  <a:pt x="80" y="376"/>
                </a:lnTo>
                <a:lnTo>
                  <a:pt x="80" y="378"/>
                </a:lnTo>
                <a:lnTo>
                  <a:pt x="82" y="378"/>
                </a:lnTo>
                <a:lnTo>
                  <a:pt x="83" y="378"/>
                </a:lnTo>
                <a:lnTo>
                  <a:pt x="85" y="378"/>
                </a:lnTo>
                <a:lnTo>
                  <a:pt x="87" y="378"/>
                </a:lnTo>
                <a:lnTo>
                  <a:pt x="87" y="376"/>
                </a:lnTo>
                <a:lnTo>
                  <a:pt x="85" y="376"/>
                </a:lnTo>
                <a:lnTo>
                  <a:pt x="85" y="374"/>
                </a:lnTo>
                <a:lnTo>
                  <a:pt x="83" y="374"/>
                </a:lnTo>
                <a:lnTo>
                  <a:pt x="85" y="374"/>
                </a:lnTo>
                <a:lnTo>
                  <a:pt x="87" y="374"/>
                </a:lnTo>
                <a:lnTo>
                  <a:pt x="89" y="374"/>
                </a:lnTo>
                <a:lnTo>
                  <a:pt x="91" y="374"/>
                </a:lnTo>
                <a:lnTo>
                  <a:pt x="91" y="376"/>
                </a:lnTo>
                <a:lnTo>
                  <a:pt x="92" y="376"/>
                </a:lnTo>
                <a:lnTo>
                  <a:pt x="94" y="376"/>
                </a:lnTo>
                <a:lnTo>
                  <a:pt x="96" y="378"/>
                </a:lnTo>
                <a:lnTo>
                  <a:pt x="98" y="380"/>
                </a:lnTo>
                <a:close/>
                <a:moveTo>
                  <a:pt x="145" y="367"/>
                </a:moveTo>
                <a:lnTo>
                  <a:pt x="136" y="371"/>
                </a:lnTo>
                <a:lnTo>
                  <a:pt x="122" y="376"/>
                </a:lnTo>
                <a:lnTo>
                  <a:pt x="110" y="374"/>
                </a:lnTo>
                <a:lnTo>
                  <a:pt x="110" y="373"/>
                </a:lnTo>
                <a:lnTo>
                  <a:pt x="110" y="371"/>
                </a:lnTo>
                <a:lnTo>
                  <a:pt x="112" y="371"/>
                </a:lnTo>
                <a:lnTo>
                  <a:pt x="113" y="371"/>
                </a:lnTo>
                <a:lnTo>
                  <a:pt x="115" y="371"/>
                </a:lnTo>
                <a:lnTo>
                  <a:pt x="117" y="371"/>
                </a:lnTo>
                <a:lnTo>
                  <a:pt x="117" y="369"/>
                </a:lnTo>
                <a:lnTo>
                  <a:pt x="117" y="367"/>
                </a:lnTo>
                <a:lnTo>
                  <a:pt x="117" y="366"/>
                </a:lnTo>
                <a:lnTo>
                  <a:pt x="119" y="366"/>
                </a:lnTo>
                <a:lnTo>
                  <a:pt x="122" y="366"/>
                </a:lnTo>
                <a:lnTo>
                  <a:pt x="124" y="366"/>
                </a:lnTo>
                <a:lnTo>
                  <a:pt x="124" y="367"/>
                </a:lnTo>
                <a:lnTo>
                  <a:pt x="126" y="367"/>
                </a:lnTo>
                <a:lnTo>
                  <a:pt x="128" y="367"/>
                </a:lnTo>
                <a:lnTo>
                  <a:pt x="129" y="366"/>
                </a:lnTo>
                <a:lnTo>
                  <a:pt x="131" y="367"/>
                </a:lnTo>
                <a:lnTo>
                  <a:pt x="133" y="366"/>
                </a:lnTo>
                <a:lnTo>
                  <a:pt x="133" y="364"/>
                </a:lnTo>
                <a:lnTo>
                  <a:pt x="131" y="364"/>
                </a:lnTo>
                <a:lnTo>
                  <a:pt x="129" y="362"/>
                </a:lnTo>
                <a:lnTo>
                  <a:pt x="131" y="362"/>
                </a:lnTo>
                <a:lnTo>
                  <a:pt x="133" y="362"/>
                </a:lnTo>
                <a:lnTo>
                  <a:pt x="135" y="360"/>
                </a:lnTo>
                <a:lnTo>
                  <a:pt x="135" y="362"/>
                </a:lnTo>
                <a:lnTo>
                  <a:pt x="136" y="362"/>
                </a:lnTo>
                <a:lnTo>
                  <a:pt x="138" y="364"/>
                </a:lnTo>
                <a:lnTo>
                  <a:pt x="136" y="364"/>
                </a:lnTo>
                <a:lnTo>
                  <a:pt x="138" y="364"/>
                </a:lnTo>
                <a:lnTo>
                  <a:pt x="140" y="364"/>
                </a:lnTo>
                <a:lnTo>
                  <a:pt x="142" y="364"/>
                </a:lnTo>
                <a:lnTo>
                  <a:pt x="144" y="364"/>
                </a:lnTo>
                <a:lnTo>
                  <a:pt x="144" y="366"/>
                </a:lnTo>
                <a:lnTo>
                  <a:pt x="145" y="367"/>
                </a:lnTo>
                <a:close/>
                <a:moveTo>
                  <a:pt x="32" y="387"/>
                </a:moveTo>
                <a:lnTo>
                  <a:pt x="59" y="387"/>
                </a:lnTo>
                <a:lnTo>
                  <a:pt x="57" y="385"/>
                </a:lnTo>
                <a:lnTo>
                  <a:pt x="55" y="385"/>
                </a:lnTo>
                <a:lnTo>
                  <a:pt x="53" y="385"/>
                </a:lnTo>
                <a:lnTo>
                  <a:pt x="52" y="385"/>
                </a:lnTo>
                <a:lnTo>
                  <a:pt x="50" y="383"/>
                </a:lnTo>
                <a:lnTo>
                  <a:pt x="48" y="383"/>
                </a:lnTo>
                <a:lnTo>
                  <a:pt x="46" y="383"/>
                </a:lnTo>
                <a:lnTo>
                  <a:pt x="45" y="385"/>
                </a:lnTo>
                <a:lnTo>
                  <a:pt x="43" y="385"/>
                </a:lnTo>
                <a:lnTo>
                  <a:pt x="41" y="385"/>
                </a:lnTo>
                <a:lnTo>
                  <a:pt x="39" y="385"/>
                </a:lnTo>
                <a:lnTo>
                  <a:pt x="39" y="383"/>
                </a:lnTo>
                <a:lnTo>
                  <a:pt x="38" y="383"/>
                </a:lnTo>
                <a:lnTo>
                  <a:pt x="38" y="382"/>
                </a:lnTo>
                <a:lnTo>
                  <a:pt x="36" y="382"/>
                </a:lnTo>
                <a:lnTo>
                  <a:pt x="32" y="385"/>
                </a:lnTo>
                <a:lnTo>
                  <a:pt x="32" y="387"/>
                </a:lnTo>
                <a:close/>
                <a:moveTo>
                  <a:pt x="0" y="387"/>
                </a:moveTo>
                <a:lnTo>
                  <a:pt x="18" y="387"/>
                </a:lnTo>
                <a:lnTo>
                  <a:pt x="16" y="385"/>
                </a:lnTo>
                <a:lnTo>
                  <a:pt x="15" y="385"/>
                </a:lnTo>
                <a:lnTo>
                  <a:pt x="13" y="385"/>
                </a:lnTo>
                <a:lnTo>
                  <a:pt x="11" y="385"/>
                </a:lnTo>
                <a:lnTo>
                  <a:pt x="9" y="385"/>
                </a:lnTo>
                <a:lnTo>
                  <a:pt x="8" y="385"/>
                </a:lnTo>
                <a:lnTo>
                  <a:pt x="6" y="385"/>
                </a:lnTo>
                <a:lnTo>
                  <a:pt x="6" y="383"/>
                </a:lnTo>
                <a:lnTo>
                  <a:pt x="2" y="383"/>
                </a:lnTo>
                <a:lnTo>
                  <a:pt x="0" y="387"/>
                </a:lnTo>
                <a:close/>
              </a:path>
            </a:pathLst>
          </a:custGeom>
          <a:solidFill>
            <a:srgbClr val="DACFC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198" name="Freeform 7"/>
          <p:cNvSpPr>
            <a:spLocks/>
          </p:cNvSpPr>
          <p:nvPr/>
        </p:nvSpPr>
        <p:spPr bwMode="auto">
          <a:xfrm>
            <a:off x="1270000" y="1743075"/>
            <a:ext cx="7527925" cy="3584575"/>
          </a:xfrm>
          <a:custGeom>
            <a:avLst/>
            <a:gdLst>
              <a:gd name="T0" fmla="*/ 2147483647 w 4742"/>
              <a:gd name="T1" fmla="*/ 2147483647 h 2258"/>
              <a:gd name="T2" fmla="*/ 2147483647 w 4742"/>
              <a:gd name="T3" fmla="*/ 2147483647 h 2258"/>
              <a:gd name="T4" fmla="*/ 2147483647 w 4742"/>
              <a:gd name="T5" fmla="*/ 2147483647 h 2258"/>
              <a:gd name="T6" fmla="*/ 2147483647 w 4742"/>
              <a:gd name="T7" fmla="*/ 2147483647 h 2258"/>
              <a:gd name="T8" fmla="*/ 2147483647 w 4742"/>
              <a:gd name="T9" fmla="*/ 2147483647 h 2258"/>
              <a:gd name="T10" fmla="*/ 2147483647 w 4742"/>
              <a:gd name="T11" fmla="*/ 2147483647 h 2258"/>
              <a:gd name="T12" fmla="*/ 2147483647 w 4742"/>
              <a:gd name="T13" fmla="*/ 2147483647 h 2258"/>
              <a:gd name="T14" fmla="*/ 2147483647 w 4742"/>
              <a:gd name="T15" fmla="*/ 2147483647 h 2258"/>
              <a:gd name="T16" fmla="*/ 2147483647 w 4742"/>
              <a:gd name="T17" fmla="*/ 2147483647 h 2258"/>
              <a:gd name="T18" fmla="*/ 2147483647 w 4742"/>
              <a:gd name="T19" fmla="*/ 2147483647 h 2258"/>
              <a:gd name="T20" fmla="*/ 0 w 4742"/>
              <a:gd name="T21" fmla="*/ 2147483647 h 2258"/>
              <a:gd name="T22" fmla="*/ 2147483647 w 4742"/>
              <a:gd name="T23" fmla="*/ 2147483647 h 2258"/>
              <a:gd name="T24" fmla="*/ 2147483647 w 4742"/>
              <a:gd name="T25" fmla="*/ 2147483647 h 2258"/>
              <a:gd name="T26" fmla="*/ 2147483647 w 4742"/>
              <a:gd name="T27" fmla="*/ 2147483647 h 2258"/>
              <a:gd name="T28" fmla="*/ 2147483647 w 4742"/>
              <a:gd name="T29" fmla="*/ 2147483647 h 2258"/>
              <a:gd name="T30" fmla="*/ 2147483647 w 4742"/>
              <a:gd name="T31" fmla="*/ 2147483647 h 2258"/>
              <a:gd name="T32" fmla="*/ 2147483647 w 4742"/>
              <a:gd name="T33" fmla="*/ 2147483647 h 2258"/>
              <a:gd name="T34" fmla="*/ 2147483647 w 4742"/>
              <a:gd name="T35" fmla="*/ 2147483647 h 2258"/>
              <a:gd name="T36" fmla="*/ 2147483647 w 4742"/>
              <a:gd name="T37" fmla="*/ 2147483647 h 2258"/>
              <a:gd name="T38" fmla="*/ 2147483647 w 4742"/>
              <a:gd name="T39" fmla="*/ 2147483647 h 2258"/>
              <a:gd name="T40" fmla="*/ 2147483647 w 4742"/>
              <a:gd name="T41" fmla="*/ 2147483647 h 2258"/>
              <a:gd name="T42" fmla="*/ 2147483647 w 4742"/>
              <a:gd name="T43" fmla="*/ 0 h 2258"/>
              <a:gd name="T44" fmla="*/ 2147483647 w 4742"/>
              <a:gd name="T45" fmla="*/ 2147483647 h 2258"/>
              <a:gd name="T46" fmla="*/ 2147483647 w 4742"/>
              <a:gd name="T47" fmla="*/ 2147483647 h 2258"/>
              <a:gd name="T48" fmla="*/ 2147483647 w 4742"/>
              <a:gd name="T49" fmla="*/ 2147483647 h 2258"/>
              <a:gd name="T50" fmla="*/ 2147483647 w 4742"/>
              <a:gd name="T51" fmla="*/ 2147483647 h 2258"/>
              <a:gd name="T52" fmla="*/ 2147483647 w 4742"/>
              <a:gd name="T53" fmla="*/ 2147483647 h 2258"/>
              <a:gd name="T54" fmla="*/ 2147483647 w 4742"/>
              <a:gd name="T55" fmla="*/ 2147483647 h 2258"/>
              <a:gd name="T56" fmla="*/ 2147483647 w 4742"/>
              <a:gd name="T57" fmla="*/ 2147483647 h 2258"/>
              <a:gd name="T58" fmla="*/ 2147483647 w 4742"/>
              <a:gd name="T59" fmla="*/ 2147483647 h 2258"/>
              <a:gd name="T60" fmla="*/ 2147483647 w 4742"/>
              <a:gd name="T61" fmla="*/ 2147483647 h 2258"/>
              <a:gd name="T62" fmla="*/ 2147483647 w 4742"/>
              <a:gd name="T63" fmla="*/ 2147483647 h 2258"/>
              <a:gd name="T64" fmla="*/ 2147483647 w 4742"/>
              <a:gd name="T65" fmla="*/ 2147483647 h 2258"/>
              <a:gd name="T66" fmla="*/ 2147483647 w 4742"/>
              <a:gd name="T67" fmla="*/ 2147483647 h 2258"/>
              <a:gd name="T68" fmla="*/ 2147483647 w 4742"/>
              <a:gd name="T69" fmla="*/ 2147483647 h 2258"/>
              <a:gd name="T70" fmla="*/ 2147483647 w 4742"/>
              <a:gd name="T71" fmla="*/ 2147483647 h 2258"/>
              <a:gd name="T72" fmla="*/ 2147483647 w 4742"/>
              <a:gd name="T73" fmla="*/ 2147483647 h 2258"/>
              <a:gd name="T74" fmla="*/ 2147483647 w 4742"/>
              <a:gd name="T75" fmla="*/ 2147483647 h 2258"/>
              <a:gd name="T76" fmla="*/ 2147483647 w 4742"/>
              <a:gd name="T77" fmla="*/ 2147483647 h 2258"/>
              <a:gd name="T78" fmla="*/ 2147483647 w 4742"/>
              <a:gd name="T79" fmla="*/ 2147483647 h 2258"/>
              <a:gd name="T80" fmla="*/ 2147483647 w 4742"/>
              <a:gd name="T81" fmla="*/ 2147483647 h 2258"/>
              <a:gd name="T82" fmla="*/ 2147483647 w 4742"/>
              <a:gd name="T83" fmla="*/ 2147483647 h 2258"/>
              <a:gd name="T84" fmla="*/ 2147483647 w 4742"/>
              <a:gd name="T85" fmla="*/ 2147483647 h 225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742"/>
              <a:gd name="T130" fmla="*/ 0 h 2258"/>
              <a:gd name="T131" fmla="*/ 4742 w 4742"/>
              <a:gd name="T132" fmla="*/ 2258 h 225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742" h="2258">
                <a:moveTo>
                  <a:pt x="1385" y="2258"/>
                </a:moveTo>
                <a:lnTo>
                  <a:pt x="1298" y="2235"/>
                </a:lnTo>
                <a:lnTo>
                  <a:pt x="1215" y="2210"/>
                </a:lnTo>
                <a:lnTo>
                  <a:pt x="1134" y="2184"/>
                </a:lnTo>
                <a:lnTo>
                  <a:pt x="1056" y="2157"/>
                </a:lnTo>
                <a:lnTo>
                  <a:pt x="980" y="2131"/>
                </a:lnTo>
                <a:lnTo>
                  <a:pt x="908" y="2102"/>
                </a:lnTo>
                <a:lnTo>
                  <a:pt x="839" y="2072"/>
                </a:lnTo>
                <a:lnTo>
                  <a:pt x="772" y="2042"/>
                </a:lnTo>
                <a:lnTo>
                  <a:pt x="708" y="2012"/>
                </a:lnTo>
                <a:lnTo>
                  <a:pt x="647" y="1981"/>
                </a:lnTo>
                <a:lnTo>
                  <a:pt x="588" y="1949"/>
                </a:lnTo>
                <a:lnTo>
                  <a:pt x="532" y="1917"/>
                </a:lnTo>
                <a:lnTo>
                  <a:pt x="479" y="1883"/>
                </a:lnTo>
                <a:lnTo>
                  <a:pt x="429" y="1848"/>
                </a:lnTo>
                <a:lnTo>
                  <a:pt x="382" y="1814"/>
                </a:lnTo>
                <a:lnTo>
                  <a:pt x="338" y="1779"/>
                </a:lnTo>
                <a:lnTo>
                  <a:pt x="295" y="1742"/>
                </a:lnTo>
                <a:lnTo>
                  <a:pt x="256" y="1707"/>
                </a:lnTo>
                <a:lnTo>
                  <a:pt x="221" y="1670"/>
                </a:lnTo>
                <a:lnTo>
                  <a:pt x="188" y="1632"/>
                </a:lnTo>
                <a:lnTo>
                  <a:pt x="156" y="1595"/>
                </a:lnTo>
                <a:lnTo>
                  <a:pt x="127" y="1556"/>
                </a:lnTo>
                <a:lnTo>
                  <a:pt x="103" y="1518"/>
                </a:lnTo>
                <a:lnTo>
                  <a:pt x="80" y="1479"/>
                </a:lnTo>
                <a:lnTo>
                  <a:pt x="60" y="1440"/>
                </a:lnTo>
                <a:lnTo>
                  <a:pt x="44" y="1401"/>
                </a:lnTo>
                <a:lnTo>
                  <a:pt x="30" y="1360"/>
                </a:lnTo>
                <a:lnTo>
                  <a:pt x="18" y="1321"/>
                </a:lnTo>
                <a:lnTo>
                  <a:pt x="9" y="1281"/>
                </a:lnTo>
                <a:lnTo>
                  <a:pt x="4" y="1240"/>
                </a:lnTo>
                <a:lnTo>
                  <a:pt x="0" y="1201"/>
                </a:lnTo>
                <a:lnTo>
                  <a:pt x="0" y="1161"/>
                </a:lnTo>
                <a:lnTo>
                  <a:pt x="2" y="1120"/>
                </a:lnTo>
                <a:lnTo>
                  <a:pt x="7" y="1079"/>
                </a:lnTo>
                <a:lnTo>
                  <a:pt x="14" y="1039"/>
                </a:lnTo>
                <a:lnTo>
                  <a:pt x="25" y="998"/>
                </a:lnTo>
                <a:lnTo>
                  <a:pt x="39" y="957"/>
                </a:lnTo>
                <a:lnTo>
                  <a:pt x="55" y="917"/>
                </a:lnTo>
                <a:lnTo>
                  <a:pt x="73" y="878"/>
                </a:lnTo>
                <a:lnTo>
                  <a:pt x="94" y="837"/>
                </a:lnTo>
                <a:lnTo>
                  <a:pt x="119" y="797"/>
                </a:lnTo>
                <a:lnTo>
                  <a:pt x="145" y="758"/>
                </a:lnTo>
                <a:lnTo>
                  <a:pt x="175" y="719"/>
                </a:lnTo>
                <a:lnTo>
                  <a:pt x="207" y="680"/>
                </a:lnTo>
                <a:lnTo>
                  <a:pt x="242" y="641"/>
                </a:lnTo>
                <a:lnTo>
                  <a:pt x="279" y="602"/>
                </a:lnTo>
                <a:lnTo>
                  <a:pt x="320" y="563"/>
                </a:lnTo>
                <a:lnTo>
                  <a:pt x="362" y="526"/>
                </a:lnTo>
                <a:lnTo>
                  <a:pt x="408" y="489"/>
                </a:lnTo>
                <a:lnTo>
                  <a:pt x="458" y="452"/>
                </a:lnTo>
                <a:lnTo>
                  <a:pt x="509" y="415"/>
                </a:lnTo>
                <a:lnTo>
                  <a:pt x="562" y="379"/>
                </a:lnTo>
                <a:lnTo>
                  <a:pt x="618" y="344"/>
                </a:lnTo>
                <a:lnTo>
                  <a:pt x="678" y="309"/>
                </a:lnTo>
                <a:lnTo>
                  <a:pt x="740" y="275"/>
                </a:lnTo>
                <a:lnTo>
                  <a:pt x="806" y="242"/>
                </a:lnTo>
                <a:lnTo>
                  <a:pt x="873" y="208"/>
                </a:lnTo>
                <a:lnTo>
                  <a:pt x="942" y="176"/>
                </a:lnTo>
                <a:lnTo>
                  <a:pt x="1014" y="144"/>
                </a:lnTo>
                <a:lnTo>
                  <a:pt x="1090" y="114"/>
                </a:lnTo>
                <a:lnTo>
                  <a:pt x="1168" y="84"/>
                </a:lnTo>
                <a:lnTo>
                  <a:pt x="1249" y="54"/>
                </a:lnTo>
                <a:lnTo>
                  <a:pt x="1332" y="26"/>
                </a:lnTo>
                <a:lnTo>
                  <a:pt x="1418" y="0"/>
                </a:lnTo>
                <a:lnTo>
                  <a:pt x="3324" y="0"/>
                </a:lnTo>
                <a:lnTo>
                  <a:pt x="3411" y="26"/>
                </a:lnTo>
                <a:lnTo>
                  <a:pt x="3494" y="54"/>
                </a:lnTo>
                <a:lnTo>
                  <a:pt x="3573" y="84"/>
                </a:lnTo>
                <a:lnTo>
                  <a:pt x="3653" y="114"/>
                </a:lnTo>
                <a:lnTo>
                  <a:pt x="3727" y="144"/>
                </a:lnTo>
                <a:lnTo>
                  <a:pt x="3801" y="176"/>
                </a:lnTo>
                <a:lnTo>
                  <a:pt x="3870" y="208"/>
                </a:lnTo>
                <a:lnTo>
                  <a:pt x="3937" y="242"/>
                </a:lnTo>
                <a:lnTo>
                  <a:pt x="4002" y="275"/>
                </a:lnTo>
                <a:lnTo>
                  <a:pt x="4064" y="309"/>
                </a:lnTo>
                <a:lnTo>
                  <a:pt x="4124" y="344"/>
                </a:lnTo>
                <a:lnTo>
                  <a:pt x="4181" y="379"/>
                </a:lnTo>
                <a:lnTo>
                  <a:pt x="4234" y="415"/>
                </a:lnTo>
                <a:lnTo>
                  <a:pt x="4285" y="452"/>
                </a:lnTo>
                <a:lnTo>
                  <a:pt x="4334" y="489"/>
                </a:lnTo>
                <a:lnTo>
                  <a:pt x="4378" y="526"/>
                </a:lnTo>
                <a:lnTo>
                  <a:pt x="4423" y="563"/>
                </a:lnTo>
                <a:lnTo>
                  <a:pt x="4463" y="602"/>
                </a:lnTo>
                <a:lnTo>
                  <a:pt x="4500" y="641"/>
                </a:lnTo>
                <a:lnTo>
                  <a:pt x="4536" y="680"/>
                </a:lnTo>
                <a:lnTo>
                  <a:pt x="4567" y="719"/>
                </a:lnTo>
                <a:lnTo>
                  <a:pt x="4597" y="758"/>
                </a:lnTo>
                <a:lnTo>
                  <a:pt x="4624" y="797"/>
                </a:lnTo>
                <a:lnTo>
                  <a:pt x="4649" y="837"/>
                </a:lnTo>
                <a:lnTo>
                  <a:pt x="4670" y="878"/>
                </a:lnTo>
                <a:lnTo>
                  <a:pt x="4687" y="917"/>
                </a:lnTo>
                <a:lnTo>
                  <a:pt x="4703" y="957"/>
                </a:lnTo>
                <a:lnTo>
                  <a:pt x="4718" y="998"/>
                </a:lnTo>
                <a:lnTo>
                  <a:pt x="4728" y="1039"/>
                </a:lnTo>
                <a:lnTo>
                  <a:pt x="4735" y="1079"/>
                </a:lnTo>
                <a:lnTo>
                  <a:pt x="4740" y="1120"/>
                </a:lnTo>
                <a:lnTo>
                  <a:pt x="4742" y="1161"/>
                </a:lnTo>
                <a:lnTo>
                  <a:pt x="4742" y="1201"/>
                </a:lnTo>
                <a:lnTo>
                  <a:pt x="4739" y="1240"/>
                </a:lnTo>
                <a:lnTo>
                  <a:pt x="4733" y="1281"/>
                </a:lnTo>
                <a:lnTo>
                  <a:pt x="4725" y="1321"/>
                </a:lnTo>
                <a:lnTo>
                  <a:pt x="4712" y="1360"/>
                </a:lnTo>
                <a:lnTo>
                  <a:pt x="4698" y="1401"/>
                </a:lnTo>
                <a:lnTo>
                  <a:pt x="4682" y="1440"/>
                </a:lnTo>
                <a:lnTo>
                  <a:pt x="4661" y="1479"/>
                </a:lnTo>
                <a:lnTo>
                  <a:pt x="4640" y="1518"/>
                </a:lnTo>
                <a:lnTo>
                  <a:pt x="4613" y="1556"/>
                </a:lnTo>
                <a:lnTo>
                  <a:pt x="4587" y="1595"/>
                </a:lnTo>
                <a:lnTo>
                  <a:pt x="4555" y="1632"/>
                </a:lnTo>
                <a:lnTo>
                  <a:pt x="4521" y="1670"/>
                </a:lnTo>
                <a:lnTo>
                  <a:pt x="4486" y="1707"/>
                </a:lnTo>
                <a:lnTo>
                  <a:pt x="4447" y="1742"/>
                </a:lnTo>
                <a:lnTo>
                  <a:pt x="4405" y="1779"/>
                </a:lnTo>
                <a:lnTo>
                  <a:pt x="4361" y="1814"/>
                </a:lnTo>
                <a:lnTo>
                  <a:pt x="4313" y="1848"/>
                </a:lnTo>
                <a:lnTo>
                  <a:pt x="4262" y="1883"/>
                </a:lnTo>
                <a:lnTo>
                  <a:pt x="4209" y="1917"/>
                </a:lnTo>
                <a:lnTo>
                  <a:pt x="4154" y="1949"/>
                </a:lnTo>
                <a:lnTo>
                  <a:pt x="4096" y="1981"/>
                </a:lnTo>
                <a:lnTo>
                  <a:pt x="4034" y="2012"/>
                </a:lnTo>
                <a:lnTo>
                  <a:pt x="3970" y="2042"/>
                </a:lnTo>
                <a:lnTo>
                  <a:pt x="3903" y="2072"/>
                </a:lnTo>
                <a:lnTo>
                  <a:pt x="3834" y="2102"/>
                </a:lnTo>
                <a:lnTo>
                  <a:pt x="3762" y="2131"/>
                </a:lnTo>
                <a:lnTo>
                  <a:pt x="3686" y="2157"/>
                </a:lnTo>
                <a:lnTo>
                  <a:pt x="3608" y="2184"/>
                </a:lnTo>
                <a:lnTo>
                  <a:pt x="3527" y="2210"/>
                </a:lnTo>
                <a:lnTo>
                  <a:pt x="3444" y="2235"/>
                </a:lnTo>
                <a:lnTo>
                  <a:pt x="3358" y="2258"/>
                </a:lnTo>
                <a:lnTo>
                  <a:pt x="1385" y="2258"/>
                </a:lnTo>
              </a:path>
            </a:pathLst>
          </a:custGeom>
          <a:noFill/>
          <a:ln w="0">
            <a:solidFill>
              <a:srgbClr val="99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199" name="Freeform 8"/>
          <p:cNvSpPr>
            <a:spLocks/>
          </p:cNvSpPr>
          <p:nvPr/>
        </p:nvSpPr>
        <p:spPr bwMode="auto">
          <a:xfrm>
            <a:off x="1455738" y="1743075"/>
            <a:ext cx="7151687" cy="3584575"/>
          </a:xfrm>
          <a:custGeom>
            <a:avLst/>
            <a:gdLst>
              <a:gd name="T0" fmla="*/ 2147483647 w 4505"/>
              <a:gd name="T1" fmla="*/ 2147483647 h 2258"/>
              <a:gd name="T2" fmla="*/ 2147483647 w 4505"/>
              <a:gd name="T3" fmla="*/ 2147483647 h 2258"/>
              <a:gd name="T4" fmla="*/ 2147483647 w 4505"/>
              <a:gd name="T5" fmla="*/ 2147483647 h 2258"/>
              <a:gd name="T6" fmla="*/ 2147483647 w 4505"/>
              <a:gd name="T7" fmla="*/ 2147483647 h 2258"/>
              <a:gd name="T8" fmla="*/ 2147483647 w 4505"/>
              <a:gd name="T9" fmla="*/ 2147483647 h 2258"/>
              <a:gd name="T10" fmla="*/ 2147483647 w 4505"/>
              <a:gd name="T11" fmla="*/ 2147483647 h 2258"/>
              <a:gd name="T12" fmla="*/ 2147483647 w 4505"/>
              <a:gd name="T13" fmla="*/ 2147483647 h 2258"/>
              <a:gd name="T14" fmla="*/ 2147483647 w 4505"/>
              <a:gd name="T15" fmla="*/ 2147483647 h 2258"/>
              <a:gd name="T16" fmla="*/ 2147483647 w 4505"/>
              <a:gd name="T17" fmla="*/ 2147483647 h 2258"/>
              <a:gd name="T18" fmla="*/ 2147483647 w 4505"/>
              <a:gd name="T19" fmla="*/ 2147483647 h 2258"/>
              <a:gd name="T20" fmla="*/ 0 w 4505"/>
              <a:gd name="T21" fmla="*/ 2147483647 h 2258"/>
              <a:gd name="T22" fmla="*/ 2147483647 w 4505"/>
              <a:gd name="T23" fmla="*/ 2147483647 h 2258"/>
              <a:gd name="T24" fmla="*/ 2147483647 w 4505"/>
              <a:gd name="T25" fmla="*/ 2147483647 h 2258"/>
              <a:gd name="T26" fmla="*/ 2147483647 w 4505"/>
              <a:gd name="T27" fmla="*/ 2147483647 h 2258"/>
              <a:gd name="T28" fmla="*/ 2147483647 w 4505"/>
              <a:gd name="T29" fmla="*/ 2147483647 h 2258"/>
              <a:gd name="T30" fmla="*/ 2147483647 w 4505"/>
              <a:gd name="T31" fmla="*/ 2147483647 h 2258"/>
              <a:gd name="T32" fmla="*/ 2147483647 w 4505"/>
              <a:gd name="T33" fmla="*/ 2147483647 h 2258"/>
              <a:gd name="T34" fmla="*/ 2147483647 w 4505"/>
              <a:gd name="T35" fmla="*/ 2147483647 h 2258"/>
              <a:gd name="T36" fmla="*/ 2147483647 w 4505"/>
              <a:gd name="T37" fmla="*/ 2147483647 h 2258"/>
              <a:gd name="T38" fmla="*/ 2147483647 w 4505"/>
              <a:gd name="T39" fmla="*/ 2147483647 h 2258"/>
              <a:gd name="T40" fmla="*/ 2147483647 w 4505"/>
              <a:gd name="T41" fmla="*/ 2147483647 h 2258"/>
              <a:gd name="T42" fmla="*/ 2147483647 w 4505"/>
              <a:gd name="T43" fmla="*/ 0 h 2258"/>
              <a:gd name="T44" fmla="*/ 2147483647 w 4505"/>
              <a:gd name="T45" fmla="*/ 2147483647 h 2258"/>
              <a:gd name="T46" fmla="*/ 2147483647 w 4505"/>
              <a:gd name="T47" fmla="*/ 2147483647 h 2258"/>
              <a:gd name="T48" fmla="*/ 2147483647 w 4505"/>
              <a:gd name="T49" fmla="*/ 2147483647 h 2258"/>
              <a:gd name="T50" fmla="*/ 2147483647 w 4505"/>
              <a:gd name="T51" fmla="*/ 2147483647 h 2258"/>
              <a:gd name="T52" fmla="*/ 2147483647 w 4505"/>
              <a:gd name="T53" fmla="*/ 2147483647 h 2258"/>
              <a:gd name="T54" fmla="*/ 2147483647 w 4505"/>
              <a:gd name="T55" fmla="*/ 2147483647 h 2258"/>
              <a:gd name="T56" fmla="*/ 2147483647 w 4505"/>
              <a:gd name="T57" fmla="*/ 2147483647 h 2258"/>
              <a:gd name="T58" fmla="*/ 2147483647 w 4505"/>
              <a:gd name="T59" fmla="*/ 2147483647 h 2258"/>
              <a:gd name="T60" fmla="*/ 2147483647 w 4505"/>
              <a:gd name="T61" fmla="*/ 2147483647 h 2258"/>
              <a:gd name="T62" fmla="*/ 2147483647 w 4505"/>
              <a:gd name="T63" fmla="*/ 2147483647 h 2258"/>
              <a:gd name="T64" fmla="*/ 2147483647 w 4505"/>
              <a:gd name="T65" fmla="*/ 2147483647 h 2258"/>
              <a:gd name="T66" fmla="*/ 2147483647 w 4505"/>
              <a:gd name="T67" fmla="*/ 2147483647 h 2258"/>
              <a:gd name="T68" fmla="*/ 2147483647 w 4505"/>
              <a:gd name="T69" fmla="*/ 2147483647 h 2258"/>
              <a:gd name="T70" fmla="*/ 2147483647 w 4505"/>
              <a:gd name="T71" fmla="*/ 2147483647 h 2258"/>
              <a:gd name="T72" fmla="*/ 2147483647 w 4505"/>
              <a:gd name="T73" fmla="*/ 2147483647 h 2258"/>
              <a:gd name="T74" fmla="*/ 2147483647 w 4505"/>
              <a:gd name="T75" fmla="*/ 2147483647 h 2258"/>
              <a:gd name="T76" fmla="*/ 2147483647 w 4505"/>
              <a:gd name="T77" fmla="*/ 2147483647 h 2258"/>
              <a:gd name="T78" fmla="*/ 2147483647 w 4505"/>
              <a:gd name="T79" fmla="*/ 2147483647 h 2258"/>
              <a:gd name="T80" fmla="*/ 2147483647 w 4505"/>
              <a:gd name="T81" fmla="*/ 2147483647 h 2258"/>
              <a:gd name="T82" fmla="*/ 2147483647 w 4505"/>
              <a:gd name="T83" fmla="*/ 2147483647 h 2258"/>
              <a:gd name="T84" fmla="*/ 2147483647 w 4505"/>
              <a:gd name="T85" fmla="*/ 2147483647 h 225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505"/>
              <a:gd name="T130" fmla="*/ 0 h 2258"/>
              <a:gd name="T131" fmla="*/ 4505 w 4505"/>
              <a:gd name="T132" fmla="*/ 2258 h 225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505" h="2258">
                <a:moveTo>
                  <a:pt x="1316" y="2258"/>
                </a:moveTo>
                <a:lnTo>
                  <a:pt x="1233" y="2235"/>
                </a:lnTo>
                <a:lnTo>
                  <a:pt x="1153" y="2210"/>
                </a:lnTo>
                <a:lnTo>
                  <a:pt x="1077" y="2184"/>
                </a:lnTo>
                <a:lnTo>
                  <a:pt x="1003" y="2157"/>
                </a:lnTo>
                <a:lnTo>
                  <a:pt x="931" y="2131"/>
                </a:lnTo>
                <a:lnTo>
                  <a:pt x="862" y="2102"/>
                </a:lnTo>
                <a:lnTo>
                  <a:pt x="796" y="2072"/>
                </a:lnTo>
                <a:lnTo>
                  <a:pt x="733" y="2042"/>
                </a:lnTo>
                <a:lnTo>
                  <a:pt x="673" y="2012"/>
                </a:lnTo>
                <a:lnTo>
                  <a:pt x="614" y="1981"/>
                </a:lnTo>
                <a:lnTo>
                  <a:pt x="558" y="1949"/>
                </a:lnTo>
                <a:lnTo>
                  <a:pt x="505" y="1917"/>
                </a:lnTo>
                <a:lnTo>
                  <a:pt x="456" y="1883"/>
                </a:lnTo>
                <a:lnTo>
                  <a:pt x="408" y="1848"/>
                </a:lnTo>
                <a:lnTo>
                  <a:pt x="362" y="1814"/>
                </a:lnTo>
                <a:lnTo>
                  <a:pt x="320" y="1779"/>
                </a:lnTo>
                <a:lnTo>
                  <a:pt x="281" y="1742"/>
                </a:lnTo>
                <a:lnTo>
                  <a:pt x="244" y="1707"/>
                </a:lnTo>
                <a:lnTo>
                  <a:pt x="208" y="1670"/>
                </a:lnTo>
                <a:lnTo>
                  <a:pt x="176" y="1632"/>
                </a:lnTo>
                <a:lnTo>
                  <a:pt x="148" y="1595"/>
                </a:lnTo>
                <a:lnTo>
                  <a:pt x="122" y="1556"/>
                </a:lnTo>
                <a:lnTo>
                  <a:pt x="97" y="1518"/>
                </a:lnTo>
                <a:lnTo>
                  <a:pt x="76" y="1479"/>
                </a:lnTo>
                <a:lnTo>
                  <a:pt x="56" y="1440"/>
                </a:lnTo>
                <a:lnTo>
                  <a:pt x="40" y="1401"/>
                </a:lnTo>
                <a:lnTo>
                  <a:pt x="28" y="1360"/>
                </a:lnTo>
                <a:lnTo>
                  <a:pt x="18" y="1321"/>
                </a:lnTo>
                <a:lnTo>
                  <a:pt x="9" y="1281"/>
                </a:lnTo>
                <a:lnTo>
                  <a:pt x="3" y="1240"/>
                </a:lnTo>
                <a:lnTo>
                  <a:pt x="0" y="1201"/>
                </a:lnTo>
                <a:lnTo>
                  <a:pt x="0" y="1161"/>
                </a:lnTo>
                <a:lnTo>
                  <a:pt x="2" y="1120"/>
                </a:lnTo>
                <a:lnTo>
                  <a:pt x="7" y="1079"/>
                </a:lnTo>
                <a:lnTo>
                  <a:pt x="14" y="1039"/>
                </a:lnTo>
                <a:lnTo>
                  <a:pt x="23" y="998"/>
                </a:lnTo>
                <a:lnTo>
                  <a:pt x="35" y="957"/>
                </a:lnTo>
                <a:lnTo>
                  <a:pt x="51" y="917"/>
                </a:lnTo>
                <a:lnTo>
                  <a:pt x="69" y="878"/>
                </a:lnTo>
                <a:lnTo>
                  <a:pt x="88" y="837"/>
                </a:lnTo>
                <a:lnTo>
                  <a:pt x="111" y="797"/>
                </a:lnTo>
                <a:lnTo>
                  <a:pt x="138" y="758"/>
                </a:lnTo>
                <a:lnTo>
                  <a:pt x="166" y="719"/>
                </a:lnTo>
                <a:lnTo>
                  <a:pt x="196" y="680"/>
                </a:lnTo>
                <a:lnTo>
                  <a:pt x="229" y="641"/>
                </a:lnTo>
                <a:lnTo>
                  <a:pt x="265" y="602"/>
                </a:lnTo>
                <a:lnTo>
                  <a:pt x="304" y="563"/>
                </a:lnTo>
                <a:lnTo>
                  <a:pt x="344" y="526"/>
                </a:lnTo>
                <a:lnTo>
                  <a:pt x="388" y="489"/>
                </a:lnTo>
                <a:lnTo>
                  <a:pt x="434" y="452"/>
                </a:lnTo>
                <a:lnTo>
                  <a:pt x="482" y="415"/>
                </a:lnTo>
                <a:lnTo>
                  <a:pt x="533" y="379"/>
                </a:lnTo>
                <a:lnTo>
                  <a:pt x="588" y="344"/>
                </a:lnTo>
                <a:lnTo>
                  <a:pt x="643" y="309"/>
                </a:lnTo>
                <a:lnTo>
                  <a:pt x="703" y="275"/>
                </a:lnTo>
                <a:lnTo>
                  <a:pt x="763" y="242"/>
                </a:lnTo>
                <a:lnTo>
                  <a:pt x="828" y="208"/>
                </a:lnTo>
                <a:lnTo>
                  <a:pt x="893" y="176"/>
                </a:lnTo>
                <a:lnTo>
                  <a:pt x="962" y="144"/>
                </a:lnTo>
                <a:lnTo>
                  <a:pt x="1035" y="114"/>
                </a:lnTo>
                <a:lnTo>
                  <a:pt x="1109" y="84"/>
                </a:lnTo>
                <a:lnTo>
                  <a:pt x="1185" y="54"/>
                </a:lnTo>
                <a:lnTo>
                  <a:pt x="1264" y="26"/>
                </a:lnTo>
                <a:lnTo>
                  <a:pt x="1346" y="0"/>
                </a:lnTo>
                <a:lnTo>
                  <a:pt x="3158" y="0"/>
                </a:lnTo>
                <a:lnTo>
                  <a:pt x="3239" y="26"/>
                </a:lnTo>
                <a:lnTo>
                  <a:pt x="3318" y="54"/>
                </a:lnTo>
                <a:lnTo>
                  <a:pt x="3394" y="84"/>
                </a:lnTo>
                <a:lnTo>
                  <a:pt x="3468" y="114"/>
                </a:lnTo>
                <a:lnTo>
                  <a:pt x="3541" y="144"/>
                </a:lnTo>
                <a:lnTo>
                  <a:pt x="3610" y="176"/>
                </a:lnTo>
                <a:lnTo>
                  <a:pt x="3677" y="208"/>
                </a:lnTo>
                <a:lnTo>
                  <a:pt x="3740" y="242"/>
                </a:lnTo>
                <a:lnTo>
                  <a:pt x="3802" y="275"/>
                </a:lnTo>
                <a:lnTo>
                  <a:pt x="3861" y="309"/>
                </a:lnTo>
                <a:lnTo>
                  <a:pt x="3917" y="344"/>
                </a:lnTo>
                <a:lnTo>
                  <a:pt x="3970" y="379"/>
                </a:lnTo>
                <a:lnTo>
                  <a:pt x="4021" y="415"/>
                </a:lnTo>
                <a:lnTo>
                  <a:pt x="4071" y="452"/>
                </a:lnTo>
                <a:lnTo>
                  <a:pt x="4117" y="489"/>
                </a:lnTo>
                <a:lnTo>
                  <a:pt x="4159" y="526"/>
                </a:lnTo>
                <a:lnTo>
                  <a:pt x="4201" y="563"/>
                </a:lnTo>
                <a:lnTo>
                  <a:pt x="4238" y="602"/>
                </a:lnTo>
                <a:lnTo>
                  <a:pt x="4276" y="641"/>
                </a:lnTo>
                <a:lnTo>
                  <a:pt x="4307" y="680"/>
                </a:lnTo>
                <a:lnTo>
                  <a:pt x="4339" y="719"/>
                </a:lnTo>
                <a:lnTo>
                  <a:pt x="4367" y="758"/>
                </a:lnTo>
                <a:lnTo>
                  <a:pt x="4392" y="797"/>
                </a:lnTo>
                <a:lnTo>
                  <a:pt x="4415" y="837"/>
                </a:lnTo>
                <a:lnTo>
                  <a:pt x="4434" y="878"/>
                </a:lnTo>
                <a:lnTo>
                  <a:pt x="4454" y="917"/>
                </a:lnTo>
                <a:lnTo>
                  <a:pt x="4468" y="957"/>
                </a:lnTo>
                <a:lnTo>
                  <a:pt x="4480" y="998"/>
                </a:lnTo>
                <a:lnTo>
                  <a:pt x="4491" y="1039"/>
                </a:lnTo>
                <a:lnTo>
                  <a:pt x="4498" y="1079"/>
                </a:lnTo>
                <a:lnTo>
                  <a:pt x="4503" y="1120"/>
                </a:lnTo>
                <a:lnTo>
                  <a:pt x="4505" y="1161"/>
                </a:lnTo>
                <a:lnTo>
                  <a:pt x="4505" y="1201"/>
                </a:lnTo>
                <a:lnTo>
                  <a:pt x="4502" y="1240"/>
                </a:lnTo>
                <a:lnTo>
                  <a:pt x="4496" y="1281"/>
                </a:lnTo>
                <a:lnTo>
                  <a:pt x="4487" y="1321"/>
                </a:lnTo>
                <a:lnTo>
                  <a:pt x="4477" y="1360"/>
                </a:lnTo>
                <a:lnTo>
                  <a:pt x="4463" y="1401"/>
                </a:lnTo>
                <a:lnTo>
                  <a:pt x="4447" y="1440"/>
                </a:lnTo>
                <a:lnTo>
                  <a:pt x="4427" y="1479"/>
                </a:lnTo>
                <a:lnTo>
                  <a:pt x="4406" y="1518"/>
                </a:lnTo>
                <a:lnTo>
                  <a:pt x="4383" y="1556"/>
                </a:lnTo>
                <a:lnTo>
                  <a:pt x="4357" y="1595"/>
                </a:lnTo>
                <a:lnTo>
                  <a:pt x="4327" y="1632"/>
                </a:lnTo>
                <a:lnTo>
                  <a:pt x="4295" y="1670"/>
                </a:lnTo>
                <a:lnTo>
                  <a:pt x="4261" y="1707"/>
                </a:lnTo>
                <a:lnTo>
                  <a:pt x="4224" y="1742"/>
                </a:lnTo>
                <a:lnTo>
                  <a:pt x="4184" y="1779"/>
                </a:lnTo>
                <a:lnTo>
                  <a:pt x="4141" y="1814"/>
                </a:lnTo>
                <a:lnTo>
                  <a:pt x="4097" y="1848"/>
                </a:lnTo>
                <a:lnTo>
                  <a:pt x="4049" y="1883"/>
                </a:lnTo>
                <a:lnTo>
                  <a:pt x="3998" y="1917"/>
                </a:lnTo>
                <a:lnTo>
                  <a:pt x="3945" y="1949"/>
                </a:lnTo>
                <a:lnTo>
                  <a:pt x="3891" y="1981"/>
                </a:lnTo>
                <a:lnTo>
                  <a:pt x="3832" y="2012"/>
                </a:lnTo>
                <a:lnTo>
                  <a:pt x="3772" y="2042"/>
                </a:lnTo>
                <a:lnTo>
                  <a:pt x="3709" y="2072"/>
                </a:lnTo>
                <a:lnTo>
                  <a:pt x="3642" y="2102"/>
                </a:lnTo>
                <a:lnTo>
                  <a:pt x="3573" y="2131"/>
                </a:lnTo>
                <a:lnTo>
                  <a:pt x="3502" y="2157"/>
                </a:lnTo>
                <a:lnTo>
                  <a:pt x="3428" y="2184"/>
                </a:lnTo>
                <a:lnTo>
                  <a:pt x="3350" y="2210"/>
                </a:lnTo>
                <a:lnTo>
                  <a:pt x="3271" y="2235"/>
                </a:lnTo>
                <a:lnTo>
                  <a:pt x="3189" y="2258"/>
                </a:lnTo>
                <a:lnTo>
                  <a:pt x="1316" y="2258"/>
                </a:lnTo>
              </a:path>
            </a:pathLst>
          </a:custGeom>
          <a:noFill/>
          <a:ln w="0">
            <a:solidFill>
              <a:srgbClr val="99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200" name="Freeform 9"/>
          <p:cNvSpPr>
            <a:spLocks/>
          </p:cNvSpPr>
          <p:nvPr/>
        </p:nvSpPr>
        <p:spPr bwMode="auto">
          <a:xfrm>
            <a:off x="1758950" y="1743075"/>
            <a:ext cx="6548438" cy="3584575"/>
          </a:xfrm>
          <a:custGeom>
            <a:avLst/>
            <a:gdLst>
              <a:gd name="T0" fmla="*/ 2147483647 w 4125"/>
              <a:gd name="T1" fmla="*/ 2147483647 h 2258"/>
              <a:gd name="T2" fmla="*/ 2147483647 w 4125"/>
              <a:gd name="T3" fmla="*/ 2147483647 h 2258"/>
              <a:gd name="T4" fmla="*/ 2147483647 w 4125"/>
              <a:gd name="T5" fmla="*/ 2147483647 h 2258"/>
              <a:gd name="T6" fmla="*/ 2147483647 w 4125"/>
              <a:gd name="T7" fmla="*/ 2147483647 h 2258"/>
              <a:gd name="T8" fmla="*/ 2147483647 w 4125"/>
              <a:gd name="T9" fmla="*/ 2147483647 h 2258"/>
              <a:gd name="T10" fmla="*/ 2147483647 w 4125"/>
              <a:gd name="T11" fmla="*/ 2147483647 h 2258"/>
              <a:gd name="T12" fmla="*/ 2147483647 w 4125"/>
              <a:gd name="T13" fmla="*/ 2147483647 h 2258"/>
              <a:gd name="T14" fmla="*/ 2147483647 w 4125"/>
              <a:gd name="T15" fmla="*/ 2147483647 h 2258"/>
              <a:gd name="T16" fmla="*/ 2147483647 w 4125"/>
              <a:gd name="T17" fmla="*/ 2147483647 h 2258"/>
              <a:gd name="T18" fmla="*/ 2147483647 w 4125"/>
              <a:gd name="T19" fmla="*/ 2147483647 h 2258"/>
              <a:gd name="T20" fmla="*/ 0 w 4125"/>
              <a:gd name="T21" fmla="*/ 2147483647 h 2258"/>
              <a:gd name="T22" fmla="*/ 2147483647 w 4125"/>
              <a:gd name="T23" fmla="*/ 2147483647 h 2258"/>
              <a:gd name="T24" fmla="*/ 2147483647 w 4125"/>
              <a:gd name="T25" fmla="*/ 2147483647 h 2258"/>
              <a:gd name="T26" fmla="*/ 2147483647 w 4125"/>
              <a:gd name="T27" fmla="*/ 2147483647 h 2258"/>
              <a:gd name="T28" fmla="*/ 2147483647 w 4125"/>
              <a:gd name="T29" fmla="*/ 2147483647 h 2258"/>
              <a:gd name="T30" fmla="*/ 2147483647 w 4125"/>
              <a:gd name="T31" fmla="*/ 2147483647 h 2258"/>
              <a:gd name="T32" fmla="*/ 2147483647 w 4125"/>
              <a:gd name="T33" fmla="*/ 2147483647 h 2258"/>
              <a:gd name="T34" fmla="*/ 2147483647 w 4125"/>
              <a:gd name="T35" fmla="*/ 2147483647 h 2258"/>
              <a:gd name="T36" fmla="*/ 2147483647 w 4125"/>
              <a:gd name="T37" fmla="*/ 2147483647 h 2258"/>
              <a:gd name="T38" fmla="*/ 2147483647 w 4125"/>
              <a:gd name="T39" fmla="*/ 2147483647 h 2258"/>
              <a:gd name="T40" fmla="*/ 2147483647 w 4125"/>
              <a:gd name="T41" fmla="*/ 2147483647 h 2258"/>
              <a:gd name="T42" fmla="*/ 2147483647 w 4125"/>
              <a:gd name="T43" fmla="*/ 0 h 2258"/>
              <a:gd name="T44" fmla="*/ 2147483647 w 4125"/>
              <a:gd name="T45" fmla="*/ 2147483647 h 2258"/>
              <a:gd name="T46" fmla="*/ 2147483647 w 4125"/>
              <a:gd name="T47" fmla="*/ 2147483647 h 2258"/>
              <a:gd name="T48" fmla="*/ 2147483647 w 4125"/>
              <a:gd name="T49" fmla="*/ 2147483647 h 2258"/>
              <a:gd name="T50" fmla="*/ 2147483647 w 4125"/>
              <a:gd name="T51" fmla="*/ 2147483647 h 2258"/>
              <a:gd name="T52" fmla="*/ 2147483647 w 4125"/>
              <a:gd name="T53" fmla="*/ 2147483647 h 2258"/>
              <a:gd name="T54" fmla="*/ 2147483647 w 4125"/>
              <a:gd name="T55" fmla="*/ 2147483647 h 2258"/>
              <a:gd name="T56" fmla="*/ 2147483647 w 4125"/>
              <a:gd name="T57" fmla="*/ 2147483647 h 2258"/>
              <a:gd name="T58" fmla="*/ 2147483647 w 4125"/>
              <a:gd name="T59" fmla="*/ 2147483647 h 2258"/>
              <a:gd name="T60" fmla="*/ 2147483647 w 4125"/>
              <a:gd name="T61" fmla="*/ 2147483647 h 2258"/>
              <a:gd name="T62" fmla="*/ 2147483647 w 4125"/>
              <a:gd name="T63" fmla="*/ 2147483647 h 2258"/>
              <a:gd name="T64" fmla="*/ 2147483647 w 4125"/>
              <a:gd name="T65" fmla="*/ 2147483647 h 2258"/>
              <a:gd name="T66" fmla="*/ 2147483647 w 4125"/>
              <a:gd name="T67" fmla="*/ 2147483647 h 2258"/>
              <a:gd name="T68" fmla="*/ 2147483647 w 4125"/>
              <a:gd name="T69" fmla="*/ 2147483647 h 2258"/>
              <a:gd name="T70" fmla="*/ 2147483647 w 4125"/>
              <a:gd name="T71" fmla="*/ 2147483647 h 2258"/>
              <a:gd name="T72" fmla="*/ 2147483647 w 4125"/>
              <a:gd name="T73" fmla="*/ 2147483647 h 2258"/>
              <a:gd name="T74" fmla="*/ 2147483647 w 4125"/>
              <a:gd name="T75" fmla="*/ 2147483647 h 2258"/>
              <a:gd name="T76" fmla="*/ 2147483647 w 4125"/>
              <a:gd name="T77" fmla="*/ 2147483647 h 2258"/>
              <a:gd name="T78" fmla="*/ 2147483647 w 4125"/>
              <a:gd name="T79" fmla="*/ 2147483647 h 2258"/>
              <a:gd name="T80" fmla="*/ 2147483647 w 4125"/>
              <a:gd name="T81" fmla="*/ 2147483647 h 2258"/>
              <a:gd name="T82" fmla="*/ 2147483647 w 4125"/>
              <a:gd name="T83" fmla="*/ 2147483647 h 2258"/>
              <a:gd name="T84" fmla="*/ 2147483647 w 4125"/>
              <a:gd name="T85" fmla="*/ 2147483647 h 225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125"/>
              <a:gd name="T130" fmla="*/ 0 h 2258"/>
              <a:gd name="T131" fmla="*/ 4125 w 4125"/>
              <a:gd name="T132" fmla="*/ 2258 h 225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125" h="2258">
                <a:moveTo>
                  <a:pt x="1204" y="2258"/>
                </a:moveTo>
                <a:lnTo>
                  <a:pt x="1128" y="2235"/>
                </a:lnTo>
                <a:lnTo>
                  <a:pt x="1056" y="2210"/>
                </a:lnTo>
                <a:lnTo>
                  <a:pt x="985" y="2184"/>
                </a:lnTo>
                <a:lnTo>
                  <a:pt x="918" y="2157"/>
                </a:lnTo>
                <a:lnTo>
                  <a:pt x="853" y="2131"/>
                </a:lnTo>
                <a:lnTo>
                  <a:pt x="789" y="2102"/>
                </a:lnTo>
                <a:lnTo>
                  <a:pt x="729" y="2072"/>
                </a:lnTo>
                <a:lnTo>
                  <a:pt x="671" y="2042"/>
                </a:lnTo>
                <a:lnTo>
                  <a:pt x="614" y="2012"/>
                </a:lnTo>
                <a:lnTo>
                  <a:pt x="561" y="1981"/>
                </a:lnTo>
                <a:lnTo>
                  <a:pt x="510" y="1949"/>
                </a:lnTo>
                <a:lnTo>
                  <a:pt x="462" y="1917"/>
                </a:lnTo>
                <a:lnTo>
                  <a:pt x="416" y="1883"/>
                </a:lnTo>
                <a:lnTo>
                  <a:pt x="372" y="1848"/>
                </a:lnTo>
                <a:lnTo>
                  <a:pt x="332" y="1814"/>
                </a:lnTo>
                <a:lnTo>
                  <a:pt x="293" y="1779"/>
                </a:lnTo>
                <a:lnTo>
                  <a:pt x="256" y="1742"/>
                </a:lnTo>
                <a:lnTo>
                  <a:pt x="222" y="1707"/>
                </a:lnTo>
                <a:lnTo>
                  <a:pt x="190" y="1670"/>
                </a:lnTo>
                <a:lnTo>
                  <a:pt x="162" y="1632"/>
                </a:lnTo>
                <a:lnTo>
                  <a:pt x="136" y="1595"/>
                </a:lnTo>
                <a:lnTo>
                  <a:pt x="111" y="1556"/>
                </a:lnTo>
                <a:lnTo>
                  <a:pt x="88" y="1518"/>
                </a:lnTo>
                <a:lnTo>
                  <a:pt x="68" y="1479"/>
                </a:lnTo>
                <a:lnTo>
                  <a:pt x="53" y="1440"/>
                </a:lnTo>
                <a:lnTo>
                  <a:pt x="37" y="1401"/>
                </a:lnTo>
                <a:lnTo>
                  <a:pt x="24" y="1360"/>
                </a:lnTo>
                <a:lnTo>
                  <a:pt x="15" y="1321"/>
                </a:lnTo>
                <a:lnTo>
                  <a:pt x="7" y="1281"/>
                </a:lnTo>
                <a:lnTo>
                  <a:pt x="1" y="1240"/>
                </a:lnTo>
                <a:lnTo>
                  <a:pt x="0" y="1201"/>
                </a:lnTo>
                <a:lnTo>
                  <a:pt x="0" y="1161"/>
                </a:lnTo>
                <a:lnTo>
                  <a:pt x="1" y="1120"/>
                </a:lnTo>
                <a:lnTo>
                  <a:pt x="5" y="1079"/>
                </a:lnTo>
                <a:lnTo>
                  <a:pt x="12" y="1039"/>
                </a:lnTo>
                <a:lnTo>
                  <a:pt x="21" y="998"/>
                </a:lnTo>
                <a:lnTo>
                  <a:pt x="33" y="957"/>
                </a:lnTo>
                <a:lnTo>
                  <a:pt x="46" y="917"/>
                </a:lnTo>
                <a:lnTo>
                  <a:pt x="63" y="878"/>
                </a:lnTo>
                <a:lnTo>
                  <a:pt x="81" y="837"/>
                </a:lnTo>
                <a:lnTo>
                  <a:pt x="102" y="797"/>
                </a:lnTo>
                <a:lnTo>
                  <a:pt x="125" y="758"/>
                </a:lnTo>
                <a:lnTo>
                  <a:pt x="151" y="719"/>
                </a:lnTo>
                <a:lnTo>
                  <a:pt x="180" y="680"/>
                </a:lnTo>
                <a:lnTo>
                  <a:pt x="210" y="641"/>
                </a:lnTo>
                <a:lnTo>
                  <a:pt x="242" y="602"/>
                </a:lnTo>
                <a:lnTo>
                  <a:pt x="277" y="563"/>
                </a:lnTo>
                <a:lnTo>
                  <a:pt x="316" y="526"/>
                </a:lnTo>
                <a:lnTo>
                  <a:pt x="355" y="489"/>
                </a:lnTo>
                <a:lnTo>
                  <a:pt x="397" y="452"/>
                </a:lnTo>
                <a:lnTo>
                  <a:pt x="441" y="415"/>
                </a:lnTo>
                <a:lnTo>
                  <a:pt x="489" y="379"/>
                </a:lnTo>
                <a:lnTo>
                  <a:pt x="538" y="344"/>
                </a:lnTo>
                <a:lnTo>
                  <a:pt x="589" y="309"/>
                </a:lnTo>
                <a:lnTo>
                  <a:pt x="642" y="275"/>
                </a:lnTo>
                <a:lnTo>
                  <a:pt x="699" y="242"/>
                </a:lnTo>
                <a:lnTo>
                  <a:pt x="757" y="208"/>
                </a:lnTo>
                <a:lnTo>
                  <a:pt x="819" y="176"/>
                </a:lnTo>
                <a:lnTo>
                  <a:pt x="883" y="144"/>
                </a:lnTo>
                <a:lnTo>
                  <a:pt x="948" y="114"/>
                </a:lnTo>
                <a:lnTo>
                  <a:pt x="1015" y="84"/>
                </a:lnTo>
                <a:lnTo>
                  <a:pt x="1086" y="54"/>
                </a:lnTo>
                <a:lnTo>
                  <a:pt x="1158" y="26"/>
                </a:lnTo>
                <a:lnTo>
                  <a:pt x="1234" y="0"/>
                </a:lnTo>
                <a:lnTo>
                  <a:pt x="2891" y="0"/>
                </a:lnTo>
                <a:lnTo>
                  <a:pt x="2965" y="26"/>
                </a:lnTo>
                <a:lnTo>
                  <a:pt x="3037" y="54"/>
                </a:lnTo>
                <a:lnTo>
                  <a:pt x="3108" y="84"/>
                </a:lnTo>
                <a:lnTo>
                  <a:pt x="3177" y="114"/>
                </a:lnTo>
                <a:lnTo>
                  <a:pt x="3242" y="144"/>
                </a:lnTo>
                <a:lnTo>
                  <a:pt x="3306" y="176"/>
                </a:lnTo>
                <a:lnTo>
                  <a:pt x="3366" y="208"/>
                </a:lnTo>
                <a:lnTo>
                  <a:pt x="3424" y="242"/>
                </a:lnTo>
                <a:lnTo>
                  <a:pt x="3481" y="275"/>
                </a:lnTo>
                <a:lnTo>
                  <a:pt x="3535" y="309"/>
                </a:lnTo>
                <a:lnTo>
                  <a:pt x="3587" y="344"/>
                </a:lnTo>
                <a:lnTo>
                  <a:pt x="3636" y="379"/>
                </a:lnTo>
                <a:lnTo>
                  <a:pt x="3682" y="415"/>
                </a:lnTo>
                <a:lnTo>
                  <a:pt x="3726" y="452"/>
                </a:lnTo>
                <a:lnTo>
                  <a:pt x="3768" y="489"/>
                </a:lnTo>
                <a:lnTo>
                  <a:pt x="3809" y="526"/>
                </a:lnTo>
                <a:lnTo>
                  <a:pt x="3846" y="563"/>
                </a:lnTo>
                <a:lnTo>
                  <a:pt x="3881" y="602"/>
                </a:lnTo>
                <a:lnTo>
                  <a:pt x="3913" y="641"/>
                </a:lnTo>
                <a:lnTo>
                  <a:pt x="3945" y="680"/>
                </a:lnTo>
                <a:lnTo>
                  <a:pt x="3973" y="719"/>
                </a:lnTo>
                <a:lnTo>
                  <a:pt x="3998" y="758"/>
                </a:lnTo>
                <a:lnTo>
                  <a:pt x="4021" y="797"/>
                </a:lnTo>
                <a:lnTo>
                  <a:pt x="4042" y="837"/>
                </a:lnTo>
                <a:lnTo>
                  <a:pt x="4062" y="878"/>
                </a:lnTo>
                <a:lnTo>
                  <a:pt x="4077" y="917"/>
                </a:lnTo>
                <a:lnTo>
                  <a:pt x="4092" y="957"/>
                </a:lnTo>
                <a:lnTo>
                  <a:pt x="4102" y="998"/>
                </a:lnTo>
                <a:lnTo>
                  <a:pt x="4111" y="1039"/>
                </a:lnTo>
                <a:lnTo>
                  <a:pt x="4118" y="1079"/>
                </a:lnTo>
                <a:lnTo>
                  <a:pt x="4123" y="1120"/>
                </a:lnTo>
                <a:lnTo>
                  <a:pt x="4125" y="1161"/>
                </a:lnTo>
                <a:lnTo>
                  <a:pt x="4123" y="1201"/>
                </a:lnTo>
                <a:lnTo>
                  <a:pt x="4122" y="1240"/>
                </a:lnTo>
                <a:lnTo>
                  <a:pt x="4116" y="1281"/>
                </a:lnTo>
                <a:lnTo>
                  <a:pt x="4109" y="1321"/>
                </a:lnTo>
                <a:lnTo>
                  <a:pt x="4099" y="1360"/>
                </a:lnTo>
                <a:lnTo>
                  <a:pt x="4086" y="1401"/>
                </a:lnTo>
                <a:lnTo>
                  <a:pt x="4072" y="1440"/>
                </a:lnTo>
                <a:lnTo>
                  <a:pt x="4055" y="1479"/>
                </a:lnTo>
                <a:lnTo>
                  <a:pt x="4035" y="1518"/>
                </a:lnTo>
                <a:lnTo>
                  <a:pt x="4012" y="1556"/>
                </a:lnTo>
                <a:lnTo>
                  <a:pt x="3989" y="1595"/>
                </a:lnTo>
                <a:lnTo>
                  <a:pt x="3961" y="1632"/>
                </a:lnTo>
                <a:lnTo>
                  <a:pt x="3933" y="1670"/>
                </a:lnTo>
                <a:lnTo>
                  <a:pt x="3901" y="1707"/>
                </a:lnTo>
                <a:lnTo>
                  <a:pt x="3867" y="1742"/>
                </a:lnTo>
                <a:lnTo>
                  <a:pt x="3830" y="1779"/>
                </a:lnTo>
                <a:lnTo>
                  <a:pt x="3791" y="1814"/>
                </a:lnTo>
                <a:lnTo>
                  <a:pt x="3751" y="1848"/>
                </a:lnTo>
                <a:lnTo>
                  <a:pt x="3707" y="1883"/>
                </a:lnTo>
                <a:lnTo>
                  <a:pt x="3661" y="1917"/>
                </a:lnTo>
                <a:lnTo>
                  <a:pt x="3613" y="1949"/>
                </a:lnTo>
                <a:lnTo>
                  <a:pt x="3562" y="1981"/>
                </a:lnTo>
                <a:lnTo>
                  <a:pt x="3509" y="2012"/>
                </a:lnTo>
                <a:lnTo>
                  <a:pt x="3452" y="2042"/>
                </a:lnTo>
                <a:lnTo>
                  <a:pt x="3394" y="2072"/>
                </a:lnTo>
                <a:lnTo>
                  <a:pt x="3334" y="2102"/>
                </a:lnTo>
                <a:lnTo>
                  <a:pt x="3270" y="2131"/>
                </a:lnTo>
                <a:lnTo>
                  <a:pt x="3205" y="2157"/>
                </a:lnTo>
                <a:lnTo>
                  <a:pt x="3138" y="2184"/>
                </a:lnTo>
                <a:lnTo>
                  <a:pt x="3067" y="2210"/>
                </a:lnTo>
                <a:lnTo>
                  <a:pt x="2995" y="2235"/>
                </a:lnTo>
                <a:lnTo>
                  <a:pt x="2919" y="2258"/>
                </a:lnTo>
                <a:lnTo>
                  <a:pt x="1204" y="2258"/>
                </a:lnTo>
              </a:path>
            </a:pathLst>
          </a:custGeom>
          <a:noFill/>
          <a:ln w="0">
            <a:solidFill>
              <a:srgbClr val="99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201" name="Freeform 10"/>
          <p:cNvSpPr>
            <a:spLocks/>
          </p:cNvSpPr>
          <p:nvPr/>
        </p:nvSpPr>
        <p:spPr bwMode="auto">
          <a:xfrm>
            <a:off x="2066925" y="1743075"/>
            <a:ext cx="5929313" cy="3584575"/>
          </a:xfrm>
          <a:custGeom>
            <a:avLst/>
            <a:gdLst>
              <a:gd name="T0" fmla="*/ 2147483647 w 3735"/>
              <a:gd name="T1" fmla="*/ 2147483647 h 2258"/>
              <a:gd name="T2" fmla="*/ 2147483647 w 3735"/>
              <a:gd name="T3" fmla="*/ 2147483647 h 2258"/>
              <a:gd name="T4" fmla="*/ 2147483647 w 3735"/>
              <a:gd name="T5" fmla="*/ 2147483647 h 2258"/>
              <a:gd name="T6" fmla="*/ 2147483647 w 3735"/>
              <a:gd name="T7" fmla="*/ 2147483647 h 2258"/>
              <a:gd name="T8" fmla="*/ 2147483647 w 3735"/>
              <a:gd name="T9" fmla="*/ 2147483647 h 2258"/>
              <a:gd name="T10" fmla="*/ 2147483647 w 3735"/>
              <a:gd name="T11" fmla="*/ 2147483647 h 2258"/>
              <a:gd name="T12" fmla="*/ 2147483647 w 3735"/>
              <a:gd name="T13" fmla="*/ 2147483647 h 2258"/>
              <a:gd name="T14" fmla="*/ 2147483647 w 3735"/>
              <a:gd name="T15" fmla="*/ 2147483647 h 2258"/>
              <a:gd name="T16" fmla="*/ 2147483647 w 3735"/>
              <a:gd name="T17" fmla="*/ 2147483647 h 2258"/>
              <a:gd name="T18" fmla="*/ 2147483647 w 3735"/>
              <a:gd name="T19" fmla="*/ 2147483647 h 2258"/>
              <a:gd name="T20" fmla="*/ 0 w 3735"/>
              <a:gd name="T21" fmla="*/ 2147483647 h 2258"/>
              <a:gd name="T22" fmla="*/ 2147483647 w 3735"/>
              <a:gd name="T23" fmla="*/ 2147483647 h 2258"/>
              <a:gd name="T24" fmla="*/ 2147483647 w 3735"/>
              <a:gd name="T25" fmla="*/ 2147483647 h 2258"/>
              <a:gd name="T26" fmla="*/ 2147483647 w 3735"/>
              <a:gd name="T27" fmla="*/ 2147483647 h 2258"/>
              <a:gd name="T28" fmla="*/ 2147483647 w 3735"/>
              <a:gd name="T29" fmla="*/ 2147483647 h 2258"/>
              <a:gd name="T30" fmla="*/ 2147483647 w 3735"/>
              <a:gd name="T31" fmla="*/ 2147483647 h 2258"/>
              <a:gd name="T32" fmla="*/ 2147483647 w 3735"/>
              <a:gd name="T33" fmla="*/ 2147483647 h 2258"/>
              <a:gd name="T34" fmla="*/ 2147483647 w 3735"/>
              <a:gd name="T35" fmla="*/ 2147483647 h 2258"/>
              <a:gd name="T36" fmla="*/ 2147483647 w 3735"/>
              <a:gd name="T37" fmla="*/ 2147483647 h 2258"/>
              <a:gd name="T38" fmla="*/ 2147483647 w 3735"/>
              <a:gd name="T39" fmla="*/ 2147483647 h 2258"/>
              <a:gd name="T40" fmla="*/ 2147483647 w 3735"/>
              <a:gd name="T41" fmla="*/ 2147483647 h 2258"/>
              <a:gd name="T42" fmla="*/ 2147483647 w 3735"/>
              <a:gd name="T43" fmla="*/ 0 h 2258"/>
              <a:gd name="T44" fmla="*/ 2147483647 w 3735"/>
              <a:gd name="T45" fmla="*/ 2147483647 h 2258"/>
              <a:gd name="T46" fmla="*/ 2147483647 w 3735"/>
              <a:gd name="T47" fmla="*/ 2147483647 h 2258"/>
              <a:gd name="T48" fmla="*/ 2147483647 w 3735"/>
              <a:gd name="T49" fmla="*/ 2147483647 h 2258"/>
              <a:gd name="T50" fmla="*/ 2147483647 w 3735"/>
              <a:gd name="T51" fmla="*/ 2147483647 h 2258"/>
              <a:gd name="T52" fmla="*/ 2147483647 w 3735"/>
              <a:gd name="T53" fmla="*/ 2147483647 h 2258"/>
              <a:gd name="T54" fmla="*/ 2147483647 w 3735"/>
              <a:gd name="T55" fmla="*/ 2147483647 h 2258"/>
              <a:gd name="T56" fmla="*/ 2147483647 w 3735"/>
              <a:gd name="T57" fmla="*/ 2147483647 h 2258"/>
              <a:gd name="T58" fmla="*/ 2147483647 w 3735"/>
              <a:gd name="T59" fmla="*/ 2147483647 h 2258"/>
              <a:gd name="T60" fmla="*/ 2147483647 w 3735"/>
              <a:gd name="T61" fmla="*/ 2147483647 h 2258"/>
              <a:gd name="T62" fmla="*/ 2147483647 w 3735"/>
              <a:gd name="T63" fmla="*/ 2147483647 h 2258"/>
              <a:gd name="T64" fmla="*/ 2147483647 w 3735"/>
              <a:gd name="T65" fmla="*/ 2147483647 h 2258"/>
              <a:gd name="T66" fmla="*/ 2147483647 w 3735"/>
              <a:gd name="T67" fmla="*/ 2147483647 h 2258"/>
              <a:gd name="T68" fmla="*/ 2147483647 w 3735"/>
              <a:gd name="T69" fmla="*/ 2147483647 h 2258"/>
              <a:gd name="T70" fmla="*/ 2147483647 w 3735"/>
              <a:gd name="T71" fmla="*/ 2147483647 h 2258"/>
              <a:gd name="T72" fmla="*/ 2147483647 w 3735"/>
              <a:gd name="T73" fmla="*/ 2147483647 h 2258"/>
              <a:gd name="T74" fmla="*/ 2147483647 w 3735"/>
              <a:gd name="T75" fmla="*/ 2147483647 h 2258"/>
              <a:gd name="T76" fmla="*/ 2147483647 w 3735"/>
              <a:gd name="T77" fmla="*/ 2147483647 h 2258"/>
              <a:gd name="T78" fmla="*/ 2147483647 w 3735"/>
              <a:gd name="T79" fmla="*/ 2147483647 h 2258"/>
              <a:gd name="T80" fmla="*/ 2147483647 w 3735"/>
              <a:gd name="T81" fmla="*/ 2147483647 h 2258"/>
              <a:gd name="T82" fmla="*/ 2147483647 w 3735"/>
              <a:gd name="T83" fmla="*/ 2147483647 h 2258"/>
              <a:gd name="T84" fmla="*/ 2147483647 w 3735"/>
              <a:gd name="T85" fmla="*/ 2147483647 h 225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735"/>
              <a:gd name="T130" fmla="*/ 0 h 2258"/>
              <a:gd name="T131" fmla="*/ 3735 w 3735"/>
              <a:gd name="T132" fmla="*/ 2258 h 225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735" h="2258">
                <a:moveTo>
                  <a:pt x="1091" y="2258"/>
                </a:moveTo>
                <a:lnTo>
                  <a:pt x="1024" y="2235"/>
                </a:lnTo>
                <a:lnTo>
                  <a:pt x="957" y="2210"/>
                </a:lnTo>
                <a:lnTo>
                  <a:pt x="894" y="2184"/>
                </a:lnTo>
                <a:lnTo>
                  <a:pt x="832" y="2157"/>
                </a:lnTo>
                <a:lnTo>
                  <a:pt x="773" y="2131"/>
                </a:lnTo>
                <a:lnTo>
                  <a:pt x="717" y="2102"/>
                </a:lnTo>
                <a:lnTo>
                  <a:pt x="662" y="2072"/>
                </a:lnTo>
                <a:lnTo>
                  <a:pt x="609" y="2042"/>
                </a:lnTo>
                <a:lnTo>
                  <a:pt x="558" y="2012"/>
                </a:lnTo>
                <a:lnTo>
                  <a:pt x="510" y="1981"/>
                </a:lnTo>
                <a:lnTo>
                  <a:pt x="464" y="1949"/>
                </a:lnTo>
                <a:lnTo>
                  <a:pt x="420" y="1917"/>
                </a:lnTo>
                <a:lnTo>
                  <a:pt x="378" y="1883"/>
                </a:lnTo>
                <a:lnTo>
                  <a:pt x="339" y="1848"/>
                </a:lnTo>
                <a:lnTo>
                  <a:pt x="302" y="1814"/>
                </a:lnTo>
                <a:lnTo>
                  <a:pt x="267" y="1779"/>
                </a:lnTo>
                <a:lnTo>
                  <a:pt x="233" y="1742"/>
                </a:lnTo>
                <a:lnTo>
                  <a:pt x="203" y="1707"/>
                </a:lnTo>
                <a:lnTo>
                  <a:pt x="175" y="1670"/>
                </a:lnTo>
                <a:lnTo>
                  <a:pt x="148" y="1632"/>
                </a:lnTo>
                <a:lnTo>
                  <a:pt x="123" y="1595"/>
                </a:lnTo>
                <a:lnTo>
                  <a:pt x="102" y="1556"/>
                </a:lnTo>
                <a:lnTo>
                  <a:pt x="81" y="1518"/>
                </a:lnTo>
                <a:lnTo>
                  <a:pt x="63" y="1479"/>
                </a:lnTo>
                <a:lnTo>
                  <a:pt x="49" y="1440"/>
                </a:lnTo>
                <a:lnTo>
                  <a:pt x="35" y="1401"/>
                </a:lnTo>
                <a:lnTo>
                  <a:pt x="25" y="1360"/>
                </a:lnTo>
                <a:lnTo>
                  <a:pt x="14" y="1321"/>
                </a:lnTo>
                <a:lnTo>
                  <a:pt x="9" y="1281"/>
                </a:lnTo>
                <a:lnTo>
                  <a:pt x="3" y="1240"/>
                </a:lnTo>
                <a:lnTo>
                  <a:pt x="0" y="1201"/>
                </a:lnTo>
                <a:lnTo>
                  <a:pt x="0" y="1161"/>
                </a:lnTo>
                <a:lnTo>
                  <a:pt x="2" y="1120"/>
                </a:lnTo>
                <a:lnTo>
                  <a:pt x="5" y="1079"/>
                </a:lnTo>
                <a:lnTo>
                  <a:pt x="12" y="1039"/>
                </a:lnTo>
                <a:lnTo>
                  <a:pt x="21" y="998"/>
                </a:lnTo>
                <a:lnTo>
                  <a:pt x="30" y="957"/>
                </a:lnTo>
                <a:lnTo>
                  <a:pt x="44" y="917"/>
                </a:lnTo>
                <a:lnTo>
                  <a:pt x="58" y="878"/>
                </a:lnTo>
                <a:lnTo>
                  <a:pt x="74" y="837"/>
                </a:lnTo>
                <a:lnTo>
                  <a:pt x="93" y="797"/>
                </a:lnTo>
                <a:lnTo>
                  <a:pt x="115" y="758"/>
                </a:lnTo>
                <a:lnTo>
                  <a:pt x="138" y="719"/>
                </a:lnTo>
                <a:lnTo>
                  <a:pt x="164" y="680"/>
                </a:lnTo>
                <a:lnTo>
                  <a:pt x="191" y="641"/>
                </a:lnTo>
                <a:lnTo>
                  <a:pt x="221" y="602"/>
                </a:lnTo>
                <a:lnTo>
                  <a:pt x="252" y="563"/>
                </a:lnTo>
                <a:lnTo>
                  <a:pt x="286" y="526"/>
                </a:lnTo>
                <a:lnTo>
                  <a:pt x="323" y="489"/>
                </a:lnTo>
                <a:lnTo>
                  <a:pt x="360" y="452"/>
                </a:lnTo>
                <a:lnTo>
                  <a:pt x="401" y="415"/>
                </a:lnTo>
                <a:lnTo>
                  <a:pt x="443" y="379"/>
                </a:lnTo>
                <a:lnTo>
                  <a:pt x="487" y="344"/>
                </a:lnTo>
                <a:lnTo>
                  <a:pt x="535" y="309"/>
                </a:lnTo>
                <a:lnTo>
                  <a:pt x="583" y="275"/>
                </a:lnTo>
                <a:lnTo>
                  <a:pt x="634" y="242"/>
                </a:lnTo>
                <a:lnTo>
                  <a:pt x="687" y="208"/>
                </a:lnTo>
                <a:lnTo>
                  <a:pt x="742" y="176"/>
                </a:lnTo>
                <a:lnTo>
                  <a:pt x="800" y="144"/>
                </a:lnTo>
                <a:lnTo>
                  <a:pt x="858" y="114"/>
                </a:lnTo>
                <a:lnTo>
                  <a:pt x="920" y="84"/>
                </a:lnTo>
                <a:lnTo>
                  <a:pt x="984" y="54"/>
                </a:lnTo>
                <a:lnTo>
                  <a:pt x="1049" y="26"/>
                </a:lnTo>
                <a:lnTo>
                  <a:pt x="1118" y="0"/>
                </a:lnTo>
                <a:lnTo>
                  <a:pt x="2617" y="0"/>
                </a:lnTo>
                <a:lnTo>
                  <a:pt x="2686" y="26"/>
                </a:lnTo>
                <a:lnTo>
                  <a:pt x="2751" y="54"/>
                </a:lnTo>
                <a:lnTo>
                  <a:pt x="2815" y="84"/>
                </a:lnTo>
                <a:lnTo>
                  <a:pt x="2877" y="114"/>
                </a:lnTo>
                <a:lnTo>
                  <a:pt x="2935" y="144"/>
                </a:lnTo>
                <a:lnTo>
                  <a:pt x="2993" y="176"/>
                </a:lnTo>
                <a:lnTo>
                  <a:pt x="3048" y="208"/>
                </a:lnTo>
                <a:lnTo>
                  <a:pt x="3101" y="242"/>
                </a:lnTo>
                <a:lnTo>
                  <a:pt x="3152" y="275"/>
                </a:lnTo>
                <a:lnTo>
                  <a:pt x="3200" y="309"/>
                </a:lnTo>
                <a:lnTo>
                  <a:pt x="3248" y="344"/>
                </a:lnTo>
                <a:lnTo>
                  <a:pt x="3292" y="379"/>
                </a:lnTo>
                <a:lnTo>
                  <a:pt x="3334" y="415"/>
                </a:lnTo>
                <a:lnTo>
                  <a:pt x="3375" y="452"/>
                </a:lnTo>
                <a:lnTo>
                  <a:pt x="3412" y="489"/>
                </a:lnTo>
                <a:lnTo>
                  <a:pt x="3449" y="526"/>
                </a:lnTo>
                <a:lnTo>
                  <a:pt x="3483" y="563"/>
                </a:lnTo>
                <a:lnTo>
                  <a:pt x="3514" y="602"/>
                </a:lnTo>
                <a:lnTo>
                  <a:pt x="3544" y="641"/>
                </a:lnTo>
                <a:lnTo>
                  <a:pt x="3571" y="680"/>
                </a:lnTo>
                <a:lnTo>
                  <a:pt x="3597" y="719"/>
                </a:lnTo>
                <a:lnTo>
                  <a:pt x="3620" y="758"/>
                </a:lnTo>
                <a:lnTo>
                  <a:pt x="3642" y="797"/>
                </a:lnTo>
                <a:lnTo>
                  <a:pt x="3661" y="837"/>
                </a:lnTo>
                <a:lnTo>
                  <a:pt x="3677" y="878"/>
                </a:lnTo>
                <a:lnTo>
                  <a:pt x="3691" y="917"/>
                </a:lnTo>
                <a:lnTo>
                  <a:pt x="3705" y="957"/>
                </a:lnTo>
                <a:lnTo>
                  <a:pt x="3714" y="998"/>
                </a:lnTo>
                <a:lnTo>
                  <a:pt x="3723" y="1039"/>
                </a:lnTo>
                <a:lnTo>
                  <a:pt x="3730" y="1079"/>
                </a:lnTo>
                <a:lnTo>
                  <a:pt x="3733" y="1120"/>
                </a:lnTo>
                <a:lnTo>
                  <a:pt x="3735" y="1161"/>
                </a:lnTo>
                <a:lnTo>
                  <a:pt x="3733" y="1201"/>
                </a:lnTo>
                <a:lnTo>
                  <a:pt x="3732" y="1240"/>
                </a:lnTo>
                <a:lnTo>
                  <a:pt x="3726" y="1281"/>
                </a:lnTo>
                <a:lnTo>
                  <a:pt x="3719" y="1321"/>
                </a:lnTo>
                <a:lnTo>
                  <a:pt x="3710" y="1360"/>
                </a:lnTo>
                <a:lnTo>
                  <a:pt x="3700" y="1401"/>
                </a:lnTo>
                <a:lnTo>
                  <a:pt x="3686" y="1440"/>
                </a:lnTo>
                <a:lnTo>
                  <a:pt x="3672" y="1479"/>
                </a:lnTo>
                <a:lnTo>
                  <a:pt x="3654" y="1518"/>
                </a:lnTo>
                <a:lnTo>
                  <a:pt x="3633" y="1556"/>
                </a:lnTo>
                <a:lnTo>
                  <a:pt x="3612" y="1595"/>
                </a:lnTo>
                <a:lnTo>
                  <a:pt x="3587" y="1632"/>
                </a:lnTo>
                <a:lnTo>
                  <a:pt x="3560" y="1670"/>
                </a:lnTo>
                <a:lnTo>
                  <a:pt x="3532" y="1707"/>
                </a:lnTo>
                <a:lnTo>
                  <a:pt x="3502" y="1742"/>
                </a:lnTo>
                <a:lnTo>
                  <a:pt x="3468" y="1779"/>
                </a:lnTo>
                <a:lnTo>
                  <a:pt x="3433" y="1814"/>
                </a:lnTo>
                <a:lnTo>
                  <a:pt x="3396" y="1848"/>
                </a:lnTo>
                <a:lnTo>
                  <a:pt x="3357" y="1883"/>
                </a:lnTo>
                <a:lnTo>
                  <a:pt x="3315" y="1917"/>
                </a:lnTo>
                <a:lnTo>
                  <a:pt x="3271" y="1949"/>
                </a:lnTo>
                <a:lnTo>
                  <a:pt x="3225" y="1981"/>
                </a:lnTo>
                <a:lnTo>
                  <a:pt x="3177" y="2012"/>
                </a:lnTo>
                <a:lnTo>
                  <a:pt x="3126" y="2042"/>
                </a:lnTo>
                <a:lnTo>
                  <a:pt x="3073" y="2072"/>
                </a:lnTo>
                <a:lnTo>
                  <a:pt x="3018" y="2102"/>
                </a:lnTo>
                <a:lnTo>
                  <a:pt x="2962" y="2131"/>
                </a:lnTo>
                <a:lnTo>
                  <a:pt x="2903" y="2157"/>
                </a:lnTo>
                <a:lnTo>
                  <a:pt x="2841" y="2184"/>
                </a:lnTo>
                <a:lnTo>
                  <a:pt x="2778" y="2210"/>
                </a:lnTo>
                <a:lnTo>
                  <a:pt x="2711" y="2235"/>
                </a:lnTo>
                <a:lnTo>
                  <a:pt x="2644" y="2258"/>
                </a:lnTo>
                <a:lnTo>
                  <a:pt x="1091" y="2258"/>
                </a:lnTo>
              </a:path>
            </a:pathLst>
          </a:custGeom>
          <a:noFill/>
          <a:ln w="0">
            <a:solidFill>
              <a:srgbClr val="99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202" name="Freeform 11"/>
          <p:cNvSpPr>
            <a:spLocks/>
          </p:cNvSpPr>
          <p:nvPr/>
        </p:nvSpPr>
        <p:spPr bwMode="auto">
          <a:xfrm>
            <a:off x="2425700" y="1743075"/>
            <a:ext cx="5211763" cy="3584575"/>
          </a:xfrm>
          <a:custGeom>
            <a:avLst/>
            <a:gdLst>
              <a:gd name="T0" fmla="*/ 2147483647 w 3283"/>
              <a:gd name="T1" fmla="*/ 2147483647 h 2258"/>
              <a:gd name="T2" fmla="*/ 2147483647 w 3283"/>
              <a:gd name="T3" fmla="*/ 2147483647 h 2258"/>
              <a:gd name="T4" fmla="*/ 2147483647 w 3283"/>
              <a:gd name="T5" fmla="*/ 2147483647 h 2258"/>
              <a:gd name="T6" fmla="*/ 2147483647 w 3283"/>
              <a:gd name="T7" fmla="*/ 2147483647 h 2258"/>
              <a:gd name="T8" fmla="*/ 2147483647 w 3283"/>
              <a:gd name="T9" fmla="*/ 2147483647 h 2258"/>
              <a:gd name="T10" fmla="*/ 2147483647 w 3283"/>
              <a:gd name="T11" fmla="*/ 2147483647 h 2258"/>
              <a:gd name="T12" fmla="*/ 2147483647 w 3283"/>
              <a:gd name="T13" fmla="*/ 2147483647 h 2258"/>
              <a:gd name="T14" fmla="*/ 2147483647 w 3283"/>
              <a:gd name="T15" fmla="*/ 2147483647 h 2258"/>
              <a:gd name="T16" fmla="*/ 2147483647 w 3283"/>
              <a:gd name="T17" fmla="*/ 2147483647 h 2258"/>
              <a:gd name="T18" fmla="*/ 2147483647 w 3283"/>
              <a:gd name="T19" fmla="*/ 2147483647 h 2258"/>
              <a:gd name="T20" fmla="*/ 0 w 3283"/>
              <a:gd name="T21" fmla="*/ 2147483647 h 2258"/>
              <a:gd name="T22" fmla="*/ 2147483647 w 3283"/>
              <a:gd name="T23" fmla="*/ 2147483647 h 2258"/>
              <a:gd name="T24" fmla="*/ 2147483647 w 3283"/>
              <a:gd name="T25" fmla="*/ 2147483647 h 2258"/>
              <a:gd name="T26" fmla="*/ 2147483647 w 3283"/>
              <a:gd name="T27" fmla="*/ 2147483647 h 2258"/>
              <a:gd name="T28" fmla="*/ 2147483647 w 3283"/>
              <a:gd name="T29" fmla="*/ 2147483647 h 2258"/>
              <a:gd name="T30" fmla="*/ 2147483647 w 3283"/>
              <a:gd name="T31" fmla="*/ 2147483647 h 2258"/>
              <a:gd name="T32" fmla="*/ 2147483647 w 3283"/>
              <a:gd name="T33" fmla="*/ 2147483647 h 2258"/>
              <a:gd name="T34" fmla="*/ 2147483647 w 3283"/>
              <a:gd name="T35" fmla="*/ 2147483647 h 2258"/>
              <a:gd name="T36" fmla="*/ 2147483647 w 3283"/>
              <a:gd name="T37" fmla="*/ 2147483647 h 2258"/>
              <a:gd name="T38" fmla="*/ 2147483647 w 3283"/>
              <a:gd name="T39" fmla="*/ 2147483647 h 2258"/>
              <a:gd name="T40" fmla="*/ 2147483647 w 3283"/>
              <a:gd name="T41" fmla="*/ 2147483647 h 2258"/>
              <a:gd name="T42" fmla="*/ 2147483647 w 3283"/>
              <a:gd name="T43" fmla="*/ 0 h 2258"/>
              <a:gd name="T44" fmla="*/ 2147483647 w 3283"/>
              <a:gd name="T45" fmla="*/ 2147483647 h 2258"/>
              <a:gd name="T46" fmla="*/ 2147483647 w 3283"/>
              <a:gd name="T47" fmla="*/ 2147483647 h 2258"/>
              <a:gd name="T48" fmla="*/ 2147483647 w 3283"/>
              <a:gd name="T49" fmla="*/ 2147483647 h 2258"/>
              <a:gd name="T50" fmla="*/ 2147483647 w 3283"/>
              <a:gd name="T51" fmla="*/ 2147483647 h 2258"/>
              <a:gd name="T52" fmla="*/ 2147483647 w 3283"/>
              <a:gd name="T53" fmla="*/ 2147483647 h 2258"/>
              <a:gd name="T54" fmla="*/ 2147483647 w 3283"/>
              <a:gd name="T55" fmla="*/ 2147483647 h 2258"/>
              <a:gd name="T56" fmla="*/ 2147483647 w 3283"/>
              <a:gd name="T57" fmla="*/ 2147483647 h 2258"/>
              <a:gd name="T58" fmla="*/ 2147483647 w 3283"/>
              <a:gd name="T59" fmla="*/ 2147483647 h 2258"/>
              <a:gd name="T60" fmla="*/ 2147483647 w 3283"/>
              <a:gd name="T61" fmla="*/ 2147483647 h 2258"/>
              <a:gd name="T62" fmla="*/ 2147483647 w 3283"/>
              <a:gd name="T63" fmla="*/ 2147483647 h 2258"/>
              <a:gd name="T64" fmla="*/ 2147483647 w 3283"/>
              <a:gd name="T65" fmla="*/ 2147483647 h 2258"/>
              <a:gd name="T66" fmla="*/ 2147483647 w 3283"/>
              <a:gd name="T67" fmla="*/ 2147483647 h 2258"/>
              <a:gd name="T68" fmla="*/ 2147483647 w 3283"/>
              <a:gd name="T69" fmla="*/ 2147483647 h 2258"/>
              <a:gd name="T70" fmla="*/ 2147483647 w 3283"/>
              <a:gd name="T71" fmla="*/ 2147483647 h 2258"/>
              <a:gd name="T72" fmla="*/ 2147483647 w 3283"/>
              <a:gd name="T73" fmla="*/ 2147483647 h 2258"/>
              <a:gd name="T74" fmla="*/ 2147483647 w 3283"/>
              <a:gd name="T75" fmla="*/ 2147483647 h 2258"/>
              <a:gd name="T76" fmla="*/ 2147483647 w 3283"/>
              <a:gd name="T77" fmla="*/ 2147483647 h 2258"/>
              <a:gd name="T78" fmla="*/ 2147483647 w 3283"/>
              <a:gd name="T79" fmla="*/ 2147483647 h 2258"/>
              <a:gd name="T80" fmla="*/ 2147483647 w 3283"/>
              <a:gd name="T81" fmla="*/ 2147483647 h 2258"/>
              <a:gd name="T82" fmla="*/ 2147483647 w 3283"/>
              <a:gd name="T83" fmla="*/ 2147483647 h 2258"/>
              <a:gd name="T84" fmla="*/ 2147483647 w 3283"/>
              <a:gd name="T85" fmla="*/ 2147483647 h 225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283"/>
              <a:gd name="T130" fmla="*/ 0 h 2258"/>
              <a:gd name="T131" fmla="*/ 3283 w 3283"/>
              <a:gd name="T132" fmla="*/ 2258 h 225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283" h="2258">
                <a:moveTo>
                  <a:pt x="959" y="2258"/>
                </a:moveTo>
                <a:lnTo>
                  <a:pt x="899" y="2235"/>
                </a:lnTo>
                <a:lnTo>
                  <a:pt x="841" y="2210"/>
                </a:lnTo>
                <a:lnTo>
                  <a:pt x="786" y="2184"/>
                </a:lnTo>
                <a:lnTo>
                  <a:pt x="731" y="2157"/>
                </a:lnTo>
                <a:lnTo>
                  <a:pt x="678" y="2131"/>
                </a:lnTo>
                <a:lnTo>
                  <a:pt x="629" y="2102"/>
                </a:lnTo>
                <a:lnTo>
                  <a:pt x="581" y="2072"/>
                </a:lnTo>
                <a:lnTo>
                  <a:pt x="535" y="2042"/>
                </a:lnTo>
                <a:lnTo>
                  <a:pt x="489" y="2012"/>
                </a:lnTo>
                <a:lnTo>
                  <a:pt x="447" y="1981"/>
                </a:lnTo>
                <a:lnTo>
                  <a:pt x="406" y="1949"/>
                </a:lnTo>
                <a:lnTo>
                  <a:pt x="369" y="1917"/>
                </a:lnTo>
                <a:lnTo>
                  <a:pt x="332" y="1883"/>
                </a:lnTo>
                <a:lnTo>
                  <a:pt x="297" y="1848"/>
                </a:lnTo>
                <a:lnTo>
                  <a:pt x="265" y="1814"/>
                </a:lnTo>
                <a:lnTo>
                  <a:pt x="233" y="1779"/>
                </a:lnTo>
                <a:lnTo>
                  <a:pt x="205" y="1742"/>
                </a:lnTo>
                <a:lnTo>
                  <a:pt x="178" y="1707"/>
                </a:lnTo>
                <a:lnTo>
                  <a:pt x="152" y="1670"/>
                </a:lnTo>
                <a:lnTo>
                  <a:pt x="129" y="1632"/>
                </a:lnTo>
                <a:lnTo>
                  <a:pt x="108" y="1595"/>
                </a:lnTo>
                <a:lnTo>
                  <a:pt x="88" y="1556"/>
                </a:lnTo>
                <a:lnTo>
                  <a:pt x="71" y="1518"/>
                </a:lnTo>
                <a:lnTo>
                  <a:pt x="55" y="1479"/>
                </a:lnTo>
                <a:lnTo>
                  <a:pt x="42" y="1440"/>
                </a:lnTo>
                <a:lnTo>
                  <a:pt x="30" y="1401"/>
                </a:lnTo>
                <a:lnTo>
                  <a:pt x="21" y="1360"/>
                </a:lnTo>
                <a:lnTo>
                  <a:pt x="12" y="1321"/>
                </a:lnTo>
                <a:lnTo>
                  <a:pt x="7" y="1281"/>
                </a:lnTo>
                <a:lnTo>
                  <a:pt x="2" y="1240"/>
                </a:lnTo>
                <a:lnTo>
                  <a:pt x="0" y="1201"/>
                </a:lnTo>
                <a:lnTo>
                  <a:pt x="0" y="1161"/>
                </a:lnTo>
                <a:lnTo>
                  <a:pt x="2" y="1120"/>
                </a:lnTo>
                <a:lnTo>
                  <a:pt x="5" y="1079"/>
                </a:lnTo>
                <a:lnTo>
                  <a:pt x="11" y="1039"/>
                </a:lnTo>
                <a:lnTo>
                  <a:pt x="18" y="998"/>
                </a:lnTo>
                <a:lnTo>
                  <a:pt x="26" y="957"/>
                </a:lnTo>
                <a:lnTo>
                  <a:pt x="37" y="917"/>
                </a:lnTo>
                <a:lnTo>
                  <a:pt x="51" y="878"/>
                </a:lnTo>
                <a:lnTo>
                  <a:pt x="65" y="837"/>
                </a:lnTo>
                <a:lnTo>
                  <a:pt x="81" y="797"/>
                </a:lnTo>
                <a:lnTo>
                  <a:pt x="101" y="758"/>
                </a:lnTo>
                <a:lnTo>
                  <a:pt x="120" y="719"/>
                </a:lnTo>
                <a:lnTo>
                  <a:pt x="143" y="680"/>
                </a:lnTo>
                <a:lnTo>
                  <a:pt x="168" y="641"/>
                </a:lnTo>
                <a:lnTo>
                  <a:pt x="194" y="602"/>
                </a:lnTo>
                <a:lnTo>
                  <a:pt x="221" y="563"/>
                </a:lnTo>
                <a:lnTo>
                  <a:pt x="251" y="526"/>
                </a:lnTo>
                <a:lnTo>
                  <a:pt x="282" y="489"/>
                </a:lnTo>
                <a:lnTo>
                  <a:pt x="316" y="452"/>
                </a:lnTo>
                <a:lnTo>
                  <a:pt x="351" y="415"/>
                </a:lnTo>
                <a:lnTo>
                  <a:pt x="388" y="379"/>
                </a:lnTo>
                <a:lnTo>
                  <a:pt x="429" y="344"/>
                </a:lnTo>
                <a:lnTo>
                  <a:pt x="470" y="309"/>
                </a:lnTo>
                <a:lnTo>
                  <a:pt x="512" y="275"/>
                </a:lnTo>
                <a:lnTo>
                  <a:pt x="556" y="242"/>
                </a:lnTo>
                <a:lnTo>
                  <a:pt x="604" y="208"/>
                </a:lnTo>
                <a:lnTo>
                  <a:pt x="652" y="176"/>
                </a:lnTo>
                <a:lnTo>
                  <a:pt x="703" y="144"/>
                </a:lnTo>
                <a:lnTo>
                  <a:pt x="754" y="114"/>
                </a:lnTo>
                <a:lnTo>
                  <a:pt x="809" y="84"/>
                </a:lnTo>
                <a:lnTo>
                  <a:pt x="865" y="54"/>
                </a:lnTo>
                <a:lnTo>
                  <a:pt x="922" y="26"/>
                </a:lnTo>
                <a:lnTo>
                  <a:pt x="982" y="0"/>
                </a:lnTo>
                <a:lnTo>
                  <a:pt x="2301" y="0"/>
                </a:lnTo>
                <a:lnTo>
                  <a:pt x="2361" y="26"/>
                </a:lnTo>
                <a:lnTo>
                  <a:pt x="2418" y="54"/>
                </a:lnTo>
                <a:lnTo>
                  <a:pt x="2474" y="84"/>
                </a:lnTo>
                <a:lnTo>
                  <a:pt x="2529" y="114"/>
                </a:lnTo>
                <a:lnTo>
                  <a:pt x="2580" y="144"/>
                </a:lnTo>
                <a:lnTo>
                  <a:pt x="2631" y="176"/>
                </a:lnTo>
                <a:lnTo>
                  <a:pt x="2679" y="208"/>
                </a:lnTo>
                <a:lnTo>
                  <a:pt x="2727" y="242"/>
                </a:lnTo>
                <a:lnTo>
                  <a:pt x="2771" y="275"/>
                </a:lnTo>
                <a:lnTo>
                  <a:pt x="2813" y="309"/>
                </a:lnTo>
                <a:lnTo>
                  <a:pt x="2856" y="344"/>
                </a:lnTo>
                <a:lnTo>
                  <a:pt x="2895" y="379"/>
                </a:lnTo>
                <a:lnTo>
                  <a:pt x="2932" y="415"/>
                </a:lnTo>
                <a:lnTo>
                  <a:pt x="2967" y="452"/>
                </a:lnTo>
                <a:lnTo>
                  <a:pt x="3001" y="489"/>
                </a:lnTo>
                <a:lnTo>
                  <a:pt x="3032" y="526"/>
                </a:lnTo>
                <a:lnTo>
                  <a:pt x="3062" y="563"/>
                </a:lnTo>
                <a:lnTo>
                  <a:pt x="3091" y="602"/>
                </a:lnTo>
                <a:lnTo>
                  <a:pt x="3115" y="641"/>
                </a:lnTo>
                <a:lnTo>
                  <a:pt x="3140" y="680"/>
                </a:lnTo>
                <a:lnTo>
                  <a:pt x="3163" y="719"/>
                </a:lnTo>
                <a:lnTo>
                  <a:pt x="3182" y="758"/>
                </a:lnTo>
                <a:lnTo>
                  <a:pt x="3202" y="797"/>
                </a:lnTo>
                <a:lnTo>
                  <a:pt x="3218" y="837"/>
                </a:lnTo>
                <a:lnTo>
                  <a:pt x="3234" y="878"/>
                </a:lnTo>
                <a:lnTo>
                  <a:pt x="3246" y="917"/>
                </a:lnTo>
                <a:lnTo>
                  <a:pt x="3257" y="957"/>
                </a:lnTo>
                <a:lnTo>
                  <a:pt x="3265" y="998"/>
                </a:lnTo>
                <a:lnTo>
                  <a:pt x="3272" y="1039"/>
                </a:lnTo>
                <a:lnTo>
                  <a:pt x="3278" y="1079"/>
                </a:lnTo>
                <a:lnTo>
                  <a:pt x="3281" y="1120"/>
                </a:lnTo>
                <a:lnTo>
                  <a:pt x="3283" y="1161"/>
                </a:lnTo>
                <a:lnTo>
                  <a:pt x="3283" y="1201"/>
                </a:lnTo>
                <a:lnTo>
                  <a:pt x="3281" y="1240"/>
                </a:lnTo>
                <a:lnTo>
                  <a:pt x="3278" y="1281"/>
                </a:lnTo>
                <a:lnTo>
                  <a:pt x="3271" y="1321"/>
                </a:lnTo>
                <a:lnTo>
                  <a:pt x="3264" y="1360"/>
                </a:lnTo>
                <a:lnTo>
                  <a:pt x="3253" y="1401"/>
                </a:lnTo>
                <a:lnTo>
                  <a:pt x="3241" y="1440"/>
                </a:lnTo>
                <a:lnTo>
                  <a:pt x="3228" y="1479"/>
                </a:lnTo>
                <a:lnTo>
                  <a:pt x="3212" y="1518"/>
                </a:lnTo>
                <a:lnTo>
                  <a:pt x="3195" y="1556"/>
                </a:lnTo>
                <a:lnTo>
                  <a:pt x="3175" y="1595"/>
                </a:lnTo>
                <a:lnTo>
                  <a:pt x="3154" y="1632"/>
                </a:lnTo>
                <a:lnTo>
                  <a:pt x="3131" y="1670"/>
                </a:lnTo>
                <a:lnTo>
                  <a:pt x="3106" y="1707"/>
                </a:lnTo>
                <a:lnTo>
                  <a:pt x="3078" y="1742"/>
                </a:lnTo>
                <a:lnTo>
                  <a:pt x="3050" y="1779"/>
                </a:lnTo>
                <a:lnTo>
                  <a:pt x="3018" y="1814"/>
                </a:lnTo>
                <a:lnTo>
                  <a:pt x="2986" y="1848"/>
                </a:lnTo>
                <a:lnTo>
                  <a:pt x="2951" y="1883"/>
                </a:lnTo>
                <a:lnTo>
                  <a:pt x="2914" y="1917"/>
                </a:lnTo>
                <a:lnTo>
                  <a:pt x="2877" y="1949"/>
                </a:lnTo>
                <a:lnTo>
                  <a:pt x="2836" y="1981"/>
                </a:lnTo>
                <a:lnTo>
                  <a:pt x="2794" y="2012"/>
                </a:lnTo>
                <a:lnTo>
                  <a:pt x="2748" y="2042"/>
                </a:lnTo>
                <a:lnTo>
                  <a:pt x="2702" y="2072"/>
                </a:lnTo>
                <a:lnTo>
                  <a:pt x="2654" y="2102"/>
                </a:lnTo>
                <a:lnTo>
                  <a:pt x="2605" y="2131"/>
                </a:lnTo>
                <a:lnTo>
                  <a:pt x="2552" y="2157"/>
                </a:lnTo>
                <a:lnTo>
                  <a:pt x="2497" y="2184"/>
                </a:lnTo>
                <a:lnTo>
                  <a:pt x="2442" y="2210"/>
                </a:lnTo>
                <a:lnTo>
                  <a:pt x="2384" y="2235"/>
                </a:lnTo>
                <a:lnTo>
                  <a:pt x="2324" y="2258"/>
                </a:lnTo>
                <a:lnTo>
                  <a:pt x="959" y="2258"/>
                </a:lnTo>
              </a:path>
            </a:pathLst>
          </a:custGeom>
          <a:noFill/>
          <a:ln w="0">
            <a:solidFill>
              <a:srgbClr val="99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203" name="Freeform 12"/>
          <p:cNvSpPr>
            <a:spLocks/>
          </p:cNvSpPr>
          <p:nvPr/>
        </p:nvSpPr>
        <p:spPr bwMode="auto">
          <a:xfrm>
            <a:off x="2890838" y="1743075"/>
            <a:ext cx="4281487" cy="3584575"/>
          </a:xfrm>
          <a:custGeom>
            <a:avLst/>
            <a:gdLst>
              <a:gd name="T0" fmla="*/ 2147483647 w 2697"/>
              <a:gd name="T1" fmla="*/ 2147483647 h 2258"/>
              <a:gd name="T2" fmla="*/ 2147483647 w 2697"/>
              <a:gd name="T3" fmla="*/ 2147483647 h 2258"/>
              <a:gd name="T4" fmla="*/ 2147483647 w 2697"/>
              <a:gd name="T5" fmla="*/ 2147483647 h 2258"/>
              <a:gd name="T6" fmla="*/ 2147483647 w 2697"/>
              <a:gd name="T7" fmla="*/ 2147483647 h 2258"/>
              <a:gd name="T8" fmla="*/ 2147483647 w 2697"/>
              <a:gd name="T9" fmla="*/ 2147483647 h 2258"/>
              <a:gd name="T10" fmla="*/ 2147483647 w 2697"/>
              <a:gd name="T11" fmla="*/ 2147483647 h 2258"/>
              <a:gd name="T12" fmla="*/ 2147483647 w 2697"/>
              <a:gd name="T13" fmla="*/ 2147483647 h 2258"/>
              <a:gd name="T14" fmla="*/ 2147483647 w 2697"/>
              <a:gd name="T15" fmla="*/ 2147483647 h 2258"/>
              <a:gd name="T16" fmla="*/ 2147483647 w 2697"/>
              <a:gd name="T17" fmla="*/ 2147483647 h 2258"/>
              <a:gd name="T18" fmla="*/ 2147483647 w 2697"/>
              <a:gd name="T19" fmla="*/ 2147483647 h 2258"/>
              <a:gd name="T20" fmla="*/ 0 w 2697"/>
              <a:gd name="T21" fmla="*/ 2147483647 h 2258"/>
              <a:gd name="T22" fmla="*/ 2147483647 w 2697"/>
              <a:gd name="T23" fmla="*/ 2147483647 h 2258"/>
              <a:gd name="T24" fmla="*/ 2147483647 w 2697"/>
              <a:gd name="T25" fmla="*/ 2147483647 h 2258"/>
              <a:gd name="T26" fmla="*/ 2147483647 w 2697"/>
              <a:gd name="T27" fmla="*/ 2147483647 h 2258"/>
              <a:gd name="T28" fmla="*/ 2147483647 w 2697"/>
              <a:gd name="T29" fmla="*/ 2147483647 h 2258"/>
              <a:gd name="T30" fmla="*/ 2147483647 w 2697"/>
              <a:gd name="T31" fmla="*/ 2147483647 h 2258"/>
              <a:gd name="T32" fmla="*/ 2147483647 w 2697"/>
              <a:gd name="T33" fmla="*/ 2147483647 h 2258"/>
              <a:gd name="T34" fmla="*/ 2147483647 w 2697"/>
              <a:gd name="T35" fmla="*/ 2147483647 h 2258"/>
              <a:gd name="T36" fmla="*/ 2147483647 w 2697"/>
              <a:gd name="T37" fmla="*/ 2147483647 h 2258"/>
              <a:gd name="T38" fmla="*/ 2147483647 w 2697"/>
              <a:gd name="T39" fmla="*/ 2147483647 h 2258"/>
              <a:gd name="T40" fmla="*/ 2147483647 w 2697"/>
              <a:gd name="T41" fmla="*/ 2147483647 h 2258"/>
              <a:gd name="T42" fmla="*/ 2147483647 w 2697"/>
              <a:gd name="T43" fmla="*/ 0 h 2258"/>
              <a:gd name="T44" fmla="*/ 2147483647 w 2697"/>
              <a:gd name="T45" fmla="*/ 2147483647 h 2258"/>
              <a:gd name="T46" fmla="*/ 2147483647 w 2697"/>
              <a:gd name="T47" fmla="*/ 2147483647 h 2258"/>
              <a:gd name="T48" fmla="*/ 2147483647 w 2697"/>
              <a:gd name="T49" fmla="*/ 2147483647 h 2258"/>
              <a:gd name="T50" fmla="*/ 2147483647 w 2697"/>
              <a:gd name="T51" fmla="*/ 2147483647 h 2258"/>
              <a:gd name="T52" fmla="*/ 2147483647 w 2697"/>
              <a:gd name="T53" fmla="*/ 2147483647 h 2258"/>
              <a:gd name="T54" fmla="*/ 2147483647 w 2697"/>
              <a:gd name="T55" fmla="*/ 2147483647 h 2258"/>
              <a:gd name="T56" fmla="*/ 2147483647 w 2697"/>
              <a:gd name="T57" fmla="*/ 2147483647 h 2258"/>
              <a:gd name="T58" fmla="*/ 2147483647 w 2697"/>
              <a:gd name="T59" fmla="*/ 2147483647 h 2258"/>
              <a:gd name="T60" fmla="*/ 2147483647 w 2697"/>
              <a:gd name="T61" fmla="*/ 2147483647 h 2258"/>
              <a:gd name="T62" fmla="*/ 2147483647 w 2697"/>
              <a:gd name="T63" fmla="*/ 2147483647 h 2258"/>
              <a:gd name="T64" fmla="*/ 2147483647 w 2697"/>
              <a:gd name="T65" fmla="*/ 2147483647 h 2258"/>
              <a:gd name="T66" fmla="*/ 2147483647 w 2697"/>
              <a:gd name="T67" fmla="*/ 2147483647 h 2258"/>
              <a:gd name="T68" fmla="*/ 2147483647 w 2697"/>
              <a:gd name="T69" fmla="*/ 2147483647 h 2258"/>
              <a:gd name="T70" fmla="*/ 2147483647 w 2697"/>
              <a:gd name="T71" fmla="*/ 2147483647 h 2258"/>
              <a:gd name="T72" fmla="*/ 2147483647 w 2697"/>
              <a:gd name="T73" fmla="*/ 2147483647 h 2258"/>
              <a:gd name="T74" fmla="*/ 2147483647 w 2697"/>
              <a:gd name="T75" fmla="*/ 2147483647 h 2258"/>
              <a:gd name="T76" fmla="*/ 2147483647 w 2697"/>
              <a:gd name="T77" fmla="*/ 2147483647 h 2258"/>
              <a:gd name="T78" fmla="*/ 2147483647 w 2697"/>
              <a:gd name="T79" fmla="*/ 2147483647 h 2258"/>
              <a:gd name="T80" fmla="*/ 2147483647 w 2697"/>
              <a:gd name="T81" fmla="*/ 2147483647 h 2258"/>
              <a:gd name="T82" fmla="*/ 2147483647 w 2697"/>
              <a:gd name="T83" fmla="*/ 2147483647 h 2258"/>
              <a:gd name="T84" fmla="*/ 2147483647 w 2697"/>
              <a:gd name="T85" fmla="*/ 2147483647 h 225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697"/>
              <a:gd name="T130" fmla="*/ 0 h 2258"/>
              <a:gd name="T131" fmla="*/ 2697 w 2697"/>
              <a:gd name="T132" fmla="*/ 2258 h 225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697" h="2258">
                <a:moveTo>
                  <a:pt x="788" y="2258"/>
                </a:moveTo>
                <a:lnTo>
                  <a:pt x="738" y="2235"/>
                </a:lnTo>
                <a:lnTo>
                  <a:pt x="691" y="2210"/>
                </a:lnTo>
                <a:lnTo>
                  <a:pt x="645" y="2184"/>
                </a:lnTo>
                <a:lnTo>
                  <a:pt x="601" y="2157"/>
                </a:lnTo>
                <a:lnTo>
                  <a:pt x="558" y="2131"/>
                </a:lnTo>
                <a:lnTo>
                  <a:pt x="518" y="2102"/>
                </a:lnTo>
                <a:lnTo>
                  <a:pt x="477" y="2072"/>
                </a:lnTo>
                <a:lnTo>
                  <a:pt x="440" y="2042"/>
                </a:lnTo>
                <a:lnTo>
                  <a:pt x="403" y="2012"/>
                </a:lnTo>
                <a:lnTo>
                  <a:pt x="367" y="1981"/>
                </a:lnTo>
                <a:lnTo>
                  <a:pt x="334" y="1949"/>
                </a:lnTo>
                <a:lnTo>
                  <a:pt x="302" y="1917"/>
                </a:lnTo>
                <a:lnTo>
                  <a:pt x="272" y="1883"/>
                </a:lnTo>
                <a:lnTo>
                  <a:pt x="244" y="1848"/>
                </a:lnTo>
                <a:lnTo>
                  <a:pt x="217" y="1814"/>
                </a:lnTo>
                <a:lnTo>
                  <a:pt x="193" y="1779"/>
                </a:lnTo>
                <a:lnTo>
                  <a:pt x="168" y="1742"/>
                </a:lnTo>
                <a:lnTo>
                  <a:pt x="147" y="1707"/>
                </a:lnTo>
                <a:lnTo>
                  <a:pt x="125" y="1670"/>
                </a:lnTo>
                <a:lnTo>
                  <a:pt x="106" y="1632"/>
                </a:lnTo>
                <a:lnTo>
                  <a:pt x="88" y="1595"/>
                </a:lnTo>
                <a:lnTo>
                  <a:pt x="73" y="1556"/>
                </a:lnTo>
                <a:lnTo>
                  <a:pt x="58" y="1518"/>
                </a:lnTo>
                <a:lnTo>
                  <a:pt x="46" y="1479"/>
                </a:lnTo>
                <a:lnTo>
                  <a:pt x="35" y="1440"/>
                </a:lnTo>
                <a:lnTo>
                  <a:pt x="25" y="1401"/>
                </a:lnTo>
                <a:lnTo>
                  <a:pt x="18" y="1360"/>
                </a:lnTo>
                <a:lnTo>
                  <a:pt x="11" y="1321"/>
                </a:lnTo>
                <a:lnTo>
                  <a:pt x="5" y="1281"/>
                </a:lnTo>
                <a:lnTo>
                  <a:pt x="2" y="1240"/>
                </a:lnTo>
                <a:lnTo>
                  <a:pt x="0" y="1201"/>
                </a:lnTo>
                <a:lnTo>
                  <a:pt x="0" y="1161"/>
                </a:lnTo>
                <a:lnTo>
                  <a:pt x="2" y="1120"/>
                </a:lnTo>
                <a:lnTo>
                  <a:pt x="4" y="1079"/>
                </a:lnTo>
                <a:lnTo>
                  <a:pt x="9" y="1039"/>
                </a:lnTo>
                <a:lnTo>
                  <a:pt x="14" y="998"/>
                </a:lnTo>
                <a:lnTo>
                  <a:pt x="21" y="957"/>
                </a:lnTo>
                <a:lnTo>
                  <a:pt x="32" y="917"/>
                </a:lnTo>
                <a:lnTo>
                  <a:pt x="42" y="878"/>
                </a:lnTo>
                <a:lnTo>
                  <a:pt x="53" y="837"/>
                </a:lnTo>
                <a:lnTo>
                  <a:pt x="67" y="797"/>
                </a:lnTo>
                <a:lnTo>
                  <a:pt x="83" y="758"/>
                </a:lnTo>
                <a:lnTo>
                  <a:pt x="99" y="719"/>
                </a:lnTo>
                <a:lnTo>
                  <a:pt x="118" y="680"/>
                </a:lnTo>
                <a:lnTo>
                  <a:pt x="138" y="641"/>
                </a:lnTo>
                <a:lnTo>
                  <a:pt x="159" y="602"/>
                </a:lnTo>
                <a:lnTo>
                  <a:pt x="182" y="563"/>
                </a:lnTo>
                <a:lnTo>
                  <a:pt x="207" y="526"/>
                </a:lnTo>
                <a:lnTo>
                  <a:pt x="233" y="489"/>
                </a:lnTo>
                <a:lnTo>
                  <a:pt x="260" y="452"/>
                </a:lnTo>
                <a:lnTo>
                  <a:pt x="290" y="415"/>
                </a:lnTo>
                <a:lnTo>
                  <a:pt x="320" y="379"/>
                </a:lnTo>
                <a:lnTo>
                  <a:pt x="352" y="344"/>
                </a:lnTo>
                <a:lnTo>
                  <a:pt x="385" y="309"/>
                </a:lnTo>
                <a:lnTo>
                  <a:pt x="420" y="275"/>
                </a:lnTo>
                <a:lnTo>
                  <a:pt x="458" y="242"/>
                </a:lnTo>
                <a:lnTo>
                  <a:pt x="496" y="208"/>
                </a:lnTo>
                <a:lnTo>
                  <a:pt x="535" y="176"/>
                </a:lnTo>
                <a:lnTo>
                  <a:pt x="578" y="144"/>
                </a:lnTo>
                <a:lnTo>
                  <a:pt x="620" y="114"/>
                </a:lnTo>
                <a:lnTo>
                  <a:pt x="664" y="84"/>
                </a:lnTo>
                <a:lnTo>
                  <a:pt x="710" y="54"/>
                </a:lnTo>
                <a:lnTo>
                  <a:pt x="758" y="26"/>
                </a:lnTo>
                <a:lnTo>
                  <a:pt x="807" y="0"/>
                </a:lnTo>
                <a:lnTo>
                  <a:pt x="1892" y="0"/>
                </a:lnTo>
                <a:lnTo>
                  <a:pt x="1939" y="26"/>
                </a:lnTo>
                <a:lnTo>
                  <a:pt x="1987" y="54"/>
                </a:lnTo>
                <a:lnTo>
                  <a:pt x="2033" y="84"/>
                </a:lnTo>
                <a:lnTo>
                  <a:pt x="2077" y="114"/>
                </a:lnTo>
                <a:lnTo>
                  <a:pt x="2121" y="144"/>
                </a:lnTo>
                <a:lnTo>
                  <a:pt x="2162" y="176"/>
                </a:lnTo>
                <a:lnTo>
                  <a:pt x="2202" y="208"/>
                </a:lnTo>
                <a:lnTo>
                  <a:pt x="2239" y="242"/>
                </a:lnTo>
                <a:lnTo>
                  <a:pt x="2277" y="275"/>
                </a:lnTo>
                <a:lnTo>
                  <a:pt x="2312" y="309"/>
                </a:lnTo>
                <a:lnTo>
                  <a:pt x="2345" y="344"/>
                </a:lnTo>
                <a:lnTo>
                  <a:pt x="2377" y="379"/>
                </a:lnTo>
                <a:lnTo>
                  <a:pt x="2409" y="415"/>
                </a:lnTo>
                <a:lnTo>
                  <a:pt x="2437" y="452"/>
                </a:lnTo>
                <a:lnTo>
                  <a:pt x="2466" y="489"/>
                </a:lnTo>
                <a:lnTo>
                  <a:pt x="2492" y="526"/>
                </a:lnTo>
                <a:lnTo>
                  <a:pt x="2515" y="563"/>
                </a:lnTo>
                <a:lnTo>
                  <a:pt x="2538" y="602"/>
                </a:lnTo>
                <a:lnTo>
                  <a:pt x="2561" y="641"/>
                </a:lnTo>
                <a:lnTo>
                  <a:pt x="2580" y="680"/>
                </a:lnTo>
                <a:lnTo>
                  <a:pt x="2598" y="719"/>
                </a:lnTo>
                <a:lnTo>
                  <a:pt x="2616" y="758"/>
                </a:lnTo>
                <a:lnTo>
                  <a:pt x="2630" y="797"/>
                </a:lnTo>
                <a:lnTo>
                  <a:pt x="2644" y="837"/>
                </a:lnTo>
                <a:lnTo>
                  <a:pt x="2656" y="878"/>
                </a:lnTo>
                <a:lnTo>
                  <a:pt x="2667" y="917"/>
                </a:lnTo>
                <a:lnTo>
                  <a:pt x="2676" y="957"/>
                </a:lnTo>
                <a:lnTo>
                  <a:pt x="2683" y="998"/>
                </a:lnTo>
                <a:lnTo>
                  <a:pt x="2690" y="1039"/>
                </a:lnTo>
                <a:lnTo>
                  <a:pt x="2693" y="1079"/>
                </a:lnTo>
                <a:lnTo>
                  <a:pt x="2697" y="1120"/>
                </a:lnTo>
                <a:lnTo>
                  <a:pt x="2697" y="1161"/>
                </a:lnTo>
                <a:lnTo>
                  <a:pt x="2697" y="1201"/>
                </a:lnTo>
                <a:lnTo>
                  <a:pt x="2695" y="1240"/>
                </a:lnTo>
                <a:lnTo>
                  <a:pt x="2692" y="1281"/>
                </a:lnTo>
                <a:lnTo>
                  <a:pt x="2686" y="1321"/>
                </a:lnTo>
                <a:lnTo>
                  <a:pt x="2681" y="1360"/>
                </a:lnTo>
                <a:lnTo>
                  <a:pt x="2672" y="1401"/>
                </a:lnTo>
                <a:lnTo>
                  <a:pt x="2663" y="1440"/>
                </a:lnTo>
                <a:lnTo>
                  <a:pt x="2651" y="1479"/>
                </a:lnTo>
                <a:lnTo>
                  <a:pt x="2639" y="1518"/>
                </a:lnTo>
                <a:lnTo>
                  <a:pt x="2624" y="1556"/>
                </a:lnTo>
                <a:lnTo>
                  <a:pt x="2609" y="1595"/>
                </a:lnTo>
                <a:lnTo>
                  <a:pt x="2591" y="1632"/>
                </a:lnTo>
                <a:lnTo>
                  <a:pt x="2572" y="1670"/>
                </a:lnTo>
                <a:lnTo>
                  <a:pt x="2550" y="1707"/>
                </a:lnTo>
                <a:lnTo>
                  <a:pt x="2529" y="1742"/>
                </a:lnTo>
                <a:lnTo>
                  <a:pt x="2504" y="1779"/>
                </a:lnTo>
                <a:lnTo>
                  <a:pt x="2480" y="1814"/>
                </a:lnTo>
                <a:lnTo>
                  <a:pt x="2453" y="1848"/>
                </a:lnTo>
                <a:lnTo>
                  <a:pt x="2425" y="1883"/>
                </a:lnTo>
                <a:lnTo>
                  <a:pt x="2395" y="1917"/>
                </a:lnTo>
                <a:lnTo>
                  <a:pt x="2363" y="1949"/>
                </a:lnTo>
                <a:lnTo>
                  <a:pt x="2330" y="1981"/>
                </a:lnTo>
                <a:lnTo>
                  <a:pt x="2294" y="2012"/>
                </a:lnTo>
                <a:lnTo>
                  <a:pt x="2257" y="2042"/>
                </a:lnTo>
                <a:lnTo>
                  <a:pt x="2220" y="2072"/>
                </a:lnTo>
                <a:lnTo>
                  <a:pt x="2179" y="2102"/>
                </a:lnTo>
                <a:lnTo>
                  <a:pt x="2139" y="2131"/>
                </a:lnTo>
                <a:lnTo>
                  <a:pt x="2096" y="2157"/>
                </a:lnTo>
                <a:lnTo>
                  <a:pt x="2052" y="2184"/>
                </a:lnTo>
                <a:lnTo>
                  <a:pt x="2006" y="2210"/>
                </a:lnTo>
                <a:lnTo>
                  <a:pt x="1959" y="2235"/>
                </a:lnTo>
                <a:lnTo>
                  <a:pt x="1909" y="2258"/>
                </a:lnTo>
                <a:lnTo>
                  <a:pt x="788" y="2258"/>
                </a:lnTo>
              </a:path>
            </a:pathLst>
          </a:custGeom>
          <a:noFill/>
          <a:ln w="0">
            <a:solidFill>
              <a:srgbClr val="99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204" name="Freeform 13"/>
          <p:cNvSpPr>
            <a:spLocks/>
          </p:cNvSpPr>
          <p:nvPr/>
        </p:nvSpPr>
        <p:spPr bwMode="auto">
          <a:xfrm>
            <a:off x="3502025" y="1743075"/>
            <a:ext cx="3059113" cy="3584575"/>
          </a:xfrm>
          <a:custGeom>
            <a:avLst/>
            <a:gdLst>
              <a:gd name="T0" fmla="*/ 2147483647 w 1927"/>
              <a:gd name="T1" fmla="*/ 2147483647 h 2258"/>
              <a:gd name="T2" fmla="*/ 2147483647 w 1927"/>
              <a:gd name="T3" fmla="*/ 2147483647 h 2258"/>
              <a:gd name="T4" fmla="*/ 2147483647 w 1927"/>
              <a:gd name="T5" fmla="*/ 2147483647 h 2258"/>
              <a:gd name="T6" fmla="*/ 2147483647 w 1927"/>
              <a:gd name="T7" fmla="*/ 2147483647 h 2258"/>
              <a:gd name="T8" fmla="*/ 2147483647 w 1927"/>
              <a:gd name="T9" fmla="*/ 2147483647 h 2258"/>
              <a:gd name="T10" fmla="*/ 2147483647 w 1927"/>
              <a:gd name="T11" fmla="*/ 2147483647 h 2258"/>
              <a:gd name="T12" fmla="*/ 2147483647 w 1927"/>
              <a:gd name="T13" fmla="*/ 2147483647 h 2258"/>
              <a:gd name="T14" fmla="*/ 2147483647 w 1927"/>
              <a:gd name="T15" fmla="*/ 2147483647 h 2258"/>
              <a:gd name="T16" fmla="*/ 2147483647 w 1927"/>
              <a:gd name="T17" fmla="*/ 2147483647 h 2258"/>
              <a:gd name="T18" fmla="*/ 2147483647 w 1927"/>
              <a:gd name="T19" fmla="*/ 2147483647 h 2258"/>
              <a:gd name="T20" fmla="*/ 0 w 1927"/>
              <a:gd name="T21" fmla="*/ 2147483647 h 2258"/>
              <a:gd name="T22" fmla="*/ 2147483647 w 1927"/>
              <a:gd name="T23" fmla="*/ 2147483647 h 2258"/>
              <a:gd name="T24" fmla="*/ 2147483647 w 1927"/>
              <a:gd name="T25" fmla="*/ 2147483647 h 2258"/>
              <a:gd name="T26" fmla="*/ 2147483647 w 1927"/>
              <a:gd name="T27" fmla="*/ 2147483647 h 2258"/>
              <a:gd name="T28" fmla="*/ 2147483647 w 1927"/>
              <a:gd name="T29" fmla="*/ 2147483647 h 2258"/>
              <a:gd name="T30" fmla="*/ 2147483647 w 1927"/>
              <a:gd name="T31" fmla="*/ 2147483647 h 2258"/>
              <a:gd name="T32" fmla="*/ 2147483647 w 1927"/>
              <a:gd name="T33" fmla="*/ 2147483647 h 2258"/>
              <a:gd name="T34" fmla="*/ 2147483647 w 1927"/>
              <a:gd name="T35" fmla="*/ 2147483647 h 2258"/>
              <a:gd name="T36" fmla="*/ 2147483647 w 1927"/>
              <a:gd name="T37" fmla="*/ 2147483647 h 2258"/>
              <a:gd name="T38" fmla="*/ 2147483647 w 1927"/>
              <a:gd name="T39" fmla="*/ 2147483647 h 2258"/>
              <a:gd name="T40" fmla="*/ 2147483647 w 1927"/>
              <a:gd name="T41" fmla="*/ 2147483647 h 2258"/>
              <a:gd name="T42" fmla="*/ 2147483647 w 1927"/>
              <a:gd name="T43" fmla="*/ 0 h 2258"/>
              <a:gd name="T44" fmla="*/ 2147483647 w 1927"/>
              <a:gd name="T45" fmla="*/ 2147483647 h 2258"/>
              <a:gd name="T46" fmla="*/ 2147483647 w 1927"/>
              <a:gd name="T47" fmla="*/ 2147483647 h 2258"/>
              <a:gd name="T48" fmla="*/ 2147483647 w 1927"/>
              <a:gd name="T49" fmla="*/ 2147483647 h 2258"/>
              <a:gd name="T50" fmla="*/ 2147483647 w 1927"/>
              <a:gd name="T51" fmla="*/ 2147483647 h 2258"/>
              <a:gd name="T52" fmla="*/ 2147483647 w 1927"/>
              <a:gd name="T53" fmla="*/ 2147483647 h 2258"/>
              <a:gd name="T54" fmla="*/ 2147483647 w 1927"/>
              <a:gd name="T55" fmla="*/ 2147483647 h 2258"/>
              <a:gd name="T56" fmla="*/ 2147483647 w 1927"/>
              <a:gd name="T57" fmla="*/ 2147483647 h 2258"/>
              <a:gd name="T58" fmla="*/ 2147483647 w 1927"/>
              <a:gd name="T59" fmla="*/ 2147483647 h 2258"/>
              <a:gd name="T60" fmla="*/ 2147483647 w 1927"/>
              <a:gd name="T61" fmla="*/ 2147483647 h 2258"/>
              <a:gd name="T62" fmla="*/ 2147483647 w 1927"/>
              <a:gd name="T63" fmla="*/ 2147483647 h 2258"/>
              <a:gd name="T64" fmla="*/ 2147483647 w 1927"/>
              <a:gd name="T65" fmla="*/ 2147483647 h 2258"/>
              <a:gd name="T66" fmla="*/ 2147483647 w 1927"/>
              <a:gd name="T67" fmla="*/ 2147483647 h 2258"/>
              <a:gd name="T68" fmla="*/ 2147483647 w 1927"/>
              <a:gd name="T69" fmla="*/ 2147483647 h 2258"/>
              <a:gd name="T70" fmla="*/ 2147483647 w 1927"/>
              <a:gd name="T71" fmla="*/ 2147483647 h 2258"/>
              <a:gd name="T72" fmla="*/ 2147483647 w 1927"/>
              <a:gd name="T73" fmla="*/ 2147483647 h 2258"/>
              <a:gd name="T74" fmla="*/ 2147483647 w 1927"/>
              <a:gd name="T75" fmla="*/ 2147483647 h 2258"/>
              <a:gd name="T76" fmla="*/ 2147483647 w 1927"/>
              <a:gd name="T77" fmla="*/ 2147483647 h 2258"/>
              <a:gd name="T78" fmla="*/ 2147483647 w 1927"/>
              <a:gd name="T79" fmla="*/ 2147483647 h 2258"/>
              <a:gd name="T80" fmla="*/ 2147483647 w 1927"/>
              <a:gd name="T81" fmla="*/ 2147483647 h 2258"/>
              <a:gd name="T82" fmla="*/ 2147483647 w 1927"/>
              <a:gd name="T83" fmla="*/ 2147483647 h 2258"/>
              <a:gd name="T84" fmla="*/ 2147483647 w 1927"/>
              <a:gd name="T85" fmla="*/ 2147483647 h 225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927"/>
              <a:gd name="T130" fmla="*/ 0 h 2258"/>
              <a:gd name="T131" fmla="*/ 1927 w 1927"/>
              <a:gd name="T132" fmla="*/ 2258 h 225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927" h="2258">
                <a:moveTo>
                  <a:pt x="563" y="2258"/>
                </a:moveTo>
                <a:lnTo>
                  <a:pt x="528" y="2235"/>
                </a:lnTo>
                <a:lnTo>
                  <a:pt x="495" y="2210"/>
                </a:lnTo>
                <a:lnTo>
                  <a:pt x="461" y="2184"/>
                </a:lnTo>
                <a:lnTo>
                  <a:pt x="429" y="2157"/>
                </a:lnTo>
                <a:lnTo>
                  <a:pt x="399" y="2131"/>
                </a:lnTo>
                <a:lnTo>
                  <a:pt x="369" y="2102"/>
                </a:lnTo>
                <a:lnTo>
                  <a:pt x="341" y="2072"/>
                </a:lnTo>
                <a:lnTo>
                  <a:pt x="314" y="2042"/>
                </a:lnTo>
                <a:lnTo>
                  <a:pt x="288" y="2012"/>
                </a:lnTo>
                <a:lnTo>
                  <a:pt x="263" y="1981"/>
                </a:lnTo>
                <a:lnTo>
                  <a:pt x="239" y="1949"/>
                </a:lnTo>
                <a:lnTo>
                  <a:pt x="217" y="1917"/>
                </a:lnTo>
                <a:lnTo>
                  <a:pt x="194" y="1883"/>
                </a:lnTo>
                <a:lnTo>
                  <a:pt x="175" y="1848"/>
                </a:lnTo>
                <a:lnTo>
                  <a:pt x="156" y="1814"/>
                </a:lnTo>
                <a:lnTo>
                  <a:pt x="138" y="1779"/>
                </a:lnTo>
                <a:lnTo>
                  <a:pt x="120" y="1742"/>
                </a:lnTo>
                <a:lnTo>
                  <a:pt x="104" y="1707"/>
                </a:lnTo>
                <a:lnTo>
                  <a:pt x="90" y="1670"/>
                </a:lnTo>
                <a:lnTo>
                  <a:pt x="76" y="1632"/>
                </a:lnTo>
                <a:lnTo>
                  <a:pt x="64" y="1595"/>
                </a:lnTo>
                <a:lnTo>
                  <a:pt x="51" y="1556"/>
                </a:lnTo>
                <a:lnTo>
                  <a:pt x="42" y="1518"/>
                </a:lnTo>
                <a:lnTo>
                  <a:pt x="32" y="1479"/>
                </a:lnTo>
                <a:lnTo>
                  <a:pt x="25" y="1440"/>
                </a:lnTo>
                <a:lnTo>
                  <a:pt x="18" y="1401"/>
                </a:lnTo>
                <a:lnTo>
                  <a:pt x="12" y="1360"/>
                </a:lnTo>
                <a:lnTo>
                  <a:pt x="7" y="1321"/>
                </a:lnTo>
                <a:lnTo>
                  <a:pt x="4" y="1281"/>
                </a:lnTo>
                <a:lnTo>
                  <a:pt x="2" y="1240"/>
                </a:lnTo>
                <a:lnTo>
                  <a:pt x="0" y="1201"/>
                </a:lnTo>
                <a:lnTo>
                  <a:pt x="0" y="1161"/>
                </a:lnTo>
                <a:lnTo>
                  <a:pt x="0" y="1120"/>
                </a:lnTo>
                <a:lnTo>
                  <a:pt x="4" y="1079"/>
                </a:lnTo>
                <a:lnTo>
                  <a:pt x="5" y="1039"/>
                </a:lnTo>
                <a:lnTo>
                  <a:pt x="11" y="998"/>
                </a:lnTo>
                <a:lnTo>
                  <a:pt x="16" y="957"/>
                </a:lnTo>
                <a:lnTo>
                  <a:pt x="21" y="917"/>
                </a:lnTo>
                <a:lnTo>
                  <a:pt x="30" y="878"/>
                </a:lnTo>
                <a:lnTo>
                  <a:pt x="39" y="837"/>
                </a:lnTo>
                <a:lnTo>
                  <a:pt x="48" y="797"/>
                </a:lnTo>
                <a:lnTo>
                  <a:pt x="58" y="758"/>
                </a:lnTo>
                <a:lnTo>
                  <a:pt x="71" y="719"/>
                </a:lnTo>
                <a:lnTo>
                  <a:pt x="85" y="680"/>
                </a:lnTo>
                <a:lnTo>
                  <a:pt x="99" y="641"/>
                </a:lnTo>
                <a:lnTo>
                  <a:pt x="113" y="602"/>
                </a:lnTo>
                <a:lnTo>
                  <a:pt x="131" y="563"/>
                </a:lnTo>
                <a:lnTo>
                  <a:pt x="147" y="526"/>
                </a:lnTo>
                <a:lnTo>
                  <a:pt x="166" y="489"/>
                </a:lnTo>
                <a:lnTo>
                  <a:pt x="186" y="452"/>
                </a:lnTo>
                <a:lnTo>
                  <a:pt x="207" y="415"/>
                </a:lnTo>
                <a:lnTo>
                  <a:pt x="228" y="379"/>
                </a:lnTo>
                <a:lnTo>
                  <a:pt x="251" y="344"/>
                </a:lnTo>
                <a:lnTo>
                  <a:pt x="276" y="309"/>
                </a:lnTo>
                <a:lnTo>
                  <a:pt x="300" y="275"/>
                </a:lnTo>
                <a:lnTo>
                  <a:pt x="327" y="242"/>
                </a:lnTo>
                <a:lnTo>
                  <a:pt x="355" y="208"/>
                </a:lnTo>
                <a:lnTo>
                  <a:pt x="383" y="176"/>
                </a:lnTo>
                <a:lnTo>
                  <a:pt x="413" y="144"/>
                </a:lnTo>
                <a:lnTo>
                  <a:pt x="443" y="114"/>
                </a:lnTo>
                <a:lnTo>
                  <a:pt x="475" y="84"/>
                </a:lnTo>
                <a:lnTo>
                  <a:pt x="509" y="54"/>
                </a:lnTo>
                <a:lnTo>
                  <a:pt x="542" y="26"/>
                </a:lnTo>
                <a:lnTo>
                  <a:pt x="578" y="0"/>
                </a:lnTo>
                <a:lnTo>
                  <a:pt x="1351" y="0"/>
                </a:lnTo>
                <a:lnTo>
                  <a:pt x="1386" y="26"/>
                </a:lnTo>
                <a:lnTo>
                  <a:pt x="1420" y="54"/>
                </a:lnTo>
                <a:lnTo>
                  <a:pt x="1452" y="84"/>
                </a:lnTo>
                <a:lnTo>
                  <a:pt x="1484" y="114"/>
                </a:lnTo>
                <a:lnTo>
                  <a:pt x="1515" y="144"/>
                </a:lnTo>
                <a:lnTo>
                  <a:pt x="1544" y="176"/>
                </a:lnTo>
                <a:lnTo>
                  <a:pt x="1574" y="208"/>
                </a:lnTo>
                <a:lnTo>
                  <a:pt x="1600" y="242"/>
                </a:lnTo>
                <a:lnTo>
                  <a:pt x="1627" y="275"/>
                </a:lnTo>
                <a:lnTo>
                  <a:pt x="1651" y="309"/>
                </a:lnTo>
                <a:lnTo>
                  <a:pt x="1676" y="344"/>
                </a:lnTo>
                <a:lnTo>
                  <a:pt x="1699" y="379"/>
                </a:lnTo>
                <a:lnTo>
                  <a:pt x="1720" y="415"/>
                </a:lnTo>
                <a:lnTo>
                  <a:pt x="1741" y="452"/>
                </a:lnTo>
                <a:lnTo>
                  <a:pt x="1761" y="489"/>
                </a:lnTo>
                <a:lnTo>
                  <a:pt x="1780" y="526"/>
                </a:lnTo>
                <a:lnTo>
                  <a:pt x="1798" y="563"/>
                </a:lnTo>
                <a:lnTo>
                  <a:pt x="1814" y="602"/>
                </a:lnTo>
                <a:lnTo>
                  <a:pt x="1830" y="641"/>
                </a:lnTo>
                <a:lnTo>
                  <a:pt x="1844" y="680"/>
                </a:lnTo>
                <a:lnTo>
                  <a:pt x="1856" y="719"/>
                </a:lnTo>
                <a:lnTo>
                  <a:pt x="1869" y="758"/>
                </a:lnTo>
                <a:lnTo>
                  <a:pt x="1879" y="797"/>
                </a:lnTo>
                <a:lnTo>
                  <a:pt x="1890" y="837"/>
                </a:lnTo>
                <a:lnTo>
                  <a:pt x="1897" y="878"/>
                </a:lnTo>
                <a:lnTo>
                  <a:pt x="1906" y="917"/>
                </a:lnTo>
                <a:lnTo>
                  <a:pt x="1911" y="957"/>
                </a:lnTo>
                <a:lnTo>
                  <a:pt x="1916" y="998"/>
                </a:lnTo>
                <a:lnTo>
                  <a:pt x="1922" y="1039"/>
                </a:lnTo>
                <a:lnTo>
                  <a:pt x="1925" y="1079"/>
                </a:lnTo>
                <a:lnTo>
                  <a:pt x="1927" y="1120"/>
                </a:lnTo>
                <a:lnTo>
                  <a:pt x="1927" y="1161"/>
                </a:lnTo>
                <a:lnTo>
                  <a:pt x="1927" y="1201"/>
                </a:lnTo>
                <a:lnTo>
                  <a:pt x="1925" y="1240"/>
                </a:lnTo>
                <a:lnTo>
                  <a:pt x="1923" y="1281"/>
                </a:lnTo>
                <a:lnTo>
                  <a:pt x="1920" y="1321"/>
                </a:lnTo>
                <a:lnTo>
                  <a:pt x="1915" y="1360"/>
                </a:lnTo>
                <a:lnTo>
                  <a:pt x="1909" y="1401"/>
                </a:lnTo>
                <a:lnTo>
                  <a:pt x="1902" y="1440"/>
                </a:lnTo>
                <a:lnTo>
                  <a:pt x="1895" y="1479"/>
                </a:lnTo>
                <a:lnTo>
                  <a:pt x="1885" y="1518"/>
                </a:lnTo>
                <a:lnTo>
                  <a:pt x="1876" y="1556"/>
                </a:lnTo>
                <a:lnTo>
                  <a:pt x="1863" y="1595"/>
                </a:lnTo>
                <a:lnTo>
                  <a:pt x="1851" y="1632"/>
                </a:lnTo>
                <a:lnTo>
                  <a:pt x="1837" y="1670"/>
                </a:lnTo>
                <a:lnTo>
                  <a:pt x="1823" y="1707"/>
                </a:lnTo>
                <a:lnTo>
                  <a:pt x="1807" y="1742"/>
                </a:lnTo>
                <a:lnTo>
                  <a:pt x="1791" y="1779"/>
                </a:lnTo>
                <a:lnTo>
                  <a:pt x="1771" y="1814"/>
                </a:lnTo>
                <a:lnTo>
                  <a:pt x="1752" y="1848"/>
                </a:lnTo>
                <a:lnTo>
                  <a:pt x="1733" y="1883"/>
                </a:lnTo>
                <a:lnTo>
                  <a:pt x="1711" y="1917"/>
                </a:lnTo>
                <a:lnTo>
                  <a:pt x="1688" y="1949"/>
                </a:lnTo>
                <a:lnTo>
                  <a:pt x="1664" y="1981"/>
                </a:lnTo>
                <a:lnTo>
                  <a:pt x="1639" y="2012"/>
                </a:lnTo>
                <a:lnTo>
                  <a:pt x="1614" y="2042"/>
                </a:lnTo>
                <a:lnTo>
                  <a:pt x="1586" y="2072"/>
                </a:lnTo>
                <a:lnTo>
                  <a:pt x="1558" y="2102"/>
                </a:lnTo>
                <a:lnTo>
                  <a:pt x="1530" y="2131"/>
                </a:lnTo>
                <a:lnTo>
                  <a:pt x="1498" y="2157"/>
                </a:lnTo>
                <a:lnTo>
                  <a:pt x="1466" y="2184"/>
                </a:lnTo>
                <a:lnTo>
                  <a:pt x="1434" y="2210"/>
                </a:lnTo>
                <a:lnTo>
                  <a:pt x="1399" y="2235"/>
                </a:lnTo>
                <a:lnTo>
                  <a:pt x="1365" y="2258"/>
                </a:lnTo>
                <a:lnTo>
                  <a:pt x="563" y="2258"/>
                </a:lnTo>
              </a:path>
            </a:pathLst>
          </a:custGeom>
          <a:noFill/>
          <a:ln w="0">
            <a:solidFill>
              <a:srgbClr val="99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205" name="Freeform 14"/>
          <p:cNvSpPr>
            <a:spLocks/>
          </p:cNvSpPr>
          <p:nvPr/>
        </p:nvSpPr>
        <p:spPr bwMode="auto">
          <a:xfrm>
            <a:off x="4211638" y="1743075"/>
            <a:ext cx="1643062" cy="3584575"/>
          </a:xfrm>
          <a:custGeom>
            <a:avLst/>
            <a:gdLst>
              <a:gd name="T0" fmla="*/ 2147483647 w 1035"/>
              <a:gd name="T1" fmla="*/ 2147483647 h 2258"/>
              <a:gd name="T2" fmla="*/ 2147483647 w 1035"/>
              <a:gd name="T3" fmla="*/ 2147483647 h 2258"/>
              <a:gd name="T4" fmla="*/ 2147483647 w 1035"/>
              <a:gd name="T5" fmla="*/ 2147483647 h 2258"/>
              <a:gd name="T6" fmla="*/ 2147483647 w 1035"/>
              <a:gd name="T7" fmla="*/ 2147483647 h 2258"/>
              <a:gd name="T8" fmla="*/ 2147483647 w 1035"/>
              <a:gd name="T9" fmla="*/ 2147483647 h 2258"/>
              <a:gd name="T10" fmla="*/ 2147483647 w 1035"/>
              <a:gd name="T11" fmla="*/ 2147483647 h 2258"/>
              <a:gd name="T12" fmla="*/ 2147483647 w 1035"/>
              <a:gd name="T13" fmla="*/ 2147483647 h 2258"/>
              <a:gd name="T14" fmla="*/ 2147483647 w 1035"/>
              <a:gd name="T15" fmla="*/ 2147483647 h 2258"/>
              <a:gd name="T16" fmla="*/ 2147483647 w 1035"/>
              <a:gd name="T17" fmla="*/ 2147483647 h 2258"/>
              <a:gd name="T18" fmla="*/ 0 w 1035"/>
              <a:gd name="T19" fmla="*/ 2147483647 h 2258"/>
              <a:gd name="T20" fmla="*/ 2147483647 w 1035"/>
              <a:gd name="T21" fmla="*/ 2147483647 h 2258"/>
              <a:gd name="T22" fmla="*/ 2147483647 w 1035"/>
              <a:gd name="T23" fmla="*/ 2147483647 h 2258"/>
              <a:gd name="T24" fmla="*/ 2147483647 w 1035"/>
              <a:gd name="T25" fmla="*/ 2147483647 h 2258"/>
              <a:gd name="T26" fmla="*/ 2147483647 w 1035"/>
              <a:gd name="T27" fmla="*/ 2147483647 h 2258"/>
              <a:gd name="T28" fmla="*/ 2147483647 w 1035"/>
              <a:gd name="T29" fmla="*/ 2147483647 h 2258"/>
              <a:gd name="T30" fmla="*/ 2147483647 w 1035"/>
              <a:gd name="T31" fmla="*/ 2147483647 h 2258"/>
              <a:gd name="T32" fmla="*/ 2147483647 w 1035"/>
              <a:gd name="T33" fmla="*/ 2147483647 h 2258"/>
              <a:gd name="T34" fmla="*/ 2147483647 w 1035"/>
              <a:gd name="T35" fmla="*/ 2147483647 h 2258"/>
              <a:gd name="T36" fmla="*/ 2147483647 w 1035"/>
              <a:gd name="T37" fmla="*/ 2147483647 h 2258"/>
              <a:gd name="T38" fmla="*/ 2147483647 w 1035"/>
              <a:gd name="T39" fmla="*/ 0 h 2258"/>
              <a:gd name="T40" fmla="*/ 2147483647 w 1035"/>
              <a:gd name="T41" fmla="*/ 2147483647 h 2258"/>
              <a:gd name="T42" fmla="*/ 2147483647 w 1035"/>
              <a:gd name="T43" fmla="*/ 2147483647 h 2258"/>
              <a:gd name="T44" fmla="*/ 2147483647 w 1035"/>
              <a:gd name="T45" fmla="*/ 2147483647 h 2258"/>
              <a:gd name="T46" fmla="*/ 2147483647 w 1035"/>
              <a:gd name="T47" fmla="*/ 2147483647 h 2258"/>
              <a:gd name="T48" fmla="*/ 2147483647 w 1035"/>
              <a:gd name="T49" fmla="*/ 2147483647 h 2258"/>
              <a:gd name="T50" fmla="*/ 2147483647 w 1035"/>
              <a:gd name="T51" fmla="*/ 2147483647 h 2258"/>
              <a:gd name="T52" fmla="*/ 2147483647 w 1035"/>
              <a:gd name="T53" fmla="*/ 2147483647 h 2258"/>
              <a:gd name="T54" fmla="*/ 2147483647 w 1035"/>
              <a:gd name="T55" fmla="*/ 2147483647 h 2258"/>
              <a:gd name="T56" fmla="*/ 2147483647 w 1035"/>
              <a:gd name="T57" fmla="*/ 2147483647 h 2258"/>
              <a:gd name="T58" fmla="*/ 2147483647 w 1035"/>
              <a:gd name="T59" fmla="*/ 2147483647 h 2258"/>
              <a:gd name="T60" fmla="*/ 2147483647 w 1035"/>
              <a:gd name="T61" fmla="*/ 2147483647 h 2258"/>
              <a:gd name="T62" fmla="*/ 2147483647 w 1035"/>
              <a:gd name="T63" fmla="*/ 2147483647 h 2258"/>
              <a:gd name="T64" fmla="*/ 2147483647 w 1035"/>
              <a:gd name="T65" fmla="*/ 2147483647 h 2258"/>
              <a:gd name="T66" fmla="*/ 2147483647 w 1035"/>
              <a:gd name="T67" fmla="*/ 2147483647 h 2258"/>
              <a:gd name="T68" fmla="*/ 2147483647 w 1035"/>
              <a:gd name="T69" fmla="*/ 2147483647 h 2258"/>
              <a:gd name="T70" fmla="*/ 2147483647 w 1035"/>
              <a:gd name="T71" fmla="*/ 2147483647 h 2258"/>
              <a:gd name="T72" fmla="*/ 2147483647 w 1035"/>
              <a:gd name="T73" fmla="*/ 2147483647 h 2258"/>
              <a:gd name="T74" fmla="*/ 2147483647 w 1035"/>
              <a:gd name="T75" fmla="*/ 2147483647 h 2258"/>
              <a:gd name="T76" fmla="*/ 2147483647 w 1035"/>
              <a:gd name="T77" fmla="*/ 2147483647 h 225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035"/>
              <a:gd name="T118" fmla="*/ 0 h 2258"/>
              <a:gd name="T119" fmla="*/ 1035 w 1035"/>
              <a:gd name="T120" fmla="*/ 2258 h 2258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035" h="2258">
                <a:moveTo>
                  <a:pt x="302" y="2258"/>
                </a:moveTo>
                <a:lnTo>
                  <a:pt x="284" y="2235"/>
                </a:lnTo>
                <a:lnTo>
                  <a:pt x="265" y="2210"/>
                </a:lnTo>
                <a:lnTo>
                  <a:pt x="247" y="2184"/>
                </a:lnTo>
                <a:lnTo>
                  <a:pt x="231" y="2157"/>
                </a:lnTo>
                <a:lnTo>
                  <a:pt x="214" y="2131"/>
                </a:lnTo>
                <a:lnTo>
                  <a:pt x="198" y="2102"/>
                </a:lnTo>
                <a:lnTo>
                  <a:pt x="184" y="2072"/>
                </a:lnTo>
                <a:lnTo>
                  <a:pt x="168" y="2042"/>
                </a:lnTo>
                <a:lnTo>
                  <a:pt x="141" y="1981"/>
                </a:lnTo>
                <a:lnTo>
                  <a:pt x="116" y="1917"/>
                </a:lnTo>
                <a:lnTo>
                  <a:pt x="94" y="1848"/>
                </a:lnTo>
                <a:lnTo>
                  <a:pt x="74" y="1779"/>
                </a:lnTo>
                <a:lnTo>
                  <a:pt x="56" y="1707"/>
                </a:lnTo>
                <a:lnTo>
                  <a:pt x="41" y="1632"/>
                </a:lnTo>
                <a:lnTo>
                  <a:pt x="28" y="1556"/>
                </a:lnTo>
                <a:lnTo>
                  <a:pt x="18" y="1479"/>
                </a:lnTo>
                <a:lnTo>
                  <a:pt x="9" y="1401"/>
                </a:lnTo>
                <a:lnTo>
                  <a:pt x="3" y="1321"/>
                </a:lnTo>
                <a:lnTo>
                  <a:pt x="0" y="1240"/>
                </a:lnTo>
                <a:lnTo>
                  <a:pt x="0" y="1161"/>
                </a:lnTo>
                <a:lnTo>
                  <a:pt x="2" y="1079"/>
                </a:lnTo>
                <a:lnTo>
                  <a:pt x="5" y="998"/>
                </a:lnTo>
                <a:lnTo>
                  <a:pt x="12" y="917"/>
                </a:lnTo>
                <a:lnTo>
                  <a:pt x="21" y="837"/>
                </a:lnTo>
                <a:lnTo>
                  <a:pt x="32" y="758"/>
                </a:lnTo>
                <a:lnTo>
                  <a:pt x="44" y="680"/>
                </a:lnTo>
                <a:lnTo>
                  <a:pt x="60" y="602"/>
                </a:lnTo>
                <a:lnTo>
                  <a:pt x="79" y="526"/>
                </a:lnTo>
                <a:lnTo>
                  <a:pt x="99" y="452"/>
                </a:lnTo>
                <a:lnTo>
                  <a:pt x="122" y="379"/>
                </a:lnTo>
                <a:lnTo>
                  <a:pt x="148" y="309"/>
                </a:lnTo>
                <a:lnTo>
                  <a:pt x="175" y="242"/>
                </a:lnTo>
                <a:lnTo>
                  <a:pt x="205" y="176"/>
                </a:lnTo>
                <a:lnTo>
                  <a:pt x="238" y="114"/>
                </a:lnTo>
                <a:lnTo>
                  <a:pt x="254" y="84"/>
                </a:lnTo>
                <a:lnTo>
                  <a:pt x="272" y="54"/>
                </a:lnTo>
                <a:lnTo>
                  <a:pt x="291" y="26"/>
                </a:lnTo>
                <a:lnTo>
                  <a:pt x="309" y="0"/>
                </a:lnTo>
                <a:lnTo>
                  <a:pt x="726" y="0"/>
                </a:lnTo>
                <a:lnTo>
                  <a:pt x="745" y="26"/>
                </a:lnTo>
                <a:lnTo>
                  <a:pt x="763" y="54"/>
                </a:lnTo>
                <a:lnTo>
                  <a:pt x="781" y="84"/>
                </a:lnTo>
                <a:lnTo>
                  <a:pt x="796" y="114"/>
                </a:lnTo>
                <a:lnTo>
                  <a:pt x="830" y="176"/>
                </a:lnTo>
                <a:lnTo>
                  <a:pt x="860" y="242"/>
                </a:lnTo>
                <a:lnTo>
                  <a:pt x="886" y="309"/>
                </a:lnTo>
                <a:lnTo>
                  <a:pt x="913" y="379"/>
                </a:lnTo>
                <a:lnTo>
                  <a:pt x="936" y="452"/>
                </a:lnTo>
                <a:lnTo>
                  <a:pt x="955" y="526"/>
                </a:lnTo>
                <a:lnTo>
                  <a:pt x="975" y="602"/>
                </a:lnTo>
                <a:lnTo>
                  <a:pt x="991" y="680"/>
                </a:lnTo>
                <a:lnTo>
                  <a:pt x="1003" y="758"/>
                </a:lnTo>
                <a:lnTo>
                  <a:pt x="1014" y="837"/>
                </a:lnTo>
                <a:lnTo>
                  <a:pt x="1022" y="917"/>
                </a:lnTo>
                <a:lnTo>
                  <a:pt x="1030" y="998"/>
                </a:lnTo>
                <a:lnTo>
                  <a:pt x="1033" y="1079"/>
                </a:lnTo>
                <a:lnTo>
                  <a:pt x="1035" y="1161"/>
                </a:lnTo>
                <a:lnTo>
                  <a:pt x="1035" y="1240"/>
                </a:lnTo>
                <a:lnTo>
                  <a:pt x="1031" y="1321"/>
                </a:lnTo>
                <a:lnTo>
                  <a:pt x="1026" y="1401"/>
                </a:lnTo>
                <a:lnTo>
                  <a:pt x="1017" y="1479"/>
                </a:lnTo>
                <a:lnTo>
                  <a:pt x="1007" y="1556"/>
                </a:lnTo>
                <a:lnTo>
                  <a:pt x="994" y="1632"/>
                </a:lnTo>
                <a:lnTo>
                  <a:pt x="978" y="1707"/>
                </a:lnTo>
                <a:lnTo>
                  <a:pt x="961" y="1779"/>
                </a:lnTo>
                <a:lnTo>
                  <a:pt x="941" y="1848"/>
                </a:lnTo>
                <a:lnTo>
                  <a:pt x="918" y="1917"/>
                </a:lnTo>
                <a:lnTo>
                  <a:pt x="894" y="1981"/>
                </a:lnTo>
                <a:lnTo>
                  <a:pt x="865" y="2042"/>
                </a:lnTo>
                <a:lnTo>
                  <a:pt x="851" y="2072"/>
                </a:lnTo>
                <a:lnTo>
                  <a:pt x="837" y="2102"/>
                </a:lnTo>
                <a:lnTo>
                  <a:pt x="821" y="2131"/>
                </a:lnTo>
                <a:lnTo>
                  <a:pt x="803" y="2157"/>
                </a:lnTo>
                <a:lnTo>
                  <a:pt x="788" y="2184"/>
                </a:lnTo>
                <a:lnTo>
                  <a:pt x="770" y="2210"/>
                </a:lnTo>
                <a:lnTo>
                  <a:pt x="751" y="2235"/>
                </a:lnTo>
                <a:lnTo>
                  <a:pt x="733" y="2258"/>
                </a:lnTo>
                <a:lnTo>
                  <a:pt x="302" y="2258"/>
                </a:lnTo>
              </a:path>
            </a:pathLst>
          </a:custGeom>
          <a:noFill/>
          <a:ln w="0">
            <a:solidFill>
              <a:srgbClr val="99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206" name="Line 15"/>
          <p:cNvSpPr>
            <a:spLocks noChangeShapeType="1"/>
          </p:cNvSpPr>
          <p:nvPr/>
        </p:nvSpPr>
        <p:spPr bwMode="auto">
          <a:xfrm flipH="1" flipV="1">
            <a:off x="5027613" y="1743075"/>
            <a:ext cx="4762" cy="3581400"/>
          </a:xfrm>
          <a:prstGeom prst="line">
            <a:avLst/>
          </a:prstGeom>
          <a:noFill/>
          <a:ln w="0">
            <a:solidFill>
              <a:srgbClr val="99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207" name="Line 16"/>
          <p:cNvSpPr>
            <a:spLocks noChangeShapeType="1"/>
          </p:cNvSpPr>
          <p:nvPr/>
        </p:nvSpPr>
        <p:spPr bwMode="auto">
          <a:xfrm>
            <a:off x="3051175" y="1874838"/>
            <a:ext cx="3952875" cy="1587"/>
          </a:xfrm>
          <a:prstGeom prst="line">
            <a:avLst/>
          </a:prstGeom>
          <a:noFill/>
          <a:ln w="0">
            <a:solidFill>
              <a:srgbClr val="99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208" name="Line 17"/>
          <p:cNvSpPr>
            <a:spLocks noChangeShapeType="1"/>
          </p:cNvSpPr>
          <p:nvPr/>
        </p:nvSpPr>
        <p:spPr bwMode="auto">
          <a:xfrm>
            <a:off x="2513013" y="2090738"/>
            <a:ext cx="5037137" cy="1587"/>
          </a:xfrm>
          <a:prstGeom prst="line">
            <a:avLst/>
          </a:prstGeom>
          <a:noFill/>
          <a:ln w="0">
            <a:solidFill>
              <a:srgbClr val="99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209" name="Line 18"/>
          <p:cNvSpPr>
            <a:spLocks noChangeShapeType="1"/>
          </p:cNvSpPr>
          <p:nvPr/>
        </p:nvSpPr>
        <p:spPr bwMode="auto">
          <a:xfrm flipV="1">
            <a:off x="1949450" y="2401888"/>
            <a:ext cx="6159500" cy="3175"/>
          </a:xfrm>
          <a:prstGeom prst="line">
            <a:avLst/>
          </a:prstGeom>
          <a:noFill/>
          <a:ln w="0">
            <a:solidFill>
              <a:srgbClr val="99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210" name="Line 19"/>
          <p:cNvSpPr>
            <a:spLocks noChangeShapeType="1"/>
          </p:cNvSpPr>
          <p:nvPr/>
        </p:nvSpPr>
        <p:spPr bwMode="auto">
          <a:xfrm>
            <a:off x="1511300" y="2757488"/>
            <a:ext cx="7034213" cy="1587"/>
          </a:xfrm>
          <a:prstGeom prst="line">
            <a:avLst/>
          </a:prstGeom>
          <a:noFill/>
          <a:ln w="0">
            <a:solidFill>
              <a:srgbClr val="99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211" name="Line 20"/>
          <p:cNvSpPr>
            <a:spLocks noChangeShapeType="1"/>
          </p:cNvSpPr>
          <p:nvPr/>
        </p:nvSpPr>
        <p:spPr bwMode="auto">
          <a:xfrm>
            <a:off x="1220788" y="3155950"/>
            <a:ext cx="7620000" cy="1588"/>
          </a:xfrm>
          <a:prstGeom prst="line">
            <a:avLst/>
          </a:prstGeom>
          <a:noFill/>
          <a:ln w="0">
            <a:solidFill>
              <a:srgbClr val="99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212" name="Line 21"/>
          <p:cNvSpPr>
            <a:spLocks noChangeShapeType="1"/>
          </p:cNvSpPr>
          <p:nvPr/>
        </p:nvSpPr>
        <p:spPr bwMode="auto">
          <a:xfrm>
            <a:off x="1111250" y="3598863"/>
            <a:ext cx="7839075" cy="1587"/>
          </a:xfrm>
          <a:prstGeom prst="line">
            <a:avLst/>
          </a:prstGeom>
          <a:noFill/>
          <a:ln w="0">
            <a:solidFill>
              <a:srgbClr val="99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213" name="Line 22"/>
          <p:cNvSpPr>
            <a:spLocks noChangeShapeType="1"/>
          </p:cNvSpPr>
          <p:nvPr/>
        </p:nvSpPr>
        <p:spPr bwMode="auto">
          <a:xfrm>
            <a:off x="1228725" y="4059238"/>
            <a:ext cx="7605713" cy="1587"/>
          </a:xfrm>
          <a:prstGeom prst="line">
            <a:avLst/>
          </a:prstGeom>
          <a:noFill/>
          <a:ln w="0">
            <a:solidFill>
              <a:srgbClr val="99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214" name="Line 23"/>
          <p:cNvSpPr>
            <a:spLocks noChangeShapeType="1"/>
          </p:cNvSpPr>
          <p:nvPr/>
        </p:nvSpPr>
        <p:spPr bwMode="auto">
          <a:xfrm>
            <a:off x="1536700" y="4454525"/>
            <a:ext cx="6983413" cy="1588"/>
          </a:xfrm>
          <a:prstGeom prst="line">
            <a:avLst/>
          </a:prstGeom>
          <a:noFill/>
          <a:ln w="0">
            <a:solidFill>
              <a:srgbClr val="99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215" name="Line 24"/>
          <p:cNvSpPr>
            <a:spLocks noChangeShapeType="1"/>
          </p:cNvSpPr>
          <p:nvPr/>
        </p:nvSpPr>
        <p:spPr bwMode="auto">
          <a:xfrm>
            <a:off x="2030413" y="4808538"/>
            <a:ext cx="5988050" cy="3175"/>
          </a:xfrm>
          <a:prstGeom prst="line">
            <a:avLst/>
          </a:prstGeom>
          <a:noFill/>
          <a:ln w="0">
            <a:solidFill>
              <a:srgbClr val="99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216" name="Line 25"/>
          <p:cNvSpPr>
            <a:spLocks noChangeShapeType="1"/>
          </p:cNvSpPr>
          <p:nvPr/>
        </p:nvSpPr>
        <p:spPr bwMode="auto">
          <a:xfrm>
            <a:off x="2719388" y="5116513"/>
            <a:ext cx="4610100" cy="1587"/>
          </a:xfrm>
          <a:prstGeom prst="line">
            <a:avLst/>
          </a:prstGeom>
          <a:noFill/>
          <a:ln w="0">
            <a:solidFill>
              <a:srgbClr val="99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217" name="Rectangle 27"/>
          <p:cNvSpPr>
            <a:spLocks noChangeArrowheads="1"/>
          </p:cNvSpPr>
          <p:nvPr/>
        </p:nvSpPr>
        <p:spPr bwMode="auto">
          <a:xfrm>
            <a:off x="3989388" y="2863850"/>
            <a:ext cx="227806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935038" eaLnBrk="0" hangingPunct="0">
              <a:lnSpc>
                <a:spcPct val="75000"/>
              </a:lnSpc>
            </a:pPr>
            <a:r>
              <a:rPr lang="en-US" sz="1200" b="1">
                <a:ea typeface="MS PGothic" charset="0"/>
                <a:cs typeface="MS PGothic" charset="0"/>
              </a:rPr>
              <a:t>Middle East</a:t>
            </a:r>
            <a:r>
              <a:rPr lang="en-US" sz="1200">
                <a:ea typeface="MS PGothic" charset="0"/>
                <a:cs typeface="MS PGothic" charset="0"/>
              </a:rPr>
              <a:t> </a:t>
            </a:r>
            <a:r>
              <a:rPr lang="en-US" sz="1200" b="1">
                <a:ea typeface="MS PGothic" charset="0"/>
                <a:cs typeface="MS PGothic" charset="0"/>
              </a:rPr>
              <a:t>&amp;</a:t>
            </a:r>
            <a:r>
              <a:rPr lang="en-US" sz="1200">
                <a:ea typeface="MS PGothic" charset="0"/>
                <a:cs typeface="MS PGothic" charset="0"/>
              </a:rPr>
              <a:t> </a:t>
            </a:r>
            <a:r>
              <a:rPr lang="en-US" sz="1200" b="1">
                <a:ea typeface="MS PGothic" charset="0"/>
                <a:cs typeface="MS PGothic" charset="0"/>
              </a:rPr>
              <a:t>North Africa</a:t>
            </a:r>
          </a:p>
          <a:p>
            <a:pPr algn="ctr" defTabSz="935038" eaLnBrk="0" hangingPunct="0">
              <a:lnSpc>
                <a:spcPct val="75000"/>
              </a:lnSpc>
            </a:pPr>
            <a:r>
              <a:rPr lang="en-US" sz="1400" b="1">
                <a:ea typeface="MS PGothic" charset="0"/>
                <a:cs typeface="MS PGothic" charset="0"/>
              </a:rPr>
              <a:t>240 000</a:t>
            </a:r>
          </a:p>
          <a:p>
            <a:pPr algn="ctr" defTabSz="935038" eaLnBrk="0" hangingPunct="0">
              <a:lnSpc>
                <a:spcPct val="75000"/>
              </a:lnSpc>
            </a:pPr>
            <a:r>
              <a:rPr lang="en-US" sz="1200">
                <a:solidFill>
                  <a:srgbClr val="4D4D4D"/>
                </a:solidFill>
                <a:latin typeface="Arial Narrow" charset="0"/>
                <a:ea typeface="MS PGothic" charset="0"/>
                <a:cs typeface="MS PGothic" charset="0"/>
              </a:rPr>
              <a:t>[150 000 – 320 000]</a:t>
            </a:r>
          </a:p>
        </p:txBody>
      </p:sp>
      <p:sp>
        <p:nvSpPr>
          <p:cNvPr id="8218" name="Rectangle 28"/>
          <p:cNvSpPr>
            <a:spLocks noChangeArrowheads="1"/>
          </p:cNvSpPr>
          <p:nvPr/>
        </p:nvSpPr>
        <p:spPr bwMode="auto">
          <a:xfrm>
            <a:off x="4467225" y="3602038"/>
            <a:ext cx="194786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935038" eaLnBrk="0" hangingPunct="0">
              <a:lnSpc>
                <a:spcPct val="75000"/>
              </a:lnSpc>
            </a:pPr>
            <a:r>
              <a:rPr lang="en-US" sz="1200" b="1">
                <a:ea typeface="MS PGothic" charset="0"/>
                <a:cs typeface="MS PGothic" charset="0"/>
              </a:rPr>
              <a:t>Sub-Saharan Africa</a:t>
            </a:r>
          </a:p>
          <a:p>
            <a:pPr algn="ctr" defTabSz="935038" eaLnBrk="0" hangingPunct="0">
              <a:lnSpc>
                <a:spcPct val="75000"/>
              </a:lnSpc>
            </a:pPr>
            <a:r>
              <a:rPr lang="en-US" sz="1400" b="1">
                <a:ea typeface="MS PGothic" charset="0"/>
                <a:cs typeface="MS PGothic" charset="0"/>
              </a:rPr>
              <a:t>25.8 million</a:t>
            </a:r>
          </a:p>
          <a:p>
            <a:pPr algn="ctr" defTabSz="935038" eaLnBrk="0" hangingPunct="0">
              <a:lnSpc>
                <a:spcPct val="75000"/>
              </a:lnSpc>
            </a:pPr>
            <a:r>
              <a:rPr lang="en-US" sz="1200">
                <a:solidFill>
                  <a:srgbClr val="4D4D4D"/>
                </a:solidFill>
                <a:latin typeface="Arial Narrow" charset="0"/>
                <a:ea typeface="MS PGothic" charset="0"/>
                <a:cs typeface="MS PGothic" charset="0"/>
              </a:rPr>
              <a:t>[24.0 million – 28.7 million]</a:t>
            </a:r>
          </a:p>
        </p:txBody>
      </p:sp>
      <p:sp>
        <p:nvSpPr>
          <p:cNvPr id="8219" name="Rectangle 29"/>
          <p:cNvSpPr>
            <a:spLocks noChangeArrowheads="1"/>
          </p:cNvSpPr>
          <p:nvPr/>
        </p:nvSpPr>
        <p:spPr bwMode="auto">
          <a:xfrm>
            <a:off x="5575300" y="2133600"/>
            <a:ext cx="17399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935038" eaLnBrk="0" hangingPunct="0">
              <a:lnSpc>
                <a:spcPct val="75000"/>
              </a:lnSpc>
            </a:pPr>
            <a:r>
              <a:rPr lang="en-US" sz="1200" b="1">
                <a:ea typeface="MS PGothic" charset="0"/>
                <a:cs typeface="MS PGothic" charset="0"/>
              </a:rPr>
              <a:t>Eastern Europe </a:t>
            </a:r>
            <a:br>
              <a:rPr lang="en-US" sz="1200" b="1">
                <a:ea typeface="MS PGothic" charset="0"/>
                <a:cs typeface="MS PGothic" charset="0"/>
              </a:rPr>
            </a:br>
            <a:r>
              <a:rPr lang="en-US" sz="1200" b="1">
                <a:ea typeface="MS PGothic" charset="0"/>
                <a:cs typeface="MS PGothic" charset="0"/>
              </a:rPr>
              <a:t>&amp; Central Asia</a:t>
            </a:r>
          </a:p>
          <a:p>
            <a:pPr algn="ctr" defTabSz="935038" eaLnBrk="0" hangingPunct="0">
              <a:lnSpc>
                <a:spcPct val="75000"/>
              </a:lnSpc>
            </a:pPr>
            <a:r>
              <a:rPr lang="en-US" sz="1400" b="1">
                <a:ea typeface="MS PGothic" charset="0"/>
                <a:cs typeface="MS PGothic" charset="0"/>
              </a:rPr>
              <a:t>1.5 million </a:t>
            </a:r>
          </a:p>
          <a:p>
            <a:pPr algn="ctr" defTabSz="935038" eaLnBrk="0" hangingPunct="0">
              <a:lnSpc>
                <a:spcPct val="75000"/>
              </a:lnSpc>
            </a:pPr>
            <a:r>
              <a:rPr lang="en-US" sz="1200">
                <a:solidFill>
                  <a:srgbClr val="4D4D4D"/>
                </a:solidFill>
                <a:latin typeface="Arial Narrow" charset="0"/>
                <a:ea typeface="MS PGothic" charset="0"/>
                <a:cs typeface="MS PGothic" charset="0"/>
              </a:rPr>
              <a:t>[1.3 million – 1.8 million]</a:t>
            </a:r>
          </a:p>
        </p:txBody>
      </p:sp>
      <p:sp>
        <p:nvSpPr>
          <p:cNvPr id="8220" name="Rectangle 30"/>
          <p:cNvSpPr>
            <a:spLocks noChangeArrowheads="1"/>
          </p:cNvSpPr>
          <p:nvPr/>
        </p:nvSpPr>
        <p:spPr bwMode="auto">
          <a:xfrm>
            <a:off x="6299200" y="3236913"/>
            <a:ext cx="21971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935038" eaLnBrk="0" hangingPunct="0">
              <a:lnSpc>
                <a:spcPct val="75000"/>
              </a:lnSpc>
              <a:tabLst>
                <a:tab pos="285750" algn="l"/>
              </a:tabLst>
            </a:pPr>
            <a:r>
              <a:rPr lang="en-US" sz="1200" b="1">
                <a:ea typeface="MS PGothic" charset="0"/>
                <a:cs typeface="MS PGothic" charset="0"/>
              </a:rPr>
              <a:t>Asia and the Pacific</a:t>
            </a:r>
          </a:p>
          <a:p>
            <a:pPr algn="ctr" defTabSz="935038" eaLnBrk="0" hangingPunct="0">
              <a:lnSpc>
                <a:spcPct val="75000"/>
              </a:lnSpc>
              <a:tabLst>
                <a:tab pos="285750" algn="l"/>
              </a:tabLst>
            </a:pPr>
            <a:r>
              <a:rPr lang="en-US" sz="1400" b="1">
                <a:ea typeface="MS PGothic" charset="0"/>
                <a:cs typeface="MS PGothic" charset="0"/>
              </a:rPr>
              <a:t>	5.0 million</a:t>
            </a:r>
          </a:p>
          <a:p>
            <a:pPr algn="ctr" defTabSz="935038" eaLnBrk="0" hangingPunct="0">
              <a:lnSpc>
                <a:spcPct val="75000"/>
              </a:lnSpc>
              <a:tabLst>
                <a:tab pos="285750" algn="l"/>
              </a:tabLst>
            </a:pPr>
            <a:r>
              <a:rPr lang="en-US" sz="1200" b="1">
                <a:latin typeface="Arial Narrow" charset="0"/>
                <a:ea typeface="MS PGothic" charset="0"/>
                <a:cs typeface="MS PGothic" charset="0"/>
              </a:rPr>
              <a:t>	</a:t>
            </a:r>
            <a:r>
              <a:rPr lang="en-US" sz="1200">
                <a:solidFill>
                  <a:srgbClr val="4D4D4D"/>
                </a:solidFill>
                <a:latin typeface="Arial Narrow" charset="0"/>
                <a:ea typeface="MS PGothic" charset="0"/>
                <a:cs typeface="MS PGothic" charset="0"/>
              </a:rPr>
              <a:t>[4.5 million – 5.6 million]</a:t>
            </a:r>
          </a:p>
        </p:txBody>
      </p:sp>
      <p:sp>
        <p:nvSpPr>
          <p:cNvPr id="8221" name="Rectangle 32"/>
          <p:cNvSpPr>
            <a:spLocks noChangeArrowheads="1"/>
          </p:cNvSpPr>
          <p:nvPr/>
        </p:nvSpPr>
        <p:spPr bwMode="auto">
          <a:xfrm>
            <a:off x="1979613" y="2327275"/>
            <a:ext cx="36988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935038" eaLnBrk="0" hangingPunct="0">
              <a:lnSpc>
                <a:spcPct val="75000"/>
              </a:lnSpc>
            </a:pPr>
            <a:r>
              <a:rPr lang="en-US" sz="1200" b="1">
                <a:ea typeface="MS PGothic" charset="0"/>
                <a:cs typeface="MS PGothic" charset="0"/>
              </a:rPr>
              <a:t>North America and Western and Central Europe</a:t>
            </a:r>
          </a:p>
          <a:p>
            <a:pPr algn="ctr" defTabSz="935038">
              <a:lnSpc>
                <a:spcPct val="75000"/>
              </a:lnSpc>
            </a:pPr>
            <a:r>
              <a:rPr lang="en-US" sz="1400" b="1">
                <a:ea typeface="MS PGothic" charset="0"/>
                <a:cs typeface="MS PGothic" charset="0"/>
              </a:rPr>
              <a:t>                     2.4 million </a:t>
            </a:r>
          </a:p>
          <a:p>
            <a:pPr algn="ctr" defTabSz="935038">
              <a:lnSpc>
                <a:spcPct val="75000"/>
              </a:lnSpc>
            </a:pPr>
            <a:r>
              <a:rPr lang="en-US" sz="1200">
                <a:solidFill>
                  <a:srgbClr val="4D4D4D"/>
                </a:solidFill>
                <a:latin typeface="Arial Narrow" charset="0"/>
                <a:ea typeface="MS PGothic" charset="0"/>
                <a:cs typeface="MS PGothic" charset="0"/>
              </a:rPr>
              <a:t>                          [1.5 million – 3.5 million]</a:t>
            </a:r>
          </a:p>
        </p:txBody>
      </p:sp>
      <p:sp>
        <p:nvSpPr>
          <p:cNvPr id="8222" name="Rectangle 33"/>
          <p:cNvSpPr>
            <a:spLocks noChangeArrowheads="1"/>
          </p:cNvSpPr>
          <p:nvPr/>
        </p:nvSpPr>
        <p:spPr bwMode="auto">
          <a:xfrm>
            <a:off x="2695575" y="3717925"/>
            <a:ext cx="17621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935038" eaLnBrk="0" hangingPunct="0">
              <a:lnSpc>
                <a:spcPct val="75000"/>
              </a:lnSpc>
            </a:pPr>
            <a:r>
              <a:rPr lang="en-US" sz="1200" b="1">
                <a:ea typeface="MS PGothic" charset="0"/>
                <a:cs typeface="MS PGothic" charset="0"/>
              </a:rPr>
              <a:t>Latin America</a:t>
            </a:r>
          </a:p>
          <a:p>
            <a:pPr algn="ctr" defTabSz="935038" eaLnBrk="0" hangingPunct="0">
              <a:lnSpc>
                <a:spcPct val="75000"/>
              </a:lnSpc>
            </a:pPr>
            <a:r>
              <a:rPr lang="en-US" sz="1400" b="1">
                <a:ea typeface="MS PGothic" charset="0"/>
                <a:cs typeface="MS PGothic" charset="0"/>
              </a:rPr>
              <a:t>1.7 million</a:t>
            </a:r>
          </a:p>
          <a:p>
            <a:pPr algn="ctr" defTabSz="935038" eaLnBrk="0" hangingPunct="0">
              <a:lnSpc>
                <a:spcPct val="75000"/>
              </a:lnSpc>
            </a:pPr>
            <a:r>
              <a:rPr lang="en-US" sz="1200">
                <a:solidFill>
                  <a:srgbClr val="4D4D4D"/>
                </a:solidFill>
                <a:latin typeface="Arial Narrow" charset="0"/>
                <a:ea typeface="MS PGothic" charset="0"/>
                <a:cs typeface="MS PGothic" charset="0"/>
              </a:rPr>
              <a:t>[1.4 million – 2.0 million]</a:t>
            </a:r>
          </a:p>
        </p:txBody>
      </p:sp>
      <p:sp>
        <p:nvSpPr>
          <p:cNvPr id="8223" name="Rectangle 35"/>
          <p:cNvSpPr>
            <a:spLocks noChangeArrowheads="1"/>
          </p:cNvSpPr>
          <p:nvPr/>
        </p:nvSpPr>
        <p:spPr bwMode="auto">
          <a:xfrm>
            <a:off x="2403475" y="3022600"/>
            <a:ext cx="208121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935038" eaLnBrk="0" hangingPunct="0">
              <a:lnSpc>
                <a:spcPct val="75000"/>
              </a:lnSpc>
            </a:pPr>
            <a:r>
              <a:rPr lang="en-US" sz="1200" b="1">
                <a:ea typeface="MS PGothic" charset="0"/>
                <a:cs typeface="MS PGothic" charset="0"/>
              </a:rPr>
              <a:t>Caribbean</a:t>
            </a:r>
          </a:p>
          <a:p>
            <a:pPr algn="ctr" defTabSz="935038">
              <a:lnSpc>
                <a:spcPct val="75000"/>
              </a:lnSpc>
            </a:pPr>
            <a:r>
              <a:rPr lang="en-US" sz="1400" b="1">
                <a:ea typeface="MS PGothic" charset="0"/>
                <a:cs typeface="MS PGothic" charset="0"/>
              </a:rPr>
              <a:t>280 000</a:t>
            </a:r>
          </a:p>
          <a:p>
            <a:pPr algn="ctr" defTabSz="935038">
              <a:lnSpc>
                <a:spcPct val="75000"/>
              </a:lnSpc>
            </a:pPr>
            <a:r>
              <a:rPr lang="en-US" sz="1200">
                <a:solidFill>
                  <a:srgbClr val="4D4D4D"/>
                </a:solidFill>
                <a:latin typeface="Arial Narrow" charset="0"/>
                <a:ea typeface="MS PGothic" charset="0"/>
                <a:cs typeface="MS PGothic" charset="0"/>
              </a:rPr>
              <a:t>[210 000 – 340 000]</a:t>
            </a:r>
          </a:p>
        </p:txBody>
      </p:sp>
      <p:sp>
        <p:nvSpPr>
          <p:cNvPr id="8224" name="Rectangle 36"/>
          <p:cNvSpPr>
            <a:spLocks noChangeArrowheads="1"/>
          </p:cNvSpPr>
          <p:nvPr/>
        </p:nvSpPr>
        <p:spPr bwMode="auto">
          <a:xfrm>
            <a:off x="1026416" y="356197"/>
            <a:ext cx="901746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57200"/>
            <a:r>
              <a:rPr lang="en-US" sz="2300" dirty="0">
                <a:latin typeface="Arial Bold" charset="0"/>
                <a:ea typeface="MS PGothic" charset="0"/>
              </a:rPr>
              <a:t>Adults and children estimated to be living with HIV </a:t>
            </a:r>
            <a:r>
              <a:rPr lang="en-US" sz="2300" b="1" dirty="0">
                <a:solidFill>
                  <a:srgbClr val="E31837"/>
                </a:solidFill>
                <a:latin typeface="Arial Bold" charset="0"/>
                <a:ea typeface="MS PGothic" charset="0"/>
                <a:sym typeface="Webdings" charset="0"/>
              </a:rPr>
              <a:t></a:t>
            </a:r>
            <a:r>
              <a:rPr lang="en-US" sz="2300" dirty="0">
                <a:latin typeface="Arial Bold" charset="0"/>
                <a:ea typeface="MS PGothic" charset="0"/>
              </a:rPr>
              <a:t> 2014 </a:t>
            </a:r>
          </a:p>
        </p:txBody>
      </p:sp>
      <p:sp>
        <p:nvSpPr>
          <p:cNvPr id="34" name="Cadre 33"/>
          <p:cNvSpPr/>
          <p:nvPr/>
        </p:nvSpPr>
        <p:spPr>
          <a:xfrm>
            <a:off x="4397956" y="3415230"/>
            <a:ext cx="2165109" cy="862988"/>
          </a:xfrm>
          <a:prstGeom prst="fram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5503" tIns="52752" rIns="105503" bIns="52752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36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634" y="0"/>
            <a:ext cx="91733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38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Questions à poser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34278" y="1600200"/>
            <a:ext cx="8838372" cy="4525963"/>
          </a:xfrm>
        </p:spPr>
        <p:txBody>
          <a:bodyPr/>
          <a:lstStyle/>
          <a:p>
            <a:r>
              <a:rPr lang="fr-FR" sz="2400" dirty="0" smtClean="0"/>
              <a:t>Facteurs de risque VIH-IST</a:t>
            </a:r>
          </a:p>
          <a:p>
            <a:pPr lvl="1"/>
            <a:r>
              <a:rPr lang="fr-FR" sz="2000" dirty="0" smtClean="0"/>
              <a:t>Protection des rapports</a:t>
            </a:r>
          </a:p>
          <a:p>
            <a:pPr lvl="1"/>
            <a:r>
              <a:rPr lang="fr-FR" sz="2000" dirty="0" smtClean="0"/>
              <a:t>Nombre de partenaires</a:t>
            </a:r>
          </a:p>
          <a:p>
            <a:pPr lvl="1"/>
            <a:r>
              <a:rPr lang="fr-FR" sz="2000" dirty="0" smtClean="0"/>
              <a:t>Types de rapport (oral, vaginal, anal)</a:t>
            </a:r>
          </a:p>
          <a:p>
            <a:pPr lvl="1"/>
            <a:r>
              <a:rPr lang="fr-FR" sz="2000" dirty="0" smtClean="0"/>
              <a:t>Types de partenaires (femmes, hommes, les deux)</a:t>
            </a:r>
          </a:p>
          <a:p>
            <a:r>
              <a:rPr lang="fr-FR" sz="2400" dirty="0" smtClean="0"/>
              <a:t>IST</a:t>
            </a:r>
          </a:p>
          <a:p>
            <a:pPr lvl="1"/>
            <a:r>
              <a:rPr lang="fr-FR" sz="2000" dirty="0" smtClean="0"/>
              <a:t>Antécédent d’IST, de traitement d’IST</a:t>
            </a:r>
          </a:p>
          <a:p>
            <a:pPr lvl="1"/>
            <a:r>
              <a:rPr lang="fr-FR" sz="2000" dirty="0" smtClean="0"/>
              <a:t>Antécédent de dépistages</a:t>
            </a:r>
          </a:p>
          <a:p>
            <a:pPr lvl="1"/>
            <a:r>
              <a:rPr lang="fr-FR" sz="2000" dirty="0" smtClean="0"/>
              <a:t>Symptômes</a:t>
            </a:r>
          </a:p>
          <a:p>
            <a:r>
              <a:rPr lang="fr-FR" sz="2400" dirty="0" smtClean="0"/>
              <a:t>Facteurs de risque VHB/VHC</a:t>
            </a:r>
          </a:p>
          <a:p>
            <a:pPr lvl="1"/>
            <a:r>
              <a:rPr lang="fr-FR" sz="2000" dirty="0" smtClean="0"/>
              <a:t>Vaccination VHB</a:t>
            </a:r>
          </a:p>
          <a:p>
            <a:pPr lvl="1"/>
            <a:r>
              <a:rPr lang="fr-FR" sz="2000" dirty="0" smtClean="0"/>
              <a:t>Pratiques d’injection ou d’inhalation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47048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520897"/>
          </a:xfrm>
        </p:spPr>
        <p:txBody>
          <a:bodyPr/>
          <a:lstStyle/>
          <a:p>
            <a:r>
              <a:rPr lang="fr-FR" dirty="0" smtClean="0"/>
              <a:t>Luis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Luis vous pose plusieurs questions</a:t>
            </a:r>
            <a:endParaRPr lang="en-GB" dirty="0"/>
          </a:p>
          <a:p>
            <a:pPr lvl="1"/>
            <a:r>
              <a:rPr lang="fr-FR" dirty="0">
                <a:solidFill>
                  <a:srgbClr val="BFBFBF"/>
                </a:solidFill>
              </a:rPr>
              <a:t>Pourquoi le VIH existe aujourd’hui alors qu’il n’existait pas « avant » ?</a:t>
            </a:r>
            <a:endParaRPr lang="en-GB" dirty="0">
              <a:solidFill>
                <a:srgbClr val="BFBFBF"/>
              </a:solidFill>
            </a:endParaRPr>
          </a:p>
          <a:p>
            <a:pPr lvl="1"/>
            <a:r>
              <a:rPr lang="fr-FR" dirty="0"/>
              <a:t>Est-ce qu’il va mourir bientôt ?</a:t>
            </a:r>
            <a:endParaRPr lang="en-GB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871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62312" y="274638"/>
            <a:ext cx="8910337" cy="556397"/>
          </a:xfrm>
        </p:spPr>
        <p:txBody>
          <a:bodyPr/>
          <a:lstStyle/>
          <a:p>
            <a:r>
              <a:rPr lang="fr-FR" sz="2400" dirty="0" smtClean="0"/>
              <a:t>Sans traitement, quel est le temps moyen entre contamination et premier symptômes de sida en France ?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81810" y="1600200"/>
            <a:ext cx="8690839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/>
              <a:t>Trois ans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Cinq ans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Dix ans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Quinze ans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Vingt ans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049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556397"/>
          </a:xfrm>
        </p:spPr>
        <p:txBody>
          <a:bodyPr/>
          <a:lstStyle/>
          <a:p>
            <a:r>
              <a:rPr lang="fr-FR" sz="2400" dirty="0"/>
              <a:t>Sans traitement, quel est le temps moyen entre contamination et premier symptômes de sida en France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rgbClr val="BFBFBF"/>
                </a:solidFill>
              </a:rPr>
              <a:t>Trois ans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rgbClr val="BFBFBF"/>
                </a:solidFill>
              </a:rPr>
              <a:t>Cinq ans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Dix ans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rgbClr val="BFBFBF"/>
                </a:solidFill>
              </a:rPr>
              <a:t>Quinze ans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rgbClr val="BFBFBF"/>
                </a:solidFill>
              </a:rPr>
              <a:t>Vingt ans</a:t>
            </a:r>
          </a:p>
          <a:p>
            <a:pPr marL="514350" indent="-514350">
              <a:buFont typeface="+mj-lt"/>
              <a:buAutoNum type="arabicPeriod"/>
            </a:pPr>
            <a:endParaRPr lang="fr-FR" dirty="0">
              <a:solidFill>
                <a:srgbClr val="BFBFBF"/>
              </a:solidFill>
            </a:endParaRPr>
          </a:p>
          <a:p>
            <a:pPr marL="0" indent="0">
              <a:buNone/>
            </a:pPr>
            <a:r>
              <a:rPr lang="fr-FR" dirty="0" smtClean="0"/>
              <a:t>Et en Afrique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466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Impact sur l’espérance de vie</a:t>
            </a:r>
            <a:endParaRPr lang="fr-FR" dirty="0"/>
          </a:p>
        </p:txBody>
      </p:sp>
      <p:pic>
        <p:nvPicPr>
          <p:cNvPr id="5" name="Espace réservé du graphique 4"/>
          <p:cNvPicPr>
            <a:picLocks noGrp="1" noChangeAspect="1"/>
          </p:cNvPicPr>
          <p:nvPr>
            <p:ph type="chart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8802" y="1288941"/>
            <a:ext cx="7513751" cy="5286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820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66120" y="381641"/>
            <a:ext cx="9554760" cy="41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pPr algn="ctr"/>
            <a:r>
              <a:rPr lang="fr-FR" sz="1500">
                <a:latin typeface="Arial" charset="0"/>
              </a:rPr>
              <a:t>Remontée de l’espérance de vie au Kwazulu Natal.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96160" y="5943506"/>
            <a:ext cx="1380240" cy="65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1780" y="979303"/>
            <a:ext cx="8449920" cy="489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921781" y="5972308"/>
            <a:ext cx="4408020" cy="23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r>
              <a:rPr lang="en-GB" sz="1200">
                <a:latin typeface="Arial" charset="0"/>
              </a:rPr>
              <a:t>J Bor et al. Science 2013;339:961-965</a:t>
            </a:r>
          </a:p>
        </p:txBody>
      </p:sp>
    </p:spTree>
    <p:extLst>
      <p:ext uri="{BB962C8B-B14F-4D97-AF65-F5344CB8AC3E}">
        <p14:creationId xmlns:p14="http://schemas.microsoft.com/office/powerpoint/2010/main" val="156335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Physiopathologie </a:t>
            </a:r>
            <a:r>
              <a:rPr lang="fr-FR" sz="2000" dirty="0" smtClean="0"/>
              <a:t>(résumée) </a:t>
            </a:r>
            <a:r>
              <a:rPr lang="fr-FR" dirty="0" smtClean="0"/>
              <a:t>de l’infection par le VIH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734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523" name="Rectangle 211"/>
          <p:cNvSpPr>
            <a:spLocks noChangeArrowheads="1"/>
          </p:cNvSpPr>
          <p:nvPr/>
        </p:nvSpPr>
        <p:spPr bwMode="auto">
          <a:xfrm>
            <a:off x="573088" y="1133475"/>
            <a:ext cx="9713912" cy="566261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>
                <a:latin typeface="Times New Roman" charset="0"/>
                <a:cs typeface="+mn-cs"/>
              </a:rPr>
              <a:t>Inhibiteurs de la fusion</a:t>
            </a:r>
          </a:p>
          <a:p>
            <a:pPr algn="ctr" eaLnBrk="0" hangingPunct="0">
              <a:defRPr/>
            </a:pPr>
            <a:r>
              <a:rPr lang="en-US">
                <a:latin typeface="Times New Roman" charset="0"/>
                <a:cs typeface="+mn-cs"/>
              </a:rPr>
              <a:t>Inhibiteurs de la fusion</a:t>
            </a:r>
          </a:p>
          <a:p>
            <a:pPr algn="ctr" eaLnBrk="0" hangingPunct="0">
              <a:defRPr/>
            </a:pPr>
            <a:endParaRPr lang="en-US">
              <a:latin typeface="Times New Roman" charset="0"/>
              <a:cs typeface="+mn-cs"/>
            </a:endParaRPr>
          </a:p>
        </p:txBody>
      </p:sp>
      <p:sp>
        <p:nvSpPr>
          <p:cNvPr id="161794" name="Arc 212"/>
          <p:cNvSpPr>
            <a:spLocks/>
          </p:cNvSpPr>
          <p:nvPr/>
        </p:nvSpPr>
        <p:spPr bwMode="auto">
          <a:xfrm>
            <a:off x="538163" y="2262188"/>
            <a:ext cx="4749800" cy="2286000"/>
          </a:xfrm>
          <a:custGeom>
            <a:avLst/>
            <a:gdLst>
              <a:gd name="T0" fmla="*/ 0 w 21600"/>
              <a:gd name="T1" fmla="*/ 240288464 h 21600"/>
              <a:gd name="T2" fmla="*/ 1044133643 w 21600"/>
              <a:gd name="T3" fmla="*/ 0 h 21600"/>
              <a:gd name="T4" fmla="*/ 1044472286 w 21600"/>
              <a:gd name="T5" fmla="*/ 241935018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21453"/>
                </a:moveTo>
                <a:cubicBezTo>
                  <a:pt x="81" y="9584"/>
                  <a:pt x="9723" y="3"/>
                  <a:pt x="21593" y="0"/>
                </a:cubicBezTo>
              </a:path>
              <a:path w="21600" h="21600" stroke="0" extrusionOk="0">
                <a:moveTo>
                  <a:pt x="0" y="21453"/>
                </a:moveTo>
                <a:cubicBezTo>
                  <a:pt x="81" y="9584"/>
                  <a:pt x="9723" y="3"/>
                  <a:pt x="21593" y="0"/>
                </a:cubicBezTo>
                <a:lnTo>
                  <a:pt x="21600" y="21600"/>
                </a:lnTo>
                <a:lnTo>
                  <a:pt x="0" y="21453"/>
                </a:lnTo>
                <a:close/>
              </a:path>
            </a:pathLst>
          </a:custGeom>
          <a:solidFill>
            <a:srgbClr val="E8B9FF"/>
          </a:solidFill>
          <a:ln w="28575" cap="rnd">
            <a:solidFill>
              <a:srgbClr val="FF99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61795" name="Arc 213"/>
          <p:cNvSpPr>
            <a:spLocks/>
          </p:cNvSpPr>
          <p:nvPr/>
        </p:nvSpPr>
        <p:spPr bwMode="auto">
          <a:xfrm>
            <a:off x="5267325" y="2249488"/>
            <a:ext cx="4937125" cy="2338387"/>
          </a:xfrm>
          <a:custGeom>
            <a:avLst/>
            <a:gdLst>
              <a:gd name="T0" fmla="*/ 0 w 21600"/>
              <a:gd name="T1" fmla="*/ 0 h 21600"/>
              <a:gd name="T2" fmla="*/ 1128481453 w 21600"/>
              <a:gd name="T3" fmla="*/ 252974734 h 21600"/>
              <a:gd name="T4" fmla="*/ 0 w 21600"/>
              <a:gd name="T5" fmla="*/ 2531505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3" y="-1"/>
                  <a:pt x="21591" y="9661"/>
                  <a:pt x="21599" y="21585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3" y="-1"/>
                  <a:pt x="21591" y="9661"/>
                  <a:pt x="21599" y="21585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solidFill>
            <a:srgbClr val="E8B9FF"/>
          </a:solidFill>
          <a:ln w="28575" cap="rnd">
            <a:solidFill>
              <a:srgbClr val="FF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61796" name="Rectangle 214"/>
          <p:cNvSpPr>
            <a:spLocks noChangeArrowheads="1"/>
          </p:cNvSpPr>
          <p:nvPr/>
        </p:nvSpPr>
        <p:spPr bwMode="auto">
          <a:xfrm>
            <a:off x="527050" y="4513263"/>
            <a:ext cx="9677400" cy="2198687"/>
          </a:xfrm>
          <a:prstGeom prst="rect">
            <a:avLst/>
          </a:prstGeom>
          <a:solidFill>
            <a:srgbClr val="E8B9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797" name="Arc 309"/>
          <p:cNvSpPr>
            <a:spLocks/>
          </p:cNvSpPr>
          <p:nvPr/>
        </p:nvSpPr>
        <p:spPr bwMode="auto">
          <a:xfrm>
            <a:off x="550863" y="4294188"/>
            <a:ext cx="4867275" cy="2244725"/>
          </a:xfrm>
          <a:custGeom>
            <a:avLst/>
            <a:gdLst>
              <a:gd name="T0" fmla="*/ 0 w 21600"/>
              <a:gd name="T1" fmla="*/ 233277246 h 21600"/>
              <a:gd name="T2" fmla="*/ 1096420448 w 21600"/>
              <a:gd name="T3" fmla="*/ 0 h 21600"/>
              <a:gd name="T4" fmla="*/ 1096775578 w 21600"/>
              <a:gd name="T5" fmla="*/ 2332772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21599"/>
                </a:moveTo>
                <a:cubicBezTo>
                  <a:pt x="-1" y="9673"/>
                  <a:pt x="9666" y="3"/>
                  <a:pt x="21593" y="0"/>
                </a:cubicBezTo>
              </a:path>
              <a:path w="21600" h="21600" stroke="0" extrusionOk="0">
                <a:moveTo>
                  <a:pt x="-1" y="21599"/>
                </a:moveTo>
                <a:cubicBezTo>
                  <a:pt x="-1" y="9673"/>
                  <a:pt x="9666" y="3"/>
                  <a:pt x="21593" y="0"/>
                </a:cubicBezTo>
                <a:lnTo>
                  <a:pt x="21600" y="21600"/>
                </a:lnTo>
                <a:lnTo>
                  <a:pt x="-1" y="21599"/>
                </a:lnTo>
                <a:close/>
              </a:path>
            </a:pathLst>
          </a:custGeom>
          <a:solidFill>
            <a:srgbClr val="59BEDD"/>
          </a:solidFill>
          <a:ln w="12700" cap="rnd">
            <a:solidFill>
              <a:srgbClr val="700094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61798" name="Arc 310"/>
          <p:cNvSpPr>
            <a:spLocks/>
          </p:cNvSpPr>
          <p:nvPr/>
        </p:nvSpPr>
        <p:spPr bwMode="auto">
          <a:xfrm>
            <a:off x="5418138" y="4294188"/>
            <a:ext cx="4868862" cy="2244725"/>
          </a:xfrm>
          <a:custGeom>
            <a:avLst/>
            <a:gdLst>
              <a:gd name="T0" fmla="*/ 0 w 21607"/>
              <a:gd name="T1" fmla="*/ 0 h 21600"/>
              <a:gd name="T2" fmla="*/ 1097135586 w 21607"/>
              <a:gd name="T3" fmla="*/ 233277246 h 21600"/>
              <a:gd name="T4" fmla="*/ 355357 w 21607"/>
              <a:gd name="T5" fmla="*/ 233277246 h 21600"/>
              <a:gd name="T6" fmla="*/ 0 60000 65536"/>
              <a:gd name="T7" fmla="*/ 0 60000 65536"/>
              <a:gd name="T8" fmla="*/ 0 60000 65536"/>
              <a:gd name="T9" fmla="*/ 0 w 21607"/>
              <a:gd name="T10" fmla="*/ 0 h 21600"/>
              <a:gd name="T11" fmla="*/ 21607 w 2160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7" h="21600" fill="none" extrusionOk="0">
                <a:moveTo>
                  <a:pt x="0" y="0"/>
                </a:moveTo>
                <a:cubicBezTo>
                  <a:pt x="2" y="0"/>
                  <a:pt x="4" y="-1"/>
                  <a:pt x="7" y="-1"/>
                </a:cubicBezTo>
                <a:cubicBezTo>
                  <a:pt x="11936" y="-1"/>
                  <a:pt x="21607" y="9670"/>
                  <a:pt x="21607" y="21600"/>
                </a:cubicBezTo>
              </a:path>
              <a:path w="21607" h="21600" stroke="0" extrusionOk="0">
                <a:moveTo>
                  <a:pt x="0" y="0"/>
                </a:moveTo>
                <a:cubicBezTo>
                  <a:pt x="2" y="0"/>
                  <a:pt x="4" y="-1"/>
                  <a:pt x="7" y="-1"/>
                </a:cubicBezTo>
                <a:cubicBezTo>
                  <a:pt x="11936" y="-1"/>
                  <a:pt x="21607" y="9670"/>
                  <a:pt x="21607" y="21600"/>
                </a:cubicBezTo>
                <a:lnTo>
                  <a:pt x="7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59BEDD"/>
          </a:solidFill>
          <a:ln w="9525" cap="rnd">
            <a:solidFill>
              <a:srgbClr val="700094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61799" name="Group 5"/>
          <p:cNvGrpSpPr>
            <a:grpSpLocks/>
          </p:cNvGrpSpPr>
          <p:nvPr/>
        </p:nvGrpSpPr>
        <p:grpSpPr bwMode="auto">
          <a:xfrm>
            <a:off x="4760913" y="6165850"/>
            <a:ext cx="1582737" cy="358775"/>
            <a:chOff x="2999" y="3961"/>
            <a:chExt cx="997" cy="226"/>
          </a:xfrm>
        </p:grpSpPr>
        <p:grpSp>
          <p:nvGrpSpPr>
            <p:cNvPr id="223442" name="Group 6"/>
            <p:cNvGrpSpPr>
              <a:grpSpLocks/>
            </p:cNvGrpSpPr>
            <p:nvPr/>
          </p:nvGrpSpPr>
          <p:grpSpPr bwMode="auto">
            <a:xfrm>
              <a:off x="2999" y="3962"/>
              <a:ext cx="981" cy="225"/>
              <a:chOff x="2999" y="3962"/>
              <a:chExt cx="981" cy="225"/>
            </a:xfrm>
          </p:grpSpPr>
          <p:grpSp>
            <p:nvGrpSpPr>
              <p:cNvPr id="223494" name="Group 7"/>
              <p:cNvGrpSpPr>
                <a:grpSpLocks/>
              </p:cNvGrpSpPr>
              <p:nvPr/>
            </p:nvGrpSpPr>
            <p:grpSpPr bwMode="auto">
              <a:xfrm>
                <a:off x="2999" y="3963"/>
                <a:ext cx="476" cy="224"/>
                <a:chOff x="2999" y="3963"/>
                <a:chExt cx="476" cy="224"/>
              </a:xfrm>
            </p:grpSpPr>
            <p:sp>
              <p:nvSpPr>
                <p:cNvPr id="223520" name="Arc 8"/>
                <p:cNvSpPr>
                  <a:spLocks/>
                </p:cNvSpPr>
                <p:nvPr/>
              </p:nvSpPr>
              <p:spPr bwMode="auto">
                <a:xfrm rot="9660000">
                  <a:off x="3395" y="3965"/>
                  <a:ext cx="30" cy="50"/>
                </a:xfrm>
                <a:custGeom>
                  <a:avLst/>
                  <a:gdLst>
                    <a:gd name="T0" fmla="*/ 0 w 22365"/>
                    <a:gd name="T1" fmla="*/ 0 h 22053"/>
                    <a:gd name="T2" fmla="*/ 0 w 22365"/>
                    <a:gd name="T3" fmla="*/ 0 h 22053"/>
                    <a:gd name="T4" fmla="*/ 0 w 22365"/>
                    <a:gd name="T5" fmla="*/ 0 h 22053"/>
                    <a:gd name="T6" fmla="*/ 0 60000 65536"/>
                    <a:gd name="T7" fmla="*/ 0 60000 65536"/>
                    <a:gd name="T8" fmla="*/ 0 60000 65536"/>
                    <a:gd name="T9" fmla="*/ 0 w 22365"/>
                    <a:gd name="T10" fmla="*/ 0 h 22053"/>
                    <a:gd name="T11" fmla="*/ 22365 w 22365"/>
                    <a:gd name="T12" fmla="*/ 22053 h 2205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65" h="22053" fill="none" extrusionOk="0">
                      <a:moveTo>
                        <a:pt x="22360" y="-1"/>
                      </a:moveTo>
                      <a:cubicBezTo>
                        <a:pt x="22363" y="150"/>
                        <a:pt x="22365" y="301"/>
                        <a:pt x="22365" y="453"/>
                      </a:cubicBezTo>
                      <a:cubicBezTo>
                        <a:pt x="22365" y="12382"/>
                        <a:pt x="12694" y="22053"/>
                        <a:pt x="765" y="22053"/>
                      </a:cubicBezTo>
                      <a:cubicBezTo>
                        <a:pt x="509" y="22052"/>
                        <a:pt x="254" y="22048"/>
                        <a:pt x="-1" y="22039"/>
                      </a:cubicBezTo>
                    </a:path>
                    <a:path w="22365" h="22053" stroke="0" extrusionOk="0">
                      <a:moveTo>
                        <a:pt x="22360" y="-1"/>
                      </a:moveTo>
                      <a:cubicBezTo>
                        <a:pt x="22363" y="150"/>
                        <a:pt x="22365" y="301"/>
                        <a:pt x="22365" y="453"/>
                      </a:cubicBezTo>
                      <a:cubicBezTo>
                        <a:pt x="22365" y="12382"/>
                        <a:pt x="12694" y="22053"/>
                        <a:pt x="765" y="22053"/>
                      </a:cubicBezTo>
                      <a:cubicBezTo>
                        <a:pt x="509" y="22052"/>
                        <a:pt x="254" y="22048"/>
                        <a:pt x="-1" y="22039"/>
                      </a:cubicBezTo>
                      <a:lnTo>
                        <a:pt x="765" y="453"/>
                      </a:lnTo>
                      <a:lnTo>
                        <a:pt x="2236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21" name="Arc 9"/>
                <p:cNvSpPr>
                  <a:spLocks/>
                </p:cNvSpPr>
                <p:nvPr/>
              </p:nvSpPr>
              <p:spPr bwMode="auto">
                <a:xfrm rot="9660000">
                  <a:off x="3397" y="4020"/>
                  <a:ext cx="29" cy="49"/>
                </a:xfrm>
                <a:custGeom>
                  <a:avLst/>
                  <a:gdLst>
                    <a:gd name="T0" fmla="*/ 0 w 21596"/>
                    <a:gd name="T1" fmla="*/ 0 h 21587"/>
                    <a:gd name="T2" fmla="*/ 0 w 21596"/>
                    <a:gd name="T3" fmla="*/ 0 h 21587"/>
                    <a:gd name="T4" fmla="*/ 0 w 21596"/>
                    <a:gd name="T5" fmla="*/ 0 h 21587"/>
                    <a:gd name="T6" fmla="*/ 0 60000 65536"/>
                    <a:gd name="T7" fmla="*/ 0 60000 65536"/>
                    <a:gd name="T8" fmla="*/ 0 60000 65536"/>
                    <a:gd name="T9" fmla="*/ 0 w 21596"/>
                    <a:gd name="T10" fmla="*/ 0 h 21587"/>
                    <a:gd name="T11" fmla="*/ 21596 w 21596"/>
                    <a:gd name="T12" fmla="*/ 21587 h 215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6" h="21587" fill="none" extrusionOk="0">
                      <a:moveTo>
                        <a:pt x="0" y="21151"/>
                      </a:moveTo>
                      <a:cubicBezTo>
                        <a:pt x="231" y="9679"/>
                        <a:pt x="9391" y="391"/>
                        <a:pt x="20858" y="-1"/>
                      </a:cubicBezTo>
                    </a:path>
                    <a:path w="21596" h="21587" stroke="0" extrusionOk="0">
                      <a:moveTo>
                        <a:pt x="0" y="21151"/>
                      </a:moveTo>
                      <a:cubicBezTo>
                        <a:pt x="231" y="9679"/>
                        <a:pt x="9391" y="391"/>
                        <a:pt x="20858" y="-1"/>
                      </a:cubicBezTo>
                      <a:lnTo>
                        <a:pt x="21596" y="21587"/>
                      </a:lnTo>
                      <a:lnTo>
                        <a:pt x="0" y="2115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22" name="Arc 10"/>
                <p:cNvSpPr>
                  <a:spLocks/>
                </p:cNvSpPr>
                <p:nvPr/>
              </p:nvSpPr>
              <p:spPr bwMode="auto">
                <a:xfrm rot="9660000">
                  <a:off x="3351" y="3988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7"/>
                    <a:gd name="T11" fmla="*/ 21600 w 21600"/>
                    <a:gd name="T12" fmla="*/ 21577 h 215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7" fill="none" extrusionOk="0">
                      <a:moveTo>
                        <a:pt x="20596" y="21576"/>
                      </a:moveTo>
                      <a:cubicBezTo>
                        <a:pt x="9069" y="21040"/>
                        <a:pt x="-1" y="11538"/>
                        <a:pt x="-1" y="-1"/>
                      </a:cubicBezTo>
                    </a:path>
                    <a:path w="21600" h="21577" stroke="0" extrusionOk="0">
                      <a:moveTo>
                        <a:pt x="20596" y="21576"/>
                      </a:moveTo>
                      <a:cubicBezTo>
                        <a:pt x="9069" y="21040"/>
                        <a:pt x="-1" y="11538"/>
                        <a:pt x="-1" y="-1"/>
                      </a:cubicBezTo>
                      <a:lnTo>
                        <a:pt x="21600" y="0"/>
                      </a:lnTo>
                      <a:lnTo>
                        <a:pt x="20596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23" name="Arc 11"/>
                <p:cNvSpPr>
                  <a:spLocks/>
                </p:cNvSpPr>
                <p:nvPr/>
              </p:nvSpPr>
              <p:spPr bwMode="auto">
                <a:xfrm rot="9660000">
                  <a:off x="3453" y="4002"/>
                  <a:ext cx="22" cy="50"/>
                </a:xfrm>
                <a:custGeom>
                  <a:avLst/>
                  <a:gdLst>
                    <a:gd name="T0" fmla="*/ 0 w 21596"/>
                    <a:gd name="T1" fmla="*/ 0 h 21600"/>
                    <a:gd name="T2" fmla="*/ 0 w 21596"/>
                    <a:gd name="T3" fmla="*/ 0 h 21600"/>
                    <a:gd name="T4" fmla="*/ 0 w 21596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596"/>
                    <a:gd name="T10" fmla="*/ 0 h 21600"/>
                    <a:gd name="T11" fmla="*/ 21596 w 21596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6" h="21600" fill="none" extrusionOk="0">
                      <a:moveTo>
                        <a:pt x="0" y="-1"/>
                      </a:moveTo>
                      <a:cubicBezTo>
                        <a:pt x="11759" y="-1"/>
                        <a:pt x="21358" y="9406"/>
                        <a:pt x="21595" y="21164"/>
                      </a:cubicBezTo>
                    </a:path>
                    <a:path w="21596" h="21600" stroke="0" extrusionOk="0">
                      <a:moveTo>
                        <a:pt x="0" y="-1"/>
                      </a:moveTo>
                      <a:cubicBezTo>
                        <a:pt x="11759" y="-1"/>
                        <a:pt x="21358" y="9406"/>
                        <a:pt x="21595" y="21164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24" name="Arc 12"/>
                <p:cNvSpPr>
                  <a:spLocks/>
                </p:cNvSpPr>
                <p:nvPr/>
              </p:nvSpPr>
              <p:spPr bwMode="auto">
                <a:xfrm rot="9660000">
                  <a:off x="3379" y="4024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25" name="Arc 13"/>
                <p:cNvSpPr>
                  <a:spLocks/>
                </p:cNvSpPr>
                <p:nvPr/>
              </p:nvSpPr>
              <p:spPr bwMode="auto">
                <a:xfrm rot="9660000">
                  <a:off x="3324" y="3991"/>
                  <a:ext cx="28" cy="50"/>
                </a:xfrm>
                <a:custGeom>
                  <a:avLst/>
                  <a:gdLst>
                    <a:gd name="T0" fmla="*/ 0 w 22423"/>
                    <a:gd name="T1" fmla="*/ 0 h 22054"/>
                    <a:gd name="T2" fmla="*/ 0 w 22423"/>
                    <a:gd name="T3" fmla="*/ 0 h 22054"/>
                    <a:gd name="T4" fmla="*/ 0 w 22423"/>
                    <a:gd name="T5" fmla="*/ 0 h 22054"/>
                    <a:gd name="T6" fmla="*/ 0 60000 65536"/>
                    <a:gd name="T7" fmla="*/ 0 60000 65536"/>
                    <a:gd name="T8" fmla="*/ 0 60000 65536"/>
                    <a:gd name="T9" fmla="*/ 0 w 22423"/>
                    <a:gd name="T10" fmla="*/ 0 h 22054"/>
                    <a:gd name="T11" fmla="*/ 22423 w 22423"/>
                    <a:gd name="T12" fmla="*/ 22054 h 2205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423" h="22054" fill="none" extrusionOk="0">
                      <a:moveTo>
                        <a:pt x="22418" y="-1"/>
                      </a:moveTo>
                      <a:cubicBezTo>
                        <a:pt x="22421" y="151"/>
                        <a:pt x="22423" y="302"/>
                        <a:pt x="22423" y="454"/>
                      </a:cubicBezTo>
                      <a:cubicBezTo>
                        <a:pt x="22423" y="12383"/>
                        <a:pt x="12752" y="22054"/>
                        <a:pt x="823" y="22054"/>
                      </a:cubicBezTo>
                      <a:cubicBezTo>
                        <a:pt x="548" y="22053"/>
                        <a:pt x="274" y="22048"/>
                        <a:pt x="-1" y="22038"/>
                      </a:cubicBezTo>
                    </a:path>
                    <a:path w="22423" h="22054" stroke="0" extrusionOk="0">
                      <a:moveTo>
                        <a:pt x="22418" y="-1"/>
                      </a:moveTo>
                      <a:cubicBezTo>
                        <a:pt x="22421" y="151"/>
                        <a:pt x="22423" y="302"/>
                        <a:pt x="22423" y="454"/>
                      </a:cubicBezTo>
                      <a:cubicBezTo>
                        <a:pt x="22423" y="12383"/>
                        <a:pt x="12752" y="22054"/>
                        <a:pt x="823" y="22054"/>
                      </a:cubicBezTo>
                      <a:cubicBezTo>
                        <a:pt x="548" y="22053"/>
                        <a:pt x="274" y="22048"/>
                        <a:pt x="-1" y="22038"/>
                      </a:cubicBezTo>
                      <a:lnTo>
                        <a:pt x="823" y="454"/>
                      </a:lnTo>
                      <a:lnTo>
                        <a:pt x="22418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26" name="Arc 14"/>
                <p:cNvSpPr>
                  <a:spLocks/>
                </p:cNvSpPr>
                <p:nvPr/>
              </p:nvSpPr>
              <p:spPr bwMode="auto">
                <a:xfrm rot="9660000">
                  <a:off x="3323" y="4047"/>
                  <a:ext cx="27" cy="49"/>
                </a:xfrm>
                <a:custGeom>
                  <a:avLst/>
                  <a:gdLst>
                    <a:gd name="T0" fmla="*/ 0 w 21600"/>
                    <a:gd name="T1" fmla="*/ 0 h 21585"/>
                    <a:gd name="T2" fmla="*/ 0 w 21600"/>
                    <a:gd name="T3" fmla="*/ 0 h 21585"/>
                    <a:gd name="T4" fmla="*/ 0 w 21600"/>
                    <a:gd name="T5" fmla="*/ 0 h 215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5"/>
                    <a:gd name="T11" fmla="*/ 21600 w 21600"/>
                    <a:gd name="T12" fmla="*/ 21585 h 215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5" fill="none" extrusionOk="0">
                      <a:moveTo>
                        <a:pt x="-1" y="21584"/>
                      </a:moveTo>
                      <a:cubicBezTo>
                        <a:pt x="-1" y="9966"/>
                        <a:pt x="9190" y="429"/>
                        <a:pt x="20800" y="-1"/>
                      </a:cubicBezTo>
                    </a:path>
                    <a:path w="21600" h="21585" stroke="0" extrusionOk="0">
                      <a:moveTo>
                        <a:pt x="-1" y="21584"/>
                      </a:moveTo>
                      <a:cubicBezTo>
                        <a:pt x="-1" y="9966"/>
                        <a:pt x="9190" y="429"/>
                        <a:pt x="20800" y="-1"/>
                      </a:cubicBezTo>
                      <a:lnTo>
                        <a:pt x="21600" y="21585"/>
                      </a:lnTo>
                      <a:lnTo>
                        <a:pt x="-1" y="2158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27" name="Arc 15"/>
                <p:cNvSpPr>
                  <a:spLocks/>
                </p:cNvSpPr>
                <p:nvPr/>
              </p:nvSpPr>
              <p:spPr bwMode="auto">
                <a:xfrm rot="-1140000">
                  <a:off x="3058" y="4126"/>
                  <a:ext cx="29" cy="50"/>
                </a:xfrm>
                <a:custGeom>
                  <a:avLst/>
                  <a:gdLst>
                    <a:gd name="T0" fmla="*/ 0 w 21600"/>
                    <a:gd name="T1" fmla="*/ 0 h 22015"/>
                    <a:gd name="T2" fmla="*/ 0 w 21600"/>
                    <a:gd name="T3" fmla="*/ 0 h 22015"/>
                    <a:gd name="T4" fmla="*/ 0 w 21600"/>
                    <a:gd name="T5" fmla="*/ 0 h 2201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15"/>
                    <a:gd name="T11" fmla="*/ 21600 w 21600"/>
                    <a:gd name="T12" fmla="*/ 22015 h 2201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15" fill="none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</a:path>
                    <a:path w="21600" h="22015" stroke="0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  <a:lnTo>
                        <a:pt x="21600" y="429"/>
                      </a:lnTo>
                      <a:lnTo>
                        <a:pt x="20834" y="2201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28" name="Arc 16"/>
                <p:cNvSpPr>
                  <a:spLocks/>
                </p:cNvSpPr>
                <p:nvPr/>
              </p:nvSpPr>
              <p:spPr bwMode="auto">
                <a:xfrm rot="-1140000">
                  <a:off x="3018" y="4091"/>
                  <a:ext cx="29" cy="50"/>
                </a:xfrm>
                <a:custGeom>
                  <a:avLst/>
                  <a:gdLst>
                    <a:gd name="T0" fmla="*/ 0 w 22345"/>
                    <a:gd name="T1" fmla="*/ 0 h 21600"/>
                    <a:gd name="T2" fmla="*/ 0 w 22345"/>
                    <a:gd name="T3" fmla="*/ 0 h 21600"/>
                    <a:gd name="T4" fmla="*/ 0 w 2234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45"/>
                    <a:gd name="T10" fmla="*/ 0 h 21600"/>
                    <a:gd name="T11" fmla="*/ 22345 w 2234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45" h="21600" fill="none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</a:path>
                    <a:path w="22345" h="21600" stroke="0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  <a:lnTo>
                        <a:pt x="750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29" name="Arc 17"/>
                <p:cNvSpPr>
                  <a:spLocks/>
                </p:cNvSpPr>
                <p:nvPr/>
              </p:nvSpPr>
              <p:spPr bwMode="auto">
                <a:xfrm rot="-1140000">
                  <a:off x="3001" y="4138"/>
                  <a:ext cx="21" cy="49"/>
                </a:xfrm>
                <a:custGeom>
                  <a:avLst/>
                  <a:gdLst>
                    <a:gd name="T0" fmla="*/ 0 w 22652"/>
                    <a:gd name="T1" fmla="*/ 0 h 21600"/>
                    <a:gd name="T2" fmla="*/ 0 w 22652"/>
                    <a:gd name="T3" fmla="*/ 0 h 21600"/>
                    <a:gd name="T4" fmla="*/ 0 w 22652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52"/>
                    <a:gd name="T10" fmla="*/ 0 h 21600"/>
                    <a:gd name="T11" fmla="*/ 22652 w 22652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52" h="21600" fill="none" extrusionOk="0">
                      <a:moveTo>
                        <a:pt x="22652" y="0"/>
                      </a:moveTo>
                      <a:cubicBezTo>
                        <a:pt x="22652" y="11929"/>
                        <a:pt x="12981" y="21600"/>
                        <a:pt x="1052" y="21600"/>
                      </a:cubicBezTo>
                      <a:cubicBezTo>
                        <a:pt x="701" y="21599"/>
                        <a:pt x="350" y="21591"/>
                        <a:pt x="-1" y="21574"/>
                      </a:cubicBezTo>
                    </a:path>
                    <a:path w="22652" h="21600" stroke="0" extrusionOk="0">
                      <a:moveTo>
                        <a:pt x="22652" y="0"/>
                      </a:moveTo>
                      <a:cubicBezTo>
                        <a:pt x="22652" y="11929"/>
                        <a:pt x="12981" y="21600"/>
                        <a:pt x="1052" y="21600"/>
                      </a:cubicBezTo>
                      <a:cubicBezTo>
                        <a:pt x="701" y="21599"/>
                        <a:pt x="350" y="21591"/>
                        <a:pt x="-1" y="21574"/>
                      </a:cubicBezTo>
                      <a:lnTo>
                        <a:pt x="1052" y="0"/>
                      </a:lnTo>
                      <a:lnTo>
                        <a:pt x="22652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30" name="Arc 18"/>
                <p:cNvSpPr>
                  <a:spLocks/>
                </p:cNvSpPr>
                <p:nvPr/>
              </p:nvSpPr>
              <p:spPr bwMode="auto">
                <a:xfrm rot="-1140000">
                  <a:off x="2999" y="4100"/>
                  <a:ext cx="21" cy="49"/>
                </a:xfrm>
                <a:custGeom>
                  <a:avLst/>
                  <a:gdLst>
                    <a:gd name="T0" fmla="*/ 0 w 21596"/>
                    <a:gd name="T1" fmla="*/ 0 h 21577"/>
                    <a:gd name="T2" fmla="*/ 0 w 21596"/>
                    <a:gd name="T3" fmla="*/ 0 h 21577"/>
                    <a:gd name="T4" fmla="*/ 0 w 21596"/>
                    <a:gd name="T5" fmla="*/ 0 h 21577"/>
                    <a:gd name="T6" fmla="*/ 0 60000 65536"/>
                    <a:gd name="T7" fmla="*/ 0 60000 65536"/>
                    <a:gd name="T8" fmla="*/ 0 60000 65536"/>
                    <a:gd name="T9" fmla="*/ 0 w 21596"/>
                    <a:gd name="T10" fmla="*/ 0 h 21577"/>
                    <a:gd name="T11" fmla="*/ 21596 w 21596"/>
                    <a:gd name="T12" fmla="*/ 21577 h 215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6" h="21577" fill="none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</a:path>
                    <a:path w="21596" h="21577" stroke="0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  <a:lnTo>
                        <a:pt x="21596" y="21577"/>
                      </a:lnTo>
                      <a:lnTo>
                        <a:pt x="0" y="2115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31" name="Arc 19"/>
                <p:cNvSpPr>
                  <a:spLocks/>
                </p:cNvSpPr>
                <p:nvPr/>
              </p:nvSpPr>
              <p:spPr bwMode="auto">
                <a:xfrm rot="-1140000">
                  <a:off x="3141" y="4100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7"/>
                    <a:gd name="T11" fmla="*/ 21600 w 21600"/>
                    <a:gd name="T12" fmla="*/ 21587 h 215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7" fill="none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</a:path>
                    <a:path w="21600" h="21587" stroke="0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  <a:lnTo>
                        <a:pt x="21600" y="0"/>
                      </a:lnTo>
                      <a:lnTo>
                        <a:pt x="20843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32" name="Arc 20"/>
                <p:cNvSpPr>
                  <a:spLocks/>
                </p:cNvSpPr>
                <p:nvPr/>
              </p:nvSpPr>
              <p:spPr bwMode="auto">
                <a:xfrm rot="-1140000">
                  <a:off x="3100" y="4065"/>
                  <a:ext cx="29" cy="50"/>
                </a:xfrm>
                <a:custGeom>
                  <a:avLst/>
                  <a:gdLst>
                    <a:gd name="T0" fmla="*/ 0 w 22359"/>
                    <a:gd name="T1" fmla="*/ 0 h 21600"/>
                    <a:gd name="T2" fmla="*/ 0 w 22359"/>
                    <a:gd name="T3" fmla="*/ 0 h 21600"/>
                    <a:gd name="T4" fmla="*/ 0 w 22359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59"/>
                    <a:gd name="T10" fmla="*/ 0 h 21600"/>
                    <a:gd name="T11" fmla="*/ 22359 w 2235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59" h="21600" fill="none" extrusionOk="0">
                      <a:moveTo>
                        <a:pt x="0" y="13"/>
                      </a:moveTo>
                      <a:cubicBezTo>
                        <a:pt x="254" y="4"/>
                        <a:pt x="508" y="-1"/>
                        <a:pt x="763" y="-1"/>
                      </a:cubicBezTo>
                      <a:cubicBezTo>
                        <a:pt x="12522" y="-1"/>
                        <a:pt x="22121" y="9406"/>
                        <a:pt x="22358" y="21164"/>
                      </a:cubicBezTo>
                    </a:path>
                    <a:path w="22359" h="21600" stroke="0" extrusionOk="0">
                      <a:moveTo>
                        <a:pt x="0" y="13"/>
                      </a:moveTo>
                      <a:cubicBezTo>
                        <a:pt x="254" y="4"/>
                        <a:pt x="508" y="-1"/>
                        <a:pt x="763" y="-1"/>
                      </a:cubicBezTo>
                      <a:cubicBezTo>
                        <a:pt x="12522" y="-1"/>
                        <a:pt x="22121" y="9406"/>
                        <a:pt x="22358" y="21164"/>
                      </a:cubicBezTo>
                      <a:lnTo>
                        <a:pt x="763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33" name="Arc 21"/>
                <p:cNvSpPr>
                  <a:spLocks/>
                </p:cNvSpPr>
                <p:nvPr/>
              </p:nvSpPr>
              <p:spPr bwMode="auto">
                <a:xfrm rot="-1140000">
                  <a:off x="3086" y="4121"/>
                  <a:ext cx="22" cy="50"/>
                </a:xfrm>
                <a:custGeom>
                  <a:avLst/>
                  <a:gdLst>
                    <a:gd name="T0" fmla="*/ 0 w 22663"/>
                    <a:gd name="T1" fmla="*/ 0 h 22056"/>
                    <a:gd name="T2" fmla="*/ 0 w 22663"/>
                    <a:gd name="T3" fmla="*/ 0 h 22056"/>
                    <a:gd name="T4" fmla="*/ 0 w 22663"/>
                    <a:gd name="T5" fmla="*/ 0 h 22056"/>
                    <a:gd name="T6" fmla="*/ 0 60000 65536"/>
                    <a:gd name="T7" fmla="*/ 0 60000 65536"/>
                    <a:gd name="T8" fmla="*/ 0 60000 65536"/>
                    <a:gd name="T9" fmla="*/ 0 w 22663"/>
                    <a:gd name="T10" fmla="*/ 0 h 22056"/>
                    <a:gd name="T11" fmla="*/ 22663 w 22663"/>
                    <a:gd name="T12" fmla="*/ 22056 h 220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63" h="22056" fill="none" extrusionOk="0">
                      <a:moveTo>
                        <a:pt x="22658" y="-1"/>
                      </a:moveTo>
                      <a:cubicBezTo>
                        <a:pt x="22661" y="151"/>
                        <a:pt x="22663" y="303"/>
                        <a:pt x="22663" y="456"/>
                      </a:cubicBezTo>
                      <a:cubicBezTo>
                        <a:pt x="22663" y="12385"/>
                        <a:pt x="12992" y="22056"/>
                        <a:pt x="1063" y="22056"/>
                      </a:cubicBezTo>
                      <a:cubicBezTo>
                        <a:pt x="708" y="22055"/>
                        <a:pt x="354" y="22047"/>
                        <a:pt x="0" y="22029"/>
                      </a:cubicBezTo>
                    </a:path>
                    <a:path w="22663" h="22056" stroke="0" extrusionOk="0">
                      <a:moveTo>
                        <a:pt x="22658" y="-1"/>
                      </a:moveTo>
                      <a:cubicBezTo>
                        <a:pt x="22661" y="151"/>
                        <a:pt x="22663" y="303"/>
                        <a:pt x="22663" y="456"/>
                      </a:cubicBezTo>
                      <a:cubicBezTo>
                        <a:pt x="22663" y="12385"/>
                        <a:pt x="12992" y="22056"/>
                        <a:pt x="1063" y="22056"/>
                      </a:cubicBezTo>
                      <a:cubicBezTo>
                        <a:pt x="708" y="22055"/>
                        <a:pt x="354" y="22047"/>
                        <a:pt x="0" y="22029"/>
                      </a:cubicBezTo>
                      <a:lnTo>
                        <a:pt x="1063" y="456"/>
                      </a:lnTo>
                      <a:lnTo>
                        <a:pt x="22658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34" name="Arc 22"/>
                <p:cNvSpPr>
                  <a:spLocks/>
                </p:cNvSpPr>
                <p:nvPr/>
              </p:nvSpPr>
              <p:spPr bwMode="auto">
                <a:xfrm rot="-1140000">
                  <a:off x="3081" y="4073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7"/>
                    <a:gd name="T11" fmla="*/ 21600 w 21600"/>
                    <a:gd name="T12" fmla="*/ 21577 h 215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7" fill="none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</a:path>
                    <a:path w="21600" h="21577" stroke="0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  <a:lnTo>
                        <a:pt x="21600" y="21577"/>
                      </a:lnTo>
                      <a:lnTo>
                        <a:pt x="-1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35" name="Arc 23"/>
                <p:cNvSpPr>
                  <a:spLocks/>
                </p:cNvSpPr>
                <p:nvPr/>
              </p:nvSpPr>
              <p:spPr bwMode="auto">
                <a:xfrm rot="-1140000">
                  <a:off x="3216" y="4076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7"/>
                    <a:gd name="T11" fmla="*/ 21600 w 21600"/>
                    <a:gd name="T12" fmla="*/ 21587 h 215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7" fill="none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</a:path>
                    <a:path w="21600" h="21587" stroke="0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  <a:lnTo>
                        <a:pt x="21600" y="0"/>
                      </a:lnTo>
                      <a:lnTo>
                        <a:pt x="20843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36" name="Arc 24"/>
                <p:cNvSpPr>
                  <a:spLocks/>
                </p:cNvSpPr>
                <p:nvPr/>
              </p:nvSpPr>
              <p:spPr bwMode="auto">
                <a:xfrm rot="-1140000">
                  <a:off x="3176" y="4041"/>
                  <a:ext cx="30" cy="49"/>
                </a:xfrm>
                <a:custGeom>
                  <a:avLst/>
                  <a:gdLst>
                    <a:gd name="T0" fmla="*/ 0 w 22344"/>
                    <a:gd name="T1" fmla="*/ 0 h 21600"/>
                    <a:gd name="T2" fmla="*/ 0 w 22344"/>
                    <a:gd name="T3" fmla="*/ 0 h 21600"/>
                    <a:gd name="T4" fmla="*/ 0 w 2234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44"/>
                    <a:gd name="T10" fmla="*/ 0 h 21600"/>
                    <a:gd name="T11" fmla="*/ 22344 w 2234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44" h="21600" fill="none" extrusionOk="0">
                      <a:moveTo>
                        <a:pt x="-1" y="12"/>
                      </a:moveTo>
                      <a:cubicBezTo>
                        <a:pt x="247" y="4"/>
                        <a:pt x="495" y="-1"/>
                        <a:pt x="744" y="-1"/>
                      </a:cubicBezTo>
                      <a:cubicBezTo>
                        <a:pt x="12673" y="-1"/>
                        <a:pt x="22344" y="9670"/>
                        <a:pt x="22344" y="21600"/>
                      </a:cubicBezTo>
                    </a:path>
                    <a:path w="22344" h="21600" stroke="0" extrusionOk="0">
                      <a:moveTo>
                        <a:pt x="-1" y="12"/>
                      </a:moveTo>
                      <a:cubicBezTo>
                        <a:pt x="247" y="4"/>
                        <a:pt x="495" y="-1"/>
                        <a:pt x="744" y="-1"/>
                      </a:cubicBezTo>
                      <a:cubicBezTo>
                        <a:pt x="12673" y="-1"/>
                        <a:pt x="22344" y="9670"/>
                        <a:pt x="22344" y="21600"/>
                      </a:cubicBezTo>
                      <a:lnTo>
                        <a:pt x="744" y="21600"/>
                      </a:lnTo>
                      <a:lnTo>
                        <a:pt x="-1" y="1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37" name="Arc 25"/>
                <p:cNvSpPr>
                  <a:spLocks/>
                </p:cNvSpPr>
                <p:nvPr/>
              </p:nvSpPr>
              <p:spPr bwMode="auto">
                <a:xfrm rot="-1140000">
                  <a:off x="3167" y="4100"/>
                  <a:ext cx="21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36"/>
                    <a:gd name="T11" fmla="*/ 21600 w 21600"/>
                    <a:gd name="T12" fmla="*/ 22036 h 220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36" fill="none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</a:path>
                    <a:path w="21600" h="22036" stroke="0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  <a:lnTo>
                        <a:pt x="0" y="436"/>
                      </a:lnTo>
                      <a:lnTo>
                        <a:pt x="21595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38" name="Arc 26"/>
                <p:cNvSpPr>
                  <a:spLocks/>
                </p:cNvSpPr>
                <p:nvPr/>
              </p:nvSpPr>
              <p:spPr bwMode="auto">
                <a:xfrm rot="-1140000">
                  <a:off x="3159" y="4046"/>
                  <a:ext cx="21" cy="49"/>
                </a:xfrm>
                <a:custGeom>
                  <a:avLst/>
                  <a:gdLst>
                    <a:gd name="T0" fmla="*/ 0 w 21600"/>
                    <a:gd name="T1" fmla="*/ 0 h 21576"/>
                    <a:gd name="T2" fmla="*/ 0 w 21600"/>
                    <a:gd name="T3" fmla="*/ 0 h 21576"/>
                    <a:gd name="T4" fmla="*/ 0 w 21600"/>
                    <a:gd name="T5" fmla="*/ 0 h 2157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6"/>
                    <a:gd name="T11" fmla="*/ 21600 w 21600"/>
                    <a:gd name="T12" fmla="*/ 21576 h 2157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6" fill="none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</a:path>
                    <a:path w="21600" h="21576" stroke="0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  <a:lnTo>
                        <a:pt x="21600" y="21576"/>
                      </a:lnTo>
                      <a:lnTo>
                        <a:pt x="-1" y="2157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39" name="Arc 27"/>
                <p:cNvSpPr>
                  <a:spLocks/>
                </p:cNvSpPr>
                <p:nvPr/>
              </p:nvSpPr>
              <p:spPr bwMode="auto">
                <a:xfrm rot="-1140000">
                  <a:off x="3298" y="4048"/>
                  <a:ext cx="29" cy="50"/>
                </a:xfrm>
                <a:custGeom>
                  <a:avLst/>
                  <a:gdLst>
                    <a:gd name="T0" fmla="*/ 0 w 21600"/>
                    <a:gd name="T1" fmla="*/ 0 h 22015"/>
                    <a:gd name="T2" fmla="*/ 0 w 21600"/>
                    <a:gd name="T3" fmla="*/ 0 h 22015"/>
                    <a:gd name="T4" fmla="*/ 0 w 21600"/>
                    <a:gd name="T5" fmla="*/ 0 h 2201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15"/>
                    <a:gd name="T11" fmla="*/ 21600 w 21600"/>
                    <a:gd name="T12" fmla="*/ 22015 h 2201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15" fill="none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</a:path>
                    <a:path w="21600" h="22015" stroke="0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  <a:lnTo>
                        <a:pt x="21600" y="429"/>
                      </a:lnTo>
                      <a:lnTo>
                        <a:pt x="20834" y="2201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40" name="Arc 28"/>
                <p:cNvSpPr>
                  <a:spLocks/>
                </p:cNvSpPr>
                <p:nvPr/>
              </p:nvSpPr>
              <p:spPr bwMode="auto">
                <a:xfrm rot="-1140000">
                  <a:off x="3258" y="4012"/>
                  <a:ext cx="30" cy="49"/>
                </a:xfrm>
                <a:custGeom>
                  <a:avLst/>
                  <a:gdLst>
                    <a:gd name="T0" fmla="*/ 0 w 22332"/>
                    <a:gd name="T1" fmla="*/ 0 h 21600"/>
                    <a:gd name="T2" fmla="*/ 0 w 22332"/>
                    <a:gd name="T3" fmla="*/ 0 h 21600"/>
                    <a:gd name="T4" fmla="*/ 0 w 22332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32"/>
                    <a:gd name="T10" fmla="*/ 0 h 21600"/>
                    <a:gd name="T11" fmla="*/ 22332 w 22332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32" h="21600" fill="none" extrusionOk="0">
                      <a:moveTo>
                        <a:pt x="0" y="12"/>
                      </a:moveTo>
                      <a:cubicBezTo>
                        <a:pt x="243" y="4"/>
                        <a:pt x="487" y="-1"/>
                        <a:pt x="732" y="-1"/>
                      </a:cubicBezTo>
                      <a:cubicBezTo>
                        <a:pt x="12661" y="-1"/>
                        <a:pt x="22332" y="9670"/>
                        <a:pt x="22332" y="21600"/>
                      </a:cubicBezTo>
                    </a:path>
                    <a:path w="22332" h="21600" stroke="0" extrusionOk="0">
                      <a:moveTo>
                        <a:pt x="0" y="12"/>
                      </a:moveTo>
                      <a:cubicBezTo>
                        <a:pt x="243" y="4"/>
                        <a:pt x="487" y="-1"/>
                        <a:pt x="732" y="-1"/>
                      </a:cubicBezTo>
                      <a:cubicBezTo>
                        <a:pt x="12661" y="-1"/>
                        <a:pt x="22332" y="9670"/>
                        <a:pt x="22332" y="21600"/>
                      </a:cubicBezTo>
                      <a:lnTo>
                        <a:pt x="732" y="2160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41" name="Arc 29"/>
                <p:cNvSpPr>
                  <a:spLocks/>
                </p:cNvSpPr>
                <p:nvPr/>
              </p:nvSpPr>
              <p:spPr bwMode="auto">
                <a:xfrm rot="-1140000">
                  <a:off x="3244" y="4071"/>
                  <a:ext cx="22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42" name="Arc 30"/>
                <p:cNvSpPr>
                  <a:spLocks/>
                </p:cNvSpPr>
                <p:nvPr/>
              </p:nvSpPr>
              <p:spPr bwMode="auto">
                <a:xfrm rot="-1140000">
                  <a:off x="3240" y="4020"/>
                  <a:ext cx="20" cy="48"/>
                </a:xfrm>
                <a:custGeom>
                  <a:avLst/>
                  <a:gdLst>
                    <a:gd name="T0" fmla="*/ 0 w 21596"/>
                    <a:gd name="T1" fmla="*/ 0 h 21575"/>
                    <a:gd name="T2" fmla="*/ 0 w 21596"/>
                    <a:gd name="T3" fmla="*/ 0 h 21575"/>
                    <a:gd name="T4" fmla="*/ 0 w 21596"/>
                    <a:gd name="T5" fmla="*/ 0 h 21575"/>
                    <a:gd name="T6" fmla="*/ 0 60000 65536"/>
                    <a:gd name="T7" fmla="*/ 0 60000 65536"/>
                    <a:gd name="T8" fmla="*/ 0 60000 65536"/>
                    <a:gd name="T9" fmla="*/ 0 w 21596"/>
                    <a:gd name="T10" fmla="*/ 0 h 21575"/>
                    <a:gd name="T11" fmla="*/ 21596 w 21596"/>
                    <a:gd name="T12" fmla="*/ 21575 h 2157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6" h="21575" fill="none" extrusionOk="0">
                      <a:moveTo>
                        <a:pt x="0" y="21140"/>
                      </a:moveTo>
                      <a:cubicBezTo>
                        <a:pt x="229" y="9785"/>
                        <a:pt x="9210" y="547"/>
                        <a:pt x="20554" y="0"/>
                      </a:cubicBezTo>
                    </a:path>
                    <a:path w="21596" h="21575" stroke="0" extrusionOk="0">
                      <a:moveTo>
                        <a:pt x="0" y="21140"/>
                      </a:moveTo>
                      <a:cubicBezTo>
                        <a:pt x="229" y="9785"/>
                        <a:pt x="9210" y="547"/>
                        <a:pt x="20554" y="0"/>
                      </a:cubicBezTo>
                      <a:lnTo>
                        <a:pt x="21596" y="21575"/>
                      </a:lnTo>
                      <a:lnTo>
                        <a:pt x="0" y="2114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43" name="Arc 31"/>
                <p:cNvSpPr>
                  <a:spLocks/>
                </p:cNvSpPr>
                <p:nvPr/>
              </p:nvSpPr>
              <p:spPr bwMode="auto">
                <a:xfrm rot="9660000">
                  <a:off x="3421" y="3963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7"/>
                    <a:gd name="T11" fmla="*/ 21600 w 21600"/>
                    <a:gd name="T12" fmla="*/ 21577 h 215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7" fill="none" extrusionOk="0">
                      <a:moveTo>
                        <a:pt x="20596" y="21576"/>
                      </a:moveTo>
                      <a:cubicBezTo>
                        <a:pt x="9069" y="21040"/>
                        <a:pt x="-1" y="11538"/>
                        <a:pt x="-1" y="-1"/>
                      </a:cubicBezTo>
                    </a:path>
                    <a:path w="21600" h="21577" stroke="0" extrusionOk="0">
                      <a:moveTo>
                        <a:pt x="20596" y="21576"/>
                      </a:moveTo>
                      <a:cubicBezTo>
                        <a:pt x="9069" y="21040"/>
                        <a:pt x="-1" y="11538"/>
                        <a:pt x="-1" y="-1"/>
                      </a:cubicBezTo>
                      <a:lnTo>
                        <a:pt x="21600" y="0"/>
                      </a:lnTo>
                      <a:lnTo>
                        <a:pt x="20596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223495" name="Group 32"/>
              <p:cNvGrpSpPr>
                <a:grpSpLocks/>
              </p:cNvGrpSpPr>
              <p:nvPr/>
            </p:nvGrpSpPr>
            <p:grpSpPr bwMode="auto">
              <a:xfrm>
                <a:off x="3503" y="3962"/>
                <a:ext cx="477" cy="224"/>
                <a:chOff x="3503" y="3962"/>
                <a:chExt cx="477" cy="224"/>
              </a:xfrm>
            </p:grpSpPr>
            <p:sp>
              <p:nvSpPr>
                <p:cNvPr id="223496" name="Arc 33"/>
                <p:cNvSpPr>
                  <a:spLocks/>
                </p:cNvSpPr>
                <p:nvPr/>
              </p:nvSpPr>
              <p:spPr bwMode="auto">
                <a:xfrm rot="-9660000">
                  <a:off x="3552" y="3965"/>
                  <a:ext cx="29" cy="49"/>
                </a:xfrm>
                <a:custGeom>
                  <a:avLst/>
                  <a:gdLst>
                    <a:gd name="T0" fmla="*/ 0 w 21600"/>
                    <a:gd name="T1" fmla="*/ 0 h 22024"/>
                    <a:gd name="T2" fmla="*/ 0 w 21600"/>
                    <a:gd name="T3" fmla="*/ 0 h 22024"/>
                    <a:gd name="T4" fmla="*/ 0 w 21600"/>
                    <a:gd name="T5" fmla="*/ 0 h 22024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24"/>
                    <a:gd name="T11" fmla="*/ 21600 w 21600"/>
                    <a:gd name="T12" fmla="*/ 22024 h 2202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24" fill="none" extrusionOk="0">
                      <a:moveTo>
                        <a:pt x="20834" y="22024"/>
                      </a:moveTo>
                      <a:cubicBezTo>
                        <a:pt x="9210" y="21612"/>
                        <a:pt x="0" y="12069"/>
                        <a:pt x="0" y="438"/>
                      </a:cubicBezTo>
                      <a:cubicBezTo>
                        <a:pt x="0" y="291"/>
                        <a:pt x="1" y="145"/>
                        <a:pt x="4" y="0"/>
                      </a:cubicBezTo>
                    </a:path>
                    <a:path w="21600" h="22024" stroke="0" extrusionOk="0">
                      <a:moveTo>
                        <a:pt x="20834" y="22024"/>
                      </a:moveTo>
                      <a:cubicBezTo>
                        <a:pt x="9210" y="21612"/>
                        <a:pt x="0" y="12069"/>
                        <a:pt x="0" y="438"/>
                      </a:cubicBezTo>
                      <a:cubicBezTo>
                        <a:pt x="0" y="291"/>
                        <a:pt x="1" y="145"/>
                        <a:pt x="4" y="0"/>
                      </a:cubicBezTo>
                      <a:lnTo>
                        <a:pt x="21600" y="438"/>
                      </a:lnTo>
                      <a:lnTo>
                        <a:pt x="20834" y="2202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97" name="Arc 34"/>
                <p:cNvSpPr>
                  <a:spLocks/>
                </p:cNvSpPr>
                <p:nvPr/>
              </p:nvSpPr>
              <p:spPr bwMode="auto">
                <a:xfrm rot="-9660000">
                  <a:off x="3551" y="4019"/>
                  <a:ext cx="29" cy="49"/>
                </a:xfrm>
                <a:custGeom>
                  <a:avLst/>
                  <a:gdLst>
                    <a:gd name="T0" fmla="*/ 0 w 22357"/>
                    <a:gd name="T1" fmla="*/ 0 h 21600"/>
                    <a:gd name="T2" fmla="*/ 0 w 22357"/>
                    <a:gd name="T3" fmla="*/ 0 h 21600"/>
                    <a:gd name="T4" fmla="*/ 0 w 2235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57"/>
                    <a:gd name="T10" fmla="*/ 0 h 21600"/>
                    <a:gd name="T11" fmla="*/ 22357 w 2235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57" h="21600" fill="none" extrusionOk="0">
                      <a:moveTo>
                        <a:pt x="0" y="13"/>
                      </a:moveTo>
                      <a:cubicBezTo>
                        <a:pt x="252" y="4"/>
                        <a:pt x="504" y="-1"/>
                        <a:pt x="757" y="-1"/>
                      </a:cubicBezTo>
                      <a:cubicBezTo>
                        <a:pt x="12686" y="-1"/>
                        <a:pt x="22357" y="9670"/>
                        <a:pt x="22357" y="21600"/>
                      </a:cubicBezTo>
                    </a:path>
                    <a:path w="22357" h="21600" stroke="0" extrusionOk="0">
                      <a:moveTo>
                        <a:pt x="0" y="13"/>
                      </a:moveTo>
                      <a:cubicBezTo>
                        <a:pt x="252" y="4"/>
                        <a:pt x="504" y="-1"/>
                        <a:pt x="757" y="-1"/>
                      </a:cubicBezTo>
                      <a:cubicBezTo>
                        <a:pt x="12686" y="-1"/>
                        <a:pt x="22357" y="9670"/>
                        <a:pt x="22357" y="21600"/>
                      </a:cubicBezTo>
                      <a:lnTo>
                        <a:pt x="757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98" name="Arc 35"/>
                <p:cNvSpPr>
                  <a:spLocks/>
                </p:cNvSpPr>
                <p:nvPr/>
              </p:nvSpPr>
              <p:spPr bwMode="auto">
                <a:xfrm rot="-9660000">
                  <a:off x="3604" y="3988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99" name="Arc 36"/>
                <p:cNvSpPr>
                  <a:spLocks/>
                </p:cNvSpPr>
                <p:nvPr/>
              </p:nvSpPr>
              <p:spPr bwMode="auto">
                <a:xfrm rot="-9660000">
                  <a:off x="3503" y="4002"/>
                  <a:ext cx="21" cy="49"/>
                </a:xfrm>
                <a:custGeom>
                  <a:avLst/>
                  <a:gdLst>
                    <a:gd name="T0" fmla="*/ 0 w 21596"/>
                    <a:gd name="T1" fmla="*/ 0 h 21577"/>
                    <a:gd name="T2" fmla="*/ 0 w 21596"/>
                    <a:gd name="T3" fmla="*/ 0 h 21577"/>
                    <a:gd name="T4" fmla="*/ 0 w 21596"/>
                    <a:gd name="T5" fmla="*/ 0 h 21577"/>
                    <a:gd name="T6" fmla="*/ 0 60000 65536"/>
                    <a:gd name="T7" fmla="*/ 0 60000 65536"/>
                    <a:gd name="T8" fmla="*/ 0 60000 65536"/>
                    <a:gd name="T9" fmla="*/ 0 w 21596"/>
                    <a:gd name="T10" fmla="*/ 0 h 21577"/>
                    <a:gd name="T11" fmla="*/ 21596 w 21596"/>
                    <a:gd name="T12" fmla="*/ 21577 h 215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6" h="21577" fill="none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</a:path>
                    <a:path w="21596" h="21577" stroke="0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  <a:lnTo>
                        <a:pt x="21596" y="21577"/>
                      </a:lnTo>
                      <a:lnTo>
                        <a:pt x="0" y="2115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00" name="Arc 37"/>
                <p:cNvSpPr>
                  <a:spLocks/>
                </p:cNvSpPr>
                <p:nvPr/>
              </p:nvSpPr>
              <p:spPr bwMode="auto">
                <a:xfrm rot="-9660000">
                  <a:off x="3576" y="4023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7"/>
                    <a:gd name="T11" fmla="*/ 21600 w 21600"/>
                    <a:gd name="T12" fmla="*/ 21577 h 215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7" fill="none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</a:path>
                    <a:path w="21600" h="21577" stroke="0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  <a:lnTo>
                        <a:pt x="21600" y="21577"/>
                      </a:lnTo>
                      <a:lnTo>
                        <a:pt x="-1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01" name="Arc 38"/>
                <p:cNvSpPr>
                  <a:spLocks/>
                </p:cNvSpPr>
                <p:nvPr/>
              </p:nvSpPr>
              <p:spPr bwMode="auto">
                <a:xfrm rot="-9660000">
                  <a:off x="3625" y="3992"/>
                  <a:ext cx="27" cy="49"/>
                </a:xfrm>
                <a:custGeom>
                  <a:avLst/>
                  <a:gdLst>
                    <a:gd name="T0" fmla="*/ 0 w 21600"/>
                    <a:gd name="T1" fmla="*/ 0 h 22021"/>
                    <a:gd name="T2" fmla="*/ 0 w 21600"/>
                    <a:gd name="T3" fmla="*/ 0 h 22021"/>
                    <a:gd name="T4" fmla="*/ 0 w 21600"/>
                    <a:gd name="T5" fmla="*/ 0 h 2202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21"/>
                    <a:gd name="T11" fmla="*/ 21600 w 21600"/>
                    <a:gd name="T12" fmla="*/ 22021 h 2202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21" fill="none" extrusionOk="0">
                      <a:moveTo>
                        <a:pt x="20776" y="22021"/>
                      </a:moveTo>
                      <a:cubicBezTo>
                        <a:pt x="9176" y="21578"/>
                        <a:pt x="0" y="12046"/>
                        <a:pt x="0" y="437"/>
                      </a:cubicBezTo>
                      <a:cubicBezTo>
                        <a:pt x="0" y="291"/>
                        <a:pt x="1" y="145"/>
                        <a:pt x="4" y="0"/>
                      </a:cubicBezTo>
                    </a:path>
                    <a:path w="21600" h="22021" stroke="0" extrusionOk="0">
                      <a:moveTo>
                        <a:pt x="20776" y="22021"/>
                      </a:moveTo>
                      <a:cubicBezTo>
                        <a:pt x="9176" y="21578"/>
                        <a:pt x="0" y="12046"/>
                        <a:pt x="0" y="437"/>
                      </a:cubicBezTo>
                      <a:cubicBezTo>
                        <a:pt x="0" y="291"/>
                        <a:pt x="1" y="145"/>
                        <a:pt x="4" y="0"/>
                      </a:cubicBezTo>
                      <a:lnTo>
                        <a:pt x="21600" y="437"/>
                      </a:lnTo>
                      <a:lnTo>
                        <a:pt x="20776" y="2202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02" name="Arc 39"/>
                <p:cNvSpPr>
                  <a:spLocks/>
                </p:cNvSpPr>
                <p:nvPr/>
              </p:nvSpPr>
              <p:spPr bwMode="auto">
                <a:xfrm rot="-9660000">
                  <a:off x="3626" y="4046"/>
                  <a:ext cx="27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03" name="Arc 40"/>
                <p:cNvSpPr>
                  <a:spLocks/>
                </p:cNvSpPr>
                <p:nvPr/>
              </p:nvSpPr>
              <p:spPr bwMode="auto">
                <a:xfrm rot="1140000">
                  <a:off x="3890" y="4125"/>
                  <a:ext cx="28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36"/>
                    <a:gd name="T11" fmla="*/ 21600 w 21600"/>
                    <a:gd name="T12" fmla="*/ 22036 h 220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36" fill="none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</a:path>
                    <a:path w="21600" h="22036" stroke="0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  <a:lnTo>
                        <a:pt x="0" y="436"/>
                      </a:lnTo>
                      <a:lnTo>
                        <a:pt x="21595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04" name="Arc 41"/>
                <p:cNvSpPr>
                  <a:spLocks/>
                </p:cNvSpPr>
                <p:nvPr/>
              </p:nvSpPr>
              <p:spPr bwMode="auto">
                <a:xfrm rot="1140000">
                  <a:off x="3930" y="4090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7"/>
                    <a:gd name="T11" fmla="*/ 21600 w 21600"/>
                    <a:gd name="T12" fmla="*/ 21587 h 215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7" fill="none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</a:path>
                    <a:path w="21600" h="21587" stroke="0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  <a:lnTo>
                        <a:pt x="21600" y="21587"/>
                      </a:lnTo>
                      <a:lnTo>
                        <a:pt x="-1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05" name="Arc 42"/>
                <p:cNvSpPr>
                  <a:spLocks/>
                </p:cNvSpPr>
                <p:nvPr/>
              </p:nvSpPr>
              <p:spPr bwMode="auto">
                <a:xfrm rot="1140000">
                  <a:off x="3955" y="4137"/>
                  <a:ext cx="21" cy="49"/>
                </a:xfrm>
                <a:custGeom>
                  <a:avLst/>
                  <a:gdLst>
                    <a:gd name="T0" fmla="*/ 0 w 21600"/>
                    <a:gd name="T1" fmla="*/ 0 h 21574"/>
                    <a:gd name="T2" fmla="*/ 0 w 21600"/>
                    <a:gd name="T3" fmla="*/ 0 h 21574"/>
                    <a:gd name="T4" fmla="*/ 0 w 21600"/>
                    <a:gd name="T5" fmla="*/ 0 h 21574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4"/>
                    <a:gd name="T11" fmla="*/ 21600 w 21600"/>
                    <a:gd name="T12" fmla="*/ 21574 h 2157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4" fill="none" extrusionOk="0">
                      <a:moveTo>
                        <a:pt x="20547" y="21574"/>
                      </a:moveTo>
                      <a:cubicBezTo>
                        <a:pt x="9041" y="21013"/>
                        <a:pt x="-1" y="11520"/>
                        <a:pt x="-1" y="-1"/>
                      </a:cubicBezTo>
                    </a:path>
                    <a:path w="21600" h="21574" stroke="0" extrusionOk="0">
                      <a:moveTo>
                        <a:pt x="20547" y="21574"/>
                      </a:moveTo>
                      <a:cubicBezTo>
                        <a:pt x="9041" y="21013"/>
                        <a:pt x="-1" y="11520"/>
                        <a:pt x="-1" y="-1"/>
                      </a:cubicBezTo>
                      <a:lnTo>
                        <a:pt x="21600" y="0"/>
                      </a:lnTo>
                      <a:lnTo>
                        <a:pt x="20547" y="2157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06" name="Arc 43"/>
                <p:cNvSpPr>
                  <a:spLocks/>
                </p:cNvSpPr>
                <p:nvPr/>
              </p:nvSpPr>
              <p:spPr bwMode="auto">
                <a:xfrm rot="1140000">
                  <a:off x="3957" y="4098"/>
                  <a:ext cx="23" cy="50"/>
                </a:xfrm>
                <a:custGeom>
                  <a:avLst/>
                  <a:gdLst>
                    <a:gd name="T0" fmla="*/ 0 w 22567"/>
                    <a:gd name="T1" fmla="*/ 0 h 21600"/>
                    <a:gd name="T2" fmla="*/ 0 w 22567"/>
                    <a:gd name="T3" fmla="*/ 0 h 21600"/>
                    <a:gd name="T4" fmla="*/ 0 w 2256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567"/>
                    <a:gd name="T10" fmla="*/ 0 h 21600"/>
                    <a:gd name="T11" fmla="*/ 22567 w 2256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567" h="21600" fill="none" extrusionOk="0">
                      <a:moveTo>
                        <a:pt x="-1" y="21"/>
                      </a:moveTo>
                      <a:cubicBezTo>
                        <a:pt x="323" y="7"/>
                        <a:pt x="647" y="-1"/>
                        <a:pt x="971" y="-1"/>
                      </a:cubicBezTo>
                      <a:cubicBezTo>
                        <a:pt x="12730" y="-1"/>
                        <a:pt x="22329" y="9406"/>
                        <a:pt x="22566" y="21164"/>
                      </a:cubicBezTo>
                    </a:path>
                    <a:path w="22567" h="21600" stroke="0" extrusionOk="0">
                      <a:moveTo>
                        <a:pt x="-1" y="21"/>
                      </a:moveTo>
                      <a:cubicBezTo>
                        <a:pt x="323" y="7"/>
                        <a:pt x="647" y="-1"/>
                        <a:pt x="971" y="-1"/>
                      </a:cubicBezTo>
                      <a:cubicBezTo>
                        <a:pt x="12730" y="-1"/>
                        <a:pt x="22329" y="9406"/>
                        <a:pt x="22566" y="21164"/>
                      </a:cubicBezTo>
                      <a:lnTo>
                        <a:pt x="971" y="21600"/>
                      </a:lnTo>
                      <a:lnTo>
                        <a:pt x="-1" y="2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07" name="Arc 44"/>
                <p:cNvSpPr>
                  <a:spLocks/>
                </p:cNvSpPr>
                <p:nvPr/>
              </p:nvSpPr>
              <p:spPr bwMode="auto">
                <a:xfrm rot="1140000">
                  <a:off x="3807" y="4099"/>
                  <a:ext cx="28" cy="5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08" name="Arc 45"/>
                <p:cNvSpPr>
                  <a:spLocks/>
                </p:cNvSpPr>
                <p:nvPr/>
              </p:nvSpPr>
              <p:spPr bwMode="auto">
                <a:xfrm rot="1140000">
                  <a:off x="3848" y="4064"/>
                  <a:ext cx="28" cy="50"/>
                </a:xfrm>
                <a:custGeom>
                  <a:avLst/>
                  <a:gdLst>
                    <a:gd name="T0" fmla="*/ 0 w 21600"/>
                    <a:gd name="T1" fmla="*/ 0 h 21586"/>
                    <a:gd name="T2" fmla="*/ 0 w 21600"/>
                    <a:gd name="T3" fmla="*/ 0 h 21586"/>
                    <a:gd name="T4" fmla="*/ 0 w 21600"/>
                    <a:gd name="T5" fmla="*/ 0 h 2158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6"/>
                    <a:gd name="T11" fmla="*/ 21600 w 21600"/>
                    <a:gd name="T12" fmla="*/ 21586 h 2158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6" fill="none" extrusionOk="0">
                      <a:moveTo>
                        <a:pt x="-1" y="21585"/>
                      </a:moveTo>
                      <a:cubicBezTo>
                        <a:pt x="-1" y="9956"/>
                        <a:pt x="9207" y="414"/>
                        <a:pt x="20828" y="-1"/>
                      </a:cubicBezTo>
                    </a:path>
                    <a:path w="21600" h="21586" stroke="0" extrusionOk="0">
                      <a:moveTo>
                        <a:pt x="-1" y="21585"/>
                      </a:moveTo>
                      <a:cubicBezTo>
                        <a:pt x="-1" y="9956"/>
                        <a:pt x="9207" y="414"/>
                        <a:pt x="20828" y="-1"/>
                      </a:cubicBezTo>
                      <a:lnTo>
                        <a:pt x="21600" y="21586"/>
                      </a:lnTo>
                      <a:lnTo>
                        <a:pt x="-1" y="2158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09" name="Arc 46"/>
                <p:cNvSpPr>
                  <a:spLocks/>
                </p:cNvSpPr>
                <p:nvPr/>
              </p:nvSpPr>
              <p:spPr bwMode="auto">
                <a:xfrm rot="1140000">
                  <a:off x="3869" y="4121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45"/>
                    <a:gd name="T11" fmla="*/ 21600 w 21600"/>
                    <a:gd name="T12" fmla="*/ 22045 h 2204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45" fill="none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</a:path>
                    <a:path w="21600" h="22045" stroke="0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  <a:lnTo>
                        <a:pt x="21600" y="445"/>
                      </a:lnTo>
                      <a:lnTo>
                        <a:pt x="21600" y="2204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10" name="Arc 47"/>
                <p:cNvSpPr>
                  <a:spLocks/>
                </p:cNvSpPr>
                <p:nvPr/>
              </p:nvSpPr>
              <p:spPr bwMode="auto">
                <a:xfrm rot="1140000">
                  <a:off x="3874" y="4072"/>
                  <a:ext cx="22" cy="49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04"/>
                    <a:gd name="T10" fmla="*/ 0 h 21600"/>
                    <a:gd name="T11" fmla="*/ 22604 w 2260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04" h="21600" fill="none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</a:path>
                    <a:path w="22604" h="21600" stroke="0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  <a:lnTo>
                        <a:pt x="1004" y="2160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11" name="Arc 48"/>
                <p:cNvSpPr>
                  <a:spLocks/>
                </p:cNvSpPr>
                <p:nvPr/>
              </p:nvSpPr>
              <p:spPr bwMode="auto">
                <a:xfrm rot="1140000">
                  <a:off x="3732" y="4075"/>
                  <a:ext cx="29" cy="50"/>
                </a:xfrm>
                <a:custGeom>
                  <a:avLst/>
                  <a:gdLst>
                    <a:gd name="T0" fmla="*/ 0 w 22357"/>
                    <a:gd name="T1" fmla="*/ 0 h 21600"/>
                    <a:gd name="T2" fmla="*/ 0 w 22357"/>
                    <a:gd name="T3" fmla="*/ 0 h 21600"/>
                    <a:gd name="T4" fmla="*/ 0 w 2235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57"/>
                    <a:gd name="T10" fmla="*/ 0 h 21600"/>
                    <a:gd name="T11" fmla="*/ 22357 w 2235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57" h="21600" fill="none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</a:path>
                    <a:path w="22357" h="21600" stroke="0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  <a:lnTo>
                        <a:pt x="757" y="0"/>
                      </a:lnTo>
                      <a:lnTo>
                        <a:pt x="22357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12" name="Arc 49"/>
                <p:cNvSpPr>
                  <a:spLocks/>
                </p:cNvSpPr>
                <p:nvPr/>
              </p:nvSpPr>
              <p:spPr bwMode="auto">
                <a:xfrm rot="1140000">
                  <a:off x="3771" y="4040"/>
                  <a:ext cx="30" cy="49"/>
                </a:xfrm>
                <a:custGeom>
                  <a:avLst/>
                  <a:gdLst>
                    <a:gd name="T0" fmla="*/ 0 w 21600"/>
                    <a:gd name="T1" fmla="*/ 0 h 21588"/>
                    <a:gd name="T2" fmla="*/ 0 w 21600"/>
                    <a:gd name="T3" fmla="*/ 0 h 21588"/>
                    <a:gd name="T4" fmla="*/ 0 w 21600"/>
                    <a:gd name="T5" fmla="*/ 0 h 21588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8"/>
                    <a:gd name="T11" fmla="*/ 21600 w 21600"/>
                    <a:gd name="T12" fmla="*/ 21588 h 215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8" fill="none" extrusionOk="0">
                      <a:moveTo>
                        <a:pt x="-1" y="21587"/>
                      </a:moveTo>
                      <a:cubicBezTo>
                        <a:pt x="-1" y="9943"/>
                        <a:pt x="9230" y="395"/>
                        <a:pt x="20868" y="0"/>
                      </a:cubicBezTo>
                    </a:path>
                    <a:path w="21600" h="21588" stroke="0" extrusionOk="0">
                      <a:moveTo>
                        <a:pt x="-1" y="21587"/>
                      </a:moveTo>
                      <a:cubicBezTo>
                        <a:pt x="-1" y="9943"/>
                        <a:pt x="9230" y="395"/>
                        <a:pt x="20868" y="0"/>
                      </a:cubicBezTo>
                      <a:lnTo>
                        <a:pt x="21600" y="21588"/>
                      </a:lnTo>
                      <a:lnTo>
                        <a:pt x="-1" y="21587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13" name="Arc 50"/>
                <p:cNvSpPr>
                  <a:spLocks/>
                </p:cNvSpPr>
                <p:nvPr/>
              </p:nvSpPr>
              <p:spPr bwMode="auto">
                <a:xfrm rot="1140000">
                  <a:off x="3788" y="4099"/>
                  <a:ext cx="21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36"/>
                    <a:gd name="T11" fmla="*/ 21600 w 21600"/>
                    <a:gd name="T12" fmla="*/ 22036 h 220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36" fill="none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</a:path>
                    <a:path w="21600" h="22036" stroke="0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  <a:lnTo>
                        <a:pt x="21600" y="436"/>
                      </a:lnTo>
                      <a:lnTo>
                        <a:pt x="21600" y="2203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14" name="Arc 51"/>
                <p:cNvSpPr>
                  <a:spLocks/>
                </p:cNvSpPr>
                <p:nvPr/>
              </p:nvSpPr>
              <p:spPr bwMode="auto">
                <a:xfrm rot="1140000">
                  <a:off x="3796" y="4045"/>
                  <a:ext cx="22" cy="49"/>
                </a:xfrm>
                <a:custGeom>
                  <a:avLst/>
                  <a:gdLst>
                    <a:gd name="T0" fmla="*/ 0 w 22627"/>
                    <a:gd name="T1" fmla="*/ 0 h 21600"/>
                    <a:gd name="T2" fmla="*/ 0 w 22627"/>
                    <a:gd name="T3" fmla="*/ 0 h 21600"/>
                    <a:gd name="T4" fmla="*/ 0 w 2262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27"/>
                    <a:gd name="T10" fmla="*/ 0 h 21600"/>
                    <a:gd name="T11" fmla="*/ 22627 w 2262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27" h="21600" fill="none" extrusionOk="0">
                      <a:moveTo>
                        <a:pt x="0" y="24"/>
                      </a:moveTo>
                      <a:cubicBezTo>
                        <a:pt x="342" y="8"/>
                        <a:pt x="684" y="-1"/>
                        <a:pt x="1027" y="-1"/>
                      </a:cubicBezTo>
                      <a:cubicBezTo>
                        <a:pt x="12956" y="-1"/>
                        <a:pt x="22627" y="9670"/>
                        <a:pt x="22627" y="21600"/>
                      </a:cubicBezTo>
                    </a:path>
                    <a:path w="22627" h="21600" stroke="0" extrusionOk="0">
                      <a:moveTo>
                        <a:pt x="0" y="24"/>
                      </a:moveTo>
                      <a:cubicBezTo>
                        <a:pt x="342" y="8"/>
                        <a:pt x="684" y="-1"/>
                        <a:pt x="1027" y="-1"/>
                      </a:cubicBezTo>
                      <a:cubicBezTo>
                        <a:pt x="12956" y="-1"/>
                        <a:pt x="22627" y="9670"/>
                        <a:pt x="22627" y="21600"/>
                      </a:cubicBezTo>
                      <a:lnTo>
                        <a:pt x="1027" y="21600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15" name="Arc 52"/>
                <p:cNvSpPr>
                  <a:spLocks/>
                </p:cNvSpPr>
                <p:nvPr/>
              </p:nvSpPr>
              <p:spPr bwMode="auto">
                <a:xfrm rot="1140000">
                  <a:off x="3649" y="4046"/>
                  <a:ext cx="30" cy="51"/>
                </a:xfrm>
                <a:custGeom>
                  <a:avLst/>
                  <a:gdLst>
                    <a:gd name="T0" fmla="*/ 0 w 22365"/>
                    <a:gd name="T1" fmla="*/ 0 h 22044"/>
                    <a:gd name="T2" fmla="*/ 0 w 22365"/>
                    <a:gd name="T3" fmla="*/ 0 h 22044"/>
                    <a:gd name="T4" fmla="*/ 0 w 22365"/>
                    <a:gd name="T5" fmla="*/ 0 h 22044"/>
                    <a:gd name="T6" fmla="*/ 0 60000 65536"/>
                    <a:gd name="T7" fmla="*/ 0 60000 65536"/>
                    <a:gd name="T8" fmla="*/ 0 60000 65536"/>
                    <a:gd name="T9" fmla="*/ 0 w 22365"/>
                    <a:gd name="T10" fmla="*/ 0 h 22044"/>
                    <a:gd name="T11" fmla="*/ 22365 w 22365"/>
                    <a:gd name="T12" fmla="*/ 22044 h 220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65" h="22044" fill="none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</a:path>
                    <a:path w="22365" h="22044" stroke="0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  <a:lnTo>
                        <a:pt x="765" y="444"/>
                      </a:lnTo>
                      <a:lnTo>
                        <a:pt x="2236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16" name="Arc 53"/>
                <p:cNvSpPr>
                  <a:spLocks/>
                </p:cNvSpPr>
                <p:nvPr/>
              </p:nvSpPr>
              <p:spPr bwMode="auto">
                <a:xfrm rot="1140000">
                  <a:off x="3689" y="4011"/>
                  <a:ext cx="30" cy="49"/>
                </a:xfrm>
                <a:custGeom>
                  <a:avLst/>
                  <a:gdLst>
                    <a:gd name="T0" fmla="*/ 0 w 21600"/>
                    <a:gd name="T1" fmla="*/ 0 h 21588"/>
                    <a:gd name="T2" fmla="*/ 0 w 21600"/>
                    <a:gd name="T3" fmla="*/ 0 h 21588"/>
                    <a:gd name="T4" fmla="*/ 0 w 21600"/>
                    <a:gd name="T5" fmla="*/ 0 h 21588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8"/>
                    <a:gd name="T11" fmla="*/ 21600 w 21600"/>
                    <a:gd name="T12" fmla="*/ 21588 h 215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8" fill="none" extrusionOk="0">
                      <a:moveTo>
                        <a:pt x="-1" y="21587"/>
                      </a:moveTo>
                      <a:cubicBezTo>
                        <a:pt x="-1" y="9943"/>
                        <a:pt x="9230" y="395"/>
                        <a:pt x="20868" y="0"/>
                      </a:cubicBezTo>
                    </a:path>
                    <a:path w="21600" h="21588" stroke="0" extrusionOk="0">
                      <a:moveTo>
                        <a:pt x="-1" y="21587"/>
                      </a:moveTo>
                      <a:cubicBezTo>
                        <a:pt x="-1" y="9943"/>
                        <a:pt x="9230" y="395"/>
                        <a:pt x="20868" y="0"/>
                      </a:cubicBezTo>
                      <a:lnTo>
                        <a:pt x="21600" y="21588"/>
                      </a:lnTo>
                      <a:lnTo>
                        <a:pt x="-1" y="21587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17" name="Arc 54"/>
                <p:cNvSpPr>
                  <a:spLocks/>
                </p:cNvSpPr>
                <p:nvPr/>
              </p:nvSpPr>
              <p:spPr bwMode="auto">
                <a:xfrm rot="1140000">
                  <a:off x="3711" y="4071"/>
                  <a:ext cx="22" cy="49"/>
                </a:xfrm>
                <a:custGeom>
                  <a:avLst/>
                  <a:gdLst>
                    <a:gd name="T0" fmla="*/ 0 w 21600"/>
                    <a:gd name="T1" fmla="*/ 0 h 22011"/>
                    <a:gd name="T2" fmla="*/ 0 w 21600"/>
                    <a:gd name="T3" fmla="*/ 0 h 22011"/>
                    <a:gd name="T4" fmla="*/ 0 w 21600"/>
                    <a:gd name="T5" fmla="*/ 0 h 2201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11"/>
                    <a:gd name="T11" fmla="*/ 21600 w 21600"/>
                    <a:gd name="T12" fmla="*/ 22011 h 2201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11" fill="none" extrusionOk="0">
                      <a:moveTo>
                        <a:pt x="20585" y="22011"/>
                      </a:moveTo>
                      <a:cubicBezTo>
                        <a:pt x="9063" y="21469"/>
                        <a:pt x="0" y="11970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</a:path>
                    <a:path w="21600" h="22011" stroke="0" extrusionOk="0">
                      <a:moveTo>
                        <a:pt x="20585" y="22011"/>
                      </a:moveTo>
                      <a:cubicBezTo>
                        <a:pt x="9063" y="21469"/>
                        <a:pt x="0" y="11970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  <a:lnTo>
                        <a:pt x="21600" y="435"/>
                      </a:lnTo>
                      <a:lnTo>
                        <a:pt x="20585" y="2201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18" name="Arc 55"/>
                <p:cNvSpPr>
                  <a:spLocks/>
                </p:cNvSpPr>
                <p:nvPr/>
              </p:nvSpPr>
              <p:spPr bwMode="auto">
                <a:xfrm rot="1140000">
                  <a:off x="3717" y="4019"/>
                  <a:ext cx="21" cy="48"/>
                </a:xfrm>
                <a:custGeom>
                  <a:avLst/>
                  <a:gdLst>
                    <a:gd name="T0" fmla="*/ 0 w 22652"/>
                    <a:gd name="T1" fmla="*/ 0 h 21600"/>
                    <a:gd name="T2" fmla="*/ 0 w 22652"/>
                    <a:gd name="T3" fmla="*/ 0 h 21600"/>
                    <a:gd name="T4" fmla="*/ 0 w 22652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52"/>
                    <a:gd name="T10" fmla="*/ 0 h 21600"/>
                    <a:gd name="T11" fmla="*/ 22652 w 22652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52" h="21600" fill="none" extrusionOk="0">
                      <a:moveTo>
                        <a:pt x="-1" y="25"/>
                      </a:moveTo>
                      <a:cubicBezTo>
                        <a:pt x="350" y="8"/>
                        <a:pt x="701" y="-1"/>
                        <a:pt x="1052" y="-1"/>
                      </a:cubicBezTo>
                      <a:cubicBezTo>
                        <a:pt x="12981" y="-1"/>
                        <a:pt x="22652" y="9670"/>
                        <a:pt x="22652" y="21600"/>
                      </a:cubicBezTo>
                    </a:path>
                    <a:path w="22652" h="21600" stroke="0" extrusionOk="0">
                      <a:moveTo>
                        <a:pt x="-1" y="25"/>
                      </a:moveTo>
                      <a:cubicBezTo>
                        <a:pt x="350" y="8"/>
                        <a:pt x="701" y="-1"/>
                        <a:pt x="1052" y="-1"/>
                      </a:cubicBezTo>
                      <a:cubicBezTo>
                        <a:pt x="12981" y="-1"/>
                        <a:pt x="22652" y="9670"/>
                        <a:pt x="22652" y="21600"/>
                      </a:cubicBezTo>
                      <a:lnTo>
                        <a:pt x="1052" y="21600"/>
                      </a:lnTo>
                      <a:lnTo>
                        <a:pt x="-1" y="2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19" name="Arc 56"/>
                <p:cNvSpPr>
                  <a:spLocks/>
                </p:cNvSpPr>
                <p:nvPr/>
              </p:nvSpPr>
              <p:spPr bwMode="auto">
                <a:xfrm rot="-9660000">
                  <a:off x="3534" y="3962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grpSp>
          <p:nvGrpSpPr>
            <p:cNvPr id="223443" name="Group 57"/>
            <p:cNvGrpSpPr>
              <a:grpSpLocks/>
            </p:cNvGrpSpPr>
            <p:nvPr/>
          </p:nvGrpSpPr>
          <p:grpSpPr bwMode="auto">
            <a:xfrm>
              <a:off x="3015" y="3961"/>
              <a:ext cx="981" cy="225"/>
              <a:chOff x="3015" y="3961"/>
              <a:chExt cx="981" cy="225"/>
            </a:xfrm>
          </p:grpSpPr>
          <p:grpSp>
            <p:nvGrpSpPr>
              <p:cNvPr id="223444" name="Group 58"/>
              <p:cNvGrpSpPr>
                <a:grpSpLocks/>
              </p:cNvGrpSpPr>
              <p:nvPr/>
            </p:nvGrpSpPr>
            <p:grpSpPr bwMode="auto">
              <a:xfrm>
                <a:off x="3015" y="3962"/>
                <a:ext cx="477" cy="224"/>
                <a:chOff x="3015" y="3962"/>
                <a:chExt cx="477" cy="224"/>
              </a:xfrm>
            </p:grpSpPr>
            <p:sp>
              <p:nvSpPr>
                <p:cNvPr id="223470" name="Arc 59"/>
                <p:cNvSpPr>
                  <a:spLocks/>
                </p:cNvSpPr>
                <p:nvPr/>
              </p:nvSpPr>
              <p:spPr bwMode="auto">
                <a:xfrm rot="9660000">
                  <a:off x="3412" y="3964"/>
                  <a:ext cx="30" cy="50"/>
                </a:xfrm>
                <a:custGeom>
                  <a:avLst/>
                  <a:gdLst>
                    <a:gd name="T0" fmla="*/ 0 w 22365"/>
                    <a:gd name="T1" fmla="*/ 0 h 22053"/>
                    <a:gd name="T2" fmla="*/ 0 w 22365"/>
                    <a:gd name="T3" fmla="*/ 0 h 22053"/>
                    <a:gd name="T4" fmla="*/ 0 w 22365"/>
                    <a:gd name="T5" fmla="*/ 0 h 22053"/>
                    <a:gd name="T6" fmla="*/ 0 60000 65536"/>
                    <a:gd name="T7" fmla="*/ 0 60000 65536"/>
                    <a:gd name="T8" fmla="*/ 0 60000 65536"/>
                    <a:gd name="T9" fmla="*/ 0 w 22365"/>
                    <a:gd name="T10" fmla="*/ 0 h 22053"/>
                    <a:gd name="T11" fmla="*/ 22365 w 22365"/>
                    <a:gd name="T12" fmla="*/ 22053 h 2205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65" h="22053" fill="none" extrusionOk="0">
                      <a:moveTo>
                        <a:pt x="22360" y="-1"/>
                      </a:moveTo>
                      <a:cubicBezTo>
                        <a:pt x="22363" y="150"/>
                        <a:pt x="22365" y="301"/>
                        <a:pt x="22365" y="453"/>
                      </a:cubicBezTo>
                      <a:cubicBezTo>
                        <a:pt x="22365" y="12382"/>
                        <a:pt x="12694" y="22053"/>
                        <a:pt x="765" y="22053"/>
                      </a:cubicBezTo>
                      <a:cubicBezTo>
                        <a:pt x="509" y="22052"/>
                        <a:pt x="254" y="22048"/>
                        <a:pt x="-1" y="22039"/>
                      </a:cubicBezTo>
                    </a:path>
                    <a:path w="22365" h="22053" stroke="0" extrusionOk="0">
                      <a:moveTo>
                        <a:pt x="22360" y="-1"/>
                      </a:moveTo>
                      <a:cubicBezTo>
                        <a:pt x="22363" y="150"/>
                        <a:pt x="22365" y="301"/>
                        <a:pt x="22365" y="453"/>
                      </a:cubicBezTo>
                      <a:cubicBezTo>
                        <a:pt x="22365" y="12382"/>
                        <a:pt x="12694" y="22053"/>
                        <a:pt x="765" y="22053"/>
                      </a:cubicBezTo>
                      <a:cubicBezTo>
                        <a:pt x="509" y="22052"/>
                        <a:pt x="254" y="22048"/>
                        <a:pt x="-1" y="22039"/>
                      </a:cubicBezTo>
                      <a:lnTo>
                        <a:pt x="765" y="453"/>
                      </a:lnTo>
                      <a:lnTo>
                        <a:pt x="2236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71" name="Arc 60"/>
                <p:cNvSpPr>
                  <a:spLocks/>
                </p:cNvSpPr>
                <p:nvPr/>
              </p:nvSpPr>
              <p:spPr bwMode="auto">
                <a:xfrm rot="9660000">
                  <a:off x="3415" y="4019"/>
                  <a:ext cx="28" cy="49"/>
                </a:xfrm>
                <a:custGeom>
                  <a:avLst/>
                  <a:gdLst>
                    <a:gd name="T0" fmla="*/ 0 w 21596"/>
                    <a:gd name="T1" fmla="*/ 0 h 21587"/>
                    <a:gd name="T2" fmla="*/ 0 w 21596"/>
                    <a:gd name="T3" fmla="*/ 0 h 21587"/>
                    <a:gd name="T4" fmla="*/ 0 w 21596"/>
                    <a:gd name="T5" fmla="*/ 0 h 21587"/>
                    <a:gd name="T6" fmla="*/ 0 60000 65536"/>
                    <a:gd name="T7" fmla="*/ 0 60000 65536"/>
                    <a:gd name="T8" fmla="*/ 0 60000 65536"/>
                    <a:gd name="T9" fmla="*/ 0 w 21596"/>
                    <a:gd name="T10" fmla="*/ 0 h 21587"/>
                    <a:gd name="T11" fmla="*/ 21596 w 21596"/>
                    <a:gd name="T12" fmla="*/ 21587 h 215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6" h="21587" fill="none" extrusionOk="0">
                      <a:moveTo>
                        <a:pt x="0" y="21158"/>
                      </a:moveTo>
                      <a:cubicBezTo>
                        <a:pt x="228" y="9688"/>
                        <a:pt x="9381" y="398"/>
                        <a:pt x="20846" y="0"/>
                      </a:cubicBezTo>
                    </a:path>
                    <a:path w="21596" h="21587" stroke="0" extrusionOk="0">
                      <a:moveTo>
                        <a:pt x="0" y="21158"/>
                      </a:moveTo>
                      <a:cubicBezTo>
                        <a:pt x="228" y="9688"/>
                        <a:pt x="9381" y="398"/>
                        <a:pt x="20846" y="0"/>
                      </a:cubicBezTo>
                      <a:lnTo>
                        <a:pt x="21596" y="21587"/>
                      </a:lnTo>
                      <a:lnTo>
                        <a:pt x="0" y="21158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72" name="Arc 61"/>
                <p:cNvSpPr>
                  <a:spLocks/>
                </p:cNvSpPr>
                <p:nvPr/>
              </p:nvSpPr>
              <p:spPr bwMode="auto">
                <a:xfrm rot="9660000">
                  <a:off x="3368" y="3988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45"/>
                    <a:gd name="T11" fmla="*/ 21600 w 21600"/>
                    <a:gd name="T12" fmla="*/ 22045 h 2204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45" fill="none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</a:path>
                    <a:path w="21600" h="22045" stroke="0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  <a:lnTo>
                        <a:pt x="21600" y="445"/>
                      </a:lnTo>
                      <a:lnTo>
                        <a:pt x="21600" y="2204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73" name="Arc 62"/>
                <p:cNvSpPr>
                  <a:spLocks/>
                </p:cNvSpPr>
                <p:nvPr/>
              </p:nvSpPr>
              <p:spPr bwMode="auto">
                <a:xfrm rot="9660000">
                  <a:off x="3470" y="4001"/>
                  <a:ext cx="22" cy="50"/>
                </a:xfrm>
                <a:custGeom>
                  <a:avLst/>
                  <a:gdLst>
                    <a:gd name="T0" fmla="*/ 0 w 22589"/>
                    <a:gd name="T1" fmla="*/ 0 h 21600"/>
                    <a:gd name="T2" fmla="*/ 0 w 22589"/>
                    <a:gd name="T3" fmla="*/ 0 h 21600"/>
                    <a:gd name="T4" fmla="*/ 0 w 22589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589"/>
                    <a:gd name="T10" fmla="*/ 0 h 21600"/>
                    <a:gd name="T11" fmla="*/ 22589 w 2258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589" h="21600" fill="none" extrusionOk="0">
                      <a:moveTo>
                        <a:pt x="-1" y="22"/>
                      </a:moveTo>
                      <a:cubicBezTo>
                        <a:pt x="331" y="7"/>
                        <a:pt x="662" y="-1"/>
                        <a:pt x="994" y="-1"/>
                      </a:cubicBezTo>
                      <a:cubicBezTo>
                        <a:pt x="12749" y="-1"/>
                        <a:pt x="22346" y="9400"/>
                        <a:pt x="22589" y="21152"/>
                      </a:cubicBezTo>
                    </a:path>
                    <a:path w="22589" h="21600" stroke="0" extrusionOk="0">
                      <a:moveTo>
                        <a:pt x="-1" y="22"/>
                      </a:moveTo>
                      <a:cubicBezTo>
                        <a:pt x="331" y="7"/>
                        <a:pt x="662" y="-1"/>
                        <a:pt x="994" y="-1"/>
                      </a:cubicBezTo>
                      <a:cubicBezTo>
                        <a:pt x="12749" y="-1"/>
                        <a:pt x="22346" y="9400"/>
                        <a:pt x="22589" y="21152"/>
                      </a:cubicBezTo>
                      <a:lnTo>
                        <a:pt x="994" y="21600"/>
                      </a:lnTo>
                      <a:lnTo>
                        <a:pt x="-1" y="2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74" name="Arc 63"/>
                <p:cNvSpPr>
                  <a:spLocks/>
                </p:cNvSpPr>
                <p:nvPr/>
              </p:nvSpPr>
              <p:spPr bwMode="auto">
                <a:xfrm rot="9660000">
                  <a:off x="3396" y="4023"/>
                  <a:ext cx="22" cy="49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04"/>
                    <a:gd name="T10" fmla="*/ 0 h 21600"/>
                    <a:gd name="T11" fmla="*/ 22604 w 2260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04" h="21600" fill="none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</a:path>
                    <a:path w="22604" h="21600" stroke="0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  <a:lnTo>
                        <a:pt x="1004" y="2160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75" name="Arc 64"/>
                <p:cNvSpPr>
                  <a:spLocks/>
                </p:cNvSpPr>
                <p:nvPr/>
              </p:nvSpPr>
              <p:spPr bwMode="auto">
                <a:xfrm rot="9660000">
                  <a:off x="3341" y="3991"/>
                  <a:ext cx="27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76" name="Arc 65"/>
                <p:cNvSpPr>
                  <a:spLocks/>
                </p:cNvSpPr>
                <p:nvPr/>
              </p:nvSpPr>
              <p:spPr bwMode="auto">
                <a:xfrm rot="9660000">
                  <a:off x="3339" y="4046"/>
                  <a:ext cx="28" cy="49"/>
                </a:xfrm>
                <a:custGeom>
                  <a:avLst/>
                  <a:gdLst>
                    <a:gd name="T0" fmla="*/ 0 w 21600"/>
                    <a:gd name="T1" fmla="*/ 0 h 21586"/>
                    <a:gd name="T2" fmla="*/ 0 w 21600"/>
                    <a:gd name="T3" fmla="*/ 0 h 21586"/>
                    <a:gd name="T4" fmla="*/ 0 w 21600"/>
                    <a:gd name="T5" fmla="*/ 0 h 2158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6"/>
                    <a:gd name="T11" fmla="*/ 21600 w 21600"/>
                    <a:gd name="T12" fmla="*/ 21586 h 2158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6" fill="none" extrusionOk="0">
                      <a:moveTo>
                        <a:pt x="-1" y="21585"/>
                      </a:moveTo>
                      <a:cubicBezTo>
                        <a:pt x="-1" y="9962"/>
                        <a:pt x="9198" y="422"/>
                        <a:pt x="20815" y="0"/>
                      </a:cubicBezTo>
                    </a:path>
                    <a:path w="21600" h="21586" stroke="0" extrusionOk="0">
                      <a:moveTo>
                        <a:pt x="-1" y="21585"/>
                      </a:moveTo>
                      <a:cubicBezTo>
                        <a:pt x="-1" y="9962"/>
                        <a:pt x="9198" y="422"/>
                        <a:pt x="20815" y="0"/>
                      </a:cubicBezTo>
                      <a:lnTo>
                        <a:pt x="21600" y="21586"/>
                      </a:lnTo>
                      <a:lnTo>
                        <a:pt x="-1" y="2158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77" name="Arc 66"/>
                <p:cNvSpPr>
                  <a:spLocks/>
                </p:cNvSpPr>
                <p:nvPr/>
              </p:nvSpPr>
              <p:spPr bwMode="auto">
                <a:xfrm rot="-1140000">
                  <a:off x="3075" y="4125"/>
                  <a:ext cx="28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36"/>
                    <a:gd name="T11" fmla="*/ 21600 w 21600"/>
                    <a:gd name="T12" fmla="*/ 22036 h 220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36" fill="none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</a:path>
                    <a:path w="21600" h="22036" stroke="0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  <a:lnTo>
                        <a:pt x="21600" y="436"/>
                      </a:lnTo>
                      <a:lnTo>
                        <a:pt x="21600" y="2203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78" name="Arc 67"/>
                <p:cNvSpPr>
                  <a:spLocks/>
                </p:cNvSpPr>
                <p:nvPr/>
              </p:nvSpPr>
              <p:spPr bwMode="auto">
                <a:xfrm rot="-1140000">
                  <a:off x="3035" y="4090"/>
                  <a:ext cx="29" cy="50"/>
                </a:xfrm>
                <a:custGeom>
                  <a:avLst/>
                  <a:gdLst>
                    <a:gd name="T0" fmla="*/ 0 w 22345"/>
                    <a:gd name="T1" fmla="*/ 0 h 21600"/>
                    <a:gd name="T2" fmla="*/ 0 w 22345"/>
                    <a:gd name="T3" fmla="*/ 0 h 21600"/>
                    <a:gd name="T4" fmla="*/ 0 w 2234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45"/>
                    <a:gd name="T10" fmla="*/ 0 h 21600"/>
                    <a:gd name="T11" fmla="*/ 22345 w 2234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45" h="21600" fill="none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</a:path>
                    <a:path w="22345" h="21600" stroke="0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  <a:lnTo>
                        <a:pt x="750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79" name="Arc 68"/>
                <p:cNvSpPr>
                  <a:spLocks/>
                </p:cNvSpPr>
                <p:nvPr/>
              </p:nvSpPr>
              <p:spPr bwMode="auto">
                <a:xfrm rot="-1140000">
                  <a:off x="3018" y="4137"/>
                  <a:ext cx="21" cy="49"/>
                </a:xfrm>
                <a:custGeom>
                  <a:avLst/>
                  <a:gdLst>
                    <a:gd name="T0" fmla="*/ 0 w 22652"/>
                    <a:gd name="T1" fmla="*/ 0 h 21600"/>
                    <a:gd name="T2" fmla="*/ 0 w 22652"/>
                    <a:gd name="T3" fmla="*/ 0 h 21600"/>
                    <a:gd name="T4" fmla="*/ 0 w 22652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52"/>
                    <a:gd name="T10" fmla="*/ 0 h 21600"/>
                    <a:gd name="T11" fmla="*/ 22652 w 22652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52" h="21600" fill="none" extrusionOk="0">
                      <a:moveTo>
                        <a:pt x="22652" y="0"/>
                      </a:moveTo>
                      <a:cubicBezTo>
                        <a:pt x="22652" y="11929"/>
                        <a:pt x="12981" y="21600"/>
                        <a:pt x="1052" y="21600"/>
                      </a:cubicBezTo>
                      <a:cubicBezTo>
                        <a:pt x="701" y="21599"/>
                        <a:pt x="350" y="21591"/>
                        <a:pt x="-1" y="21574"/>
                      </a:cubicBezTo>
                    </a:path>
                    <a:path w="22652" h="21600" stroke="0" extrusionOk="0">
                      <a:moveTo>
                        <a:pt x="22652" y="0"/>
                      </a:moveTo>
                      <a:cubicBezTo>
                        <a:pt x="22652" y="11929"/>
                        <a:pt x="12981" y="21600"/>
                        <a:pt x="1052" y="21600"/>
                      </a:cubicBezTo>
                      <a:cubicBezTo>
                        <a:pt x="701" y="21599"/>
                        <a:pt x="350" y="21591"/>
                        <a:pt x="-1" y="21574"/>
                      </a:cubicBezTo>
                      <a:lnTo>
                        <a:pt x="1052" y="0"/>
                      </a:lnTo>
                      <a:lnTo>
                        <a:pt x="22652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80" name="Arc 69"/>
                <p:cNvSpPr>
                  <a:spLocks/>
                </p:cNvSpPr>
                <p:nvPr/>
              </p:nvSpPr>
              <p:spPr bwMode="auto">
                <a:xfrm rot="-1140000">
                  <a:off x="3015" y="4099"/>
                  <a:ext cx="21" cy="49"/>
                </a:xfrm>
                <a:custGeom>
                  <a:avLst/>
                  <a:gdLst>
                    <a:gd name="T0" fmla="*/ 0 w 21596"/>
                    <a:gd name="T1" fmla="*/ 0 h 21577"/>
                    <a:gd name="T2" fmla="*/ 0 w 21596"/>
                    <a:gd name="T3" fmla="*/ 0 h 21577"/>
                    <a:gd name="T4" fmla="*/ 0 w 21596"/>
                    <a:gd name="T5" fmla="*/ 0 h 21577"/>
                    <a:gd name="T6" fmla="*/ 0 60000 65536"/>
                    <a:gd name="T7" fmla="*/ 0 60000 65536"/>
                    <a:gd name="T8" fmla="*/ 0 60000 65536"/>
                    <a:gd name="T9" fmla="*/ 0 w 21596"/>
                    <a:gd name="T10" fmla="*/ 0 h 21577"/>
                    <a:gd name="T11" fmla="*/ 21596 w 21596"/>
                    <a:gd name="T12" fmla="*/ 21577 h 215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6" h="21577" fill="none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</a:path>
                    <a:path w="21596" h="21577" stroke="0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  <a:lnTo>
                        <a:pt x="21596" y="21577"/>
                      </a:lnTo>
                      <a:lnTo>
                        <a:pt x="0" y="2115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81" name="Arc 70"/>
                <p:cNvSpPr>
                  <a:spLocks/>
                </p:cNvSpPr>
                <p:nvPr/>
              </p:nvSpPr>
              <p:spPr bwMode="auto">
                <a:xfrm rot="-1140000">
                  <a:off x="3158" y="4099"/>
                  <a:ext cx="28" cy="5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</a:path>
                    <a:path w="21600" h="21600" stroke="0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  <a:lnTo>
                        <a:pt x="21600" y="0"/>
                      </a:ln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82" name="Arc 71"/>
                <p:cNvSpPr>
                  <a:spLocks/>
                </p:cNvSpPr>
                <p:nvPr/>
              </p:nvSpPr>
              <p:spPr bwMode="auto">
                <a:xfrm rot="-1140000">
                  <a:off x="3117" y="4064"/>
                  <a:ext cx="29" cy="50"/>
                </a:xfrm>
                <a:custGeom>
                  <a:avLst/>
                  <a:gdLst>
                    <a:gd name="T0" fmla="*/ 0 w 22359"/>
                    <a:gd name="T1" fmla="*/ 0 h 21600"/>
                    <a:gd name="T2" fmla="*/ 0 w 22359"/>
                    <a:gd name="T3" fmla="*/ 0 h 21600"/>
                    <a:gd name="T4" fmla="*/ 0 w 22359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59"/>
                    <a:gd name="T10" fmla="*/ 0 h 21600"/>
                    <a:gd name="T11" fmla="*/ 22359 w 2235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59" h="21600" fill="none" extrusionOk="0">
                      <a:moveTo>
                        <a:pt x="0" y="13"/>
                      </a:moveTo>
                      <a:cubicBezTo>
                        <a:pt x="254" y="4"/>
                        <a:pt x="508" y="-1"/>
                        <a:pt x="763" y="-1"/>
                      </a:cubicBezTo>
                      <a:cubicBezTo>
                        <a:pt x="12522" y="-1"/>
                        <a:pt x="22121" y="9406"/>
                        <a:pt x="22358" y="21164"/>
                      </a:cubicBezTo>
                    </a:path>
                    <a:path w="22359" h="21600" stroke="0" extrusionOk="0">
                      <a:moveTo>
                        <a:pt x="0" y="13"/>
                      </a:moveTo>
                      <a:cubicBezTo>
                        <a:pt x="254" y="4"/>
                        <a:pt x="508" y="-1"/>
                        <a:pt x="763" y="-1"/>
                      </a:cubicBezTo>
                      <a:cubicBezTo>
                        <a:pt x="12522" y="-1"/>
                        <a:pt x="22121" y="9406"/>
                        <a:pt x="22358" y="21164"/>
                      </a:cubicBezTo>
                      <a:lnTo>
                        <a:pt x="763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83" name="Arc 72"/>
                <p:cNvSpPr>
                  <a:spLocks/>
                </p:cNvSpPr>
                <p:nvPr/>
              </p:nvSpPr>
              <p:spPr bwMode="auto">
                <a:xfrm rot="-1140000">
                  <a:off x="3103" y="4121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45"/>
                    <a:gd name="T11" fmla="*/ 21600 w 21600"/>
                    <a:gd name="T12" fmla="*/ 22045 h 2204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45" fill="none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</a:path>
                    <a:path w="21600" h="22045" stroke="0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  <a:lnTo>
                        <a:pt x="0" y="445"/>
                      </a:lnTo>
                      <a:lnTo>
                        <a:pt x="21595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84" name="Arc 73"/>
                <p:cNvSpPr>
                  <a:spLocks/>
                </p:cNvSpPr>
                <p:nvPr/>
              </p:nvSpPr>
              <p:spPr bwMode="auto">
                <a:xfrm rot="-1140000">
                  <a:off x="3098" y="4072"/>
                  <a:ext cx="21" cy="49"/>
                </a:xfrm>
                <a:custGeom>
                  <a:avLst/>
                  <a:gdLst>
                    <a:gd name="T0" fmla="*/ 0 w 21600"/>
                    <a:gd name="T1" fmla="*/ 0 h 21576"/>
                    <a:gd name="T2" fmla="*/ 0 w 21600"/>
                    <a:gd name="T3" fmla="*/ 0 h 21576"/>
                    <a:gd name="T4" fmla="*/ 0 w 21600"/>
                    <a:gd name="T5" fmla="*/ 0 h 2157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6"/>
                    <a:gd name="T11" fmla="*/ 21600 w 21600"/>
                    <a:gd name="T12" fmla="*/ 21576 h 2157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6" fill="none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</a:path>
                    <a:path w="21600" h="21576" stroke="0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  <a:lnTo>
                        <a:pt x="21600" y="21576"/>
                      </a:lnTo>
                      <a:lnTo>
                        <a:pt x="-1" y="2157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85" name="Arc 74"/>
                <p:cNvSpPr>
                  <a:spLocks/>
                </p:cNvSpPr>
                <p:nvPr/>
              </p:nvSpPr>
              <p:spPr bwMode="auto">
                <a:xfrm rot="-1140000">
                  <a:off x="3233" y="4075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7"/>
                    <a:gd name="T11" fmla="*/ 21600 w 21600"/>
                    <a:gd name="T12" fmla="*/ 21587 h 215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7" fill="none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</a:path>
                    <a:path w="21600" h="21587" stroke="0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  <a:lnTo>
                        <a:pt x="21600" y="0"/>
                      </a:lnTo>
                      <a:lnTo>
                        <a:pt x="20843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86" name="Arc 75"/>
                <p:cNvSpPr>
                  <a:spLocks/>
                </p:cNvSpPr>
                <p:nvPr/>
              </p:nvSpPr>
              <p:spPr bwMode="auto">
                <a:xfrm rot="-1140000">
                  <a:off x="3192" y="4040"/>
                  <a:ext cx="30" cy="49"/>
                </a:xfrm>
                <a:custGeom>
                  <a:avLst/>
                  <a:gdLst>
                    <a:gd name="T0" fmla="*/ 0 w 22344"/>
                    <a:gd name="T1" fmla="*/ 0 h 21600"/>
                    <a:gd name="T2" fmla="*/ 0 w 22344"/>
                    <a:gd name="T3" fmla="*/ 0 h 21600"/>
                    <a:gd name="T4" fmla="*/ 0 w 2234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44"/>
                    <a:gd name="T10" fmla="*/ 0 h 21600"/>
                    <a:gd name="T11" fmla="*/ 22344 w 2234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44" h="21600" fill="none" extrusionOk="0">
                      <a:moveTo>
                        <a:pt x="-1" y="12"/>
                      </a:moveTo>
                      <a:cubicBezTo>
                        <a:pt x="247" y="4"/>
                        <a:pt x="495" y="-1"/>
                        <a:pt x="744" y="-1"/>
                      </a:cubicBezTo>
                      <a:cubicBezTo>
                        <a:pt x="12673" y="-1"/>
                        <a:pt x="22344" y="9670"/>
                        <a:pt x="22344" y="21600"/>
                      </a:cubicBezTo>
                    </a:path>
                    <a:path w="22344" h="21600" stroke="0" extrusionOk="0">
                      <a:moveTo>
                        <a:pt x="-1" y="12"/>
                      </a:moveTo>
                      <a:cubicBezTo>
                        <a:pt x="247" y="4"/>
                        <a:pt x="495" y="-1"/>
                        <a:pt x="744" y="-1"/>
                      </a:cubicBezTo>
                      <a:cubicBezTo>
                        <a:pt x="12673" y="-1"/>
                        <a:pt x="22344" y="9670"/>
                        <a:pt x="22344" y="21600"/>
                      </a:cubicBezTo>
                      <a:lnTo>
                        <a:pt x="744" y="21600"/>
                      </a:lnTo>
                      <a:lnTo>
                        <a:pt x="-1" y="1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87" name="Arc 76"/>
                <p:cNvSpPr>
                  <a:spLocks/>
                </p:cNvSpPr>
                <p:nvPr/>
              </p:nvSpPr>
              <p:spPr bwMode="auto">
                <a:xfrm rot="-1140000">
                  <a:off x="3183" y="4098"/>
                  <a:ext cx="23" cy="51"/>
                </a:xfrm>
                <a:custGeom>
                  <a:avLst/>
                  <a:gdLst>
                    <a:gd name="T0" fmla="*/ 0 w 22614"/>
                    <a:gd name="T1" fmla="*/ 0 h 22047"/>
                    <a:gd name="T2" fmla="*/ 0 w 22614"/>
                    <a:gd name="T3" fmla="*/ 0 h 22047"/>
                    <a:gd name="T4" fmla="*/ 0 w 22614"/>
                    <a:gd name="T5" fmla="*/ 0 h 22047"/>
                    <a:gd name="T6" fmla="*/ 0 60000 65536"/>
                    <a:gd name="T7" fmla="*/ 0 60000 65536"/>
                    <a:gd name="T8" fmla="*/ 0 60000 65536"/>
                    <a:gd name="T9" fmla="*/ 0 w 22614"/>
                    <a:gd name="T10" fmla="*/ 0 h 22047"/>
                    <a:gd name="T11" fmla="*/ 22614 w 22614"/>
                    <a:gd name="T12" fmla="*/ 22047 h 2204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14" h="22047" fill="none" extrusionOk="0">
                      <a:moveTo>
                        <a:pt x="22609" y="-1"/>
                      </a:moveTo>
                      <a:cubicBezTo>
                        <a:pt x="22612" y="148"/>
                        <a:pt x="22614" y="297"/>
                        <a:pt x="22614" y="447"/>
                      </a:cubicBezTo>
                      <a:cubicBezTo>
                        <a:pt x="22614" y="12376"/>
                        <a:pt x="12943" y="22047"/>
                        <a:pt x="1014" y="22047"/>
                      </a:cubicBezTo>
                      <a:cubicBezTo>
                        <a:pt x="675" y="22046"/>
                        <a:pt x="337" y="22039"/>
                        <a:pt x="-1" y="22023"/>
                      </a:cubicBezTo>
                    </a:path>
                    <a:path w="22614" h="22047" stroke="0" extrusionOk="0">
                      <a:moveTo>
                        <a:pt x="22609" y="-1"/>
                      </a:moveTo>
                      <a:cubicBezTo>
                        <a:pt x="22612" y="148"/>
                        <a:pt x="22614" y="297"/>
                        <a:pt x="22614" y="447"/>
                      </a:cubicBezTo>
                      <a:cubicBezTo>
                        <a:pt x="22614" y="12376"/>
                        <a:pt x="12943" y="22047"/>
                        <a:pt x="1014" y="22047"/>
                      </a:cubicBezTo>
                      <a:cubicBezTo>
                        <a:pt x="675" y="22046"/>
                        <a:pt x="337" y="22039"/>
                        <a:pt x="-1" y="22023"/>
                      </a:cubicBezTo>
                      <a:lnTo>
                        <a:pt x="1014" y="447"/>
                      </a:lnTo>
                      <a:lnTo>
                        <a:pt x="22609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88" name="Arc 77"/>
                <p:cNvSpPr>
                  <a:spLocks/>
                </p:cNvSpPr>
                <p:nvPr/>
              </p:nvSpPr>
              <p:spPr bwMode="auto">
                <a:xfrm rot="-1140000">
                  <a:off x="3175" y="4045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7"/>
                    <a:gd name="T11" fmla="*/ 21600 w 21600"/>
                    <a:gd name="T12" fmla="*/ 21577 h 215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7" fill="none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</a:path>
                    <a:path w="21600" h="21577" stroke="0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  <a:lnTo>
                        <a:pt x="21600" y="21577"/>
                      </a:lnTo>
                      <a:lnTo>
                        <a:pt x="-1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89" name="Arc 78"/>
                <p:cNvSpPr>
                  <a:spLocks/>
                </p:cNvSpPr>
                <p:nvPr/>
              </p:nvSpPr>
              <p:spPr bwMode="auto">
                <a:xfrm rot="-1140000">
                  <a:off x="3315" y="4047"/>
                  <a:ext cx="29" cy="50"/>
                </a:xfrm>
                <a:custGeom>
                  <a:avLst/>
                  <a:gdLst>
                    <a:gd name="T0" fmla="*/ 0 w 21600"/>
                    <a:gd name="T1" fmla="*/ 0 h 22015"/>
                    <a:gd name="T2" fmla="*/ 0 w 21600"/>
                    <a:gd name="T3" fmla="*/ 0 h 22015"/>
                    <a:gd name="T4" fmla="*/ 0 w 21600"/>
                    <a:gd name="T5" fmla="*/ 0 h 2201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15"/>
                    <a:gd name="T11" fmla="*/ 21600 w 21600"/>
                    <a:gd name="T12" fmla="*/ 22015 h 2201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15" fill="none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</a:path>
                    <a:path w="21600" h="22015" stroke="0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  <a:lnTo>
                        <a:pt x="21600" y="429"/>
                      </a:lnTo>
                      <a:lnTo>
                        <a:pt x="20834" y="2201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90" name="Arc 79"/>
                <p:cNvSpPr>
                  <a:spLocks/>
                </p:cNvSpPr>
                <p:nvPr/>
              </p:nvSpPr>
              <p:spPr bwMode="auto">
                <a:xfrm rot="-1140000">
                  <a:off x="3274" y="4011"/>
                  <a:ext cx="30" cy="49"/>
                </a:xfrm>
                <a:custGeom>
                  <a:avLst/>
                  <a:gdLst>
                    <a:gd name="T0" fmla="*/ 0 w 22332"/>
                    <a:gd name="T1" fmla="*/ 0 h 21600"/>
                    <a:gd name="T2" fmla="*/ 0 w 22332"/>
                    <a:gd name="T3" fmla="*/ 0 h 21600"/>
                    <a:gd name="T4" fmla="*/ 0 w 22332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32"/>
                    <a:gd name="T10" fmla="*/ 0 h 21600"/>
                    <a:gd name="T11" fmla="*/ 22332 w 22332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32" h="21600" fill="none" extrusionOk="0">
                      <a:moveTo>
                        <a:pt x="0" y="12"/>
                      </a:moveTo>
                      <a:cubicBezTo>
                        <a:pt x="243" y="4"/>
                        <a:pt x="487" y="-1"/>
                        <a:pt x="732" y="-1"/>
                      </a:cubicBezTo>
                      <a:cubicBezTo>
                        <a:pt x="12661" y="-1"/>
                        <a:pt x="22332" y="9670"/>
                        <a:pt x="22332" y="21600"/>
                      </a:cubicBezTo>
                    </a:path>
                    <a:path w="22332" h="21600" stroke="0" extrusionOk="0">
                      <a:moveTo>
                        <a:pt x="0" y="12"/>
                      </a:moveTo>
                      <a:cubicBezTo>
                        <a:pt x="243" y="4"/>
                        <a:pt x="487" y="-1"/>
                        <a:pt x="732" y="-1"/>
                      </a:cubicBezTo>
                      <a:cubicBezTo>
                        <a:pt x="12661" y="-1"/>
                        <a:pt x="22332" y="9670"/>
                        <a:pt x="22332" y="21600"/>
                      </a:cubicBezTo>
                      <a:lnTo>
                        <a:pt x="732" y="2160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91" name="Arc 80"/>
                <p:cNvSpPr>
                  <a:spLocks/>
                </p:cNvSpPr>
                <p:nvPr/>
              </p:nvSpPr>
              <p:spPr bwMode="auto">
                <a:xfrm rot="-1140000">
                  <a:off x="3261" y="4070"/>
                  <a:ext cx="22" cy="49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04"/>
                    <a:gd name="T10" fmla="*/ 0 h 21600"/>
                    <a:gd name="T11" fmla="*/ 22604 w 2260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04" h="21600" fill="none" extrusionOk="0">
                      <a:moveTo>
                        <a:pt x="22604" y="0"/>
                      </a:moveTo>
                      <a:cubicBezTo>
                        <a:pt x="22604" y="11929"/>
                        <a:pt x="12933" y="21600"/>
                        <a:pt x="1004" y="21600"/>
                      </a:cubicBezTo>
                      <a:cubicBezTo>
                        <a:pt x="669" y="21599"/>
                        <a:pt x="334" y="21592"/>
                        <a:pt x="0" y="21576"/>
                      </a:cubicBezTo>
                    </a:path>
                    <a:path w="22604" h="21600" stroke="0" extrusionOk="0">
                      <a:moveTo>
                        <a:pt x="22604" y="0"/>
                      </a:moveTo>
                      <a:cubicBezTo>
                        <a:pt x="22604" y="11929"/>
                        <a:pt x="12933" y="21600"/>
                        <a:pt x="1004" y="21600"/>
                      </a:cubicBezTo>
                      <a:cubicBezTo>
                        <a:pt x="669" y="21599"/>
                        <a:pt x="334" y="21592"/>
                        <a:pt x="0" y="21576"/>
                      </a:cubicBezTo>
                      <a:lnTo>
                        <a:pt x="1004" y="0"/>
                      </a:lnTo>
                      <a:lnTo>
                        <a:pt x="22604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92" name="Arc 81"/>
                <p:cNvSpPr>
                  <a:spLocks/>
                </p:cNvSpPr>
                <p:nvPr/>
              </p:nvSpPr>
              <p:spPr bwMode="auto">
                <a:xfrm rot="-1140000">
                  <a:off x="3257" y="4019"/>
                  <a:ext cx="20" cy="48"/>
                </a:xfrm>
                <a:custGeom>
                  <a:avLst/>
                  <a:gdLst>
                    <a:gd name="T0" fmla="*/ 0 w 21596"/>
                    <a:gd name="T1" fmla="*/ 0 h 21575"/>
                    <a:gd name="T2" fmla="*/ 0 w 21596"/>
                    <a:gd name="T3" fmla="*/ 0 h 21575"/>
                    <a:gd name="T4" fmla="*/ 0 w 21596"/>
                    <a:gd name="T5" fmla="*/ 0 h 21575"/>
                    <a:gd name="T6" fmla="*/ 0 60000 65536"/>
                    <a:gd name="T7" fmla="*/ 0 60000 65536"/>
                    <a:gd name="T8" fmla="*/ 0 60000 65536"/>
                    <a:gd name="T9" fmla="*/ 0 w 21596"/>
                    <a:gd name="T10" fmla="*/ 0 h 21575"/>
                    <a:gd name="T11" fmla="*/ 21596 w 21596"/>
                    <a:gd name="T12" fmla="*/ 21575 h 2157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6" h="21575" fill="none" extrusionOk="0">
                      <a:moveTo>
                        <a:pt x="0" y="21140"/>
                      </a:moveTo>
                      <a:cubicBezTo>
                        <a:pt x="229" y="9785"/>
                        <a:pt x="9210" y="547"/>
                        <a:pt x="20554" y="0"/>
                      </a:cubicBezTo>
                    </a:path>
                    <a:path w="21596" h="21575" stroke="0" extrusionOk="0">
                      <a:moveTo>
                        <a:pt x="0" y="21140"/>
                      </a:moveTo>
                      <a:cubicBezTo>
                        <a:pt x="229" y="9785"/>
                        <a:pt x="9210" y="547"/>
                        <a:pt x="20554" y="0"/>
                      </a:cubicBezTo>
                      <a:lnTo>
                        <a:pt x="21596" y="21575"/>
                      </a:lnTo>
                      <a:lnTo>
                        <a:pt x="0" y="2114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93" name="Arc 82"/>
                <p:cNvSpPr>
                  <a:spLocks/>
                </p:cNvSpPr>
                <p:nvPr/>
              </p:nvSpPr>
              <p:spPr bwMode="auto">
                <a:xfrm rot="9660000">
                  <a:off x="3438" y="3962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</a:path>
                    <a:path w="21600" h="21600" stroke="0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  <a:lnTo>
                        <a:pt x="21600" y="0"/>
                      </a:ln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223445" name="Group 83"/>
              <p:cNvGrpSpPr>
                <a:grpSpLocks/>
              </p:cNvGrpSpPr>
              <p:nvPr/>
            </p:nvGrpSpPr>
            <p:grpSpPr bwMode="auto">
              <a:xfrm>
                <a:off x="3519" y="3961"/>
                <a:ext cx="477" cy="224"/>
                <a:chOff x="3519" y="3961"/>
                <a:chExt cx="477" cy="224"/>
              </a:xfrm>
            </p:grpSpPr>
            <p:sp>
              <p:nvSpPr>
                <p:cNvPr id="223446" name="Arc 84"/>
                <p:cNvSpPr>
                  <a:spLocks/>
                </p:cNvSpPr>
                <p:nvPr/>
              </p:nvSpPr>
              <p:spPr bwMode="auto">
                <a:xfrm rot="-9660000">
                  <a:off x="3569" y="3964"/>
                  <a:ext cx="29" cy="49"/>
                </a:xfrm>
                <a:custGeom>
                  <a:avLst/>
                  <a:gdLst>
                    <a:gd name="T0" fmla="*/ 0 w 21600"/>
                    <a:gd name="T1" fmla="*/ 0 h 22024"/>
                    <a:gd name="T2" fmla="*/ 0 w 21600"/>
                    <a:gd name="T3" fmla="*/ 0 h 22024"/>
                    <a:gd name="T4" fmla="*/ 0 w 21600"/>
                    <a:gd name="T5" fmla="*/ 0 h 22024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24"/>
                    <a:gd name="T11" fmla="*/ 21600 w 21600"/>
                    <a:gd name="T12" fmla="*/ 22024 h 2202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24" fill="none" extrusionOk="0">
                      <a:moveTo>
                        <a:pt x="20834" y="22024"/>
                      </a:moveTo>
                      <a:cubicBezTo>
                        <a:pt x="9210" y="21612"/>
                        <a:pt x="0" y="12069"/>
                        <a:pt x="0" y="438"/>
                      </a:cubicBezTo>
                      <a:cubicBezTo>
                        <a:pt x="0" y="291"/>
                        <a:pt x="1" y="145"/>
                        <a:pt x="4" y="0"/>
                      </a:cubicBezTo>
                    </a:path>
                    <a:path w="21600" h="22024" stroke="0" extrusionOk="0">
                      <a:moveTo>
                        <a:pt x="20834" y="22024"/>
                      </a:moveTo>
                      <a:cubicBezTo>
                        <a:pt x="9210" y="21612"/>
                        <a:pt x="0" y="12069"/>
                        <a:pt x="0" y="438"/>
                      </a:cubicBezTo>
                      <a:cubicBezTo>
                        <a:pt x="0" y="291"/>
                        <a:pt x="1" y="145"/>
                        <a:pt x="4" y="0"/>
                      </a:cubicBezTo>
                      <a:lnTo>
                        <a:pt x="21600" y="438"/>
                      </a:lnTo>
                      <a:lnTo>
                        <a:pt x="20834" y="2202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47" name="Arc 85"/>
                <p:cNvSpPr>
                  <a:spLocks/>
                </p:cNvSpPr>
                <p:nvPr/>
              </p:nvSpPr>
              <p:spPr bwMode="auto">
                <a:xfrm rot="-9660000">
                  <a:off x="3567" y="4018"/>
                  <a:ext cx="29" cy="49"/>
                </a:xfrm>
                <a:custGeom>
                  <a:avLst/>
                  <a:gdLst>
                    <a:gd name="T0" fmla="*/ 0 w 22357"/>
                    <a:gd name="T1" fmla="*/ 0 h 21600"/>
                    <a:gd name="T2" fmla="*/ 0 w 22357"/>
                    <a:gd name="T3" fmla="*/ 0 h 21600"/>
                    <a:gd name="T4" fmla="*/ 0 w 2235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57"/>
                    <a:gd name="T10" fmla="*/ 0 h 21600"/>
                    <a:gd name="T11" fmla="*/ 22357 w 2235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57" h="21600" fill="none" extrusionOk="0">
                      <a:moveTo>
                        <a:pt x="0" y="13"/>
                      </a:moveTo>
                      <a:cubicBezTo>
                        <a:pt x="252" y="4"/>
                        <a:pt x="504" y="-1"/>
                        <a:pt x="757" y="-1"/>
                      </a:cubicBezTo>
                      <a:cubicBezTo>
                        <a:pt x="12686" y="-1"/>
                        <a:pt x="22357" y="9670"/>
                        <a:pt x="22357" y="21600"/>
                      </a:cubicBezTo>
                    </a:path>
                    <a:path w="22357" h="21600" stroke="0" extrusionOk="0">
                      <a:moveTo>
                        <a:pt x="0" y="13"/>
                      </a:moveTo>
                      <a:cubicBezTo>
                        <a:pt x="252" y="4"/>
                        <a:pt x="504" y="-1"/>
                        <a:pt x="757" y="-1"/>
                      </a:cubicBezTo>
                      <a:cubicBezTo>
                        <a:pt x="12686" y="-1"/>
                        <a:pt x="22357" y="9670"/>
                        <a:pt x="22357" y="21600"/>
                      </a:cubicBezTo>
                      <a:lnTo>
                        <a:pt x="757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48" name="Arc 86"/>
                <p:cNvSpPr>
                  <a:spLocks/>
                </p:cNvSpPr>
                <p:nvPr/>
              </p:nvSpPr>
              <p:spPr bwMode="auto">
                <a:xfrm rot="-9660000">
                  <a:off x="3620" y="3987"/>
                  <a:ext cx="23" cy="50"/>
                </a:xfrm>
                <a:custGeom>
                  <a:avLst/>
                  <a:gdLst>
                    <a:gd name="T0" fmla="*/ 0 w 22614"/>
                    <a:gd name="T1" fmla="*/ 0 h 22056"/>
                    <a:gd name="T2" fmla="*/ 0 w 22614"/>
                    <a:gd name="T3" fmla="*/ 0 h 22056"/>
                    <a:gd name="T4" fmla="*/ 0 w 22614"/>
                    <a:gd name="T5" fmla="*/ 0 h 22056"/>
                    <a:gd name="T6" fmla="*/ 0 60000 65536"/>
                    <a:gd name="T7" fmla="*/ 0 60000 65536"/>
                    <a:gd name="T8" fmla="*/ 0 60000 65536"/>
                    <a:gd name="T9" fmla="*/ 0 w 22614"/>
                    <a:gd name="T10" fmla="*/ 0 h 22056"/>
                    <a:gd name="T11" fmla="*/ 22614 w 22614"/>
                    <a:gd name="T12" fmla="*/ 22056 h 220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14" h="22056" fill="none" extrusionOk="0">
                      <a:moveTo>
                        <a:pt x="22609" y="-1"/>
                      </a:moveTo>
                      <a:cubicBezTo>
                        <a:pt x="22612" y="151"/>
                        <a:pt x="22614" y="303"/>
                        <a:pt x="22614" y="456"/>
                      </a:cubicBezTo>
                      <a:cubicBezTo>
                        <a:pt x="22614" y="12385"/>
                        <a:pt x="12943" y="22056"/>
                        <a:pt x="1014" y="22056"/>
                      </a:cubicBezTo>
                      <a:cubicBezTo>
                        <a:pt x="675" y="22055"/>
                        <a:pt x="337" y="22048"/>
                        <a:pt x="-1" y="22032"/>
                      </a:cubicBezTo>
                    </a:path>
                    <a:path w="22614" h="22056" stroke="0" extrusionOk="0">
                      <a:moveTo>
                        <a:pt x="22609" y="-1"/>
                      </a:moveTo>
                      <a:cubicBezTo>
                        <a:pt x="22612" y="151"/>
                        <a:pt x="22614" y="303"/>
                        <a:pt x="22614" y="456"/>
                      </a:cubicBezTo>
                      <a:cubicBezTo>
                        <a:pt x="22614" y="12385"/>
                        <a:pt x="12943" y="22056"/>
                        <a:pt x="1014" y="22056"/>
                      </a:cubicBezTo>
                      <a:cubicBezTo>
                        <a:pt x="675" y="22055"/>
                        <a:pt x="337" y="22048"/>
                        <a:pt x="-1" y="22032"/>
                      </a:cubicBezTo>
                      <a:lnTo>
                        <a:pt x="1014" y="456"/>
                      </a:lnTo>
                      <a:lnTo>
                        <a:pt x="22609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49" name="Arc 87"/>
                <p:cNvSpPr>
                  <a:spLocks/>
                </p:cNvSpPr>
                <p:nvPr/>
              </p:nvSpPr>
              <p:spPr bwMode="auto">
                <a:xfrm rot="-9660000">
                  <a:off x="3519" y="4001"/>
                  <a:ext cx="21" cy="49"/>
                </a:xfrm>
                <a:custGeom>
                  <a:avLst/>
                  <a:gdLst>
                    <a:gd name="T0" fmla="*/ 0 w 21596"/>
                    <a:gd name="T1" fmla="*/ 0 h 21577"/>
                    <a:gd name="T2" fmla="*/ 0 w 21596"/>
                    <a:gd name="T3" fmla="*/ 0 h 21577"/>
                    <a:gd name="T4" fmla="*/ 0 w 21596"/>
                    <a:gd name="T5" fmla="*/ 0 h 21577"/>
                    <a:gd name="T6" fmla="*/ 0 60000 65536"/>
                    <a:gd name="T7" fmla="*/ 0 60000 65536"/>
                    <a:gd name="T8" fmla="*/ 0 60000 65536"/>
                    <a:gd name="T9" fmla="*/ 0 w 21596"/>
                    <a:gd name="T10" fmla="*/ 0 h 21577"/>
                    <a:gd name="T11" fmla="*/ 21596 w 21596"/>
                    <a:gd name="T12" fmla="*/ 21577 h 215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6" h="21577" fill="none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</a:path>
                    <a:path w="21596" h="21577" stroke="0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  <a:lnTo>
                        <a:pt x="21596" y="21577"/>
                      </a:lnTo>
                      <a:lnTo>
                        <a:pt x="0" y="2115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50" name="Arc 88"/>
                <p:cNvSpPr>
                  <a:spLocks/>
                </p:cNvSpPr>
                <p:nvPr/>
              </p:nvSpPr>
              <p:spPr bwMode="auto">
                <a:xfrm rot="-9660000">
                  <a:off x="3593" y="4024"/>
                  <a:ext cx="21" cy="48"/>
                </a:xfrm>
                <a:custGeom>
                  <a:avLst/>
                  <a:gdLst>
                    <a:gd name="T0" fmla="*/ 0 w 21595"/>
                    <a:gd name="T1" fmla="*/ 0 h 21576"/>
                    <a:gd name="T2" fmla="*/ 0 w 21595"/>
                    <a:gd name="T3" fmla="*/ 0 h 21576"/>
                    <a:gd name="T4" fmla="*/ 0 w 21595"/>
                    <a:gd name="T5" fmla="*/ 0 h 21576"/>
                    <a:gd name="T6" fmla="*/ 0 60000 65536"/>
                    <a:gd name="T7" fmla="*/ 0 60000 65536"/>
                    <a:gd name="T8" fmla="*/ 0 60000 65536"/>
                    <a:gd name="T9" fmla="*/ 0 w 21595"/>
                    <a:gd name="T10" fmla="*/ 0 h 21576"/>
                    <a:gd name="T11" fmla="*/ 21595 w 21595"/>
                    <a:gd name="T12" fmla="*/ 21576 h 2157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5" h="21576" fill="none" extrusionOk="0">
                      <a:moveTo>
                        <a:pt x="-1" y="21130"/>
                      </a:moveTo>
                      <a:cubicBezTo>
                        <a:pt x="233" y="9771"/>
                        <a:pt x="9228" y="534"/>
                        <a:pt x="20577" y="-1"/>
                      </a:cubicBezTo>
                    </a:path>
                    <a:path w="21595" h="21576" stroke="0" extrusionOk="0">
                      <a:moveTo>
                        <a:pt x="-1" y="21130"/>
                      </a:moveTo>
                      <a:cubicBezTo>
                        <a:pt x="233" y="9771"/>
                        <a:pt x="9228" y="534"/>
                        <a:pt x="20577" y="-1"/>
                      </a:cubicBezTo>
                      <a:lnTo>
                        <a:pt x="21595" y="21576"/>
                      </a:lnTo>
                      <a:lnTo>
                        <a:pt x="-1" y="2113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51" name="Arc 89"/>
                <p:cNvSpPr>
                  <a:spLocks/>
                </p:cNvSpPr>
                <p:nvPr/>
              </p:nvSpPr>
              <p:spPr bwMode="auto">
                <a:xfrm rot="-9660000">
                  <a:off x="3642" y="3991"/>
                  <a:ext cx="27" cy="49"/>
                </a:xfrm>
                <a:custGeom>
                  <a:avLst/>
                  <a:gdLst>
                    <a:gd name="T0" fmla="*/ 0 w 21600"/>
                    <a:gd name="T1" fmla="*/ 0 h 21585"/>
                    <a:gd name="T2" fmla="*/ 0 w 21600"/>
                    <a:gd name="T3" fmla="*/ 0 h 21585"/>
                    <a:gd name="T4" fmla="*/ 0 w 21600"/>
                    <a:gd name="T5" fmla="*/ 0 h 215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5"/>
                    <a:gd name="T11" fmla="*/ 21600 w 21600"/>
                    <a:gd name="T12" fmla="*/ 21585 h 215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5" fill="none" extrusionOk="0">
                      <a:moveTo>
                        <a:pt x="20785" y="21584"/>
                      </a:moveTo>
                      <a:cubicBezTo>
                        <a:pt x="9181" y="21146"/>
                        <a:pt x="-1" y="11612"/>
                        <a:pt x="-1" y="-1"/>
                      </a:cubicBezTo>
                    </a:path>
                    <a:path w="21600" h="21585" stroke="0" extrusionOk="0">
                      <a:moveTo>
                        <a:pt x="20785" y="21584"/>
                      </a:moveTo>
                      <a:cubicBezTo>
                        <a:pt x="9181" y="21146"/>
                        <a:pt x="-1" y="11612"/>
                        <a:pt x="-1" y="-1"/>
                      </a:cubicBezTo>
                      <a:lnTo>
                        <a:pt x="21600" y="0"/>
                      </a:lnTo>
                      <a:lnTo>
                        <a:pt x="20785" y="2158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52" name="Arc 90"/>
                <p:cNvSpPr>
                  <a:spLocks/>
                </p:cNvSpPr>
                <p:nvPr/>
              </p:nvSpPr>
              <p:spPr bwMode="auto">
                <a:xfrm rot="-9660000">
                  <a:off x="3643" y="4045"/>
                  <a:ext cx="27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53" name="Arc 91"/>
                <p:cNvSpPr>
                  <a:spLocks/>
                </p:cNvSpPr>
                <p:nvPr/>
              </p:nvSpPr>
              <p:spPr bwMode="auto">
                <a:xfrm rot="1140000">
                  <a:off x="3906" y="4124"/>
                  <a:ext cx="28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36"/>
                    <a:gd name="T11" fmla="*/ 21600 w 21600"/>
                    <a:gd name="T12" fmla="*/ 22036 h 220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36" fill="none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</a:path>
                    <a:path w="21600" h="22036" stroke="0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  <a:lnTo>
                        <a:pt x="0" y="436"/>
                      </a:lnTo>
                      <a:lnTo>
                        <a:pt x="21595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54" name="Arc 92"/>
                <p:cNvSpPr>
                  <a:spLocks/>
                </p:cNvSpPr>
                <p:nvPr/>
              </p:nvSpPr>
              <p:spPr bwMode="auto">
                <a:xfrm rot="1140000">
                  <a:off x="3947" y="4089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7"/>
                    <a:gd name="T11" fmla="*/ 21600 w 21600"/>
                    <a:gd name="T12" fmla="*/ 21587 h 215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7" fill="none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</a:path>
                    <a:path w="21600" h="21587" stroke="0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  <a:lnTo>
                        <a:pt x="21600" y="21587"/>
                      </a:lnTo>
                      <a:lnTo>
                        <a:pt x="-1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55" name="Arc 93"/>
                <p:cNvSpPr>
                  <a:spLocks/>
                </p:cNvSpPr>
                <p:nvPr/>
              </p:nvSpPr>
              <p:spPr bwMode="auto">
                <a:xfrm rot="1140000">
                  <a:off x="3971" y="4136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</a:path>
                    <a:path w="21600" h="21600" stroke="0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  <a:lnTo>
                        <a:pt x="21600" y="0"/>
                      </a:ln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56" name="Arc 94"/>
                <p:cNvSpPr>
                  <a:spLocks/>
                </p:cNvSpPr>
                <p:nvPr/>
              </p:nvSpPr>
              <p:spPr bwMode="auto">
                <a:xfrm rot="1140000">
                  <a:off x="3974" y="4097"/>
                  <a:ext cx="22" cy="50"/>
                </a:xfrm>
                <a:custGeom>
                  <a:avLst/>
                  <a:gdLst>
                    <a:gd name="T0" fmla="*/ 0 w 22589"/>
                    <a:gd name="T1" fmla="*/ 0 h 21600"/>
                    <a:gd name="T2" fmla="*/ 0 w 22589"/>
                    <a:gd name="T3" fmla="*/ 0 h 21600"/>
                    <a:gd name="T4" fmla="*/ 0 w 22589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589"/>
                    <a:gd name="T10" fmla="*/ 0 h 21600"/>
                    <a:gd name="T11" fmla="*/ 22589 w 2258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589" h="21600" fill="none" extrusionOk="0">
                      <a:moveTo>
                        <a:pt x="-1" y="22"/>
                      </a:moveTo>
                      <a:cubicBezTo>
                        <a:pt x="331" y="7"/>
                        <a:pt x="662" y="-1"/>
                        <a:pt x="994" y="-1"/>
                      </a:cubicBezTo>
                      <a:cubicBezTo>
                        <a:pt x="12749" y="-1"/>
                        <a:pt x="22346" y="9400"/>
                        <a:pt x="22589" y="21152"/>
                      </a:cubicBezTo>
                    </a:path>
                    <a:path w="22589" h="21600" stroke="0" extrusionOk="0">
                      <a:moveTo>
                        <a:pt x="-1" y="22"/>
                      </a:moveTo>
                      <a:cubicBezTo>
                        <a:pt x="331" y="7"/>
                        <a:pt x="662" y="-1"/>
                        <a:pt x="994" y="-1"/>
                      </a:cubicBezTo>
                      <a:cubicBezTo>
                        <a:pt x="12749" y="-1"/>
                        <a:pt x="22346" y="9400"/>
                        <a:pt x="22589" y="21152"/>
                      </a:cubicBezTo>
                      <a:lnTo>
                        <a:pt x="994" y="21600"/>
                      </a:lnTo>
                      <a:lnTo>
                        <a:pt x="-1" y="2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57" name="Arc 95"/>
                <p:cNvSpPr>
                  <a:spLocks/>
                </p:cNvSpPr>
                <p:nvPr/>
              </p:nvSpPr>
              <p:spPr bwMode="auto">
                <a:xfrm rot="1140000">
                  <a:off x="3823" y="4098"/>
                  <a:ext cx="30" cy="51"/>
                </a:xfrm>
                <a:custGeom>
                  <a:avLst/>
                  <a:gdLst>
                    <a:gd name="T0" fmla="*/ 0 w 22365"/>
                    <a:gd name="T1" fmla="*/ 0 h 22044"/>
                    <a:gd name="T2" fmla="*/ 0 w 22365"/>
                    <a:gd name="T3" fmla="*/ 0 h 22044"/>
                    <a:gd name="T4" fmla="*/ 0 w 22365"/>
                    <a:gd name="T5" fmla="*/ 0 h 22044"/>
                    <a:gd name="T6" fmla="*/ 0 60000 65536"/>
                    <a:gd name="T7" fmla="*/ 0 60000 65536"/>
                    <a:gd name="T8" fmla="*/ 0 60000 65536"/>
                    <a:gd name="T9" fmla="*/ 0 w 22365"/>
                    <a:gd name="T10" fmla="*/ 0 h 22044"/>
                    <a:gd name="T11" fmla="*/ 22365 w 22365"/>
                    <a:gd name="T12" fmla="*/ 22044 h 220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65" h="22044" fill="none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</a:path>
                    <a:path w="22365" h="22044" stroke="0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  <a:lnTo>
                        <a:pt x="765" y="444"/>
                      </a:lnTo>
                      <a:lnTo>
                        <a:pt x="2236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58" name="Arc 96"/>
                <p:cNvSpPr>
                  <a:spLocks/>
                </p:cNvSpPr>
                <p:nvPr/>
              </p:nvSpPr>
              <p:spPr bwMode="auto">
                <a:xfrm rot="1140000">
                  <a:off x="3865" y="4063"/>
                  <a:ext cx="28" cy="50"/>
                </a:xfrm>
                <a:custGeom>
                  <a:avLst/>
                  <a:gdLst>
                    <a:gd name="T0" fmla="*/ 0 w 21600"/>
                    <a:gd name="T1" fmla="*/ 0 h 21586"/>
                    <a:gd name="T2" fmla="*/ 0 w 21600"/>
                    <a:gd name="T3" fmla="*/ 0 h 21586"/>
                    <a:gd name="T4" fmla="*/ 0 w 21600"/>
                    <a:gd name="T5" fmla="*/ 0 h 2158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6"/>
                    <a:gd name="T11" fmla="*/ 21600 w 21600"/>
                    <a:gd name="T12" fmla="*/ 21586 h 2158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6" fill="none" extrusionOk="0">
                      <a:moveTo>
                        <a:pt x="-1" y="21585"/>
                      </a:moveTo>
                      <a:cubicBezTo>
                        <a:pt x="-1" y="9956"/>
                        <a:pt x="9207" y="414"/>
                        <a:pt x="20828" y="-1"/>
                      </a:cubicBezTo>
                    </a:path>
                    <a:path w="21600" h="21586" stroke="0" extrusionOk="0">
                      <a:moveTo>
                        <a:pt x="-1" y="21585"/>
                      </a:moveTo>
                      <a:cubicBezTo>
                        <a:pt x="-1" y="9956"/>
                        <a:pt x="9207" y="414"/>
                        <a:pt x="20828" y="-1"/>
                      </a:cubicBezTo>
                      <a:lnTo>
                        <a:pt x="21600" y="21586"/>
                      </a:lnTo>
                      <a:lnTo>
                        <a:pt x="-1" y="2158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59" name="Arc 97"/>
                <p:cNvSpPr>
                  <a:spLocks/>
                </p:cNvSpPr>
                <p:nvPr/>
              </p:nvSpPr>
              <p:spPr bwMode="auto">
                <a:xfrm rot="1140000">
                  <a:off x="3886" y="4120"/>
                  <a:ext cx="21" cy="49"/>
                </a:xfrm>
                <a:custGeom>
                  <a:avLst/>
                  <a:gdLst>
                    <a:gd name="T0" fmla="*/ 0 w 21600"/>
                    <a:gd name="T1" fmla="*/ 0 h 21574"/>
                    <a:gd name="T2" fmla="*/ 0 w 21600"/>
                    <a:gd name="T3" fmla="*/ 0 h 21574"/>
                    <a:gd name="T4" fmla="*/ 0 w 21600"/>
                    <a:gd name="T5" fmla="*/ 0 h 21574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4"/>
                    <a:gd name="T11" fmla="*/ 21600 w 21600"/>
                    <a:gd name="T12" fmla="*/ 21574 h 2157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4" fill="none" extrusionOk="0">
                      <a:moveTo>
                        <a:pt x="20547" y="21574"/>
                      </a:moveTo>
                      <a:cubicBezTo>
                        <a:pt x="9041" y="21013"/>
                        <a:pt x="-1" y="11520"/>
                        <a:pt x="-1" y="-1"/>
                      </a:cubicBezTo>
                    </a:path>
                    <a:path w="21600" h="21574" stroke="0" extrusionOk="0">
                      <a:moveTo>
                        <a:pt x="20547" y="21574"/>
                      </a:moveTo>
                      <a:cubicBezTo>
                        <a:pt x="9041" y="21013"/>
                        <a:pt x="-1" y="11520"/>
                        <a:pt x="-1" y="-1"/>
                      </a:cubicBezTo>
                      <a:lnTo>
                        <a:pt x="21600" y="0"/>
                      </a:lnTo>
                      <a:lnTo>
                        <a:pt x="20547" y="2157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60" name="Arc 98"/>
                <p:cNvSpPr>
                  <a:spLocks/>
                </p:cNvSpPr>
                <p:nvPr/>
              </p:nvSpPr>
              <p:spPr bwMode="auto">
                <a:xfrm rot="1140000">
                  <a:off x="3890" y="4071"/>
                  <a:ext cx="22" cy="50"/>
                </a:xfrm>
                <a:custGeom>
                  <a:avLst/>
                  <a:gdLst>
                    <a:gd name="T0" fmla="*/ 0 w 22613"/>
                    <a:gd name="T1" fmla="*/ 0 h 21600"/>
                    <a:gd name="T2" fmla="*/ 0 w 22613"/>
                    <a:gd name="T3" fmla="*/ 0 h 21600"/>
                    <a:gd name="T4" fmla="*/ 0 w 22613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13"/>
                    <a:gd name="T10" fmla="*/ 0 h 21600"/>
                    <a:gd name="T11" fmla="*/ 22613 w 22613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13" h="21600" fill="none" extrusionOk="0">
                      <a:moveTo>
                        <a:pt x="-1" y="23"/>
                      </a:moveTo>
                      <a:cubicBezTo>
                        <a:pt x="338" y="7"/>
                        <a:pt x="677" y="-1"/>
                        <a:pt x="1017" y="-1"/>
                      </a:cubicBezTo>
                      <a:cubicBezTo>
                        <a:pt x="12776" y="-1"/>
                        <a:pt x="22375" y="9406"/>
                        <a:pt x="22612" y="21164"/>
                      </a:cubicBezTo>
                    </a:path>
                    <a:path w="22613" h="21600" stroke="0" extrusionOk="0">
                      <a:moveTo>
                        <a:pt x="-1" y="23"/>
                      </a:moveTo>
                      <a:cubicBezTo>
                        <a:pt x="338" y="7"/>
                        <a:pt x="677" y="-1"/>
                        <a:pt x="1017" y="-1"/>
                      </a:cubicBezTo>
                      <a:cubicBezTo>
                        <a:pt x="12776" y="-1"/>
                        <a:pt x="22375" y="9406"/>
                        <a:pt x="22612" y="21164"/>
                      </a:cubicBezTo>
                      <a:lnTo>
                        <a:pt x="1017" y="21600"/>
                      </a:lnTo>
                      <a:lnTo>
                        <a:pt x="-1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61" name="Arc 99"/>
                <p:cNvSpPr>
                  <a:spLocks/>
                </p:cNvSpPr>
                <p:nvPr/>
              </p:nvSpPr>
              <p:spPr bwMode="auto">
                <a:xfrm rot="1140000">
                  <a:off x="3749" y="4074"/>
                  <a:ext cx="29" cy="50"/>
                </a:xfrm>
                <a:custGeom>
                  <a:avLst/>
                  <a:gdLst>
                    <a:gd name="T0" fmla="*/ 0 w 22357"/>
                    <a:gd name="T1" fmla="*/ 0 h 21600"/>
                    <a:gd name="T2" fmla="*/ 0 w 22357"/>
                    <a:gd name="T3" fmla="*/ 0 h 21600"/>
                    <a:gd name="T4" fmla="*/ 0 w 2235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57"/>
                    <a:gd name="T10" fmla="*/ 0 h 21600"/>
                    <a:gd name="T11" fmla="*/ 22357 w 2235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57" h="21600" fill="none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</a:path>
                    <a:path w="22357" h="21600" stroke="0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  <a:lnTo>
                        <a:pt x="757" y="0"/>
                      </a:lnTo>
                      <a:lnTo>
                        <a:pt x="22357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62" name="Arc 100"/>
                <p:cNvSpPr>
                  <a:spLocks/>
                </p:cNvSpPr>
                <p:nvPr/>
              </p:nvSpPr>
              <p:spPr bwMode="auto">
                <a:xfrm rot="1140000">
                  <a:off x="3788" y="4039"/>
                  <a:ext cx="29" cy="49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7"/>
                    <a:gd name="T11" fmla="*/ 21600 w 21600"/>
                    <a:gd name="T12" fmla="*/ 21587 h 215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7" fill="none" extrusionOk="0">
                      <a:moveTo>
                        <a:pt x="-1" y="21586"/>
                      </a:moveTo>
                      <a:cubicBezTo>
                        <a:pt x="-1" y="9947"/>
                        <a:pt x="9223" y="400"/>
                        <a:pt x="20855" y="-1"/>
                      </a:cubicBezTo>
                    </a:path>
                    <a:path w="21600" h="21587" stroke="0" extrusionOk="0">
                      <a:moveTo>
                        <a:pt x="-1" y="21586"/>
                      </a:moveTo>
                      <a:cubicBezTo>
                        <a:pt x="-1" y="9947"/>
                        <a:pt x="9223" y="400"/>
                        <a:pt x="20855" y="-1"/>
                      </a:cubicBezTo>
                      <a:lnTo>
                        <a:pt x="21600" y="21587"/>
                      </a:lnTo>
                      <a:lnTo>
                        <a:pt x="-1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63" name="Arc 101"/>
                <p:cNvSpPr>
                  <a:spLocks/>
                </p:cNvSpPr>
                <p:nvPr/>
              </p:nvSpPr>
              <p:spPr bwMode="auto">
                <a:xfrm rot="1140000">
                  <a:off x="3805" y="4098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</a:path>
                    <a:path w="21600" h="21600" stroke="0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  <a:lnTo>
                        <a:pt x="21600" y="0"/>
                      </a:ln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64" name="Arc 102"/>
                <p:cNvSpPr>
                  <a:spLocks/>
                </p:cNvSpPr>
                <p:nvPr/>
              </p:nvSpPr>
              <p:spPr bwMode="auto">
                <a:xfrm rot="1140000">
                  <a:off x="3813" y="4044"/>
                  <a:ext cx="22" cy="50"/>
                </a:xfrm>
                <a:custGeom>
                  <a:avLst/>
                  <a:gdLst>
                    <a:gd name="T0" fmla="*/ 0 w 22613"/>
                    <a:gd name="T1" fmla="*/ 0 h 21600"/>
                    <a:gd name="T2" fmla="*/ 0 w 22613"/>
                    <a:gd name="T3" fmla="*/ 0 h 21600"/>
                    <a:gd name="T4" fmla="*/ 0 w 22613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13"/>
                    <a:gd name="T10" fmla="*/ 0 h 21600"/>
                    <a:gd name="T11" fmla="*/ 22613 w 22613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13" h="21600" fill="none" extrusionOk="0">
                      <a:moveTo>
                        <a:pt x="-1" y="23"/>
                      </a:moveTo>
                      <a:cubicBezTo>
                        <a:pt x="338" y="7"/>
                        <a:pt x="677" y="-1"/>
                        <a:pt x="1017" y="-1"/>
                      </a:cubicBezTo>
                      <a:cubicBezTo>
                        <a:pt x="12776" y="-1"/>
                        <a:pt x="22375" y="9406"/>
                        <a:pt x="22612" y="21164"/>
                      </a:cubicBezTo>
                    </a:path>
                    <a:path w="22613" h="21600" stroke="0" extrusionOk="0">
                      <a:moveTo>
                        <a:pt x="-1" y="23"/>
                      </a:moveTo>
                      <a:cubicBezTo>
                        <a:pt x="338" y="7"/>
                        <a:pt x="677" y="-1"/>
                        <a:pt x="1017" y="-1"/>
                      </a:cubicBezTo>
                      <a:cubicBezTo>
                        <a:pt x="12776" y="-1"/>
                        <a:pt x="22375" y="9406"/>
                        <a:pt x="22612" y="21164"/>
                      </a:cubicBezTo>
                      <a:lnTo>
                        <a:pt x="1017" y="21600"/>
                      </a:lnTo>
                      <a:lnTo>
                        <a:pt x="-1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65" name="Arc 103"/>
                <p:cNvSpPr>
                  <a:spLocks/>
                </p:cNvSpPr>
                <p:nvPr/>
              </p:nvSpPr>
              <p:spPr bwMode="auto">
                <a:xfrm rot="1140000">
                  <a:off x="3666" y="4045"/>
                  <a:ext cx="30" cy="51"/>
                </a:xfrm>
                <a:custGeom>
                  <a:avLst/>
                  <a:gdLst>
                    <a:gd name="T0" fmla="*/ 0 w 22365"/>
                    <a:gd name="T1" fmla="*/ 0 h 22044"/>
                    <a:gd name="T2" fmla="*/ 0 w 22365"/>
                    <a:gd name="T3" fmla="*/ 0 h 22044"/>
                    <a:gd name="T4" fmla="*/ 0 w 22365"/>
                    <a:gd name="T5" fmla="*/ 0 h 22044"/>
                    <a:gd name="T6" fmla="*/ 0 60000 65536"/>
                    <a:gd name="T7" fmla="*/ 0 60000 65536"/>
                    <a:gd name="T8" fmla="*/ 0 60000 65536"/>
                    <a:gd name="T9" fmla="*/ 0 w 22365"/>
                    <a:gd name="T10" fmla="*/ 0 h 22044"/>
                    <a:gd name="T11" fmla="*/ 22365 w 22365"/>
                    <a:gd name="T12" fmla="*/ 22044 h 220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65" h="22044" fill="none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</a:path>
                    <a:path w="22365" h="22044" stroke="0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  <a:lnTo>
                        <a:pt x="765" y="444"/>
                      </a:lnTo>
                      <a:lnTo>
                        <a:pt x="2236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66" name="Arc 104"/>
                <p:cNvSpPr>
                  <a:spLocks/>
                </p:cNvSpPr>
                <p:nvPr/>
              </p:nvSpPr>
              <p:spPr bwMode="auto">
                <a:xfrm rot="1140000">
                  <a:off x="3706" y="4010"/>
                  <a:ext cx="30" cy="49"/>
                </a:xfrm>
                <a:custGeom>
                  <a:avLst/>
                  <a:gdLst>
                    <a:gd name="T0" fmla="*/ 0 w 21600"/>
                    <a:gd name="T1" fmla="*/ 0 h 21588"/>
                    <a:gd name="T2" fmla="*/ 0 w 21600"/>
                    <a:gd name="T3" fmla="*/ 0 h 21588"/>
                    <a:gd name="T4" fmla="*/ 0 w 21600"/>
                    <a:gd name="T5" fmla="*/ 0 h 21588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8"/>
                    <a:gd name="T11" fmla="*/ 21600 w 21600"/>
                    <a:gd name="T12" fmla="*/ 21588 h 215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8" fill="none" extrusionOk="0">
                      <a:moveTo>
                        <a:pt x="-1" y="21587"/>
                      </a:moveTo>
                      <a:cubicBezTo>
                        <a:pt x="-1" y="9943"/>
                        <a:pt x="9230" y="395"/>
                        <a:pt x="20868" y="0"/>
                      </a:cubicBezTo>
                    </a:path>
                    <a:path w="21600" h="21588" stroke="0" extrusionOk="0">
                      <a:moveTo>
                        <a:pt x="-1" y="21587"/>
                      </a:moveTo>
                      <a:cubicBezTo>
                        <a:pt x="-1" y="9943"/>
                        <a:pt x="9230" y="395"/>
                        <a:pt x="20868" y="0"/>
                      </a:cubicBezTo>
                      <a:lnTo>
                        <a:pt x="21600" y="21588"/>
                      </a:lnTo>
                      <a:lnTo>
                        <a:pt x="-1" y="21587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67" name="Arc 105"/>
                <p:cNvSpPr>
                  <a:spLocks/>
                </p:cNvSpPr>
                <p:nvPr/>
              </p:nvSpPr>
              <p:spPr bwMode="auto">
                <a:xfrm rot="1140000">
                  <a:off x="3727" y="4070"/>
                  <a:ext cx="22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45"/>
                    <a:gd name="T11" fmla="*/ 21600 w 21600"/>
                    <a:gd name="T12" fmla="*/ 22045 h 2204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45" fill="none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</a:path>
                    <a:path w="21600" h="22045" stroke="0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  <a:lnTo>
                        <a:pt x="21600" y="445"/>
                      </a:lnTo>
                      <a:lnTo>
                        <a:pt x="21600" y="2204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68" name="Arc 106"/>
                <p:cNvSpPr>
                  <a:spLocks/>
                </p:cNvSpPr>
                <p:nvPr/>
              </p:nvSpPr>
              <p:spPr bwMode="auto">
                <a:xfrm rot="1140000">
                  <a:off x="3733" y="4018"/>
                  <a:ext cx="22" cy="49"/>
                </a:xfrm>
                <a:custGeom>
                  <a:avLst/>
                  <a:gdLst>
                    <a:gd name="T0" fmla="*/ 0 w 22612"/>
                    <a:gd name="T1" fmla="*/ 0 h 21600"/>
                    <a:gd name="T2" fmla="*/ 0 w 22612"/>
                    <a:gd name="T3" fmla="*/ 0 h 21600"/>
                    <a:gd name="T4" fmla="*/ 0 w 22612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12"/>
                    <a:gd name="T10" fmla="*/ 0 h 21600"/>
                    <a:gd name="T11" fmla="*/ 22612 w 22612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12" h="21600" fill="none" extrusionOk="0">
                      <a:moveTo>
                        <a:pt x="-1" y="23"/>
                      </a:moveTo>
                      <a:cubicBezTo>
                        <a:pt x="338" y="7"/>
                        <a:pt x="677" y="-1"/>
                        <a:pt x="1017" y="-1"/>
                      </a:cubicBezTo>
                      <a:cubicBezTo>
                        <a:pt x="12772" y="-1"/>
                        <a:pt x="22370" y="9401"/>
                        <a:pt x="22612" y="21154"/>
                      </a:cubicBezTo>
                    </a:path>
                    <a:path w="22612" h="21600" stroke="0" extrusionOk="0">
                      <a:moveTo>
                        <a:pt x="-1" y="23"/>
                      </a:moveTo>
                      <a:cubicBezTo>
                        <a:pt x="338" y="7"/>
                        <a:pt x="677" y="-1"/>
                        <a:pt x="1017" y="-1"/>
                      </a:cubicBezTo>
                      <a:cubicBezTo>
                        <a:pt x="12772" y="-1"/>
                        <a:pt x="22370" y="9401"/>
                        <a:pt x="22612" y="21154"/>
                      </a:cubicBezTo>
                      <a:lnTo>
                        <a:pt x="1017" y="21600"/>
                      </a:lnTo>
                      <a:lnTo>
                        <a:pt x="-1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69" name="Arc 107"/>
                <p:cNvSpPr>
                  <a:spLocks/>
                </p:cNvSpPr>
                <p:nvPr/>
              </p:nvSpPr>
              <p:spPr bwMode="auto">
                <a:xfrm rot="-9660000">
                  <a:off x="3550" y="3961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161800" name="Group 108"/>
          <p:cNvGrpSpPr>
            <a:grpSpLocks/>
          </p:cNvGrpSpPr>
          <p:nvPr/>
        </p:nvGrpSpPr>
        <p:grpSpPr bwMode="auto">
          <a:xfrm>
            <a:off x="523875" y="6216650"/>
            <a:ext cx="1585913" cy="358775"/>
            <a:chOff x="249" y="3993"/>
            <a:chExt cx="999" cy="226"/>
          </a:xfrm>
        </p:grpSpPr>
        <p:grpSp>
          <p:nvGrpSpPr>
            <p:cNvPr id="223340" name="Group 109"/>
            <p:cNvGrpSpPr>
              <a:grpSpLocks/>
            </p:cNvGrpSpPr>
            <p:nvPr/>
          </p:nvGrpSpPr>
          <p:grpSpPr bwMode="auto">
            <a:xfrm>
              <a:off x="249" y="3993"/>
              <a:ext cx="982" cy="226"/>
              <a:chOff x="249" y="3993"/>
              <a:chExt cx="982" cy="226"/>
            </a:xfrm>
          </p:grpSpPr>
          <p:grpSp>
            <p:nvGrpSpPr>
              <p:cNvPr id="223392" name="Group 110"/>
              <p:cNvGrpSpPr>
                <a:grpSpLocks/>
              </p:cNvGrpSpPr>
              <p:nvPr/>
            </p:nvGrpSpPr>
            <p:grpSpPr bwMode="auto">
              <a:xfrm>
                <a:off x="249" y="3995"/>
                <a:ext cx="478" cy="224"/>
                <a:chOff x="249" y="3995"/>
                <a:chExt cx="478" cy="224"/>
              </a:xfrm>
            </p:grpSpPr>
            <p:sp>
              <p:nvSpPr>
                <p:cNvPr id="223418" name="Arc 111"/>
                <p:cNvSpPr>
                  <a:spLocks/>
                </p:cNvSpPr>
                <p:nvPr/>
              </p:nvSpPr>
              <p:spPr bwMode="auto">
                <a:xfrm rot="9660000">
                  <a:off x="648" y="3997"/>
                  <a:ext cx="29" cy="49"/>
                </a:xfrm>
                <a:custGeom>
                  <a:avLst/>
                  <a:gdLst>
                    <a:gd name="T0" fmla="*/ 0 w 22357"/>
                    <a:gd name="T1" fmla="*/ 0 h 21600"/>
                    <a:gd name="T2" fmla="*/ 0 w 22357"/>
                    <a:gd name="T3" fmla="*/ 0 h 21600"/>
                    <a:gd name="T4" fmla="*/ 0 w 2235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57"/>
                    <a:gd name="T10" fmla="*/ 0 h 21600"/>
                    <a:gd name="T11" fmla="*/ 22357 w 2235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57" h="21600" fill="none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</a:path>
                    <a:path w="22357" h="21600" stroke="0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  <a:lnTo>
                        <a:pt x="757" y="0"/>
                      </a:lnTo>
                      <a:lnTo>
                        <a:pt x="22357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19" name="Arc 112"/>
                <p:cNvSpPr>
                  <a:spLocks/>
                </p:cNvSpPr>
                <p:nvPr/>
              </p:nvSpPr>
              <p:spPr bwMode="auto">
                <a:xfrm rot="9660000">
                  <a:off x="649" y="4050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7"/>
                    <a:gd name="T11" fmla="*/ 21600 w 21600"/>
                    <a:gd name="T12" fmla="*/ 21587 h 215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7" fill="none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</a:path>
                    <a:path w="21600" h="21587" stroke="0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  <a:lnTo>
                        <a:pt x="21600" y="21587"/>
                      </a:lnTo>
                      <a:lnTo>
                        <a:pt x="-1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20" name="Arc 113"/>
                <p:cNvSpPr>
                  <a:spLocks/>
                </p:cNvSpPr>
                <p:nvPr/>
              </p:nvSpPr>
              <p:spPr bwMode="auto">
                <a:xfrm rot="9660000">
                  <a:off x="603" y="4020"/>
                  <a:ext cx="22" cy="49"/>
                </a:xfrm>
                <a:custGeom>
                  <a:avLst/>
                  <a:gdLst>
                    <a:gd name="T0" fmla="*/ 0 w 21600"/>
                    <a:gd name="T1" fmla="*/ 0 h 22011"/>
                    <a:gd name="T2" fmla="*/ 0 w 21600"/>
                    <a:gd name="T3" fmla="*/ 0 h 22011"/>
                    <a:gd name="T4" fmla="*/ 0 w 21600"/>
                    <a:gd name="T5" fmla="*/ 0 h 2201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11"/>
                    <a:gd name="T11" fmla="*/ 21600 w 21600"/>
                    <a:gd name="T12" fmla="*/ 22011 h 2201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11" fill="none" extrusionOk="0">
                      <a:moveTo>
                        <a:pt x="20585" y="22011"/>
                      </a:moveTo>
                      <a:cubicBezTo>
                        <a:pt x="9063" y="21469"/>
                        <a:pt x="0" y="11970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</a:path>
                    <a:path w="21600" h="22011" stroke="0" extrusionOk="0">
                      <a:moveTo>
                        <a:pt x="20585" y="22011"/>
                      </a:moveTo>
                      <a:cubicBezTo>
                        <a:pt x="9063" y="21469"/>
                        <a:pt x="0" y="11970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  <a:lnTo>
                        <a:pt x="21600" y="435"/>
                      </a:lnTo>
                      <a:lnTo>
                        <a:pt x="20585" y="2201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21" name="Arc 114"/>
                <p:cNvSpPr>
                  <a:spLocks/>
                </p:cNvSpPr>
                <p:nvPr/>
              </p:nvSpPr>
              <p:spPr bwMode="auto">
                <a:xfrm rot="9660000">
                  <a:off x="705" y="4033"/>
                  <a:ext cx="22" cy="5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22" name="Arc 115"/>
                <p:cNvSpPr>
                  <a:spLocks/>
                </p:cNvSpPr>
                <p:nvPr/>
              </p:nvSpPr>
              <p:spPr bwMode="auto">
                <a:xfrm rot="9660000">
                  <a:off x="631" y="4056"/>
                  <a:ext cx="21" cy="49"/>
                </a:xfrm>
                <a:custGeom>
                  <a:avLst/>
                  <a:gdLst>
                    <a:gd name="T0" fmla="*/ 0 w 21595"/>
                    <a:gd name="T1" fmla="*/ 0 h 21600"/>
                    <a:gd name="T2" fmla="*/ 0 w 21595"/>
                    <a:gd name="T3" fmla="*/ 0 h 21600"/>
                    <a:gd name="T4" fmla="*/ 0 w 2159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595"/>
                    <a:gd name="T10" fmla="*/ 0 h 21600"/>
                    <a:gd name="T11" fmla="*/ 21595 w 2159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5" h="21600" fill="none" extrusionOk="0">
                      <a:moveTo>
                        <a:pt x="0" y="-1"/>
                      </a:moveTo>
                      <a:cubicBezTo>
                        <a:pt x="11755" y="-1"/>
                        <a:pt x="21353" y="9401"/>
                        <a:pt x="21595" y="21154"/>
                      </a:cubicBezTo>
                    </a:path>
                    <a:path w="21595" h="21600" stroke="0" extrusionOk="0">
                      <a:moveTo>
                        <a:pt x="0" y="-1"/>
                      </a:moveTo>
                      <a:cubicBezTo>
                        <a:pt x="11755" y="-1"/>
                        <a:pt x="21353" y="9401"/>
                        <a:pt x="21595" y="21154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23" name="Arc 116"/>
                <p:cNvSpPr>
                  <a:spLocks/>
                </p:cNvSpPr>
                <p:nvPr/>
              </p:nvSpPr>
              <p:spPr bwMode="auto">
                <a:xfrm rot="9660000">
                  <a:off x="576" y="4023"/>
                  <a:ext cx="28" cy="50"/>
                </a:xfrm>
                <a:custGeom>
                  <a:avLst/>
                  <a:gdLst>
                    <a:gd name="T0" fmla="*/ 0 w 22423"/>
                    <a:gd name="T1" fmla="*/ 0 h 22054"/>
                    <a:gd name="T2" fmla="*/ 0 w 22423"/>
                    <a:gd name="T3" fmla="*/ 0 h 22054"/>
                    <a:gd name="T4" fmla="*/ 0 w 22423"/>
                    <a:gd name="T5" fmla="*/ 0 h 22054"/>
                    <a:gd name="T6" fmla="*/ 0 60000 65536"/>
                    <a:gd name="T7" fmla="*/ 0 60000 65536"/>
                    <a:gd name="T8" fmla="*/ 0 60000 65536"/>
                    <a:gd name="T9" fmla="*/ 0 w 22423"/>
                    <a:gd name="T10" fmla="*/ 0 h 22054"/>
                    <a:gd name="T11" fmla="*/ 22423 w 22423"/>
                    <a:gd name="T12" fmla="*/ 22054 h 2205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423" h="22054" fill="none" extrusionOk="0">
                      <a:moveTo>
                        <a:pt x="22418" y="-1"/>
                      </a:moveTo>
                      <a:cubicBezTo>
                        <a:pt x="22421" y="151"/>
                        <a:pt x="22423" y="302"/>
                        <a:pt x="22423" y="454"/>
                      </a:cubicBezTo>
                      <a:cubicBezTo>
                        <a:pt x="22423" y="12383"/>
                        <a:pt x="12752" y="22054"/>
                        <a:pt x="823" y="22054"/>
                      </a:cubicBezTo>
                      <a:cubicBezTo>
                        <a:pt x="548" y="22053"/>
                        <a:pt x="274" y="22048"/>
                        <a:pt x="-1" y="22038"/>
                      </a:cubicBezTo>
                    </a:path>
                    <a:path w="22423" h="22054" stroke="0" extrusionOk="0">
                      <a:moveTo>
                        <a:pt x="22418" y="-1"/>
                      </a:moveTo>
                      <a:cubicBezTo>
                        <a:pt x="22421" y="151"/>
                        <a:pt x="22423" y="302"/>
                        <a:pt x="22423" y="454"/>
                      </a:cubicBezTo>
                      <a:cubicBezTo>
                        <a:pt x="22423" y="12383"/>
                        <a:pt x="12752" y="22054"/>
                        <a:pt x="823" y="22054"/>
                      </a:cubicBezTo>
                      <a:cubicBezTo>
                        <a:pt x="548" y="22053"/>
                        <a:pt x="274" y="22048"/>
                        <a:pt x="-1" y="22038"/>
                      </a:cubicBezTo>
                      <a:lnTo>
                        <a:pt x="823" y="454"/>
                      </a:lnTo>
                      <a:lnTo>
                        <a:pt x="22418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24" name="Arc 117"/>
                <p:cNvSpPr>
                  <a:spLocks/>
                </p:cNvSpPr>
                <p:nvPr/>
              </p:nvSpPr>
              <p:spPr bwMode="auto">
                <a:xfrm rot="9660000">
                  <a:off x="575" y="4079"/>
                  <a:ext cx="27" cy="49"/>
                </a:xfrm>
                <a:custGeom>
                  <a:avLst/>
                  <a:gdLst>
                    <a:gd name="T0" fmla="*/ 0 w 21596"/>
                    <a:gd name="T1" fmla="*/ 0 h 21585"/>
                    <a:gd name="T2" fmla="*/ 0 w 21596"/>
                    <a:gd name="T3" fmla="*/ 0 h 21585"/>
                    <a:gd name="T4" fmla="*/ 0 w 21596"/>
                    <a:gd name="T5" fmla="*/ 0 h 21585"/>
                    <a:gd name="T6" fmla="*/ 0 60000 65536"/>
                    <a:gd name="T7" fmla="*/ 0 60000 65536"/>
                    <a:gd name="T8" fmla="*/ 0 60000 65536"/>
                    <a:gd name="T9" fmla="*/ 0 w 21596"/>
                    <a:gd name="T10" fmla="*/ 0 h 21585"/>
                    <a:gd name="T11" fmla="*/ 21596 w 21596"/>
                    <a:gd name="T12" fmla="*/ 21585 h 215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6" h="21585" fill="none" extrusionOk="0">
                      <a:moveTo>
                        <a:pt x="0" y="21149"/>
                      </a:moveTo>
                      <a:cubicBezTo>
                        <a:pt x="231" y="9698"/>
                        <a:pt x="9359" y="418"/>
                        <a:pt x="20804" y="-1"/>
                      </a:cubicBezTo>
                    </a:path>
                    <a:path w="21596" h="21585" stroke="0" extrusionOk="0">
                      <a:moveTo>
                        <a:pt x="0" y="21149"/>
                      </a:moveTo>
                      <a:cubicBezTo>
                        <a:pt x="231" y="9698"/>
                        <a:pt x="9359" y="418"/>
                        <a:pt x="20804" y="-1"/>
                      </a:cubicBezTo>
                      <a:lnTo>
                        <a:pt x="21596" y="21585"/>
                      </a:lnTo>
                      <a:lnTo>
                        <a:pt x="0" y="2114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25" name="Arc 118"/>
                <p:cNvSpPr>
                  <a:spLocks/>
                </p:cNvSpPr>
                <p:nvPr/>
              </p:nvSpPr>
              <p:spPr bwMode="auto">
                <a:xfrm rot="-1140000">
                  <a:off x="310" y="4157"/>
                  <a:ext cx="28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36"/>
                    <a:gd name="T11" fmla="*/ 21600 w 21600"/>
                    <a:gd name="T12" fmla="*/ 22036 h 220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36" fill="none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</a:path>
                    <a:path w="21600" h="22036" stroke="0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  <a:lnTo>
                        <a:pt x="21600" y="436"/>
                      </a:lnTo>
                      <a:lnTo>
                        <a:pt x="21600" y="2203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26" name="Arc 119"/>
                <p:cNvSpPr>
                  <a:spLocks/>
                </p:cNvSpPr>
                <p:nvPr/>
              </p:nvSpPr>
              <p:spPr bwMode="auto">
                <a:xfrm rot="-1140000">
                  <a:off x="270" y="4123"/>
                  <a:ext cx="29" cy="50"/>
                </a:xfrm>
                <a:custGeom>
                  <a:avLst/>
                  <a:gdLst>
                    <a:gd name="T0" fmla="*/ 0 w 22345"/>
                    <a:gd name="T1" fmla="*/ 0 h 21600"/>
                    <a:gd name="T2" fmla="*/ 0 w 22345"/>
                    <a:gd name="T3" fmla="*/ 0 h 21600"/>
                    <a:gd name="T4" fmla="*/ 0 w 2234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45"/>
                    <a:gd name="T10" fmla="*/ 0 h 21600"/>
                    <a:gd name="T11" fmla="*/ 22345 w 2234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45" h="21600" fill="none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</a:path>
                    <a:path w="22345" h="21600" stroke="0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  <a:lnTo>
                        <a:pt x="750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27" name="Arc 120"/>
                <p:cNvSpPr>
                  <a:spLocks/>
                </p:cNvSpPr>
                <p:nvPr/>
              </p:nvSpPr>
              <p:spPr bwMode="auto">
                <a:xfrm rot="-1140000">
                  <a:off x="252" y="4169"/>
                  <a:ext cx="22" cy="50"/>
                </a:xfrm>
                <a:custGeom>
                  <a:avLst/>
                  <a:gdLst>
                    <a:gd name="T0" fmla="*/ 0 w 22663"/>
                    <a:gd name="T1" fmla="*/ 0 h 22056"/>
                    <a:gd name="T2" fmla="*/ 0 w 22663"/>
                    <a:gd name="T3" fmla="*/ 0 h 22056"/>
                    <a:gd name="T4" fmla="*/ 0 w 22663"/>
                    <a:gd name="T5" fmla="*/ 0 h 22056"/>
                    <a:gd name="T6" fmla="*/ 0 60000 65536"/>
                    <a:gd name="T7" fmla="*/ 0 60000 65536"/>
                    <a:gd name="T8" fmla="*/ 0 60000 65536"/>
                    <a:gd name="T9" fmla="*/ 0 w 22663"/>
                    <a:gd name="T10" fmla="*/ 0 h 22056"/>
                    <a:gd name="T11" fmla="*/ 22663 w 22663"/>
                    <a:gd name="T12" fmla="*/ 22056 h 220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63" h="22056" fill="none" extrusionOk="0">
                      <a:moveTo>
                        <a:pt x="22658" y="-1"/>
                      </a:moveTo>
                      <a:cubicBezTo>
                        <a:pt x="22661" y="151"/>
                        <a:pt x="22663" y="303"/>
                        <a:pt x="22663" y="456"/>
                      </a:cubicBezTo>
                      <a:cubicBezTo>
                        <a:pt x="22663" y="12385"/>
                        <a:pt x="12992" y="22056"/>
                        <a:pt x="1063" y="22056"/>
                      </a:cubicBezTo>
                      <a:cubicBezTo>
                        <a:pt x="708" y="22055"/>
                        <a:pt x="354" y="22047"/>
                        <a:pt x="0" y="22029"/>
                      </a:cubicBezTo>
                    </a:path>
                    <a:path w="22663" h="22056" stroke="0" extrusionOk="0">
                      <a:moveTo>
                        <a:pt x="22658" y="-1"/>
                      </a:moveTo>
                      <a:cubicBezTo>
                        <a:pt x="22661" y="151"/>
                        <a:pt x="22663" y="303"/>
                        <a:pt x="22663" y="456"/>
                      </a:cubicBezTo>
                      <a:cubicBezTo>
                        <a:pt x="22663" y="12385"/>
                        <a:pt x="12992" y="22056"/>
                        <a:pt x="1063" y="22056"/>
                      </a:cubicBezTo>
                      <a:cubicBezTo>
                        <a:pt x="708" y="22055"/>
                        <a:pt x="354" y="22047"/>
                        <a:pt x="0" y="22029"/>
                      </a:cubicBezTo>
                      <a:lnTo>
                        <a:pt x="1063" y="456"/>
                      </a:lnTo>
                      <a:lnTo>
                        <a:pt x="22658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28" name="Arc 121"/>
                <p:cNvSpPr>
                  <a:spLocks/>
                </p:cNvSpPr>
                <p:nvPr/>
              </p:nvSpPr>
              <p:spPr bwMode="auto">
                <a:xfrm rot="-1140000">
                  <a:off x="249" y="4131"/>
                  <a:ext cx="22" cy="49"/>
                </a:xfrm>
                <a:custGeom>
                  <a:avLst/>
                  <a:gdLst>
                    <a:gd name="T0" fmla="*/ 0 w 21600"/>
                    <a:gd name="T1" fmla="*/ 0 h 21578"/>
                    <a:gd name="T2" fmla="*/ 0 w 21600"/>
                    <a:gd name="T3" fmla="*/ 0 h 21578"/>
                    <a:gd name="T4" fmla="*/ 0 w 21600"/>
                    <a:gd name="T5" fmla="*/ 0 h 21578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8"/>
                    <a:gd name="T11" fmla="*/ 21600 w 21600"/>
                    <a:gd name="T12" fmla="*/ 21578 h 2157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8" fill="none" extrusionOk="0">
                      <a:moveTo>
                        <a:pt x="-1" y="21577"/>
                      </a:moveTo>
                      <a:cubicBezTo>
                        <a:pt x="-1" y="10030"/>
                        <a:pt x="9083" y="524"/>
                        <a:pt x="20619" y="0"/>
                      </a:cubicBezTo>
                    </a:path>
                    <a:path w="21600" h="21578" stroke="0" extrusionOk="0">
                      <a:moveTo>
                        <a:pt x="-1" y="21577"/>
                      </a:moveTo>
                      <a:cubicBezTo>
                        <a:pt x="-1" y="10030"/>
                        <a:pt x="9083" y="524"/>
                        <a:pt x="20619" y="0"/>
                      </a:cubicBezTo>
                      <a:lnTo>
                        <a:pt x="21600" y="21578"/>
                      </a:lnTo>
                      <a:lnTo>
                        <a:pt x="-1" y="21577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29" name="Arc 122"/>
                <p:cNvSpPr>
                  <a:spLocks/>
                </p:cNvSpPr>
                <p:nvPr/>
              </p:nvSpPr>
              <p:spPr bwMode="auto">
                <a:xfrm rot="-1140000">
                  <a:off x="393" y="4132"/>
                  <a:ext cx="28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36"/>
                    <a:gd name="T11" fmla="*/ 21600 w 21600"/>
                    <a:gd name="T12" fmla="*/ 22036 h 220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36" fill="none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</a:path>
                    <a:path w="21600" h="22036" stroke="0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  <a:lnTo>
                        <a:pt x="21600" y="436"/>
                      </a:lnTo>
                      <a:lnTo>
                        <a:pt x="21600" y="2203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30" name="Arc 123"/>
                <p:cNvSpPr>
                  <a:spLocks/>
                </p:cNvSpPr>
                <p:nvPr/>
              </p:nvSpPr>
              <p:spPr bwMode="auto">
                <a:xfrm rot="-1140000">
                  <a:off x="352" y="4096"/>
                  <a:ext cx="29" cy="50"/>
                </a:xfrm>
                <a:custGeom>
                  <a:avLst/>
                  <a:gdLst>
                    <a:gd name="T0" fmla="*/ 0 w 22371"/>
                    <a:gd name="T1" fmla="*/ 0 h 21600"/>
                    <a:gd name="T2" fmla="*/ 0 w 22371"/>
                    <a:gd name="T3" fmla="*/ 0 h 21600"/>
                    <a:gd name="T4" fmla="*/ 0 w 22371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71"/>
                    <a:gd name="T10" fmla="*/ 0 h 21600"/>
                    <a:gd name="T11" fmla="*/ 22371 w 22371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71" h="21600" fill="none" extrusionOk="0">
                      <a:moveTo>
                        <a:pt x="-1" y="13"/>
                      </a:moveTo>
                      <a:cubicBezTo>
                        <a:pt x="256" y="4"/>
                        <a:pt x="513" y="-1"/>
                        <a:pt x="771" y="-1"/>
                      </a:cubicBezTo>
                      <a:cubicBezTo>
                        <a:pt x="12700" y="-1"/>
                        <a:pt x="22371" y="9670"/>
                        <a:pt x="22371" y="21600"/>
                      </a:cubicBezTo>
                    </a:path>
                    <a:path w="22371" h="21600" stroke="0" extrusionOk="0">
                      <a:moveTo>
                        <a:pt x="-1" y="13"/>
                      </a:moveTo>
                      <a:cubicBezTo>
                        <a:pt x="256" y="4"/>
                        <a:pt x="513" y="-1"/>
                        <a:pt x="771" y="-1"/>
                      </a:cubicBezTo>
                      <a:cubicBezTo>
                        <a:pt x="12700" y="-1"/>
                        <a:pt x="22371" y="9670"/>
                        <a:pt x="22371" y="21600"/>
                      </a:cubicBezTo>
                      <a:lnTo>
                        <a:pt x="771" y="21600"/>
                      </a:lnTo>
                      <a:lnTo>
                        <a:pt x="-1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31" name="Arc 124"/>
                <p:cNvSpPr>
                  <a:spLocks/>
                </p:cNvSpPr>
                <p:nvPr/>
              </p:nvSpPr>
              <p:spPr bwMode="auto">
                <a:xfrm rot="-1140000">
                  <a:off x="338" y="4154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45"/>
                    <a:gd name="T11" fmla="*/ 21600 w 21600"/>
                    <a:gd name="T12" fmla="*/ 22045 h 2204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45" fill="none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</a:path>
                    <a:path w="21600" h="22045" stroke="0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  <a:lnTo>
                        <a:pt x="0" y="445"/>
                      </a:lnTo>
                      <a:lnTo>
                        <a:pt x="21595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32" name="Arc 125"/>
                <p:cNvSpPr>
                  <a:spLocks/>
                </p:cNvSpPr>
                <p:nvPr/>
              </p:nvSpPr>
              <p:spPr bwMode="auto">
                <a:xfrm rot="-1140000">
                  <a:off x="333" y="4105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7"/>
                    <a:gd name="T11" fmla="*/ 21600 w 21600"/>
                    <a:gd name="T12" fmla="*/ 21577 h 215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7" fill="none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</a:path>
                    <a:path w="21600" h="21577" stroke="0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  <a:lnTo>
                        <a:pt x="21600" y="21577"/>
                      </a:lnTo>
                      <a:lnTo>
                        <a:pt x="-1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33" name="Arc 126"/>
                <p:cNvSpPr>
                  <a:spLocks/>
                </p:cNvSpPr>
                <p:nvPr/>
              </p:nvSpPr>
              <p:spPr bwMode="auto">
                <a:xfrm rot="-1140000">
                  <a:off x="468" y="4108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7"/>
                    <a:gd name="T11" fmla="*/ 21600 w 21600"/>
                    <a:gd name="T12" fmla="*/ 21587 h 215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7" fill="none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</a:path>
                    <a:path w="21600" h="21587" stroke="0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  <a:lnTo>
                        <a:pt x="21600" y="0"/>
                      </a:lnTo>
                      <a:lnTo>
                        <a:pt x="20843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34" name="Arc 127"/>
                <p:cNvSpPr>
                  <a:spLocks/>
                </p:cNvSpPr>
                <p:nvPr/>
              </p:nvSpPr>
              <p:spPr bwMode="auto">
                <a:xfrm rot="-1140000">
                  <a:off x="428" y="4072"/>
                  <a:ext cx="30" cy="49"/>
                </a:xfrm>
                <a:custGeom>
                  <a:avLst/>
                  <a:gdLst>
                    <a:gd name="T0" fmla="*/ 0 w 22344"/>
                    <a:gd name="T1" fmla="*/ 0 h 21600"/>
                    <a:gd name="T2" fmla="*/ 0 w 22344"/>
                    <a:gd name="T3" fmla="*/ 0 h 21600"/>
                    <a:gd name="T4" fmla="*/ 0 w 2234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44"/>
                    <a:gd name="T10" fmla="*/ 0 h 21600"/>
                    <a:gd name="T11" fmla="*/ 22344 w 2234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44" h="21600" fill="none" extrusionOk="0">
                      <a:moveTo>
                        <a:pt x="-1" y="12"/>
                      </a:moveTo>
                      <a:cubicBezTo>
                        <a:pt x="247" y="4"/>
                        <a:pt x="495" y="-1"/>
                        <a:pt x="744" y="-1"/>
                      </a:cubicBezTo>
                      <a:cubicBezTo>
                        <a:pt x="12673" y="-1"/>
                        <a:pt x="22344" y="9670"/>
                        <a:pt x="22344" y="21600"/>
                      </a:cubicBezTo>
                    </a:path>
                    <a:path w="22344" h="21600" stroke="0" extrusionOk="0">
                      <a:moveTo>
                        <a:pt x="-1" y="12"/>
                      </a:moveTo>
                      <a:cubicBezTo>
                        <a:pt x="247" y="4"/>
                        <a:pt x="495" y="-1"/>
                        <a:pt x="744" y="-1"/>
                      </a:cubicBezTo>
                      <a:cubicBezTo>
                        <a:pt x="12673" y="-1"/>
                        <a:pt x="22344" y="9670"/>
                        <a:pt x="22344" y="21600"/>
                      </a:cubicBezTo>
                      <a:lnTo>
                        <a:pt x="744" y="21600"/>
                      </a:lnTo>
                      <a:lnTo>
                        <a:pt x="-1" y="1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35" name="Arc 128"/>
                <p:cNvSpPr>
                  <a:spLocks/>
                </p:cNvSpPr>
                <p:nvPr/>
              </p:nvSpPr>
              <p:spPr bwMode="auto">
                <a:xfrm rot="-1140000">
                  <a:off x="419" y="4131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36" name="Arc 129"/>
                <p:cNvSpPr>
                  <a:spLocks/>
                </p:cNvSpPr>
                <p:nvPr/>
              </p:nvSpPr>
              <p:spPr bwMode="auto">
                <a:xfrm rot="-1140000">
                  <a:off x="411" y="4078"/>
                  <a:ext cx="21" cy="49"/>
                </a:xfrm>
                <a:custGeom>
                  <a:avLst/>
                  <a:gdLst>
                    <a:gd name="T0" fmla="*/ 0 w 21600"/>
                    <a:gd name="T1" fmla="*/ 0 h 21576"/>
                    <a:gd name="T2" fmla="*/ 0 w 21600"/>
                    <a:gd name="T3" fmla="*/ 0 h 21576"/>
                    <a:gd name="T4" fmla="*/ 0 w 21600"/>
                    <a:gd name="T5" fmla="*/ 0 h 2157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6"/>
                    <a:gd name="T11" fmla="*/ 21600 w 21600"/>
                    <a:gd name="T12" fmla="*/ 21576 h 2157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6" fill="none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</a:path>
                    <a:path w="21600" h="21576" stroke="0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  <a:lnTo>
                        <a:pt x="21600" y="21576"/>
                      </a:lnTo>
                      <a:lnTo>
                        <a:pt x="-1" y="2157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37" name="Arc 130"/>
                <p:cNvSpPr>
                  <a:spLocks/>
                </p:cNvSpPr>
                <p:nvPr/>
              </p:nvSpPr>
              <p:spPr bwMode="auto">
                <a:xfrm rot="-1140000">
                  <a:off x="550" y="4080"/>
                  <a:ext cx="29" cy="50"/>
                </a:xfrm>
                <a:custGeom>
                  <a:avLst/>
                  <a:gdLst>
                    <a:gd name="T0" fmla="*/ 0 w 21600"/>
                    <a:gd name="T1" fmla="*/ 0 h 22015"/>
                    <a:gd name="T2" fmla="*/ 0 w 21600"/>
                    <a:gd name="T3" fmla="*/ 0 h 22015"/>
                    <a:gd name="T4" fmla="*/ 0 w 21600"/>
                    <a:gd name="T5" fmla="*/ 0 h 2201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15"/>
                    <a:gd name="T11" fmla="*/ 21600 w 21600"/>
                    <a:gd name="T12" fmla="*/ 22015 h 2201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15" fill="none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</a:path>
                    <a:path w="21600" h="22015" stroke="0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  <a:lnTo>
                        <a:pt x="21600" y="429"/>
                      </a:lnTo>
                      <a:lnTo>
                        <a:pt x="20834" y="2201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38" name="Arc 131"/>
                <p:cNvSpPr>
                  <a:spLocks/>
                </p:cNvSpPr>
                <p:nvPr/>
              </p:nvSpPr>
              <p:spPr bwMode="auto">
                <a:xfrm rot="-1140000">
                  <a:off x="510" y="4043"/>
                  <a:ext cx="30" cy="50"/>
                </a:xfrm>
                <a:custGeom>
                  <a:avLst/>
                  <a:gdLst>
                    <a:gd name="T0" fmla="*/ 0 w 22319"/>
                    <a:gd name="T1" fmla="*/ 0 h 21600"/>
                    <a:gd name="T2" fmla="*/ 0 w 22319"/>
                    <a:gd name="T3" fmla="*/ 0 h 21600"/>
                    <a:gd name="T4" fmla="*/ 0 w 22319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19"/>
                    <a:gd name="T10" fmla="*/ 0 h 21600"/>
                    <a:gd name="T11" fmla="*/ 22319 w 2231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19" h="21600" fill="none" extrusionOk="0">
                      <a:moveTo>
                        <a:pt x="0" y="12"/>
                      </a:moveTo>
                      <a:cubicBezTo>
                        <a:pt x="241" y="4"/>
                        <a:pt x="482" y="-1"/>
                        <a:pt x="724" y="-1"/>
                      </a:cubicBezTo>
                      <a:cubicBezTo>
                        <a:pt x="12480" y="-1"/>
                        <a:pt x="22077" y="9402"/>
                        <a:pt x="22319" y="21155"/>
                      </a:cubicBezTo>
                    </a:path>
                    <a:path w="22319" h="21600" stroke="0" extrusionOk="0">
                      <a:moveTo>
                        <a:pt x="0" y="12"/>
                      </a:moveTo>
                      <a:cubicBezTo>
                        <a:pt x="241" y="4"/>
                        <a:pt x="482" y="-1"/>
                        <a:pt x="724" y="-1"/>
                      </a:cubicBezTo>
                      <a:cubicBezTo>
                        <a:pt x="12480" y="-1"/>
                        <a:pt x="22077" y="9402"/>
                        <a:pt x="22319" y="21155"/>
                      </a:cubicBezTo>
                      <a:lnTo>
                        <a:pt x="724" y="2160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39" name="Arc 132"/>
                <p:cNvSpPr>
                  <a:spLocks/>
                </p:cNvSpPr>
                <p:nvPr/>
              </p:nvSpPr>
              <p:spPr bwMode="auto">
                <a:xfrm rot="-1140000">
                  <a:off x="496" y="4102"/>
                  <a:ext cx="22" cy="49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04"/>
                    <a:gd name="T10" fmla="*/ 0 h 21600"/>
                    <a:gd name="T11" fmla="*/ 22604 w 2260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04" h="21600" fill="none" extrusionOk="0">
                      <a:moveTo>
                        <a:pt x="22604" y="0"/>
                      </a:moveTo>
                      <a:cubicBezTo>
                        <a:pt x="22604" y="11929"/>
                        <a:pt x="12933" y="21600"/>
                        <a:pt x="1004" y="21600"/>
                      </a:cubicBezTo>
                      <a:cubicBezTo>
                        <a:pt x="669" y="21599"/>
                        <a:pt x="334" y="21592"/>
                        <a:pt x="0" y="21576"/>
                      </a:cubicBezTo>
                    </a:path>
                    <a:path w="22604" h="21600" stroke="0" extrusionOk="0">
                      <a:moveTo>
                        <a:pt x="22604" y="0"/>
                      </a:moveTo>
                      <a:cubicBezTo>
                        <a:pt x="22604" y="11929"/>
                        <a:pt x="12933" y="21600"/>
                        <a:pt x="1004" y="21600"/>
                      </a:cubicBezTo>
                      <a:cubicBezTo>
                        <a:pt x="669" y="21599"/>
                        <a:pt x="334" y="21592"/>
                        <a:pt x="0" y="21576"/>
                      </a:cubicBezTo>
                      <a:lnTo>
                        <a:pt x="1004" y="0"/>
                      </a:lnTo>
                      <a:lnTo>
                        <a:pt x="22604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40" name="Arc 133"/>
                <p:cNvSpPr>
                  <a:spLocks/>
                </p:cNvSpPr>
                <p:nvPr/>
              </p:nvSpPr>
              <p:spPr bwMode="auto">
                <a:xfrm rot="-1140000">
                  <a:off x="491" y="4050"/>
                  <a:ext cx="21" cy="49"/>
                </a:xfrm>
                <a:custGeom>
                  <a:avLst/>
                  <a:gdLst>
                    <a:gd name="T0" fmla="*/ 0 w 21600"/>
                    <a:gd name="T1" fmla="*/ 0 h 21574"/>
                    <a:gd name="T2" fmla="*/ 0 w 21600"/>
                    <a:gd name="T3" fmla="*/ 0 h 21574"/>
                    <a:gd name="T4" fmla="*/ 0 w 21600"/>
                    <a:gd name="T5" fmla="*/ 0 h 21574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4"/>
                    <a:gd name="T11" fmla="*/ 21600 w 21600"/>
                    <a:gd name="T12" fmla="*/ 21574 h 2157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4" fill="none" extrusionOk="0">
                      <a:moveTo>
                        <a:pt x="-1" y="21573"/>
                      </a:moveTo>
                      <a:cubicBezTo>
                        <a:pt x="-1" y="10053"/>
                        <a:pt x="9041" y="560"/>
                        <a:pt x="20547" y="-1"/>
                      </a:cubicBezTo>
                    </a:path>
                    <a:path w="21600" h="21574" stroke="0" extrusionOk="0">
                      <a:moveTo>
                        <a:pt x="-1" y="21573"/>
                      </a:moveTo>
                      <a:cubicBezTo>
                        <a:pt x="-1" y="10053"/>
                        <a:pt x="9041" y="560"/>
                        <a:pt x="20547" y="-1"/>
                      </a:cubicBezTo>
                      <a:lnTo>
                        <a:pt x="21600" y="21574"/>
                      </a:lnTo>
                      <a:lnTo>
                        <a:pt x="-1" y="2157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41" name="Arc 134"/>
                <p:cNvSpPr>
                  <a:spLocks/>
                </p:cNvSpPr>
                <p:nvPr/>
              </p:nvSpPr>
              <p:spPr bwMode="auto">
                <a:xfrm rot="9660000">
                  <a:off x="673" y="3995"/>
                  <a:ext cx="22" cy="49"/>
                </a:xfrm>
                <a:custGeom>
                  <a:avLst/>
                  <a:gdLst>
                    <a:gd name="T0" fmla="*/ 0 w 21600"/>
                    <a:gd name="T1" fmla="*/ 0 h 22011"/>
                    <a:gd name="T2" fmla="*/ 0 w 21600"/>
                    <a:gd name="T3" fmla="*/ 0 h 22011"/>
                    <a:gd name="T4" fmla="*/ 0 w 21600"/>
                    <a:gd name="T5" fmla="*/ 0 h 2201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11"/>
                    <a:gd name="T11" fmla="*/ 21600 w 21600"/>
                    <a:gd name="T12" fmla="*/ 22011 h 2201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11" fill="none" extrusionOk="0">
                      <a:moveTo>
                        <a:pt x="20585" y="22011"/>
                      </a:moveTo>
                      <a:cubicBezTo>
                        <a:pt x="9063" y="21469"/>
                        <a:pt x="0" y="11970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</a:path>
                    <a:path w="21600" h="22011" stroke="0" extrusionOk="0">
                      <a:moveTo>
                        <a:pt x="20585" y="22011"/>
                      </a:moveTo>
                      <a:cubicBezTo>
                        <a:pt x="9063" y="21469"/>
                        <a:pt x="0" y="11970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  <a:lnTo>
                        <a:pt x="21600" y="435"/>
                      </a:lnTo>
                      <a:lnTo>
                        <a:pt x="20585" y="2201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223393" name="Group 135"/>
              <p:cNvGrpSpPr>
                <a:grpSpLocks/>
              </p:cNvGrpSpPr>
              <p:nvPr/>
            </p:nvGrpSpPr>
            <p:grpSpPr bwMode="auto">
              <a:xfrm>
                <a:off x="753" y="3993"/>
                <a:ext cx="478" cy="225"/>
                <a:chOff x="753" y="3993"/>
                <a:chExt cx="478" cy="225"/>
              </a:xfrm>
            </p:grpSpPr>
            <p:sp>
              <p:nvSpPr>
                <p:cNvPr id="223394" name="Arc 136"/>
                <p:cNvSpPr>
                  <a:spLocks/>
                </p:cNvSpPr>
                <p:nvPr/>
              </p:nvSpPr>
              <p:spPr bwMode="auto">
                <a:xfrm rot="-9660000">
                  <a:off x="804" y="3997"/>
                  <a:ext cx="29" cy="49"/>
                </a:xfrm>
                <a:custGeom>
                  <a:avLst/>
                  <a:gdLst>
                    <a:gd name="T0" fmla="*/ 0 w 21600"/>
                    <a:gd name="T1" fmla="*/ 0 h 22024"/>
                    <a:gd name="T2" fmla="*/ 0 w 21600"/>
                    <a:gd name="T3" fmla="*/ 0 h 22024"/>
                    <a:gd name="T4" fmla="*/ 0 w 21600"/>
                    <a:gd name="T5" fmla="*/ 0 h 22024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24"/>
                    <a:gd name="T11" fmla="*/ 21600 w 21600"/>
                    <a:gd name="T12" fmla="*/ 22024 h 2202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24" fill="none" extrusionOk="0">
                      <a:moveTo>
                        <a:pt x="20834" y="22024"/>
                      </a:moveTo>
                      <a:cubicBezTo>
                        <a:pt x="9210" y="21612"/>
                        <a:pt x="0" y="12069"/>
                        <a:pt x="0" y="438"/>
                      </a:cubicBezTo>
                      <a:cubicBezTo>
                        <a:pt x="0" y="291"/>
                        <a:pt x="1" y="145"/>
                        <a:pt x="4" y="0"/>
                      </a:cubicBezTo>
                    </a:path>
                    <a:path w="21600" h="22024" stroke="0" extrusionOk="0">
                      <a:moveTo>
                        <a:pt x="20834" y="22024"/>
                      </a:moveTo>
                      <a:cubicBezTo>
                        <a:pt x="9210" y="21612"/>
                        <a:pt x="0" y="12069"/>
                        <a:pt x="0" y="438"/>
                      </a:cubicBezTo>
                      <a:cubicBezTo>
                        <a:pt x="0" y="291"/>
                        <a:pt x="1" y="145"/>
                        <a:pt x="4" y="0"/>
                      </a:cubicBezTo>
                      <a:lnTo>
                        <a:pt x="21600" y="438"/>
                      </a:lnTo>
                      <a:lnTo>
                        <a:pt x="20834" y="2202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95" name="Arc 137"/>
                <p:cNvSpPr>
                  <a:spLocks/>
                </p:cNvSpPr>
                <p:nvPr/>
              </p:nvSpPr>
              <p:spPr bwMode="auto">
                <a:xfrm rot="-9660000">
                  <a:off x="803" y="4050"/>
                  <a:ext cx="29" cy="50"/>
                </a:xfrm>
                <a:custGeom>
                  <a:avLst/>
                  <a:gdLst>
                    <a:gd name="T0" fmla="*/ 0 w 22345"/>
                    <a:gd name="T1" fmla="*/ 0 h 21600"/>
                    <a:gd name="T2" fmla="*/ 0 w 22345"/>
                    <a:gd name="T3" fmla="*/ 0 h 21600"/>
                    <a:gd name="T4" fmla="*/ 0 w 2234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45"/>
                    <a:gd name="T10" fmla="*/ 0 h 21600"/>
                    <a:gd name="T11" fmla="*/ 22345 w 2234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45" h="21600" fill="none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</a:path>
                    <a:path w="22345" h="21600" stroke="0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  <a:lnTo>
                        <a:pt x="750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96" name="Arc 138"/>
                <p:cNvSpPr>
                  <a:spLocks/>
                </p:cNvSpPr>
                <p:nvPr/>
              </p:nvSpPr>
              <p:spPr bwMode="auto">
                <a:xfrm rot="-9660000">
                  <a:off x="855" y="4019"/>
                  <a:ext cx="23" cy="50"/>
                </a:xfrm>
                <a:custGeom>
                  <a:avLst/>
                  <a:gdLst>
                    <a:gd name="T0" fmla="*/ 0 w 22614"/>
                    <a:gd name="T1" fmla="*/ 0 h 22056"/>
                    <a:gd name="T2" fmla="*/ 0 w 22614"/>
                    <a:gd name="T3" fmla="*/ 0 h 22056"/>
                    <a:gd name="T4" fmla="*/ 0 w 22614"/>
                    <a:gd name="T5" fmla="*/ 0 h 22056"/>
                    <a:gd name="T6" fmla="*/ 0 60000 65536"/>
                    <a:gd name="T7" fmla="*/ 0 60000 65536"/>
                    <a:gd name="T8" fmla="*/ 0 60000 65536"/>
                    <a:gd name="T9" fmla="*/ 0 w 22614"/>
                    <a:gd name="T10" fmla="*/ 0 h 22056"/>
                    <a:gd name="T11" fmla="*/ 22614 w 22614"/>
                    <a:gd name="T12" fmla="*/ 22056 h 220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14" h="22056" fill="none" extrusionOk="0">
                      <a:moveTo>
                        <a:pt x="22609" y="-1"/>
                      </a:moveTo>
                      <a:cubicBezTo>
                        <a:pt x="22612" y="151"/>
                        <a:pt x="22614" y="303"/>
                        <a:pt x="22614" y="456"/>
                      </a:cubicBezTo>
                      <a:cubicBezTo>
                        <a:pt x="22614" y="12385"/>
                        <a:pt x="12943" y="22056"/>
                        <a:pt x="1014" y="22056"/>
                      </a:cubicBezTo>
                      <a:cubicBezTo>
                        <a:pt x="675" y="22055"/>
                        <a:pt x="337" y="22048"/>
                        <a:pt x="-1" y="22032"/>
                      </a:cubicBezTo>
                    </a:path>
                    <a:path w="22614" h="22056" stroke="0" extrusionOk="0">
                      <a:moveTo>
                        <a:pt x="22609" y="-1"/>
                      </a:moveTo>
                      <a:cubicBezTo>
                        <a:pt x="22612" y="151"/>
                        <a:pt x="22614" y="303"/>
                        <a:pt x="22614" y="456"/>
                      </a:cubicBezTo>
                      <a:cubicBezTo>
                        <a:pt x="22614" y="12385"/>
                        <a:pt x="12943" y="22056"/>
                        <a:pt x="1014" y="22056"/>
                      </a:cubicBezTo>
                      <a:cubicBezTo>
                        <a:pt x="675" y="22055"/>
                        <a:pt x="337" y="22048"/>
                        <a:pt x="-1" y="22032"/>
                      </a:cubicBezTo>
                      <a:lnTo>
                        <a:pt x="1014" y="456"/>
                      </a:lnTo>
                      <a:lnTo>
                        <a:pt x="22609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97" name="Arc 139"/>
                <p:cNvSpPr>
                  <a:spLocks/>
                </p:cNvSpPr>
                <p:nvPr/>
              </p:nvSpPr>
              <p:spPr bwMode="auto">
                <a:xfrm rot="-9660000">
                  <a:off x="753" y="4032"/>
                  <a:ext cx="22" cy="50"/>
                </a:xfrm>
                <a:custGeom>
                  <a:avLst/>
                  <a:gdLst>
                    <a:gd name="T0" fmla="*/ 0 w 21600"/>
                    <a:gd name="T1" fmla="*/ 0 h 21578"/>
                    <a:gd name="T2" fmla="*/ 0 w 21600"/>
                    <a:gd name="T3" fmla="*/ 0 h 21578"/>
                    <a:gd name="T4" fmla="*/ 0 w 21600"/>
                    <a:gd name="T5" fmla="*/ 0 h 21578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8"/>
                    <a:gd name="T11" fmla="*/ 21600 w 21600"/>
                    <a:gd name="T12" fmla="*/ 21578 h 2157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8" fill="none" extrusionOk="0">
                      <a:moveTo>
                        <a:pt x="-1" y="21577"/>
                      </a:moveTo>
                      <a:cubicBezTo>
                        <a:pt x="-1" y="10030"/>
                        <a:pt x="9083" y="524"/>
                        <a:pt x="20619" y="0"/>
                      </a:cubicBezTo>
                    </a:path>
                    <a:path w="21600" h="21578" stroke="0" extrusionOk="0">
                      <a:moveTo>
                        <a:pt x="-1" y="21577"/>
                      </a:moveTo>
                      <a:cubicBezTo>
                        <a:pt x="-1" y="10030"/>
                        <a:pt x="9083" y="524"/>
                        <a:pt x="20619" y="0"/>
                      </a:cubicBezTo>
                      <a:lnTo>
                        <a:pt x="21600" y="21578"/>
                      </a:lnTo>
                      <a:lnTo>
                        <a:pt x="-1" y="21577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98" name="Arc 140"/>
                <p:cNvSpPr>
                  <a:spLocks/>
                </p:cNvSpPr>
                <p:nvPr/>
              </p:nvSpPr>
              <p:spPr bwMode="auto">
                <a:xfrm rot="-9660000">
                  <a:off x="828" y="4056"/>
                  <a:ext cx="21" cy="48"/>
                </a:xfrm>
                <a:custGeom>
                  <a:avLst/>
                  <a:gdLst>
                    <a:gd name="T0" fmla="*/ 0 w 21595"/>
                    <a:gd name="T1" fmla="*/ 0 h 21576"/>
                    <a:gd name="T2" fmla="*/ 0 w 21595"/>
                    <a:gd name="T3" fmla="*/ 0 h 21576"/>
                    <a:gd name="T4" fmla="*/ 0 w 21595"/>
                    <a:gd name="T5" fmla="*/ 0 h 21576"/>
                    <a:gd name="T6" fmla="*/ 0 60000 65536"/>
                    <a:gd name="T7" fmla="*/ 0 60000 65536"/>
                    <a:gd name="T8" fmla="*/ 0 60000 65536"/>
                    <a:gd name="T9" fmla="*/ 0 w 21595"/>
                    <a:gd name="T10" fmla="*/ 0 h 21576"/>
                    <a:gd name="T11" fmla="*/ 21595 w 21595"/>
                    <a:gd name="T12" fmla="*/ 21576 h 2157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5" h="21576" fill="none" extrusionOk="0">
                      <a:moveTo>
                        <a:pt x="-1" y="21130"/>
                      </a:moveTo>
                      <a:cubicBezTo>
                        <a:pt x="233" y="9771"/>
                        <a:pt x="9228" y="534"/>
                        <a:pt x="20577" y="-1"/>
                      </a:cubicBezTo>
                    </a:path>
                    <a:path w="21595" h="21576" stroke="0" extrusionOk="0">
                      <a:moveTo>
                        <a:pt x="-1" y="21130"/>
                      </a:moveTo>
                      <a:cubicBezTo>
                        <a:pt x="233" y="9771"/>
                        <a:pt x="9228" y="534"/>
                        <a:pt x="20577" y="-1"/>
                      </a:cubicBezTo>
                      <a:lnTo>
                        <a:pt x="21595" y="21576"/>
                      </a:lnTo>
                      <a:lnTo>
                        <a:pt x="-1" y="2113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99" name="Arc 141"/>
                <p:cNvSpPr>
                  <a:spLocks/>
                </p:cNvSpPr>
                <p:nvPr/>
              </p:nvSpPr>
              <p:spPr bwMode="auto">
                <a:xfrm rot="-9660000">
                  <a:off x="877" y="4024"/>
                  <a:ext cx="27" cy="49"/>
                </a:xfrm>
                <a:custGeom>
                  <a:avLst/>
                  <a:gdLst>
                    <a:gd name="T0" fmla="*/ 0 w 21600"/>
                    <a:gd name="T1" fmla="*/ 0 h 22021"/>
                    <a:gd name="T2" fmla="*/ 0 w 21600"/>
                    <a:gd name="T3" fmla="*/ 0 h 22021"/>
                    <a:gd name="T4" fmla="*/ 0 w 21600"/>
                    <a:gd name="T5" fmla="*/ 0 h 2202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21"/>
                    <a:gd name="T11" fmla="*/ 21600 w 21600"/>
                    <a:gd name="T12" fmla="*/ 22021 h 2202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21" fill="none" extrusionOk="0">
                      <a:moveTo>
                        <a:pt x="20776" y="22021"/>
                      </a:moveTo>
                      <a:cubicBezTo>
                        <a:pt x="9176" y="21578"/>
                        <a:pt x="0" y="12046"/>
                        <a:pt x="0" y="437"/>
                      </a:cubicBezTo>
                      <a:cubicBezTo>
                        <a:pt x="0" y="291"/>
                        <a:pt x="1" y="145"/>
                        <a:pt x="4" y="0"/>
                      </a:cubicBezTo>
                    </a:path>
                    <a:path w="21600" h="22021" stroke="0" extrusionOk="0">
                      <a:moveTo>
                        <a:pt x="20776" y="22021"/>
                      </a:moveTo>
                      <a:cubicBezTo>
                        <a:pt x="9176" y="21578"/>
                        <a:pt x="0" y="12046"/>
                        <a:pt x="0" y="437"/>
                      </a:cubicBezTo>
                      <a:cubicBezTo>
                        <a:pt x="0" y="291"/>
                        <a:pt x="1" y="145"/>
                        <a:pt x="4" y="0"/>
                      </a:cubicBezTo>
                      <a:lnTo>
                        <a:pt x="21600" y="437"/>
                      </a:lnTo>
                      <a:lnTo>
                        <a:pt x="20776" y="2202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00" name="Arc 142"/>
                <p:cNvSpPr>
                  <a:spLocks/>
                </p:cNvSpPr>
                <p:nvPr/>
              </p:nvSpPr>
              <p:spPr bwMode="auto">
                <a:xfrm rot="-9660000">
                  <a:off x="878" y="4078"/>
                  <a:ext cx="27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01" name="Arc 143"/>
                <p:cNvSpPr>
                  <a:spLocks/>
                </p:cNvSpPr>
                <p:nvPr/>
              </p:nvSpPr>
              <p:spPr bwMode="auto">
                <a:xfrm rot="1140000">
                  <a:off x="1142" y="4156"/>
                  <a:ext cx="29" cy="50"/>
                </a:xfrm>
                <a:custGeom>
                  <a:avLst/>
                  <a:gdLst>
                    <a:gd name="T0" fmla="*/ 0 w 22357"/>
                    <a:gd name="T1" fmla="*/ 0 h 21600"/>
                    <a:gd name="T2" fmla="*/ 0 w 22357"/>
                    <a:gd name="T3" fmla="*/ 0 h 21600"/>
                    <a:gd name="T4" fmla="*/ 0 w 2235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57"/>
                    <a:gd name="T10" fmla="*/ 0 h 21600"/>
                    <a:gd name="T11" fmla="*/ 22357 w 2235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57" h="21600" fill="none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</a:path>
                    <a:path w="22357" h="21600" stroke="0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  <a:lnTo>
                        <a:pt x="757" y="0"/>
                      </a:lnTo>
                      <a:lnTo>
                        <a:pt x="22357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02" name="Arc 144"/>
                <p:cNvSpPr>
                  <a:spLocks/>
                </p:cNvSpPr>
                <p:nvPr/>
              </p:nvSpPr>
              <p:spPr bwMode="auto">
                <a:xfrm rot="1140000">
                  <a:off x="1182" y="4122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7"/>
                    <a:gd name="T11" fmla="*/ 21600 w 21600"/>
                    <a:gd name="T12" fmla="*/ 21587 h 215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7" fill="none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</a:path>
                    <a:path w="21600" h="21587" stroke="0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  <a:lnTo>
                        <a:pt x="21600" y="21587"/>
                      </a:lnTo>
                      <a:lnTo>
                        <a:pt x="-1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03" name="Arc 145"/>
                <p:cNvSpPr>
                  <a:spLocks/>
                </p:cNvSpPr>
                <p:nvPr/>
              </p:nvSpPr>
              <p:spPr bwMode="auto">
                <a:xfrm rot="1140000">
                  <a:off x="1207" y="4169"/>
                  <a:ext cx="21" cy="49"/>
                </a:xfrm>
                <a:custGeom>
                  <a:avLst/>
                  <a:gdLst>
                    <a:gd name="T0" fmla="*/ 0 w 21600"/>
                    <a:gd name="T1" fmla="*/ 0 h 22009"/>
                    <a:gd name="T2" fmla="*/ 0 w 21600"/>
                    <a:gd name="T3" fmla="*/ 0 h 22009"/>
                    <a:gd name="T4" fmla="*/ 0 w 21600"/>
                    <a:gd name="T5" fmla="*/ 0 h 2200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09"/>
                    <a:gd name="T11" fmla="*/ 21600 w 21600"/>
                    <a:gd name="T12" fmla="*/ 22009 h 2200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09" fill="none" extrusionOk="0">
                      <a:moveTo>
                        <a:pt x="20537" y="22008"/>
                      </a:moveTo>
                      <a:cubicBezTo>
                        <a:pt x="9034" y="21442"/>
                        <a:pt x="0" y="11951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</a:path>
                    <a:path w="21600" h="22009" stroke="0" extrusionOk="0">
                      <a:moveTo>
                        <a:pt x="20537" y="22008"/>
                      </a:moveTo>
                      <a:cubicBezTo>
                        <a:pt x="9034" y="21442"/>
                        <a:pt x="0" y="11951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  <a:lnTo>
                        <a:pt x="21600" y="435"/>
                      </a:lnTo>
                      <a:lnTo>
                        <a:pt x="20537" y="22008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04" name="Arc 146"/>
                <p:cNvSpPr>
                  <a:spLocks/>
                </p:cNvSpPr>
                <p:nvPr/>
              </p:nvSpPr>
              <p:spPr bwMode="auto">
                <a:xfrm rot="1140000">
                  <a:off x="1209" y="4130"/>
                  <a:ext cx="22" cy="49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04"/>
                    <a:gd name="T10" fmla="*/ 0 h 21600"/>
                    <a:gd name="T11" fmla="*/ 22604 w 2260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04" h="21600" fill="none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</a:path>
                    <a:path w="22604" h="21600" stroke="0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  <a:lnTo>
                        <a:pt x="1004" y="2160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05" name="Arc 147"/>
                <p:cNvSpPr>
                  <a:spLocks/>
                </p:cNvSpPr>
                <p:nvPr/>
              </p:nvSpPr>
              <p:spPr bwMode="auto">
                <a:xfrm rot="1140000">
                  <a:off x="1059" y="4131"/>
                  <a:ext cx="28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36"/>
                    <a:gd name="T11" fmla="*/ 21600 w 21600"/>
                    <a:gd name="T12" fmla="*/ 22036 h 220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36" fill="none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</a:path>
                    <a:path w="21600" h="22036" stroke="0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  <a:lnTo>
                        <a:pt x="0" y="436"/>
                      </a:lnTo>
                      <a:lnTo>
                        <a:pt x="21595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06" name="Arc 148"/>
                <p:cNvSpPr>
                  <a:spLocks/>
                </p:cNvSpPr>
                <p:nvPr/>
              </p:nvSpPr>
              <p:spPr bwMode="auto">
                <a:xfrm rot="1140000">
                  <a:off x="1100" y="4096"/>
                  <a:ext cx="28" cy="50"/>
                </a:xfrm>
                <a:custGeom>
                  <a:avLst/>
                  <a:gdLst>
                    <a:gd name="T0" fmla="*/ 0 w 21600"/>
                    <a:gd name="T1" fmla="*/ 0 h 21586"/>
                    <a:gd name="T2" fmla="*/ 0 w 21600"/>
                    <a:gd name="T3" fmla="*/ 0 h 21586"/>
                    <a:gd name="T4" fmla="*/ 0 w 21600"/>
                    <a:gd name="T5" fmla="*/ 0 h 2158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6"/>
                    <a:gd name="T11" fmla="*/ 21600 w 21600"/>
                    <a:gd name="T12" fmla="*/ 21586 h 2158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6" fill="none" extrusionOk="0">
                      <a:moveTo>
                        <a:pt x="-1" y="21585"/>
                      </a:moveTo>
                      <a:cubicBezTo>
                        <a:pt x="-1" y="9956"/>
                        <a:pt x="9207" y="414"/>
                        <a:pt x="20828" y="-1"/>
                      </a:cubicBezTo>
                    </a:path>
                    <a:path w="21600" h="21586" stroke="0" extrusionOk="0">
                      <a:moveTo>
                        <a:pt x="-1" y="21585"/>
                      </a:moveTo>
                      <a:cubicBezTo>
                        <a:pt x="-1" y="9956"/>
                        <a:pt x="9207" y="414"/>
                        <a:pt x="20828" y="-1"/>
                      </a:cubicBezTo>
                      <a:lnTo>
                        <a:pt x="21600" y="21586"/>
                      </a:lnTo>
                      <a:lnTo>
                        <a:pt x="-1" y="2158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07" name="Arc 149"/>
                <p:cNvSpPr>
                  <a:spLocks/>
                </p:cNvSpPr>
                <p:nvPr/>
              </p:nvSpPr>
              <p:spPr bwMode="auto">
                <a:xfrm rot="1140000">
                  <a:off x="1121" y="4153"/>
                  <a:ext cx="21" cy="49"/>
                </a:xfrm>
                <a:custGeom>
                  <a:avLst/>
                  <a:gdLst>
                    <a:gd name="T0" fmla="*/ 0 w 21600"/>
                    <a:gd name="T1" fmla="*/ 0 h 22009"/>
                    <a:gd name="T2" fmla="*/ 0 w 21600"/>
                    <a:gd name="T3" fmla="*/ 0 h 22009"/>
                    <a:gd name="T4" fmla="*/ 0 w 21600"/>
                    <a:gd name="T5" fmla="*/ 0 h 2200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09"/>
                    <a:gd name="T11" fmla="*/ 21600 w 21600"/>
                    <a:gd name="T12" fmla="*/ 22009 h 2200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09" fill="none" extrusionOk="0">
                      <a:moveTo>
                        <a:pt x="20537" y="22008"/>
                      </a:moveTo>
                      <a:cubicBezTo>
                        <a:pt x="9034" y="21442"/>
                        <a:pt x="0" y="11951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</a:path>
                    <a:path w="21600" h="22009" stroke="0" extrusionOk="0">
                      <a:moveTo>
                        <a:pt x="20537" y="22008"/>
                      </a:moveTo>
                      <a:cubicBezTo>
                        <a:pt x="9034" y="21442"/>
                        <a:pt x="0" y="11951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  <a:lnTo>
                        <a:pt x="21600" y="435"/>
                      </a:lnTo>
                      <a:lnTo>
                        <a:pt x="20537" y="22008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08" name="Arc 150"/>
                <p:cNvSpPr>
                  <a:spLocks/>
                </p:cNvSpPr>
                <p:nvPr/>
              </p:nvSpPr>
              <p:spPr bwMode="auto">
                <a:xfrm rot="1140000">
                  <a:off x="1126" y="4104"/>
                  <a:ext cx="22" cy="49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04"/>
                    <a:gd name="T10" fmla="*/ 0 h 21600"/>
                    <a:gd name="T11" fmla="*/ 22604 w 2260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04" h="21600" fill="none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</a:path>
                    <a:path w="22604" h="21600" stroke="0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  <a:lnTo>
                        <a:pt x="1004" y="2160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09" name="Arc 151"/>
                <p:cNvSpPr>
                  <a:spLocks/>
                </p:cNvSpPr>
                <p:nvPr/>
              </p:nvSpPr>
              <p:spPr bwMode="auto">
                <a:xfrm rot="1140000">
                  <a:off x="984" y="4107"/>
                  <a:ext cx="29" cy="50"/>
                </a:xfrm>
                <a:custGeom>
                  <a:avLst/>
                  <a:gdLst>
                    <a:gd name="T0" fmla="*/ 0 w 22357"/>
                    <a:gd name="T1" fmla="*/ 0 h 21600"/>
                    <a:gd name="T2" fmla="*/ 0 w 22357"/>
                    <a:gd name="T3" fmla="*/ 0 h 21600"/>
                    <a:gd name="T4" fmla="*/ 0 w 2235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57"/>
                    <a:gd name="T10" fmla="*/ 0 h 21600"/>
                    <a:gd name="T11" fmla="*/ 22357 w 2235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57" h="21600" fill="none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</a:path>
                    <a:path w="22357" h="21600" stroke="0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  <a:lnTo>
                        <a:pt x="757" y="0"/>
                      </a:lnTo>
                      <a:lnTo>
                        <a:pt x="22357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10" name="Arc 152"/>
                <p:cNvSpPr>
                  <a:spLocks/>
                </p:cNvSpPr>
                <p:nvPr/>
              </p:nvSpPr>
              <p:spPr bwMode="auto">
                <a:xfrm rot="1140000">
                  <a:off x="1023" y="4072"/>
                  <a:ext cx="29" cy="49"/>
                </a:xfrm>
                <a:custGeom>
                  <a:avLst/>
                  <a:gdLst>
                    <a:gd name="T0" fmla="*/ 0 w 21596"/>
                    <a:gd name="T1" fmla="*/ 0 h 21587"/>
                    <a:gd name="T2" fmla="*/ 0 w 21596"/>
                    <a:gd name="T3" fmla="*/ 0 h 21587"/>
                    <a:gd name="T4" fmla="*/ 0 w 21596"/>
                    <a:gd name="T5" fmla="*/ 0 h 21587"/>
                    <a:gd name="T6" fmla="*/ 0 60000 65536"/>
                    <a:gd name="T7" fmla="*/ 0 60000 65536"/>
                    <a:gd name="T8" fmla="*/ 0 60000 65536"/>
                    <a:gd name="T9" fmla="*/ 0 w 21596"/>
                    <a:gd name="T10" fmla="*/ 0 h 21587"/>
                    <a:gd name="T11" fmla="*/ 21596 w 21596"/>
                    <a:gd name="T12" fmla="*/ 21587 h 215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6" h="21587" fill="none" extrusionOk="0">
                      <a:moveTo>
                        <a:pt x="0" y="21151"/>
                      </a:moveTo>
                      <a:cubicBezTo>
                        <a:pt x="231" y="9679"/>
                        <a:pt x="9391" y="391"/>
                        <a:pt x="20858" y="-1"/>
                      </a:cubicBezTo>
                    </a:path>
                    <a:path w="21596" h="21587" stroke="0" extrusionOk="0">
                      <a:moveTo>
                        <a:pt x="0" y="21151"/>
                      </a:moveTo>
                      <a:cubicBezTo>
                        <a:pt x="231" y="9679"/>
                        <a:pt x="9391" y="391"/>
                        <a:pt x="20858" y="-1"/>
                      </a:cubicBezTo>
                      <a:lnTo>
                        <a:pt x="21596" y="21587"/>
                      </a:lnTo>
                      <a:lnTo>
                        <a:pt x="0" y="2115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11" name="Arc 153"/>
                <p:cNvSpPr>
                  <a:spLocks/>
                </p:cNvSpPr>
                <p:nvPr/>
              </p:nvSpPr>
              <p:spPr bwMode="auto">
                <a:xfrm rot="1140000">
                  <a:off x="1040" y="4130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</a:path>
                    <a:path w="21600" h="21600" stroke="0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  <a:lnTo>
                        <a:pt x="21600" y="0"/>
                      </a:ln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12" name="Arc 154"/>
                <p:cNvSpPr>
                  <a:spLocks/>
                </p:cNvSpPr>
                <p:nvPr/>
              </p:nvSpPr>
              <p:spPr bwMode="auto">
                <a:xfrm rot="1140000">
                  <a:off x="1048" y="4077"/>
                  <a:ext cx="22" cy="49"/>
                </a:xfrm>
                <a:custGeom>
                  <a:avLst/>
                  <a:gdLst>
                    <a:gd name="T0" fmla="*/ 0 w 22627"/>
                    <a:gd name="T1" fmla="*/ 0 h 21600"/>
                    <a:gd name="T2" fmla="*/ 0 w 22627"/>
                    <a:gd name="T3" fmla="*/ 0 h 21600"/>
                    <a:gd name="T4" fmla="*/ 0 w 2262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27"/>
                    <a:gd name="T10" fmla="*/ 0 h 21600"/>
                    <a:gd name="T11" fmla="*/ 22627 w 2262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27" h="21600" fill="none" extrusionOk="0">
                      <a:moveTo>
                        <a:pt x="0" y="24"/>
                      </a:moveTo>
                      <a:cubicBezTo>
                        <a:pt x="342" y="8"/>
                        <a:pt x="684" y="-1"/>
                        <a:pt x="1027" y="-1"/>
                      </a:cubicBezTo>
                      <a:cubicBezTo>
                        <a:pt x="12956" y="-1"/>
                        <a:pt x="22627" y="9670"/>
                        <a:pt x="22627" y="21600"/>
                      </a:cubicBezTo>
                    </a:path>
                    <a:path w="22627" h="21600" stroke="0" extrusionOk="0">
                      <a:moveTo>
                        <a:pt x="0" y="24"/>
                      </a:moveTo>
                      <a:cubicBezTo>
                        <a:pt x="342" y="8"/>
                        <a:pt x="684" y="-1"/>
                        <a:pt x="1027" y="-1"/>
                      </a:cubicBezTo>
                      <a:cubicBezTo>
                        <a:pt x="12956" y="-1"/>
                        <a:pt x="22627" y="9670"/>
                        <a:pt x="22627" y="21600"/>
                      </a:cubicBezTo>
                      <a:lnTo>
                        <a:pt x="1027" y="21600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13" name="Arc 155"/>
                <p:cNvSpPr>
                  <a:spLocks/>
                </p:cNvSpPr>
                <p:nvPr/>
              </p:nvSpPr>
              <p:spPr bwMode="auto">
                <a:xfrm rot="1140000">
                  <a:off x="901" y="4078"/>
                  <a:ext cx="30" cy="51"/>
                </a:xfrm>
                <a:custGeom>
                  <a:avLst/>
                  <a:gdLst>
                    <a:gd name="T0" fmla="*/ 0 w 22365"/>
                    <a:gd name="T1" fmla="*/ 0 h 22044"/>
                    <a:gd name="T2" fmla="*/ 0 w 22365"/>
                    <a:gd name="T3" fmla="*/ 0 h 22044"/>
                    <a:gd name="T4" fmla="*/ 0 w 22365"/>
                    <a:gd name="T5" fmla="*/ 0 h 22044"/>
                    <a:gd name="T6" fmla="*/ 0 60000 65536"/>
                    <a:gd name="T7" fmla="*/ 0 60000 65536"/>
                    <a:gd name="T8" fmla="*/ 0 60000 65536"/>
                    <a:gd name="T9" fmla="*/ 0 w 22365"/>
                    <a:gd name="T10" fmla="*/ 0 h 22044"/>
                    <a:gd name="T11" fmla="*/ 22365 w 22365"/>
                    <a:gd name="T12" fmla="*/ 22044 h 220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65" h="22044" fill="none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</a:path>
                    <a:path w="22365" h="22044" stroke="0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  <a:lnTo>
                        <a:pt x="765" y="444"/>
                      </a:lnTo>
                      <a:lnTo>
                        <a:pt x="2236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14" name="Arc 156"/>
                <p:cNvSpPr>
                  <a:spLocks/>
                </p:cNvSpPr>
                <p:nvPr/>
              </p:nvSpPr>
              <p:spPr bwMode="auto">
                <a:xfrm rot="1140000">
                  <a:off x="942" y="4043"/>
                  <a:ext cx="29" cy="49"/>
                </a:xfrm>
                <a:custGeom>
                  <a:avLst/>
                  <a:gdLst>
                    <a:gd name="T0" fmla="*/ 0 w 21596"/>
                    <a:gd name="T1" fmla="*/ 0 h 21588"/>
                    <a:gd name="T2" fmla="*/ 0 w 21596"/>
                    <a:gd name="T3" fmla="*/ 0 h 21588"/>
                    <a:gd name="T4" fmla="*/ 0 w 21596"/>
                    <a:gd name="T5" fmla="*/ 0 h 21588"/>
                    <a:gd name="T6" fmla="*/ 0 60000 65536"/>
                    <a:gd name="T7" fmla="*/ 0 60000 65536"/>
                    <a:gd name="T8" fmla="*/ 0 60000 65536"/>
                    <a:gd name="T9" fmla="*/ 0 w 21596"/>
                    <a:gd name="T10" fmla="*/ 0 h 21588"/>
                    <a:gd name="T11" fmla="*/ 21596 w 21596"/>
                    <a:gd name="T12" fmla="*/ 21588 h 215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6" h="21588" fill="none" extrusionOk="0">
                      <a:moveTo>
                        <a:pt x="0" y="21159"/>
                      </a:moveTo>
                      <a:cubicBezTo>
                        <a:pt x="228" y="9679"/>
                        <a:pt x="9396" y="384"/>
                        <a:pt x="20872" y="0"/>
                      </a:cubicBezTo>
                    </a:path>
                    <a:path w="21596" h="21588" stroke="0" extrusionOk="0">
                      <a:moveTo>
                        <a:pt x="0" y="21159"/>
                      </a:moveTo>
                      <a:cubicBezTo>
                        <a:pt x="228" y="9679"/>
                        <a:pt x="9396" y="384"/>
                        <a:pt x="20872" y="0"/>
                      </a:cubicBezTo>
                      <a:lnTo>
                        <a:pt x="21596" y="21588"/>
                      </a:lnTo>
                      <a:lnTo>
                        <a:pt x="0" y="2115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15" name="Arc 157"/>
                <p:cNvSpPr>
                  <a:spLocks/>
                </p:cNvSpPr>
                <p:nvPr/>
              </p:nvSpPr>
              <p:spPr bwMode="auto">
                <a:xfrm rot="1140000">
                  <a:off x="962" y="4102"/>
                  <a:ext cx="22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</a:path>
                    <a:path w="21600" h="21600" stroke="0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  <a:lnTo>
                        <a:pt x="21600" y="0"/>
                      </a:ln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16" name="Arc 158"/>
                <p:cNvSpPr>
                  <a:spLocks/>
                </p:cNvSpPr>
                <p:nvPr/>
              </p:nvSpPr>
              <p:spPr bwMode="auto">
                <a:xfrm rot="1140000">
                  <a:off x="969" y="4050"/>
                  <a:ext cx="21" cy="49"/>
                </a:xfrm>
                <a:custGeom>
                  <a:avLst/>
                  <a:gdLst>
                    <a:gd name="T0" fmla="*/ 0 w 22637"/>
                    <a:gd name="T1" fmla="*/ 0 h 21600"/>
                    <a:gd name="T2" fmla="*/ 0 w 22637"/>
                    <a:gd name="T3" fmla="*/ 0 h 21600"/>
                    <a:gd name="T4" fmla="*/ 0 w 2263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37"/>
                    <a:gd name="T10" fmla="*/ 0 h 21600"/>
                    <a:gd name="T11" fmla="*/ 22637 w 2263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37" h="21600" fill="none" extrusionOk="0">
                      <a:moveTo>
                        <a:pt x="0" y="25"/>
                      </a:moveTo>
                      <a:cubicBezTo>
                        <a:pt x="347" y="8"/>
                        <a:pt x="694" y="-1"/>
                        <a:pt x="1042" y="-1"/>
                      </a:cubicBezTo>
                      <a:cubicBezTo>
                        <a:pt x="12793" y="-1"/>
                        <a:pt x="22389" y="9394"/>
                        <a:pt x="22637" y="21143"/>
                      </a:cubicBezTo>
                    </a:path>
                    <a:path w="22637" h="21600" stroke="0" extrusionOk="0">
                      <a:moveTo>
                        <a:pt x="0" y="25"/>
                      </a:moveTo>
                      <a:cubicBezTo>
                        <a:pt x="347" y="8"/>
                        <a:pt x="694" y="-1"/>
                        <a:pt x="1042" y="-1"/>
                      </a:cubicBezTo>
                      <a:cubicBezTo>
                        <a:pt x="12793" y="-1"/>
                        <a:pt x="22389" y="9394"/>
                        <a:pt x="22637" y="21143"/>
                      </a:cubicBezTo>
                      <a:lnTo>
                        <a:pt x="1042" y="21600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17" name="Arc 159"/>
                <p:cNvSpPr>
                  <a:spLocks/>
                </p:cNvSpPr>
                <p:nvPr/>
              </p:nvSpPr>
              <p:spPr bwMode="auto">
                <a:xfrm rot="-9660000">
                  <a:off x="785" y="3993"/>
                  <a:ext cx="23" cy="50"/>
                </a:xfrm>
                <a:custGeom>
                  <a:avLst/>
                  <a:gdLst>
                    <a:gd name="T0" fmla="*/ 0 w 22614"/>
                    <a:gd name="T1" fmla="*/ 0 h 22056"/>
                    <a:gd name="T2" fmla="*/ 0 w 22614"/>
                    <a:gd name="T3" fmla="*/ 0 h 22056"/>
                    <a:gd name="T4" fmla="*/ 0 w 22614"/>
                    <a:gd name="T5" fmla="*/ 0 h 22056"/>
                    <a:gd name="T6" fmla="*/ 0 60000 65536"/>
                    <a:gd name="T7" fmla="*/ 0 60000 65536"/>
                    <a:gd name="T8" fmla="*/ 0 60000 65536"/>
                    <a:gd name="T9" fmla="*/ 0 w 22614"/>
                    <a:gd name="T10" fmla="*/ 0 h 22056"/>
                    <a:gd name="T11" fmla="*/ 22614 w 22614"/>
                    <a:gd name="T12" fmla="*/ 22056 h 220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14" h="22056" fill="none" extrusionOk="0">
                      <a:moveTo>
                        <a:pt x="22609" y="-1"/>
                      </a:moveTo>
                      <a:cubicBezTo>
                        <a:pt x="22612" y="151"/>
                        <a:pt x="22614" y="303"/>
                        <a:pt x="22614" y="456"/>
                      </a:cubicBezTo>
                      <a:cubicBezTo>
                        <a:pt x="22614" y="12385"/>
                        <a:pt x="12943" y="22056"/>
                        <a:pt x="1014" y="22056"/>
                      </a:cubicBezTo>
                      <a:cubicBezTo>
                        <a:pt x="675" y="22055"/>
                        <a:pt x="337" y="22048"/>
                        <a:pt x="-1" y="22032"/>
                      </a:cubicBezTo>
                    </a:path>
                    <a:path w="22614" h="22056" stroke="0" extrusionOk="0">
                      <a:moveTo>
                        <a:pt x="22609" y="-1"/>
                      </a:moveTo>
                      <a:cubicBezTo>
                        <a:pt x="22612" y="151"/>
                        <a:pt x="22614" y="303"/>
                        <a:pt x="22614" y="456"/>
                      </a:cubicBezTo>
                      <a:cubicBezTo>
                        <a:pt x="22614" y="12385"/>
                        <a:pt x="12943" y="22056"/>
                        <a:pt x="1014" y="22056"/>
                      </a:cubicBezTo>
                      <a:cubicBezTo>
                        <a:pt x="675" y="22055"/>
                        <a:pt x="337" y="22048"/>
                        <a:pt x="-1" y="22032"/>
                      </a:cubicBezTo>
                      <a:lnTo>
                        <a:pt x="1014" y="456"/>
                      </a:lnTo>
                      <a:lnTo>
                        <a:pt x="22609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grpSp>
          <p:nvGrpSpPr>
            <p:cNvPr id="223341" name="Group 160"/>
            <p:cNvGrpSpPr>
              <a:grpSpLocks/>
            </p:cNvGrpSpPr>
            <p:nvPr/>
          </p:nvGrpSpPr>
          <p:grpSpPr bwMode="auto">
            <a:xfrm>
              <a:off x="266" y="3993"/>
              <a:ext cx="982" cy="225"/>
              <a:chOff x="266" y="3993"/>
              <a:chExt cx="982" cy="225"/>
            </a:xfrm>
          </p:grpSpPr>
          <p:grpSp>
            <p:nvGrpSpPr>
              <p:cNvPr id="223342" name="Group 161"/>
              <p:cNvGrpSpPr>
                <a:grpSpLocks/>
              </p:cNvGrpSpPr>
              <p:nvPr/>
            </p:nvGrpSpPr>
            <p:grpSpPr bwMode="auto">
              <a:xfrm>
                <a:off x="266" y="3994"/>
                <a:ext cx="478" cy="224"/>
                <a:chOff x="266" y="3994"/>
                <a:chExt cx="478" cy="224"/>
              </a:xfrm>
            </p:grpSpPr>
            <p:sp>
              <p:nvSpPr>
                <p:cNvPr id="223368" name="Arc 162"/>
                <p:cNvSpPr>
                  <a:spLocks/>
                </p:cNvSpPr>
                <p:nvPr/>
              </p:nvSpPr>
              <p:spPr bwMode="auto">
                <a:xfrm rot="9660000">
                  <a:off x="663" y="3996"/>
                  <a:ext cx="30" cy="50"/>
                </a:xfrm>
                <a:custGeom>
                  <a:avLst/>
                  <a:gdLst>
                    <a:gd name="T0" fmla="*/ 0 w 22365"/>
                    <a:gd name="T1" fmla="*/ 0 h 22053"/>
                    <a:gd name="T2" fmla="*/ 0 w 22365"/>
                    <a:gd name="T3" fmla="*/ 0 h 22053"/>
                    <a:gd name="T4" fmla="*/ 0 w 22365"/>
                    <a:gd name="T5" fmla="*/ 0 h 22053"/>
                    <a:gd name="T6" fmla="*/ 0 60000 65536"/>
                    <a:gd name="T7" fmla="*/ 0 60000 65536"/>
                    <a:gd name="T8" fmla="*/ 0 60000 65536"/>
                    <a:gd name="T9" fmla="*/ 0 w 22365"/>
                    <a:gd name="T10" fmla="*/ 0 h 22053"/>
                    <a:gd name="T11" fmla="*/ 22365 w 22365"/>
                    <a:gd name="T12" fmla="*/ 22053 h 2205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65" h="22053" fill="none" extrusionOk="0">
                      <a:moveTo>
                        <a:pt x="22360" y="-1"/>
                      </a:moveTo>
                      <a:cubicBezTo>
                        <a:pt x="22363" y="150"/>
                        <a:pt x="22365" y="301"/>
                        <a:pt x="22365" y="453"/>
                      </a:cubicBezTo>
                      <a:cubicBezTo>
                        <a:pt x="22365" y="12382"/>
                        <a:pt x="12694" y="22053"/>
                        <a:pt x="765" y="22053"/>
                      </a:cubicBezTo>
                      <a:cubicBezTo>
                        <a:pt x="509" y="22052"/>
                        <a:pt x="254" y="22048"/>
                        <a:pt x="-1" y="22039"/>
                      </a:cubicBezTo>
                    </a:path>
                    <a:path w="22365" h="22053" stroke="0" extrusionOk="0">
                      <a:moveTo>
                        <a:pt x="22360" y="-1"/>
                      </a:moveTo>
                      <a:cubicBezTo>
                        <a:pt x="22363" y="150"/>
                        <a:pt x="22365" y="301"/>
                        <a:pt x="22365" y="453"/>
                      </a:cubicBezTo>
                      <a:cubicBezTo>
                        <a:pt x="22365" y="12382"/>
                        <a:pt x="12694" y="22053"/>
                        <a:pt x="765" y="22053"/>
                      </a:cubicBezTo>
                      <a:cubicBezTo>
                        <a:pt x="509" y="22052"/>
                        <a:pt x="254" y="22048"/>
                        <a:pt x="-1" y="22039"/>
                      </a:cubicBezTo>
                      <a:lnTo>
                        <a:pt x="765" y="453"/>
                      </a:lnTo>
                      <a:lnTo>
                        <a:pt x="2236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69" name="Arc 163"/>
                <p:cNvSpPr>
                  <a:spLocks/>
                </p:cNvSpPr>
                <p:nvPr/>
              </p:nvSpPr>
              <p:spPr bwMode="auto">
                <a:xfrm rot="9660000">
                  <a:off x="667" y="4051"/>
                  <a:ext cx="28" cy="49"/>
                </a:xfrm>
                <a:custGeom>
                  <a:avLst/>
                  <a:gdLst>
                    <a:gd name="T0" fmla="*/ 0 w 21596"/>
                    <a:gd name="T1" fmla="*/ 0 h 21587"/>
                    <a:gd name="T2" fmla="*/ 0 w 21596"/>
                    <a:gd name="T3" fmla="*/ 0 h 21587"/>
                    <a:gd name="T4" fmla="*/ 0 w 21596"/>
                    <a:gd name="T5" fmla="*/ 0 h 21587"/>
                    <a:gd name="T6" fmla="*/ 0 60000 65536"/>
                    <a:gd name="T7" fmla="*/ 0 60000 65536"/>
                    <a:gd name="T8" fmla="*/ 0 60000 65536"/>
                    <a:gd name="T9" fmla="*/ 0 w 21596"/>
                    <a:gd name="T10" fmla="*/ 0 h 21587"/>
                    <a:gd name="T11" fmla="*/ 21596 w 21596"/>
                    <a:gd name="T12" fmla="*/ 21587 h 215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6" h="21587" fill="none" extrusionOk="0">
                      <a:moveTo>
                        <a:pt x="0" y="21158"/>
                      </a:moveTo>
                      <a:cubicBezTo>
                        <a:pt x="228" y="9688"/>
                        <a:pt x="9381" y="398"/>
                        <a:pt x="20846" y="0"/>
                      </a:cubicBezTo>
                    </a:path>
                    <a:path w="21596" h="21587" stroke="0" extrusionOk="0">
                      <a:moveTo>
                        <a:pt x="0" y="21158"/>
                      </a:moveTo>
                      <a:cubicBezTo>
                        <a:pt x="228" y="9688"/>
                        <a:pt x="9381" y="398"/>
                        <a:pt x="20846" y="0"/>
                      </a:cubicBezTo>
                      <a:lnTo>
                        <a:pt x="21596" y="21587"/>
                      </a:lnTo>
                      <a:lnTo>
                        <a:pt x="0" y="21158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70" name="Arc 164"/>
                <p:cNvSpPr>
                  <a:spLocks/>
                </p:cNvSpPr>
                <p:nvPr/>
              </p:nvSpPr>
              <p:spPr bwMode="auto">
                <a:xfrm rot="9660000">
                  <a:off x="620" y="4019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</a:path>
                    <a:path w="21600" h="21600" stroke="0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  <a:lnTo>
                        <a:pt x="21600" y="0"/>
                      </a:ln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71" name="Arc 165"/>
                <p:cNvSpPr>
                  <a:spLocks/>
                </p:cNvSpPr>
                <p:nvPr/>
              </p:nvSpPr>
              <p:spPr bwMode="auto">
                <a:xfrm rot="9660000">
                  <a:off x="722" y="4032"/>
                  <a:ext cx="22" cy="50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04"/>
                    <a:gd name="T10" fmla="*/ 0 h 21600"/>
                    <a:gd name="T11" fmla="*/ 22604 w 2260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04" h="21600" fill="none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</a:path>
                    <a:path w="22604" h="21600" stroke="0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  <a:lnTo>
                        <a:pt x="1004" y="2160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72" name="Arc 166"/>
                <p:cNvSpPr>
                  <a:spLocks/>
                </p:cNvSpPr>
                <p:nvPr/>
              </p:nvSpPr>
              <p:spPr bwMode="auto">
                <a:xfrm rot="9660000">
                  <a:off x="647" y="4055"/>
                  <a:ext cx="21" cy="49"/>
                </a:xfrm>
                <a:custGeom>
                  <a:avLst/>
                  <a:gdLst>
                    <a:gd name="T0" fmla="*/ 0 w 21595"/>
                    <a:gd name="T1" fmla="*/ 0 h 21600"/>
                    <a:gd name="T2" fmla="*/ 0 w 21595"/>
                    <a:gd name="T3" fmla="*/ 0 h 21600"/>
                    <a:gd name="T4" fmla="*/ 0 w 2159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595"/>
                    <a:gd name="T10" fmla="*/ 0 h 21600"/>
                    <a:gd name="T11" fmla="*/ 21595 w 2159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5" h="21600" fill="none" extrusionOk="0">
                      <a:moveTo>
                        <a:pt x="0" y="-1"/>
                      </a:moveTo>
                      <a:cubicBezTo>
                        <a:pt x="11755" y="-1"/>
                        <a:pt x="21353" y="9401"/>
                        <a:pt x="21595" y="21154"/>
                      </a:cubicBezTo>
                    </a:path>
                    <a:path w="21595" h="21600" stroke="0" extrusionOk="0">
                      <a:moveTo>
                        <a:pt x="0" y="-1"/>
                      </a:moveTo>
                      <a:cubicBezTo>
                        <a:pt x="11755" y="-1"/>
                        <a:pt x="21353" y="9401"/>
                        <a:pt x="21595" y="21154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73" name="Arc 167"/>
                <p:cNvSpPr>
                  <a:spLocks/>
                </p:cNvSpPr>
                <p:nvPr/>
              </p:nvSpPr>
              <p:spPr bwMode="auto">
                <a:xfrm rot="9660000">
                  <a:off x="593" y="4023"/>
                  <a:ext cx="27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45"/>
                    <a:gd name="T11" fmla="*/ 21600 w 21600"/>
                    <a:gd name="T12" fmla="*/ 22045 h 2204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45" fill="none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</a:path>
                    <a:path w="21600" h="22045" stroke="0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  <a:lnTo>
                        <a:pt x="0" y="445"/>
                      </a:lnTo>
                      <a:lnTo>
                        <a:pt x="21595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74" name="Arc 168"/>
                <p:cNvSpPr>
                  <a:spLocks/>
                </p:cNvSpPr>
                <p:nvPr/>
              </p:nvSpPr>
              <p:spPr bwMode="auto">
                <a:xfrm rot="9660000">
                  <a:off x="591" y="4078"/>
                  <a:ext cx="28" cy="49"/>
                </a:xfrm>
                <a:custGeom>
                  <a:avLst/>
                  <a:gdLst>
                    <a:gd name="T0" fmla="*/ 0 w 21600"/>
                    <a:gd name="T1" fmla="*/ 0 h 21586"/>
                    <a:gd name="T2" fmla="*/ 0 w 21600"/>
                    <a:gd name="T3" fmla="*/ 0 h 21586"/>
                    <a:gd name="T4" fmla="*/ 0 w 21600"/>
                    <a:gd name="T5" fmla="*/ 0 h 2158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6"/>
                    <a:gd name="T11" fmla="*/ 21600 w 21600"/>
                    <a:gd name="T12" fmla="*/ 21586 h 2158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6" fill="none" extrusionOk="0">
                      <a:moveTo>
                        <a:pt x="-1" y="21585"/>
                      </a:moveTo>
                      <a:cubicBezTo>
                        <a:pt x="-1" y="9962"/>
                        <a:pt x="9198" y="422"/>
                        <a:pt x="20815" y="0"/>
                      </a:cubicBezTo>
                    </a:path>
                    <a:path w="21600" h="21586" stroke="0" extrusionOk="0">
                      <a:moveTo>
                        <a:pt x="-1" y="21585"/>
                      </a:moveTo>
                      <a:cubicBezTo>
                        <a:pt x="-1" y="9962"/>
                        <a:pt x="9198" y="422"/>
                        <a:pt x="20815" y="0"/>
                      </a:cubicBezTo>
                      <a:lnTo>
                        <a:pt x="21600" y="21586"/>
                      </a:lnTo>
                      <a:lnTo>
                        <a:pt x="-1" y="2158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75" name="Arc 169"/>
                <p:cNvSpPr>
                  <a:spLocks/>
                </p:cNvSpPr>
                <p:nvPr/>
              </p:nvSpPr>
              <p:spPr bwMode="auto">
                <a:xfrm rot="-1140000">
                  <a:off x="327" y="4156"/>
                  <a:ext cx="28" cy="5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</a:path>
                    <a:path w="21600" h="21600" stroke="0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  <a:lnTo>
                        <a:pt x="21600" y="0"/>
                      </a:ln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76" name="Arc 170"/>
                <p:cNvSpPr>
                  <a:spLocks/>
                </p:cNvSpPr>
                <p:nvPr/>
              </p:nvSpPr>
              <p:spPr bwMode="auto">
                <a:xfrm rot="-1140000">
                  <a:off x="287" y="4122"/>
                  <a:ext cx="29" cy="50"/>
                </a:xfrm>
                <a:custGeom>
                  <a:avLst/>
                  <a:gdLst>
                    <a:gd name="T0" fmla="*/ 0 w 22345"/>
                    <a:gd name="T1" fmla="*/ 0 h 21600"/>
                    <a:gd name="T2" fmla="*/ 0 w 22345"/>
                    <a:gd name="T3" fmla="*/ 0 h 21600"/>
                    <a:gd name="T4" fmla="*/ 0 w 2234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45"/>
                    <a:gd name="T10" fmla="*/ 0 h 21600"/>
                    <a:gd name="T11" fmla="*/ 22345 w 2234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45" h="21600" fill="none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</a:path>
                    <a:path w="22345" h="21600" stroke="0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  <a:lnTo>
                        <a:pt x="750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77" name="Arc 171"/>
                <p:cNvSpPr>
                  <a:spLocks/>
                </p:cNvSpPr>
                <p:nvPr/>
              </p:nvSpPr>
              <p:spPr bwMode="auto">
                <a:xfrm rot="-1140000">
                  <a:off x="269" y="4169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45"/>
                    <a:gd name="T11" fmla="*/ 21600 w 21600"/>
                    <a:gd name="T12" fmla="*/ 22045 h 2204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45" fill="none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</a:path>
                    <a:path w="21600" h="22045" stroke="0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  <a:lnTo>
                        <a:pt x="0" y="445"/>
                      </a:lnTo>
                      <a:lnTo>
                        <a:pt x="21595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78" name="Arc 172"/>
                <p:cNvSpPr>
                  <a:spLocks/>
                </p:cNvSpPr>
                <p:nvPr/>
              </p:nvSpPr>
              <p:spPr bwMode="auto">
                <a:xfrm rot="-1140000">
                  <a:off x="266" y="4130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7"/>
                    <a:gd name="T11" fmla="*/ 21600 w 21600"/>
                    <a:gd name="T12" fmla="*/ 21577 h 215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7" fill="none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</a:path>
                    <a:path w="21600" h="21577" stroke="0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  <a:lnTo>
                        <a:pt x="21600" y="21577"/>
                      </a:lnTo>
                      <a:lnTo>
                        <a:pt x="-1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79" name="Arc 173"/>
                <p:cNvSpPr>
                  <a:spLocks/>
                </p:cNvSpPr>
                <p:nvPr/>
              </p:nvSpPr>
              <p:spPr bwMode="auto">
                <a:xfrm rot="-1140000">
                  <a:off x="410" y="4131"/>
                  <a:ext cx="28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36"/>
                    <a:gd name="T11" fmla="*/ 21600 w 21600"/>
                    <a:gd name="T12" fmla="*/ 22036 h 220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36" fill="none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</a:path>
                    <a:path w="21600" h="22036" stroke="0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  <a:lnTo>
                        <a:pt x="21600" y="436"/>
                      </a:lnTo>
                      <a:lnTo>
                        <a:pt x="21600" y="2203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80" name="Arc 174"/>
                <p:cNvSpPr>
                  <a:spLocks/>
                </p:cNvSpPr>
                <p:nvPr/>
              </p:nvSpPr>
              <p:spPr bwMode="auto">
                <a:xfrm rot="-1140000">
                  <a:off x="369" y="4096"/>
                  <a:ext cx="29" cy="50"/>
                </a:xfrm>
                <a:custGeom>
                  <a:avLst/>
                  <a:gdLst>
                    <a:gd name="T0" fmla="*/ 0 w 22345"/>
                    <a:gd name="T1" fmla="*/ 0 h 21600"/>
                    <a:gd name="T2" fmla="*/ 0 w 22345"/>
                    <a:gd name="T3" fmla="*/ 0 h 21600"/>
                    <a:gd name="T4" fmla="*/ 0 w 2234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45"/>
                    <a:gd name="T10" fmla="*/ 0 h 21600"/>
                    <a:gd name="T11" fmla="*/ 22345 w 2234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45" h="21600" fill="none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</a:path>
                    <a:path w="22345" h="21600" stroke="0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  <a:lnTo>
                        <a:pt x="750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81" name="Arc 175"/>
                <p:cNvSpPr>
                  <a:spLocks/>
                </p:cNvSpPr>
                <p:nvPr/>
              </p:nvSpPr>
              <p:spPr bwMode="auto">
                <a:xfrm rot="-1140000">
                  <a:off x="355" y="4153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45"/>
                    <a:gd name="T11" fmla="*/ 21600 w 21600"/>
                    <a:gd name="T12" fmla="*/ 22045 h 2204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45" fill="none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</a:path>
                    <a:path w="21600" h="22045" stroke="0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  <a:lnTo>
                        <a:pt x="0" y="445"/>
                      </a:lnTo>
                      <a:lnTo>
                        <a:pt x="21595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82" name="Arc 176"/>
                <p:cNvSpPr>
                  <a:spLocks/>
                </p:cNvSpPr>
                <p:nvPr/>
              </p:nvSpPr>
              <p:spPr bwMode="auto">
                <a:xfrm rot="-1140000">
                  <a:off x="350" y="4104"/>
                  <a:ext cx="21" cy="49"/>
                </a:xfrm>
                <a:custGeom>
                  <a:avLst/>
                  <a:gdLst>
                    <a:gd name="T0" fmla="*/ 0 w 21600"/>
                    <a:gd name="T1" fmla="*/ 0 h 21576"/>
                    <a:gd name="T2" fmla="*/ 0 w 21600"/>
                    <a:gd name="T3" fmla="*/ 0 h 21576"/>
                    <a:gd name="T4" fmla="*/ 0 w 21600"/>
                    <a:gd name="T5" fmla="*/ 0 h 2157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6"/>
                    <a:gd name="T11" fmla="*/ 21600 w 21600"/>
                    <a:gd name="T12" fmla="*/ 21576 h 2157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6" fill="none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</a:path>
                    <a:path w="21600" h="21576" stroke="0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  <a:lnTo>
                        <a:pt x="21600" y="21576"/>
                      </a:lnTo>
                      <a:lnTo>
                        <a:pt x="-1" y="2157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83" name="Arc 177"/>
                <p:cNvSpPr>
                  <a:spLocks/>
                </p:cNvSpPr>
                <p:nvPr/>
              </p:nvSpPr>
              <p:spPr bwMode="auto">
                <a:xfrm rot="-1140000">
                  <a:off x="484" y="4107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7"/>
                    <a:gd name="T11" fmla="*/ 21600 w 21600"/>
                    <a:gd name="T12" fmla="*/ 21587 h 215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7" fill="none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</a:path>
                    <a:path w="21600" h="21587" stroke="0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  <a:lnTo>
                        <a:pt x="21600" y="0"/>
                      </a:lnTo>
                      <a:lnTo>
                        <a:pt x="20843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84" name="Arc 178"/>
                <p:cNvSpPr>
                  <a:spLocks/>
                </p:cNvSpPr>
                <p:nvPr/>
              </p:nvSpPr>
              <p:spPr bwMode="auto">
                <a:xfrm rot="-1140000">
                  <a:off x="444" y="4071"/>
                  <a:ext cx="30" cy="50"/>
                </a:xfrm>
                <a:custGeom>
                  <a:avLst/>
                  <a:gdLst>
                    <a:gd name="T0" fmla="*/ 0 w 22333"/>
                    <a:gd name="T1" fmla="*/ 0 h 21600"/>
                    <a:gd name="T2" fmla="*/ 0 w 22333"/>
                    <a:gd name="T3" fmla="*/ 0 h 21600"/>
                    <a:gd name="T4" fmla="*/ 0 w 22333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33"/>
                    <a:gd name="T10" fmla="*/ 0 h 21600"/>
                    <a:gd name="T11" fmla="*/ 22333 w 22333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33" h="21600" fill="none" extrusionOk="0">
                      <a:moveTo>
                        <a:pt x="-1" y="12"/>
                      </a:moveTo>
                      <a:cubicBezTo>
                        <a:pt x="245" y="4"/>
                        <a:pt x="491" y="-1"/>
                        <a:pt x="737" y="-1"/>
                      </a:cubicBezTo>
                      <a:cubicBezTo>
                        <a:pt x="12496" y="-1"/>
                        <a:pt x="22095" y="9406"/>
                        <a:pt x="22332" y="21164"/>
                      </a:cubicBezTo>
                    </a:path>
                    <a:path w="22333" h="21600" stroke="0" extrusionOk="0">
                      <a:moveTo>
                        <a:pt x="-1" y="12"/>
                      </a:moveTo>
                      <a:cubicBezTo>
                        <a:pt x="245" y="4"/>
                        <a:pt x="491" y="-1"/>
                        <a:pt x="737" y="-1"/>
                      </a:cubicBezTo>
                      <a:cubicBezTo>
                        <a:pt x="12496" y="-1"/>
                        <a:pt x="22095" y="9406"/>
                        <a:pt x="22332" y="21164"/>
                      </a:cubicBezTo>
                      <a:lnTo>
                        <a:pt x="737" y="21600"/>
                      </a:lnTo>
                      <a:lnTo>
                        <a:pt x="-1" y="1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85" name="Arc 179"/>
                <p:cNvSpPr>
                  <a:spLocks/>
                </p:cNvSpPr>
                <p:nvPr/>
              </p:nvSpPr>
              <p:spPr bwMode="auto">
                <a:xfrm rot="-1140000">
                  <a:off x="436" y="4130"/>
                  <a:ext cx="22" cy="49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04"/>
                    <a:gd name="T10" fmla="*/ 0 h 21600"/>
                    <a:gd name="T11" fmla="*/ 22604 w 2260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04" h="21600" fill="none" extrusionOk="0">
                      <a:moveTo>
                        <a:pt x="22604" y="0"/>
                      </a:moveTo>
                      <a:cubicBezTo>
                        <a:pt x="22604" y="11929"/>
                        <a:pt x="12933" y="21600"/>
                        <a:pt x="1004" y="21600"/>
                      </a:cubicBezTo>
                      <a:cubicBezTo>
                        <a:pt x="669" y="21599"/>
                        <a:pt x="334" y="21592"/>
                        <a:pt x="0" y="21576"/>
                      </a:cubicBezTo>
                    </a:path>
                    <a:path w="22604" h="21600" stroke="0" extrusionOk="0">
                      <a:moveTo>
                        <a:pt x="22604" y="0"/>
                      </a:moveTo>
                      <a:cubicBezTo>
                        <a:pt x="22604" y="11929"/>
                        <a:pt x="12933" y="21600"/>
                        <a:pt x="1004" y="21600"/>
                      </a:cubicBezTo>
                      <a:cubicBezTo>
                        <a:pt x="669" y="21599"/>
                        <a:pt x="334" y="21592"/>
                        <a:pt x="0" y="21576"/>
                      </a:cubicBezTo>
                      <a:lnTo>
                        <a:pt x="1004" y="0"/>
                      </a:lnTo>
                      <a:lnTo>
                        <a:pt x="22604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86" name="Arc 180"/>
                <p:cNvSpPr>
                  <a:spLocks/>
                </p:cNvSpPr>
                <p:nvPr/>
              </p:nvSpPr>
              <p:spPr bwMode="auto">
                <a:xfrm rot="-1140000">
                  <a:off x="427" y="4077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7"/>
                    <a:gd name="T11" fmla="*/ 21600 w 21600"/>
                    <a:gd name="T12" fmla="*/ 21577 h 215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7" fill="none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</a:path>
                    <a:path w="21600" h="21577" stroke="0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  <a:lnTo>
                        <a:pt x="21600" y="21577"/>
                      </a:lnTo>
                      <a:lnTo>
                        <a:pt x="-1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87" name="Arc 181"/>
                <p:cNvSpPr>
                  <a:spLocks/>
                </p:cNvSpPr>
                <p:nvPr/>
              </p:nvSpPr>
              <p:spPr bwMode="auto">
                <a:xfrm rot="-1140000">
                  <a:off x="566" y="4079"/>
                  <a:ext cx="29" cy="50"/>
                </a:xfrm>
                <a:custGeom>
                  <a:avLst/>
                  <a:gdLst>
                    <a:gd name="T0" fmla="*/ 0 w 21600"/>
                    <a:gd name="T1" fmla="*/ 0 h 22015"/>
                    <a:gd name="T2" fmla="*/ 0 w 21600"/>
                    <a:gd name="T3" fmla="*/ 0 h 22015"/>
                    <a:gd name="T4" fmla="*/ 0 w 21600"/>
                    <a:gd name="T5" fmla="*/ 0 h 2201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15"/>
                    <a:gd name="T11" fmla="*/ 21600 w 21600"/>
                    <a:gd name="T12" fmla="*/ 22015 h 2201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15" fill="none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</a:path>
                    <a:path w="21600" h="22015" stroke="0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  <a:lnTo>
                        <a:pt x="21600" y="429"/>
                      </a:lnTo>
                      <a:lnTo>
                        <a:pt x="20834" y="2201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88" name="Arc 182"/>
                <p:cNvSpPr>
                  <a:spLocks/>
                </p:cNvSpPr>
                <p:nvPr/>
              </p:nvSpPr>
              <p:spPr bwMode="auto">
                <a:xfrm rot="-1140000">
                  <a:off x="526" y="4042"/>
                  <a:ext cx="30" cy="50"/>
                </a:xfrm>
                <a:custGeom>
                  <a:avLst/>
                  <a:gdLst>
                    <a:gd name="T0" fmla="*/ 0 w 22319"/>
                    <a:gd name="T1" fmla="*/ 0 h 21600"/>
                    <a:gd name="T2" fmla="*/ 0 w 22319"/>
                    <a:gd name="T3" fmla="*/ 0 h 21600"/>
                    <a:gd name="T4" fmla="*/ 0 w 22319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19"/>
                    <a:gd name="T10" fmla="*/ 0 h 21600"/>
                    <a:gd name="T11" fmla="*/ 22319 w 2231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19" h="21600" fill="none" extrusionOk="0">
                      <a:moveTo>
                        <a:pt x="0" y="12"/>
                      </a:moveTo>
                      <a:cubicBezTo>
                        <a:pt x="241" y="4"/>
                        <a:pt x="482" y="-1"/>
                        <a:pt x="724" y="-1"/>
                      </a:cubicBezTo>
                      <a:cubicBezTo>
                        <a:pt x="12480" y="-1"/>
                        <a:pt x="22077" y="9402"/>
                        <a:pt x="22319" y="21155"/>
                      </a:cubicBezTo>
                    </a:path>
                    <a:path w="22319" h="21600" stroke="0" extrusionOk="0">
                      <a:moveTo>
                        <a:pt x="0" y="12"/>
                      </a:moveTo>
                      <a:cubicBezTo>
                        <a:pt x="241" y="4"/>
                        <a:pt x="482" y="-1"/>
                        <a:pt x="724" y="-1"/>
                      </a:cubicBezTo>
                      <a:cubicBezTo>
                        <a:pt x="12480" y="-1"/>
                        <a:pt x="22077" y="9402"/>
                        <a:pt x="22319" y="21155"/>
                      </a:cubicBezTo>
                      <a:lnTo>
                        <a:pt x="724" y="2160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89" name="Arc 183"/>
                <p:cNvSpPr>
                  <a:spLocks/>
                </p:cNvSpPr>
                <p:nvPr/>
              </p:nvSpPr>
              <p:spPr bwMode="auto">
                <a:xfrm rot="-1140000">
                  <a:off x="512" y="4101"/>
                  <a:ext cx="23" cy="51"/>
                </a:xfrm>
                <a:custGeom>
                  <a:avLst/>
                  <a:gdLst>
                    <a:gd name="T0" fmla="*/ 0 w 22614"/>
                    <a:gd name="T1" fmla="*/ 0 h 22047"/>
                    <a:gd name="T2" fmla="*/ 0 w 22614"/>
                    <a:gd name="T3" fmla="*/ 0 h 22047"/>
                    <a:gd name="T4" fmla="*/ 0 w 22614"/>
                    <a:gd name="T5" fmla="*/ 0 h 22047"/>
                    <a:gd name="T6" fmla="*/ 0 60000 65536"/>
                    <a:gd name="T7" fmla="*/ 0 60000 65536"/>
                    <a:gd name="T8" fmla="*/ 0 60000 65536"/>
                    <a:gd name="T9" fmla="*/ 0 w 22614"/>
                    <a:gd name="T10" fmla="*/ 0 h 22047"/>
                    <a:gd name="T11" fmla="*/ 22614 w 22614"/>
                    <a:gd name="T12" fmla="*/ 22047 h 2204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14" h="22047" fill="none" extrusionOk="0">
                      <a:moveTo>
                        <a:pt x="22609" y="-1"/>
                      </a:moveTo>
                      <a:cubicBezTo>
                        <a:pt x="22612" y="148"/>
                        <a:pt x="22614" y="297"/>
                        <a:pt x="22614" y="447"/>
                      </a:cubicBezTo>
                      <a:cubicBezTo>
                        <a:pt x="22614" y="12376"/>
                        <a:pt x="12943" y="22047"/>
                        <a:pt x="1014" y="22047"/>
                      </a:cubicBezTo>
                      <a:cubicBezTo>
                        <a:pt x="675" y="22046"/>
                        <a:pt x="337" y="22039"/>
                        <a:pt x="-1" y="22023"/>
                      </a:cubicBezTo>
                    </a:path>
                    <a:path w="22614" h="22047" stroke="0" extrusionOk="0">
                      <a:moveTo>
                        <a:pt x="22609" y="-1"/>
                      </a:moveTo>
                      <a:cubicBezTo>
                        <a:pt x="22612" y="148"/>
                        <a:pt x="22614" y="297"/>
                        <a:pt x="22614" y="447"/>
                      </a:cubicBezTo>
                      <a:cubicBezTo>
                        <a:pt x="22614" y="12376"/>
                        <a:pt x="12943" y="22047"/>
                        <a:pt x="1014" y="22047"/>
                      </a:cubicBezTo>
                      <a:cubicBezTo>
                        <a:pt x="675" y="22046"/>
                        <a:pt x="337" y="22039"/>
                        <a:pt x="-1" y="22023"/>
                      </a:cubicBezTo>
                      <a:lnTo>
                        <a:pt x="1014" y="447"/>
                      </a:lnTo>
                      <a:lnTo>
                        <a:pt x="22609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90" name="Arc 184"/>
                <p:cNvSpPr>
                  <a:spLocks/>
                </p:cNvSpPr>
                <p:nvPr/>
              </p:nvSpPr>
              <p:spPr bwMode="auto">
                <a:xfrm rot="-1140000">
                  <a:off x="507" y="4051"/>
                  <a:ext cx="21" cy="48"/>
                </a:xfrm>
                <a:custGeom>
                  <a:avLst/>
                  <a:gdLst>
                    <a:gd name="T0" fmla="*/ 0 w 21595"/>
                    <a:gd name="T1" fmla="*/ 0 h 21576"/>
                    <a:gd name="T2" fmla="*/ 0 w 21595"/>
                    <a:gd name="T3" fmla="*/ 0 h 21576"/>
                    <a:gd name="T4" fmla="*/ 0 w 21595"/>
                    <a:gd name="T5" fmla="*/ 0 h 21576"/>
                    <a:gd name="T6" fmla="*/ 0 60000 65536"/>
                    <a:gd name="T7" fmla="*/ 0 60000 65536"/>
                    <a:gd name="T8" fmla="*/ 0 60000 65536"/>
                    <a:gd name="T9" fmla="*/ 0 w 21595"/>
                    <a:gd name="T10" fmla="*/ 0 h 21576"/>
                    <a:gd name="T11" fmla="*/ 21595 w 21595"/>
                    <a:gd name="T12" fmla="*/ 21576 h 2157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5" h="21576" fill="none" extrusionOk="0">
                      <a:moveTo>
                        <a:pt x="-1" y="21130"/>
                      </a:moveTo>
                      <a:cubicBezTo>
                        <a:pt x="233" y="9771"/>
                        <a:pt x="9228" y="534"/>
                        <a:pt x="20577" y="-1"/>
                      </a:cubicBezTo>
                    </a:path>
                    <a:path w="21595" h="21576" stroke="0" extrusionOk="0">
                      <a:moveTo>
                        <a:pt x="-1" y="21130"/>
                      </a:moveTo>
                      <a:cubicBezTo>
                        <a:pt x="233" y="9771"/>
                        <a:pt x="9228" y="534"/>
                        <a:pt x="20577" y="-1"/>
                      </a:cubicBezTo>
                      <a:lnTo>
                        <a:pt x="21595" y="21576"/>
                      </a:lnTo>
                      <a:lnTo>
                        <a:pt x="-1" y="2113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91" name="Arc 185"/>
                <p:cNvSpPr>
                  <a:spLocks/>
                </p:cNvSpPr>
                <p:nvPr/>
              </p:nvSpPr>
              <p:spPr bwMode="auto">
                <a:xfrm rot="9660000">
                  <a:off x="690" y="3994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45"/>
                    <a:gd name="T11" fmla="*/ 21600 w 21600"/>
                    <a:gd name="T12" fmla="*/ 22045 h 2204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45" fill="none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</a:path>
                    <a:path w="21600" h="22045" stroke="0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  <a:lnTo>
                        <a:pt x="21600" y="445"/>
                      </a:lnTo>
                      <a:lnTo>
                        <a:pt x="21600" y="2204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223343" name="Group 186"/>
              <p:cNvGrpSpPr>
                <a:grpSpLocks/>
              </p:cNvGrpSpPr>
              <p:nvPr/>
            </p:nvGrpSpPr>
            <p:grpSpPr bwMode="auto">
              <a:xfrm>
                <a:off x="771" y="3993"/>
                <a:ext cx="477" cy="224"/>
                <a:chOff x="771" y="3993"/>
                <a:chExt cx="477" cy="224"/>
              </a:xfrm>
            </p:grpSpPr>
            <p:sp>
              <p:nvSpPr>
                <p:cNvPr id="223344" name="Arc 187"/>
                <p:cNvSpPr>
                  <a:spLocks/>
                </p:cNvSpPr>
                <p:nvPr/>
              </p:nvSpPr>
              <p:spPr bwMode="auto">
                <a:xfrm rot="-9660000">
                  <a:off x="821" y="3996"/>
                  <a:ext cx="29" cy="49"/>
                </a:xfrm>
                <a:custGeom>
                  <a:avLst/>
                  <a:gdLst>
                    <a:gd name="T0" fmla="*/ 0 w 21600"/>
                    <a:gd name="T1" fmla="*/ 0 h 22024"/>
                    <a:gd name="T2" fmla="*/ 0 w 21600"/>
                    <a:gd name="T3" fmla="*/ 0 h 22024"/>
                    <a:gd name="T4" fmla="*/ 0 w 21600"/>
                    <a:gd name="T5" fmla="*/ 0 h 22024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24"/>
                    <a:gd name="T11" fmla="*/ 21600 w 21600"/>
                    <a:gd name="T12" fmla="*/ 22024 h 2202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24" fill="none" extrusionOk="0">
                      <a:moveTo>
                        <a:pt x="20834" y="22024"/>
                      </a:moveTo>
                      <a:cubicBezTo>
                        <a:pt x="9210" y="21612"/>
                        <a:pt x="0" y="12069"/>
                        <a:pt x="0" y="438"/>
                      </a:cubicBezTo>
                      <a:cubicBezTo>
                        <a:pt x="0" y="291"/>
                        <a:pt x="1" y="145"/>
                        <a:pt x="4" y="0"/>
                      </a:cubicBezTo>
                    </a:path>
                    <a:path w="21600" h="22024" stroke="0" extrusionOk="0">
                      <a:moveTo>
                        <a:pt x="20834" y="22024"/>
                      </a:moveTo>
                      <a:cubicBezTo>
                        <a:pt x="9210" y="21612"/>
                        <a:pt x="0" y="12069"/>
                        <a:pt x="0" y="438"/>
                      </a:cubicBezTo>
                      <a:cubicBezTo>
                        <a:pt x="0" y="291"/>
                        <a:pt x="1" y="145"/>
                        <a:pt x="4" y="0"/>
                      </a:cubicBezTo>
                      <a:lnTo>
                        <a:pt x="21600" y="438"/>
                      </a:lnTo>
                      <a:lnTo>
                        <a:pt x="20834" y="2202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45" name="Arc 188"/>
                <p:cNvSpPr>
                  <a:spLocks/>
                </p:cNvSpPr>
                <p:nvPr/>
              </p:nvSpPr>
              <p:spPr bwMode="auto">
                <a:xfrm rot="-9660000">
                  <a:off x="819" y="4050"/>
                  <a:ext cx="29" cy="49"/>
                </a:xfrm>
                <a:custGeom>
                  <a:avLst/>
                  <a:gdLst>
                    <a:gd name="T0" fmla="*/ 0 w 22357"/>
                    <a:gd name="T1" fmla="*/ 0 h 21600"/>
                    <a:gd name="T2" fmla="*/ 0 w 22357"/>
                    <a:gd name="T3" fmla="*/ 0 h 21600"/>
                    <a:gd name="T4" fmla="*/ 0 w 2235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57"/>
                    <a:gd name="T10" fmla="*/ 0 h 21600"/>
                    <a:gd name="T11" fmla="*/ 22357 w 2235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57" h="21600" fill="none" extrusionOk="0">
                      <a:moveTo>
                        <a:pt x="0" y="13"/>
                      </a:moveTo>
                      <a:cubicBezTo>
                        <a:pt x="252" y="4"/>
                        <a:pt x="504" y="-1"/>
                        <a:pt x="757" y="-1"/>
                      </a:cubicBezTo>
                      <a:cubicBezTo>
                        <a:pt x="12686" y="-1"/>
                        <a:pt x="22357" y="9670"/>
                        <a:pt x="22357" y="21600"/>
                      </a:cubicBezTo>
                    </a:path>
                    <a:path w="22357" h="21600" stroke="0" extrusionOk="0">
                      <a:moveTo>
                        <a:pt x="0" y="13"/>
                      </a:moveTo>
                      <a:cubicBezTo>
                        <a:pt x="252" y="4"/>
                        <a:pt x="504" y="-1"/>
                        <a:pt x="757" y="-1"/>
                      </a:cubicBezTo>
                      <a:cubicBezTo>
                        <a:pt x="12686" y="-1"/>
                        <a:pt x="22357" y="9670"/>
                        <a:pt x="22357" y="21600"/>
                      </a:cubicBezTo>
                      <a:lnTo>
                        <a:pt x="757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46" name="Arc 189"/>
                <p:cNvSpPr>
                  <a:spLocks/>
                </p:cNvSpPr>
                <p:nvPr/>
              </p:nvSpPr>
              <p:spPr bwMode="auto">
                <a:xfrm rot="-9660000">
                  <a:off x="872" y="4019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47" name="Arc 190"/>
                <p:cNvSpPr>
                  <a:spLocks/>
                </p:cNvSpPr>
                <p:nvPr/>
              </p:nvSpPr>
              <p:spPr bwMode="auto">
                <a:xfrm rot="-9660000">
                  <a:off x="771" y="4033"/>
                  <a:ext cx="21" cy="49"/>
                </a:xfrm>
                <a:custGeom>
                  <a:avLst/>
                  <a:gdLst>
                    <a:gd name="T0" fmla="*/ 0 w 21596"/>
                    <a:gd name="T1" fmla="*/ 0 h 21577"/>
                    <a:gd name="T2" fmla="*/ 0 w 21596"/>
                    <a:gd name="T3" fmla="*/ 0 h 21577"/>
                    <a:gd name="T4" fmla="*/ 0 w 21596"/>
                    <a:gd name="T5" fmla="*/ 0 h 21577"/>
                    <a:gd name="T6" fmla="*/ 0 60000 65536"/>
                    <a:gd name="T7" fmla="*/ 0 60000 65536"/>
                    <a:gd name="T8" fmla="*/ 0 60000 65536"/>
                    <a:gd name="T9" fmla="*/ 0 w 21596"/>
                    <a:gd name="T10" fmla="*/ 0 h 21577"/>
                    <a:gd name="T11" fmla="*/ 21596 w 21596"/>
                    <a:gd name="T12" fmla="*/ 21577 h 215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6" h="21577" fill="none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</a:path>
                    <a:path w="21596" h="21577" stroke="0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  <a:lnTo>
                        <a:pt x="21596" y="21577"/>
                      </a:lnTo>
                      <a:lnTo>
                        <a:pt x="0" y="2115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48" name="Arc 191"/>
                <p:cNvSpPr>
                  <a:spLocks/>
                </p:cNvSpPr>
                <p:nvPr/>
              </p:nvSpPr>
              <p:spPr bwMode="auto">
                <a:xfrm rot="-9660000">
                  <a:off x="845" y="4054"/>
                  <a:ext cx="21" cy="49"/>
                </a:xfrm>
                <a:custGeom>
                  <a:avLst/>
                  <a:gdLst>
                    <a:gd name="T0" fmla="*/ 0 w 21600"/>
                    <a:gd name="T1" fmla="*/ 0 h 21576"/>
                    <a:gd name="T2" fmla="*/ 0 w 21600"/>
                    <a:gd name="T3" fmla="*/ 0 h 21576"/>
                    <a:gd name="T4" fmla="*/ 0 w 21600"/>
                    <a:gd name="T5" fmla="*/ 0 h 2157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6"/>
                    <a:gd name="T11" fmla="*/ 21600 w 21600"/>
                    <a:gd name="T12" fmla="*/ 21576 h 2157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6" fill="none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</a:path>
                    <a:path w="21600" h="21576" stroke="0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  <a:lnTo>
                        <a:pt x="21600" y="21576"/>
                      </a:lnTo>
                      <a:lnTo>
                        <a:pt x="-1" y="2157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49" name="Arc 192"/>
                <p:cNvSpPr>
                  <a:spLocks/>
                </p:cNvSpPr>
                <p:nvPr/>
              </p:nvSpPr>
              <p:spPr bwMode="auto">
                <a:xfrm rot="-9660000">
                  <a:off x="893" y="4023"/>
                  <a:ext cx="27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45"/>
                    <a:gd name="T11" fmla="*/ 21600 w 21600"/>
                    <a:gd name="T12" fmla="*/ 22045 h 2204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45" fill="none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</a:path>
                    <a:path w="21600" h="22045" stroke="0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  <a:lnTo>
                        <a:pt x="21600" y="445"/>
                      </a:lnTo>
                      <a:lnTo>
                        <a:pt x="21600" y="2204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50" name="Arc 193"/>
                <p:cNvSpPr>
                  <a:spLocks/>
                </p:cNvSpPr>
                <p:nvPr/>
              </p:nvSpPr>
              <p:spPr bwMode="auto">
                <a:xfrm rot="-9660000">
                  <a:off x="895" y="4077"/>
                  <a:ext cx="28" cy="49"/>
                </a:xfrm>
                <a:custGeom>
                  <a:avLst/>
                  <a:gdLst>
                    <a:gd name="T0" fmla="*/ 0 w 22385"/>
                    <a:gd name="T1" fmla="*/ 0 h 21600"/>
                    <a:gd name="T2" fmla="*/ 0 w 22385"/>
                    <a:gd name="T3" fmla="*/ 0 h 21600"/>
                    <a:gd name="T4" fmla="*/ 0 w 2238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85"/>
                    <a:gd name="T10" fmla="*/ 0 h 21600"/>
                    <a:gd name="T11" fmla="*/ 22385 w 2238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85" h="21600" fill="none" extrusionOk="0">
                      <a:moveTo>
                        <a:pt x="0" y="14"/>
                      </a:moveTo>
                      <a:cubicBezTo>
                        <a:pt x="261" y="4"/>
                        <a:pt x="523" y="-1"/>
                        <a:pt x="785" y="-1"/>
                      </a:cubicBezTo>
                      <a:cubicBezTo>
                        <a:pt x="12714" y="-1"/>
                        <a:pt x="22385" y="9670"/>
                        <a:pt x="22385" y="21600"/>
                      </a:cubicBezTo>
                    </a:path>
                    <a:path w="22385" h="21600" stroke="0" extrusionOk="0">
                      <a:moveTo>
                        <a:pt x="0" y="14"/>
                      </a:moveTo>
                      <a:cubicBezTo>
                        <a:pt x="261" y="4"/>
                        <a:pt x="523" y="-1"/>
                        <a:pt x="785" y="-1"/>
                      </a:cubicBezTo>
                      <a:cubicBezTo>
                        <a:pt x="12714" y="-1"/>
                        <a:pt x="22385" y="9670"/>
                        <a:pt x="22385" y="21600"/>
                      </a:cubicBezTo>
                      <a:lnTo>
                        <a:pt x="785" y="2160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51" name="Arc 194"/>
                <p:cNvSpPr>
                  <a:spLocks/>
                </p:cNvSpPr>
                <p:nvPr/>
              </p:nvSpPr>
              <p:spPr bwMode="auto">
                <a:xfrm rot="1140000">
                  <a:off x="1158" y="4155"/>
                  <a:ext cx="28" cy="5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52" name="Arc 195"/>
                <p:cNvSpPr>
                  <a:spLocks/>
                </p:cNvSpPr>
                <p:nvPr/>
              </p:nvSpPr>
              <p:spPr bwMode="auto">
                <a:xfrm rot="1140000">
                  <a:off x="1198" y="4121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7"/>
                    <a:gd name="T11" fmla="*/ 21600 w 21600"/>
                    <a:gd name="T12" fmla="*/ 21587 h 215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7" fill="none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</a:path>
                    <a:path w="21600" h="21587" stroke="0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  <a:lnTo>
                        <a:pt x="21600" y="21587"/>
                      </a:lnTo>
                      <a:lnTo>
                        <a:pt x="-1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53" name="Arc 196"/>
                <p:cNvSpPr>
                  <a:spLocks/>
                </p:cNvSpPr>
                <p:nvPr/>
              </p:nvSpPr>
              <p:spPr bwMode="auto">
                <a:xfrm rot="1140000">
                  <a:off x="1223" y="4168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45"/>
                    <a:gd name="T11" fmla="*/ 21600 w 21600"/>
                    <a:gd name="T12" fmla="*/ 22045 h 2204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45" fill="none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</a:path>
                    <a:path w="21600" h="22045" stroke="0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  <a:lnTo>
                        <a:pt x="21600" y="445"/>
                      </a:lnTo>
                      <a:lnTo>
                        <a:pt x="21600" y="2204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54" name="Arc 197"/>
                <p:cNvSpPr>
                  <a:spLocks/>
                </p:cNvSpPr>
                <p:nvPr/>
              </p:nvSpPr>
              <p:spPr bwMode="auto">
                <a:xfrm rot="1140000">
                  <a:off x="1226" y="4129"/>
                  <a:ext cx="22" cy="49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04"/>
                    <a:gd name="T10" fmla="*/ 0 h 21600"/>
                    <a:gd name="T11" fmla="*/ 22604 w 2260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04" h="21600" fill="none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</a:path>
                    <a:path w="22604" h="21600" stroke="0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  <a:lnTo>
                        <a:pt x="1004" y="2160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55" name="Arc 198"/>
                <p:cNvSpPr>
                  <a:spLocks/>
                </p:cNvSpPr>
                <p:nvPr/>
              </p:nvSpPr>
              <p:spPr bwMode="auto">
                <a:xfrm rot="1140000">
                  <a:off x="1075" y="4130"/>
                  <a:ext cx="28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36"/>
                    <a:gd name="T11" fmla="*/ 21600 w 21600"/>
                    <a:gd name="T12" fmla="*/ 22036 h 220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36" fill="none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</a:path>
                    <a:path w="21600" h="22036" stroke="0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  <a:lnTo>
                        <a:pt x="0" y="436"/>
                      </a:lnTo>
                      <a:lnTo>
                        <a:pt x="21595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56" name="Arc 199"/>
                <p:cNvSpPr>
                  <a:spLocks/>
                </p:cNvSpPr>
                <p:nvPr/>
              </p:nvSpPr>
              <p:spPr bwMode="auto">
                <a:xfrm rot="1140000">
                  <a:off x="1116" y="4095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7"/>
                    <a:gd name="T11" fmla="*/ 21600 w 21600"/>
                    <a:gd name="T12" fmla="*/ 21587 h 215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7" fill="none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</a:path>
                    <a:path w="21600" h="21587" stroke="0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  <a:lnTo>
                        <a:pt x="21600" y="21587"/>
                      </a:lnTo>
                      <a:lnTo>
                        <a:pt x="-1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57" name="Arc 200"/>
                <p:cNvSpPr>
                  <a:spLocks/>
                </p:cNvSpPr>
                <p:nvPr/>
              </p:nvSpPr>
              <p:spPr bwMode="auto">
                <a:xfrm rot="1140000">
                  <a:off x="1137" y="4152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45"/>
                    <a:gd name="T11" fmla="*/ 21600 w 21600"/>
                    <a:gd name="T12" fmla="*/ 22045 h 2204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45" fill="none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</a:path>
                    <a:path w="21600" h="22045" stroke="0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  <a:lnTo>
                        <a:pt x="21600" y="445"/>
                      </a:lnTo>
                      <a:lnTo>
                        <a:pt x="21600" y="2204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58" name="Arc 201"/>
                <p:cNvSpPr>
                  <a:spLocks/>
                </p:cNvSpPr>
                <p:nvPr/>
              </p:nvSpPr>
              <p:spPr bwMode="auto">
                <a:xfrm rot="1140000">
                  <a:off x="1142" y="4103"/>
                  <a:ext cx="22" cy="49"/>
                </a:xfrm>
                <a:custGeom>
                  <a:avLst/>
                  <a:gdLst>
                    <a:gd name="T0" fmla="*/ 0 w 22627"/>
                    <a:gd name="T1" fmla="*/ 0 h 21600"/>
                    <a:gd name="T2" fmla="*/ 0 w 22627"/>
                    <a:gd name="T3" fmla="*/ 0 h 21600"/>
                    <a:gd name="T4" fmla="*/ 0 w 2262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27"/>
                    <a:gd name="T10" fmla="*/ 0 h 21600"/>
                    <a:gd name="T11" fmla="*/ 22627 w 2262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27" h="21600" fill="none" extrusionOk="0">
                      <a:moveTo>
                        <a:pt x="0" y="24"/>
                      </a:moveTo>
                      <a:cubicBezTo>
                        <a:pt x="342" y="8"/>
                        <a:pt x="684" y="-1"/>
                        <a:pt x="1027" y="-1"/>
                      </a:cubicBezTo>
                      <a:cubicBezTo>
                        <a:pt x="12956" y="-1"/>
                        <a:pt x="22627" y="9670"/>
                        <a:pt x="22627" y="21600"/>
                      </a:cubicBezTo>
                    </a:path>
                    <a:path w="22627" h="21600" stroke="0" extrusionOk="0">
                      <a:moveTo>
                        <a:pt x="0" y="24"/>
                      </a:moveTo>
                      <a:cubicBezTo>
                        <a:pt x="342" y="8"/>
                        <a:pt x="684" y="-1"/>
                        <a:pt x="1027" y="-1"/>
                      </a:cubicBezTo>
                      <a:cubicBezTo>
                        <a:pt x="12956" y="-1"/>
                        <a:pt x="22627" y="9670"/>
                        <a:pt x="22627" y="21600"/>
                      </a:cubicBezTo>
                      <a:lnTo>
                        <a:pt x="1027" y="21600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59" name="Arc 202"/>
                <p:cNvSpPr>
                  <a:spLocks/>
                </p:cNvSpPr>
                <p:nvPr/>
              </p:nvSpPr>
              <p:spPr bwMode="auto">
                <a:xfrm rot="1140000">
                  <a:off x="1001" y="4106"/>
                  <a:ext cx="29" cy="50"/>
                </a:xfrm>
                <a:custGeom>
                  <a:avLst/>
                  <a:gdLst>
                    <a:gd name="T0" fmla="*/ 0 w 22357"/>
                    <a:gd name="T1" fmla="*/ 0 h 21600"/>
                    <a:gd name="T2" fmla="*/ 0 w 22357"/>
                    <a:gd name="T3" fmla="*/ 0 h 21600"/>
                    <a:gd name="T4" fmla="*/ 0 w 2235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57"/>
                    <a:gd name="T10" fmla="*/ 0 h 21600"/>
                    <a:gd name="T11" fmla="*/ 22357 w 2235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57" h="21600" fill="none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</a:path>
                    <a:path w="22357" h="21600" stroke="0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  <a:lnTo>
                        <a:pt x="757" y="0"/>
                      </a:lnTo>
                      <a:lnTo>
                        <a:pt x="22357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60" name="Arc 203"/>
                <p:cNvSpPr>
                  <a:spLocks/>
                </p:cNvSpPr>
                <p:nvPr/>
              </p:nvSpPr>
              <p:spPr bwMode="auto">
                <a:xfrm rot="1140000">
                  <a:off x="1040" y="4071"/>
                  <a:ext cx="29" cy="49"/>
                </a:xfrm>
                <a:custGeom>
                  <a:avLst/>
                  <a:gdLst>
                    <a:gd name="T0" fmla="*/ 0 w 21596"/>
                    <a:gd name="T1" fmla="*/ 0 h 21587"/>
                    <a:gd name="T2" fmla="*/ 0 w 21596"/>
                    <a:gd name="T3" fmla="*/ 0 h 21587"/>
                    <a:gd name="T4" fmla="*/ 0 w 21596"/>
                    <a:gd name="T5" fmla="*/ 0 h 21587"/>
                    <a:gd name="T6" fmla="*/ 0 60000 65536"/>
                    <a:gd name="T7" fmla="*/ 0 60000 65536"/>
                    <a:gd name="T8" fmla="*/ 0 60000 65536"/>
                    <a:gd name="T9" fmla="*/ 0 w 21596"/>
                    <a:gd name="T10" fmla="*/ 0 h 21587"/>
                    <a:gd name="T11" fmla="*/ 21596 w 21596"/>
                    <a:gd name="T12" fmla="*/ 21587 h 215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6" h="21587" fill="none" extrusionOk="0">
                      <a:moveTo>
                        <a:pt x="0" y="21151"/>
                      </a:moveTo>
                      <a:cubicBezTo>
                        <a:pt x="231" y="9679"/>
                        <a:pt x="9391" y="391"/>
                        <a:pt x="20858" y="-1"/>
                      </a:cubicBezTo>
                    </a:path>
                    <a:path w="21596" h="21587" stroke="0" extrusionOk="0">
                      <a:moveTo>
                        <a:pt x="0" y="21151"/>
                      </a:moveTo>
                      <a:cubicBezTo>
                        <a:pt x="231" y="9679"/>
                        <a:pt x="9391" y="391"/>
                        <a:pt x="20858" y="-1"/>
                      </a:cubicBezTo>
                      <a:lnTo>
                        <a:pt x="21596" y="21587"/>
                      </a:lnTo>
                      <a:lnTo>
                        <a:pt x="0" y="2115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61" name="Arc 204"/>
                <p:cNvSpPr>
                  <a:spLocks/>
                </p:cNvSpPr>
                <p:nvPr/>
              </p:nvSpPr>
              <p:spPr bwMode="auto">
                <a:xfrm rot="1140000">
                  <a:off x="1056" y="4129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7"/>
                    <a:gd name="T11" fmla="*/ 21600 w 21600"/>
                    <a:gd name="T12" fmla="*/ 21577 h 215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7" fill="none" extrusionOk="0">
                      <a:moveTo>
                        <a:pt x="20596" y="21576"/>
                      </a:moveTo>
                      <a:cubicBezTo>
                        <a:pt x="9069" y="21040"/>
                        <a:pt x="-1" y="11538"/>
                        <a:pt x="-1" y="-1"/>
                      </a:cubicBezTo>
                    </a:path>
                    <a:path w="21600" h="21577" stroke="0" extrusionOk="0">
                      <a:moveTo>
                        <a:pt x="20596" y="21576"/>
                      </a:moveTo>
                      <a:cubicBezTo>
                        <a:pt x="9069" y="21040"/>
                        <a:pt x="-1" y="11538"/>
                        <a:pt x="-1" y="-1"/>
                      </a:cubicBezTo>
                      <a:lnTo>
                        <a:pt x="21600" y="0"/>
                      </a:lnTo>
                      <a:lnTo>
                        <a:pt x="20596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62" name="Arc 205"/>
                <p:cNvSpPr>
                  <a:spLocks/>
                </p:cNvSpPr>
                <p:nvPr/>
              </p:nvSpPr>
              <p:spPr bwMode="auto">
                <a:xfrm rot="1140000">
                  <a:off x="1065" y="4076"/>
                  <a:ext cx="22" cy="49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04"/>
                    <a:gd name="T10" fmla="*/ 0 h 21600"/>
                    <a:gd name="T11" fmla="*/ 22604 w 2260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04" h="21600" fill="none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</a:path>
                    <a:path w="22604" h="21600" stroke="0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  <a:lnTo>
                        <a:pt x="1004" y="2160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63" name="Arc 206"/>
                <p:cNvSpPr>
                  <a:spLocks/>
                </p:cNvSpPr>
                <p:nvPr/>
              </p:nvSpPr>
              <p:spPr bwMode="auto">
                <a:xfrm rot="1140000">
                  <a:off x="918" y="4077"/>
                  <a:ext cx="30" cy="51"/>
                </a:xfrm>
                <a:custGeom>
                  <a:avLst/>
                  <a:gdLst>
                    <a:gd name="T0" fmla="*/ 0 w 22365"/>
                    <a:gd name="T1" fmla="*/ 0 h 22044"/>
                    <a:gd name="T2" fmla="*/ 0 w 22365"/>
                    <a:gd name="T3" fmla="*/ 0 h 22044"/>
                    <a:gd name="T4" fmla="*/ 0 w 22365"/>
                    <a:gd name="T5" fmla="*/ 0 h 22044"/>
                    <a:gd name="T6" fmla="*/ 0 60000 65536"/>
                    <a:gd name="T7" fmla="*/ 0 60000 65536"/>
                    <a:gd name="T8" fmla="*/ 0 60000 65536"/>
                    <a:gd name="T9" fmla="*/ 0 w 22365"/>
                    <a:gd name="T10" fmla="*/ 0 h 22044"/>
                    <a:gd name="T11" fmla="*/ 22365 w 22365"/>
                    <a:gd name="T12" fmla="*/ 22044 h 220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65" h="22044" fill="none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</a:path>
                    <a:path w="22365" h="22044" stroke="0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  <a:lnTo>
                        <a:pt x="765" y="444"/>
                      </a:lnTo>
                      <a:lnTo>
                        <a:pt x="2236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64" name="Arc 207"/>
                <p:cNvSpPr>
                  <a:spLocks/>
                </p:cNvSpPr>
                <p:nvPr/>
              </p:nvSpPr>
              <p:spPr bwMode="auto">
                <a:xfrm rot="1140000">
                  <a:off x="959" y="4042"/>
                  <a:ext cx="29" cy="49"/>
                </a:xfrm>
                <a:custGeom>
                  <a:avLst/>
                  <a:gdLst>
                    <a:gd name="T0" fmla="*/ 0 w 21596"/>
                    <a:gd name="T1" fmla="*/ 0 h 21588"/>
                    <a:gd name="T2" fmla="*/ 0 w 21596"/>
                    <a:gd name="T3" fmla="*/ 0 h 21588"/>
                    <a:gd name="T4" fmla="*/ 0 w 21596"/>
                    <a:gd name="T5" fmla="*/ 0 h 21588"/>
                    <a:gd name="T6" fmla="*/ 0 60000 65536"/>
                    <a:gd name="T7" fmla="*/ 0 60000 65536"/>
                    <a:gd name="T8" fmla="*/ 0 60000 65536"/>
                    <a:gd name="T9" fmla="*/ 0 w 21596"/>
                    <a:gd name="T10" fmla="*/ 0 h 21588"/>
                    <a:gd name="T11" fmla="*/ 21596 w 21596"/>
                    <a:gd name="T12" fmla="*/ 21588 h 215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6" h="21588" fill="none" extrusionOk="0">
                      <a:moveTo>
                        <a:pt x="0" y="21159"/>
                      </a:moveTo>
                      <a:cubicBezTo>
                        <a:pt x="228" y="9679"/>
                        <a:pt x="9396" y="384"/>
                        <a:pt x="20872" y="0"/>
                      </a:cubicBezTo>
                    </a:path>
                    <a:path w="21596" h="21588" stroke="0" extrusionOk="0">
                      <a:moveTo>
                        <a:pt x="0" y="21159"/>
                      </a:moveTo>
                      <a:cubicBezTo>
                        <a:pt x="228" y="9679"/>
                        <a:pt x="9396" y="384"/>
                        <a:pt x="20872" y="0"/>
                      </a:cubicBezTo>
                      <a:lnTo>
                        <a:pt x="21596" y="21588"/>
                      </a:lnTo>
                      <a:lnTo>
                        <a:pt x="0" y="2115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65" name="Arc 208"/>
                <p:cNvSpPr>
                  <a:spLocks/>
                </p:cNvSpPr>
                <p:nvPr/>
              </p:nvSpPr>
              <p:spPr bwMode="auto">
                <a:xfrm rot="1140000">
                  <a:off x="979" y="4101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7"/>
                    <a:gd name="T11" fmla="*/ 21600 w 21600"/>
                    <a:gd name="T12" fmla="*/ 21577 h 215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7" fill="none" extrusionOk="0">
                      <a:moveTo>
                        <a:pt x="20596" y="21576"/>
                      </a:moveTo>
                      <a:cubicBezTo>
                        <a:pt x="9069" y="21040"/>
                        <a:pt x="-1" y="11538"/>
                        <a:pt x="-1" y="-1"/>
                      </a:cubicBezTo>
                    </a:path>
                    <a:path w="21600" h="21577" stroke="0" extrusionOk="0">
                      <a:moveTo>
                        <a:pt x="20596" y="21576"/>
                      </a:moveTo>
                      <a:cubicBezTo>
                        <a:pt x="9069" y="21040"/>
                        <a:pt x="-1" y="11538"/>
                        <a:pt x="-1" y="-1"/>
                      </a:cubicBezTo>
                      <a:lnTo>
                        <a:pt x="21600" y="0"/>
                      </a:lnTo>
                      <a:lnTo>
                        <a:pt x="20596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66" name="Arc 209"/>
                <p:cNvSpPr>
                  <a:spLocks/>
                </p:cNvSpPr>
                <p:nvPr/>
              </p:nvSpPr>
              <p:spPr bwMode="auto">
                <a:xfrm rot="1140000">
                  <a:off x="985" y="4050"/>
                  <a:ext cx="22" cy="48"/>
                </a:xfrm>
                <a:custGeom>
                  <a:avLst/>
                  <a:gdLst>
                    <a:gd name="T0" fmla="*/ 0 w 22627"/>
                    <a:gd name="T1" fmla="*/ 0 h 21600"/>
                    <a:gd name="T2" fmla="*/ 0 w 22627"/>
                    <a:gd name="T3" fmla="*/ 0 h 21600"/>
                    <a:gd name="T4" fmla="*/ 0 w 2262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27"/>
                    <a:gd name="T10" fmla="*/ 0 h 21600"/>
                    <a:gd name="T11" fmla="*/ 22627 w 2262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27" h="21600" fill="none" extrusionOk="0">
                      <a:moveTo>
                        <a:pt x="0" y="24"/>
                      </a:moveTo>
                      <a:cubicBezTo>
                        <a:pt x="342" y="8"/>
                        <a:pt x="684" y="-1"/>
                        <a:pt x="1027" y="-1"/>
                      </a:cubicBezTo>
                      <a:cubicBezTo>
                        <a:pt x="12956" y="-1"/>
                        <a:pt x="22627" y="9670"/>
                        <a:pt x="22627" y="21600"/>
                      </a:cubicBezTo>
                    </a:path>
                    <a:path w="22627" h="21600" stroke="0" extrusionOk="0">
                      <a:moveTo>
                        <a:pt x="0" y="24"/>
                      </a:moveTo>
                      <a:cubicBezTo>
                        <a:pt x="342" y="8"/>
                        <a:pt x="684" y="-1"/>
                        <a:pt x="1027" y="-1"/>
                      </a:cubicBezTo>
                      <a:cubicBezTo>
                        <a:pt x="12956" y="-1"/>
                        <a:pt x="22627" y="9670"/>
                        <a:pt x="22627" y="21600"/>
                      </a:cubicBezTo>
                      <a:lnTo>
                        <a:pt x="1027" y="21600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67" name="Arc 210"/>
                <p:cNvSpPr>
                  <a:spLocks/>
                </p:cNvSpPr>
                <p:nvPr/>
              </p:nvSpPr>
              <p:spPr bwMode="auto">
                <a:xfrm rot="-9660000">
                  <a:off x="802" y="3993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45"/>
                    <a:gd name="T11" fmla="*/ 21600 w 21600"/>
                    <a:gd name="T12" fmla="*/ 22045 h 2204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45" fill="none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</a:path>
                    <a:path w="21600" h="22045" stroke="0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  <a:lnTo>
                        <a:pt x="0" y="445"/>
                      </a:lnTo>
                      <a:lnTo>
                        <a:pt x="21595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161801" name="Group 215"/>
          <p:cNvGrpSpPr>
            <a:grpSpLocks/>
          </p:cNvGrpSpPr>
          <p:nvPr/>
        </p:nvGrpSpPr>
        <p:grpSpPr bwMode="auto">
          <a:xfrm>
            <a:off x="6656388" y="1892300"/>
            <a:ext cx="647700" cy="623888"/>
            <a:chOff x="4102" y="1044"/>
            <a:chExt cx="408" cy="393"/>
          </a:xfrm>
        </p:grpSpPr>
        <p:sp>
          <p:nvSpPr>
            <p:cNvPr id="223338" name="Oval 216"/>
            <p:cNvSpPr>
              <a:spLocks noChangeArrowheads="1"/>
            </p:cNvSpPr>
            <p:nvPr/>
          </p:nvSpPr>
          <p:spPr bwMode="auto">
            <a:xfrm>
              <a:off x="4102" y="1044"/>
              <a:ext cx="408" cy="393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 useBgFill="1">
          <p:nvSpPr>
            <p:cNvPr id="223339" name="Oval 217"/>
            <p:cNvSpPr>
              <a:spLocks noChangeArrowheads="1"/>
            </p:cNvSpPr>
            <p:nvPr/>
          </p:nvSpPr>
          <p:spPr bwMode="auto">
            <a:xfrm>
              <a:off x="4117" y="1061"/>
              <a:ext cx="377" cy="361"/>
            </a:xfrm>
            <a:prstGeom prst="ellipse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161802" name="Group 218"/>
          <p:cNvGrpSpPr>
            <a:grpSpLocks/>
          </p:cNvGrpSpPr>
          <p:nvPr/>
        </p:nvGrpSpPr>
        <p:grpSpPr bwMode="auto">
          <a:xfrm>
            <a:off x="6551613" y="1798638"/>
            <a:ext cx="860425" cy="847725"/>
            <a:chOff x="4035" y="985"/>
            <a:chExt cx="543" cy="534"/>
          </a:xfrm>
        </p:grpSpPr>
        <p:grpSp>
          <p:nvGrpSpPr>
            <p:cNvPr id="223280" name="Group 219"/>
            <p:cNvGrpSpPr>
              <a:grpSpLocks/>
            </p:cNvGrpSpPr>
            <p:nvPr/>
          </p:nvGrpSpPr>
          <p:grpSpPr bwMode="auto">
            <a:xfrm>
              <a:off x="4105" y="1041"/>
              <a:ext cx="56" cy="82"/>
              <a:chOff x="4105" y="1041"/>
              <a:chExt cx="56" cy="82"/>
            </a:xfrm>
          </p:grpSpPr>
          <p:grpSp>
            <p:nvGrpSpPr>
              <p:cNvPr id="223334" name="Group 220"/>
              <p:cNvGrpSpPr>
                <a:grpSpLocks/>
              </p:cNvGrpSpPr>
              <p:nvPr/>
            </p:nvGrpSpPr>
            <p:grpSpPr bwMode="auto">
              <a:xfrm>
                <a:off x="4105" y="1041"/>
                <a:ext cx="50" cy="51"/>
                <a:chOff x="4105" y="1041"/>
                <a:chExt cx="50" cy="51"/>
              </a:xfrm>
            </p:grpSpPr>
            <p:sp>
              <p:nvSpPr>
                <p:cNvPr id="223336" name="Oval 221"/>
                <p:cNvSpPr>
                  <a:spLocks noChangeArrowheads="1"/>
                </p:cNvSpPr>
                <p:nvPr/>
              </p:nvSpPr>
              <p:spPr bwMode="auto">
                <a:xfrm>
                  <a:off x="4117" y="1041"/>
                  <a:ext cx="38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  <p:sp>
              <p:nvSpPr>
                <p:cNvPr id="223337" name="Oval 222"/>
                <p:cNvSpPr>
                  <a:spLocks noChangeArrowheads="1"/>
                </p:cNvSpPr>
                <p:nvPr/>
              </p:nvSpPr>
              <p:spPr bwMode="auto">
                <a:xfrm>
                  <a:off x="4105" y="1056"/>
                  <a:ext cx="36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</p:grpSp>
          <p:sp>
            <p:nvSpPr>
              <p:cNvPr id="223335" name="Rectangle 223"/>
              <p:cNvSpPr>
                <a:spLocks noChangeArrowheads="1"/>
              </p:cNvSpPr>
              <p:nvPr/>
            </p:nvSpPr>
            <p:spPr bwMode="auto">
              <a:xfrm rot="-2220000">
                <a:off x="4140" y="1048"/>
                <a:ext cx="21" cy="75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223281" name="Group 224"/>
            <p:cNvGrpSpPr>
              <a:grpSpLocks/>
            </p:cNvGrpSpPr>
            <p:nvPr/>
          </p:nvGrpSpPr>
          <p:grpSpPr bwMode="auto">
            <a:xfrm>
              <a:off x="4200" y="985"/>
              <a:ext cx="63" cy="42"/>
              <a:chOff x="4200" y="985"/>
              <a:chExt cx="63" cy="42"/>
            </a:xfrm>
          </p:grpSpPr>
          <p:sp>
            <p:nvSpPr>
              <p:cNvPr id="223332" name="Oval 225"/>
              <p:cNvSpPr>
                <a:spLocks noChangeArrowheads="1"/>
              </p:cNvSpPr>
              <p:nvPr/>
            </p:nvSpPr>
            <p:spPr bwMode="auto">
              <a:xfrm>
                <a:off x="4225" y="985"/>
                <a:ext cx="38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23333" name="Oval 226"/>
              <p:cNvSpPr>
                <a:spLocks noChangeArrowheads="1"/>
              </p:cNvSpPr>
              <p:nvPr/>
            </p:nvSpPr>
            <p:spPr bwMode="auto">
              <a:xfrm>
                <a:off x="4200" y="993"/>
                <a:ext cx="38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223282" name="Group 227"/>
            <p:cNvGrpSpPr>
              <a:grpSpLocks/>
            </p:cNvGrpSpPr>
            <p:nvPr/>
          </p:nvGrpSpPr>
          <p:grpSpPr bwMode="auto">
            <a:xfrm>
              <a:off x="4294" y="985"/>
              <a:ext cx="65" cy="35"/>
              <a:chOff x="4294" y="985"/>
              <a:chExt cx="65" cy="35"/>
            </a:xfrm>
          </p:grpSpPr>
          <p:sp>
            <p:nvSpPr>
              <p:cNvPr id="223330" name="Oval 228"/>
              <p:cNvSpPr>
                <a:spLocks noChangeArrowheads="1"/>
              </p:cNvSpPr>
              <p:nvPr/>
            </p:nvSpPr>
            <p:spPr bwMode="auto">
              <a:xfrm>
                <a:off x="4323" y="985"/>
                <a:ext cx="36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23331" name="Oval 229"/>
              <p:cNvSpPr>
                <a:spLocks noChangeArrowheads="1"/>
              </p:cNvSpPr>
              <p:nvPr/>
            </p:nvSpPr>
            <p:spPr bwMode="auto">
              <a:xfrm>
                <a:off x="4294" y="985"/>
                <a:ext cx="36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223283" name="Group 230"/>
            <p:cNvGrpSpPr>
              <a:grpSpLocks/>
            </p:cNvGrpSpPr>
            <p:nvPr/>
          </p:nvGrpSpPr>
          <p:grpSpPr bwMode="auto">
            <a:xfrm>
              <a:off x="4405" y="1008"/>
              <a:ext cx="58" cy="48"/>
              <a:chOff x="4405" y="1008"/>
              <a:chExt cx="58" cy="48"/>
            </a:xfrm>
          </p:grpSpPr>
          <p:sp>
            <p:nvSpPr>
              <p:cNvPr id="223328" name="Oval 231"/>
              <p:cNvSpPr>
                <a:spLocks noChangeArrowheads="1"/>
              </p:cNvSpPr>
              <p:nvPr/>
            </p:nvSpPr>
            <p:spPr bwMode="auto">
              <a:xfrm>
                <a:off x="4425" y="1020"/>
                <a:ext cx="38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23329" name="Oval 232"/>
              <p:cNvSpPr>
                <a:spLocks noChangeArrowheads="1"/>
              </p:cNvSpPr>
              <p:nvPr/>
            </p:nvSpPr>
            <p:spPr bwMode="auto">
              <a:xfrm>
                <a:off x="4405" y="1008"/>
                <a:ext cx="36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sp>
          <p:nvSpPr>
            <p:cNvPr id="223284" name="Oval 233"/>
            <p:cNvSpPr>
              <a:spLocks noChangeArrowheads="1"/>
            </p:cNvSpPr>
            <p:nvPr/>
          </p:nvSpPr>
          <p:spPr bwMode="auto">
            <a:xfrm>
              <a:off x="4048" y="1145"/>
              <a:ext cx="38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23285" name="Oval 234"/>
            <p:cNvSpPr>
              <a:spLocks noChangeArrowheads="1"/>
            </p:cNvSpPr>
            <p:nvPr/>
          </p:nvSpPr>
          <p:spPr bwMode="auto">
            <a:xfrm>
              <a:off x="4044" y="1164"/>
              <a:ext cx="37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grpSp>
          <p:nvGrpSpPr>
            <p:cNvPr id="223286" name="Group 235"/>
            <p:cNvGrpSpPr>
              <a:grpSpLocks/>
            </p:cNvGrpSpPr>
            <p:nvPr/>
          </p:nvGrpSpPr>
          <p:grpSpPr bwMode="auto">
            <a:xfrm>
              <a:off x="4144" y="1436"/>
              <a:ext cx="59" cy="49"/>
              <a:chOff x="4144" y="1436"/>
              <a:chExt cx="59" cy="49"/>
            </a:xfrm>
          </p:grpSpPr>
          <p:sp>
            <p:nvSpPr>
              <p:cNvPr id="223326" name="Oval 236"/>
              <p:cNvSpPr>
                <a:spLocks noChangeArrowheads="1"/>
              </p:cNvSpPr>
              <p:nvPr/>
            </p:nvSpPr>
            <p:spPr bwMode="auto">
              <a:xfrm>
                <a:off x="4166" y="1452"/>
                <a:ext cx="37" cy="3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23327" name="Oval 237"/>
              <p:cNvSpPr>
                <a:spLocks noChangeArrowheads="1"/>
              </p:cNvSpPr>
              <p:nvPr/>
            </p:nvSpPr>
            <p:spPr bwMode="auto">
              <a:xfrm>
                <a:off x="4144" y="1436"/>
                <a:ext cx="37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223287" name="Group 238"/>
            <p:cNvGrpSpPr>
              <a:grpSpLocks/>
            </p:cNvGrpSpPr>
            <p:nvPr/>
          </p:nvGrpSpPr>
          <p:grpSpPr bwMode="auto">
            <a:xfrm>
              <a:off x="4237" y="1477"/>
              <a:ext cx="67" cy="42"/>
              <a:chOff x="4237" y="1477"/>
              <a:chExt cx="67" cy="42"/>
            </a:xfrm>
          </p:grpSpPr>
          <p:sp>
            <p:nvSpPr>
              <p:cNvPr id="223324" name="Oval 239"/>
              <p:cNvSpPr>
                <a:spLocks noChangeArrowheads="1"/>
              </p:cNvSpPr>
              <p:nvPr/>
            </p:nvSpPr>
            <p:spPr bwMode="auto">
              <a:xfrm>
                <a:off x="4266" y="1484"/>
                <a:ext cx="38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23325" name="Oval 240"/>
              <p:cNvSpPr>
                <a:spLocks noChangeArrowheads="1"/>
              </p:cNvSpPr>
              <p:nvPr/>
            </p:nvSpPr>
            <p:spPr bwMode="auto">
              <a:xfrm>
                <a:off x="4237" y="1477"/>
                <a:ext cx="37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223288" name="Group 241"/>
            <p:cNvGrpSpPr>
              <a:grpSpLocks/>
            </p:cNvGrpSpPr>
            <p:nvPr/>
          </p:nvGrpSpPr>
          <p:grpSpPr bwMode="auto">
            <a:xfrm>
              <a:off x="4360" y="1453"/>
              <a:ext cx="66" cy="50"/>
              <a:chOff x="4360" y="1453"/>
              <a:chExt cx="66" cy="50"/>
            </a:xfrm>
          </p:grpSpPr>
          <p:sp>
            <p:nvSpPr>
              <p:cNvPr id="223322" name="Oval 242"/>
              <p:cNvSpPr>
                <a:spLocks noChangeArrowheads="1"/>
              </p:cNvSpPr>
              <p:nvPr/>
            </p:nvSpPr>
            <p:spPr bwMode="auto">
              <a:xfrm>
                <a:off x="4390" y="1453"/>
                <a:ext cx="36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23323" name="Oval 243"/>
              <p:cNvSpPr>
                <a:spLocks noChangeArrowheads="1"/>
              </p:cNvSpPr>
              <p:nvPr/>
            </p:nvSpPr>
            <p:spPr bwMode="auto">
              <a:xfrm>
                <a:off x="4360" y="1469"/>
                <a:ext cx="38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223289" name="Group 244"/>
            <p:cNvGrpSpPr>
              <a:grpSpLocks/>
            </p:cNvGrpSpPr>
            <p:nvPr/>
          </p:nvGrpSpPr>
          <p:grpSpPr bwMode="auto">
            <a:xfrm>
              <a:off x="4468" y="1368"/>
              <a:ext cx="60" cy="62"/>
              <a:chOff x="4468" y="1368"/>
              <a:chExt cx="60" cy="62"/>
            </a:xfrm>
          </p:grpSpPr>
          <p:sp>
            <p:nvSpPr>
              <p:cNvPr id="223320" name="Oval 245"/>
              <p:cNvSpPr>
                <a:spLocks noChangeArrowheads="1"/>
              </p:cNvSpPr>
              <p:nvPr/>
            </p:nvSpPr>
            <p:spPr bwMode="auto">
              <a:xfrm>
                <a:off x="4490" y="1368"/>
                <a:ext cx="38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23321" name="Oval 246"/>
              <p:cNvSpPr>
                <a:spLocks noChangeArrowheads="1"/>
              </p:cNvSpPr>
              <p:nvPr/>
            </p:nvSpPr>
            <p:spPr bwMode="auto">
              <a:xfrm>
                <a:off x="4468" y="1395"/>
                <a:ext cx="38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223290" name="Group 247"/>
            <p:cNvGrpSpPr>
              <a:grpSpLocks/>
            </p:cNvGrpSpPr>
            <p:nvPr/>
          </p:nvGrpSpPr>
          <p:grpSpPr bwMode="auto">
            <a:xfrm>
              <a:off x="4537" y="1252"/>
              <a:ext cx="41" cy="70"/>
              <a:chOff x="4537" y="1252"/>
              <a:chExt cx="41" cy="70"/>
            </a:xfrm>
          </p:grpSpPr>
          <p:sp>
            <p:nvSpPr>
              <p:cNvPr id="223318" name="Oval 248"/>
              <p:cNvSpPr>
                <a:spLocks noChangeArrowheads="1"/>
              </p:cNvSpPr>
              <p:nvPr/>
            </p:nvSpPr>
            <p:spPr bwMode="auto">
              <a:xfrm>
                <a:off x="4540" y="1252"/>
                <a:ext cx="38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23319" name="Oval 249"/>
              <p:cNvSpPr>
                <a:spLocks noChangeArrowheads="1"/>
              </p:cNvSpPr>
              <p:nvPr/>
            </p:nvSpPr>
            <p:spPr bwMode="auto">
              <a:xfrm>
                <a:off x="4537" y="1285"/>
                <a:ext cx="36" cy="37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223291" name="Group 250"/>
            <p:cNvGrpSpPr>
              <a:grpSpLocks/>
            </p:cNvGrpSpPr>
            <p:nvPr/>
          </p:nvGrpSpPr>
          <p:grpSpPr bwMode="auto">
            <a:xfrm>
              <a:off x="4522" y="1140"/>
              <a:ext cx="44" cy="62"/>
              <a:chOff x="4522" y="1140"/>
              <a:chExt cx="44" cy="62"/>
            </a:xfrm>
          </p:grpSpPr>
          <p:sp>
            <p:nvSpPr>
              <p:cNvPr id="223316" name="Oval 251"/>
              <p:cNvSpPr>
                <a:spLocks noChangeArrowheads="1"/>
              </p:cNvSpPr>
              <p:nvPr/>
            </p:nvSpPr>
            <p:spPr bwMode="auto">
              <a:xfrm>
                <a:off x="4522" y="1140"/>
                <a:ext cx="37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23317" name="Oval 252"/>
              <p:cNvSpPr>
                <a:spLocks noChangeArrowheads="1"/>
              </p:cNvSpPr>
              <p:nvPr/>
            </p:nvSpPr>
            <p:spPr bwMode="auto">
              <a:xfrm>
                <a:off x="4530" y="1166"/>
                <a:ext cx="36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223292" name="Group 253"/>
            <p:cNvGrpSpPr>
              <a:grpSpLocks/>
            </p:cNvGrpSpPr>
            <p:nvPr/>
          </p:nvGrpSpPr>
          <p:grpSpPr bwMode="auto">
            <a:xfrm>
              <a:off x="4480" y="1068"/>
              <a:ext cx="49" cy="55"/>
              <a:chOff x="4480" y="1068"/>
              <a:chExt cx="49" cy="55"/>
            </a:xfrm>
          </p:grpSpPr>
          <p:sp>
            <p:nvSpPr>
              <p:cNvPr id="223314" name="Oval 254"/>
              <p:cNvSpPr>
                <a:spLocks noChangeArrowheads="1"/>
              </p:cNvSpPr>
              <p:nvPr/>
            </p:nvSpPr>
            <p:spPr bwMode="auto">
              <a:xfrm>
                <a:off x="4480" y="1068"/>
                <a:ext cx="38" cy="37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23315" name="Oval 255"/>
              <p:cNvSpPr>
                <a:spLocks noChangeArrowheads="1"/>
              </p:cNvSpPr>
              <p:nvPr/>
            </p:nvSpPr>
            <p:spPr bwMode="auto">
              <a:xfrm>
                <a:off x="4492" y="1089"/>
                <a:ext cx="37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sp>
          <p:nvSpPr>
            <p:cNvPr id="223293" name="Rectangle 256"/>
            <p:cNvSpPr>
              <a:spLocks noChangeArrowheads="1"/>
            </p:cNvSpPr>
            <p:nvPr/>
          </p:nvSpPr>
          <p:spPr bwMode="auto">
            <a:xfrm rot="1920000">
              <a:off x="4417" y="1011"/>
              <a:ext cx="21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23294" name="Rectangle 257"/>
            <p:cNvSpPr>
              <a:spLocks noChangeArrowheads="1"/>
            </p:cNvSpPr>
            <p:nvPr/>
          </p:nvSpPr>
          <p:spPr bwMode="auto">
            <a:xfrm rot="1680000">
              <a:off x="4180" y="1392"/>
              <a:ext cx="21" cy="84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23295" name="Rectangle 258"/>
            <p:cNvSpPr>
              <a:spLocks noChangeArrowheads="1"/>
            </p:cNvSpPr>
            <p:nvPr/>
          </p:nvSpPr>
          <p:spPr bwMode="auto">
            <a:xfrm rot="240000">
              <a:off x="4316" y="987"/>
              <a:ext cx="22" cy="81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23296" name="Rectangle 259"/>
            <p:cNvSpPr>
              <a:spLocks noChangeArrowheads="1"/>
            </p:cNvSpPr>
            <p:nvPr/>
          </p:nvSpPr>
          <p:spPr bwMode="auto">
            <a:xfrm rot="6420000">
              <a:off x="4083" y="1140"/>
              <a:ext cx="20" cy="8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23297" name="Rectangle 260"/>
            <p:cNvSpPr>
              <a:spLocks noChangeArrowheads="1"/>
            </p:cNvSpPr>
            <p:nvPr/>
          </p:nvSpPr>
          <p:spPr bwMode="auto">
            <a:xfrm rot="-840000">
              <a:off x="4227" y="991"/>
              <a:ext cx="22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grpSp>
          <p:nvGrpSpPr>
            <p:cNvPr id="223298" name="Group 261"/>
            <p:cNvGrpSpPr>
              <a:grpSpLocks/>
            </p:cNvGrpSpPr>
            <p:nvPr/>
          </p:nvGrpSpPr>
          <p:grpSpPr bwMode="auto">
            <a:xfrm>
              <a:off x="4035" y="1274"/>
              <a:ext cx="96" cy="59"/>
              <a:chOff x="4035" y="1274"/>
              <a:chExt cx="96" cy="59"/>
            </a:xfrm>
          </p:grpSpPr>
          <p:grpSp>
            <p:nvGrpSpPr>
              <p:cNvPr id="223310" name="Group 262"/>
              <p:cNvGrpSpPr>
                <a:grpSpLocks/>
              </p:cNvGrpSpPr>
              <p:nvPr/>
            </p:nvGrpSpPr>
            <p:grpSpPr bwMode="auto">
              <a:xfrm>
                <a:off x="4035" y="1274"/>
                <a:ext cx="49" cy="59"/>
                <a:chOff x="4035" y="1274"/>
                <a:chExt cx="49" cy="59"/>
              </a:xfrm>
            </p:grpSpPr>
            <p:sp>
              <p:nvSpPr>
                <p:cNvPr id="223312" name="Oval 263"/>
                <p:cNvSpPr>
                  <a:spLocks noChangeArrowheads="1"/>
                </p:cNvSpPr>
                <p:nvPr/>
              </p:nvSpPr>
              <p:spPr bwMode="auto">
                <a:xfrm>
                  <a:off x="4035" y="1274"/>
                  <a:ext cx="38" cy="3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  <p:sp>
              <p:nvSpPr>
                <p:cNvPr id="223313" name="Oval 264"/>
                <p:cNvSpPr>
                  <a:spLocks noChangeArrowheads="1"/>
                </p:cNvSpPr>
                <p:nvPr/>
              </p:nvSpPr>
              <p:spPr bwMode="auto">
                <a:xfrm>
                  <a:off x="4046" y="1299"/>
                  <a:ext cx="38" cy="3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</p:grpSp>
          <p:sp>
            <p:nvSpPr>
              <p:cNvPr id="223311" name="Rectangle 265"/>
              <p:cNvSpPr>
                <a:spLocks noChangeArrowheads="1"/>
              </p:cNvSpPr>
              <p:nvPr/>
            </p:nvSpPr>
            <p:spPr bwMode="auto">
              <a:xfrm rot="4320000">
                <a:off x="4078" y="1253"/>
                <a:ext cx="21" cy="85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223299" name="Group 266"/>
            <p:cNvGrpSpPr>
              <a:grpSpLocks/>
            </p:cNvGrpSpPr>
            <p:nvPr/>
          </p:nvGrpSpPr>
          <p:grpSpPr bwMode="auto">
            <a:xfrm>
              <a:off x="4081" y="1365"/>
              <a:ext cx="87" cy="52"/>
              <a:chOff x="4081" y="1365"/>
              <a:chExt cx="87" cy="52"/>
            </a:xfrm>
          </p:grpSpPr>
          <p:grpSp>
            <p:nvGrpSpPr>
              <p:cNvPr id="223306" name="Group 267"/>
              <p:cNvGrpSpPr>
                <a:grpSpLocks/>
              </p:cNvGrpSpPr>
              <p:nvPr/>
            </p:nvGrpSpPr>
            <p:grpSpPr bwMode="auto">
              <a:xfrm>
                <a:off x="4081" y="1365"/>
                <a:ext cx="49" cy="52"/>
                <a:chOff x="4081" y="1365"/>
                <a:chExt cx="49" cy="52"/>
              </a:xfrm>
            </p:grpSpPr>
            <p:sp>
              <p:nvSpPr>
                <p:cNvPr id="223308" name="Oval 268"/>
                <p:cNvSpPr>
                  <a:spLocks noChangeArrowheads="1"/>
                </p:cNvSpPr>
                <p:nvPr/>
              </p:nvSpPr>
              <p:spPr bwMode="auto">
                <a:xfrm>
                  <a:off x="4088" y="1378"/>
                  <a:ext cx="42" cy="39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  <p:sp>
              <p:nvSpPr>
                <p:cNvPr id="223309" name="Oval 269"/>
                <p:cNvSpPr>
                  <a:spLocks noChangeArrowheads="1"/>
                </p:cNvSpPr>
                <p:nvPr/>
              </p:nvSpPr>
              <p:spPr bwMode="auto">
                <a:xfrm>
                  <a:off x="4081" y="1365"/>
                  <a:ext cx="37" cy="35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</p:grpSp>
          <p:sp>
            <p:nvSpPr>
              <p:cNvPr id="223307" name="Rectangle 270"/>
              <p:cNvSpPr>
                <a:spLocks noChangeArrowheads="1"/>
              </p:cNvSpPr>
              <p:nvPr/>
            </p:nvSpPr>
            <p:spPr bwMode="auto">
              <a:xfrm rot="3000000">
                <a:off x="4118" y="1336"/>
                <a:ext cx="21" cy="82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sp>
          <p:nvSpPr>
            <p:cNvPr id="223300" name="Rectangle 271"/>
            <p:cNvSpPr>
              <a:spLocks noChangeArrowheads="1"/>
            </p:cNvSpPr>
            <p:nvPr/>
          </p:nvSpPr>
          <p:spPr bwMode="auto">
            <a:xfrm rot="660000">
              <a:off x="4270" y="1431"/>
              <a:ext cx="21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23301" name="Rectangle 272"/>
            <p:cNvSpPr>
              <a:spLocks noChangeArrowheads="1"/>
            </p:cNvSpPr>
            <p:nvPr/>
          </p:nvSpPr>
          <p:spPr bwMode="auto">
            <a:xfrm rot="2880000">
              <a:off x="4480" y="1067"/>
              <a:ext cx="21" cy="8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23302" name="Rectangle 273"/>
            <p:cNvSpPr>
              <a:spLocks noChangeArrowheads="1"/>
            </p:cNvSpPr>
            <p:nvPr/>
          </p:nvSpPr>
          <p:spPr bwMode="auto">
            <a:xfrm rot="4080000">
              <a:off x="4516" y="1140"/>
              <a:ext cx="22" cy="8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23303" name="Rectangle 274"/>
            <p:cNvSpPr>
              <a:spLocks noChangeArrowheads="1"/>
            </p:cNvSpPr>
            <p:nvPr/>
          </p:nvSpPr>
          <p:spPr bwMode="auto">
            <a:xfrm rot="-1080000">
              <a:off x="4376" y="1408"/>
              <a:ext cx="21" cy="84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23304" name="Rectangle 275"/>
            <p:cNvSpPr>
              <a:spLocks noChangeArrowheads="1"/>
            </p:cNvSpPr>
            <p:nvPr/>
          </p:nvSpPr>
          <p:spPr bwMode="auto">
            <a:xfrm rot="-2880000">
              <a:off x="4470" y="1341"/>
              <a:ext cx="20" cy="8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23305" name="Rectangle 276"/>
            <p:cNvSpPr>
              <a:spLocks noChangeArrowheads="1"/>
            </p:cNvSpPr>
            <p:nvPr/>
          </p:nvSpPr>
          <p:spPr bwMode="auto">
            <a:xfrm rot="5880000">
              <a:off x="4522" y="1240"/>
              <a:ext cx="21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161803" name="Group 277"/>
          <p:cNvGrpSpPr>
            <a:grpSpLocks/>
          </p:cNvGrpSpPr>
          <p:nvPr/>
        </p:nvGrpSpPr>
        <p:grpSpPr bwMode="auto">
          <a:xfrm>
            <a:off x="3211513" y="2025650"/>
            <a:ext cx="193675" cy="625475"/>
            <a:chOff x="1932" y="1128"/>
            <a:chExt cx="122" cy="394"/>
          </a:xfrm>
        </p:grpSpPr>
        <p:sp>
          <p:nvSpPr>
            <p:cNvPr id="223272" name="Line 278"/>
            <p:cNvSpPr>
              <a:spLocks noChangeShapeType="1"/>
            </p:cNvSpPr>
            <p:nvPr/>
          </p:nvSpPr>
          <p:spPr bwMode="auto">
            <a:xfrm>
              <a:off x="1952" y="1280"/>
              <a:ext cx="27" cy="154"/>
            </a:xfrm>
            <a:prstGeom prst="line">
              <a:avLst/>
            </a:prstGeom>
            <a:noFill/>
            <a:ln w="12700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3273" name="Line 279"/>
            <p:cNvSpPr>
              <a:spLocks noChangeShapeType="1"/>
            </p:cNvSpPr>
            <p:nvPr/>
          </p:nvSpPr>
          <p:spPr bwMode="auto">
            <a:xfrm flipH="1">
              <a:off x="1963" y="1434"/>
              <a:ext cx="14" cy="32"/>
            </a:xfrm>
            <a:prstGeom prst="line">
              <a:avLst/>
            </a:prstGeom>
            <a:noFill/>
            <a:ln w="12700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3274" name="Line 280"/>
            <p:cNvSpPr>
              <a:spLocks noChangeShapeType="1"/>
            </p:cNvSpPr>
            <p:nvPr/>
          </p:nvSpPr>
          <p:spPr bwMode="auto">
            <a:xfrm>
              <a:off x="1963" y="1458"/>
              <a:ext cx="8" cy="35"/>
            </a:xfrm>
            <a:prstGeom prst="line">
              <a:avLst/>
            </a:prstGeom>
            <a:noFill/>
            <a:ln w="12700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3275" name="Arc 281"/>
            <p:cNvSpPr>
              <a:spLocks/>
            </p:cNvSpPr>
            <p:nvPr/>
          </p:nvSpPr>
          <p:spPr bwMode="auto">
            <a:xfrm>
              <a:off x="1957" y="1490"/>
              <a:ext cx="15" cy="32"/>
            </a:xfrm>
            <a:custGeom>
              <a:avLst/>
              <a:gdLst>
                <a:gd name="T0" fmla="*/ 0 w 21590"/>
                <a:gd name="T1" fmla="*/ 0 h 21554"/>
                <a:gd name="T2" fmla="*/ 0 w 21590"/>
                <a:gd name="T3" fmla="*/ 0 h 21554"/>
                <a:gd name="T4" fmla="*/ 0 w 21590"/>
                <a:gd name="T5" fmla="*/ 0 h 21554"/>
                <a:gd name="T6" fmla="*/ 0 60000 65536"/>
                <a:gd name="T7" fmla="*/ 0 60000 65536"/>
                <a:gd name="T8" fmla="*/ 0 60000 65536"/>
                <a:gd name="T9" fmla="*/ 0 w 21590"/>
                <a:gd name="T10" fmla="*/ 0 h 21554"/>
                <a:gd name="T11" fmla="*/ 21590 w 21590"/>
                <a:gd name="T12" fmla="*/ 21554 h 215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0" h="21554" fill="none" extrusionOk="0">
                  <a:moveTo>
                    <a:pt x="0" y="20890"/>
                  </a:moveTo>
                  <a:cubicBezTo>
                    <a:pt x="342" y="9770"/>
                    <a:pt x="9074" y="729"/>
                    <a:pt x="20175" y="0"/>
                  </a:cubicBezTo>
                </a:path>
                <a:path w="21590" h="21554" stroke="0" extrusionOk="0">
                  <a:moveTo>
                    <a:pt x="0" y="20890"/>
                  </a:moveTo>
                  <a:cubicBezTo>
                    <a:pt x="342" y="9770"/>
                    <a:pt x="9074" y="729"/>
                    <a:pt x="20175" y="0"/>
                  </a:cubicBezTo>
                  <a:lnTo>
                    <a:pt x="21590" y="21554"/>
                  </a:lnTo>
                  <a:lnTo>
                    <a:pt x="0" y="20890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3276" name="Arc 282"/>
            <p:cNvSpPr>
              <a:spLocks/>
            </p:cNvSpPr>
            <p:nvPr/>
          </p:nvSpPr>
          <p:spPr bwMode="auto">
            <a:xfrm>
              <a:off x="1932" y="1237"/>
              <a:ext cx="45" cy="49"/>
            </a:xfrm>
            <a:custGeom>
              <a:avLst/>
              <a:gdLst>
                <a:gd name="T0" fmla="*/ 0 w 36115"/>
                <a:gd name="T1" fmla="*/ 0 h 43186"/>
                <a:gd name="T2" fmla="*/ 0 w 36115"/>
                <a:gd name="T3" fmla="*/ 0 h 43186"/>
                <a:gd name="T4" fmla="*/ 0 w 36115"/>
                <a:gd name="T5" fmla="*/ 0 h 43186"/>
                <a:gd name="T6" fmla="*/ 0 60000 65536"/>
                <a:gd name="T7" fmla="*/ 0 60000 65536"/>
                <a:gd name="T8" fmla="*/ 0 60000 65536"/>
                <a:gd name="T9" fmla="*/ 0 w 36115"/>
                <a:gd name="T10" fmla="*/ 0 h 43186"/>
                <a:gd name="T11" fmla="*/ 36115 w 36115"/>
                <a:gd name="T12" fmla="*/ 43186 h 431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115" h="43186" fill="none" extrusionOk="0">
                  <a:moveTo>
                    <a:pt x="15297" y="0"/>
                  </a:moveTo>
                  <a:cubicBezTo>
                    <a:pt x="26914" y="421"/>
                    <a:pt x="36115" y="9961"/>
                    <a:pt x="36115" y="21586"/>
                  </a:cubicBezTo>
                  <a:cubicBezTo>
                    <a:pt x="36115" y="33515"/>
                    <a:pt x="26444" y="43186"/>
                    <a:pt x="14515" y="43186"/>
                  </a:cubicBezTo>
                  <a:cubicBezTo>
                    <a:pt x="9148" y="43185"/>
                    <a:pt x="3974" y="41188"/>
                    <a:pt x="-1" y="37582"/>
                  </a:cubicBezTo>
                </a:path>
                <a:path w="36115" h="43186" stroke="0" extrusionOk="0">
                  <a:moveTo>
                    <a:pt x="15297" y="0"/>
                  </a:moveTo>
                  <a:cubicBezTo>
                    <a:pt x="26914" y="421"/>
                    <a:pt x="36115" y="9961"/>
                    <a:pt x="36115" y="21586"/>
                  </a:cubicBezTo>
                  <a:cubicBezTo>
                    <a:pt x="36115" y="33515"/>
                    <a:pt x="26444" y="43186"/>
                    <a:pt x="14515" y="43186"/>
                  </a:cubicBezTo>
                  <a:cubicBezTo>
                    <a:pt x="9148" y="43185"/>
                    <a:pt x="3974" y="41188"/>
                    <a:pt x="-1" y="37582"/>
                  </a:cubicBezTo>
                  <a:lnTo>
                    <a:pt x="14515" y="21586"/>
                  </a:lnTo>
                  <a:lnTo>
                    <a:pt x="15297" y="0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3277" name="Arc 283"/>
            <p:cNvSpPr>
              <a:spLocks/>
            </p:cNvSpPr>
            <p:nvPr/>
          </p:nvSpPr>
          <p:spPr bwMode="auto">
            <a:xfrm>
              <a:off x="1950" y="1197"/>
              <a:ext cx="44" cy="48"/>
            </a:xfrm>
            <a:custGeom>
              <a:avLst/>
              <a:gdLst>
                <a:gd name="T0" fmla="*/ 0 w 36100"/>
                <a:gd name="T1" fmla="*/ 0 h 43185"/>
                <a:gd name="T2" fmla="*/ 0 w 36100"/>
                <a:gd name="T3" fmla="*/ 0 h 43185"/>
                <a:gd name="T4" fmla="*/ 0 w 36100"/>
                <a:gd name="T5" fmla="*/ 0 h 43185"/>
                <a:gd name="T6" fmla="*/ 0 60000 65536"/>
                <a:gd name="T7" fmla="*/ 0 60000 65536"/>
                <a:gd name="T8" fmla="*/ 0 60000 65536"/>
                <a:gd name="T9" fmla="*/ 0 w 36100"/>
                <a:gd name="T10" fmla="*/ 0 h 43185"/>
                <a:gd name="T11" fmla="*/ 36100 w 36100"/>
                <a:gd name="T12" fmla="*/ 43185 h 43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100" h="43185" fill="none" extrusionOk="0">
                  <a:moveTo>
                    <a:pt x="15314" y="0"/>
                  </a:moveTo>
                  <a:cubicBezTo>
                    <a:pt x="26918" y="438"/>
                    <a:pt x="36100" y="9972"/>
                    <a:pt x="36100" y="21585"/>
                  </a:cubicBezTo>
                  <a:cubicBezTo>
                    <a:pt x="36100" y="33514"/>
                    <a:pt x="26429" y="43185"/>
                    <a:pt x="14500" y="43185"/>
                  </a:cubicBezTo>
                  <a:cubicBezTo>
                    <a:pt x="9140" y="43184"/>
                    <a:pt x="3972" y="41192"/>
                    <a:pt x="0" y="37594"/>
                  </a:cubicBezTo>
                </a:path>
                <a:path w="36100" h="43185" stroke="0" extrusionOk="0">
                  <a:moveTo>
                    <a:pt x="15314" y="0"/>
                  </a:moveTo>
                  <a:cubicBezTo>
                    <a:pt x="26918" y="438"/>
                    <a:pt x="36100" y="9972"/>
                    <a:pt x="36100" y="21585"/>
                  </a:cubicBezTo>
                  <a:cubicBezTo>
                    <a:pt x="36100" y="33514"/>
                    <a:pt x="26429" y="43185"/>
                    <a:pt x="14500" y="43185"/>
                  </a:cubicBezTo>
                  <a:cubicBezTo>
                    <a:pt x="9140" y="43184"/>
                    <a:pt x="3972" y="41192"/>
                    <a:pt x="0" y="37594"/>
                  </a:cubicBezTo>
                  <a:lnTo>
                    <a:pt x="14500" y="21585"/>
                  </a:lnTo>
                  <a:lnTo>
                    <a:pt x="15314" y="0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3278" name="Arc 284"/>
            <p:cNvSpPr>
              <a:spLocks/>
            </p:cNvSpPr>
            <p:nvPr/>
          </p:nvSpPr>
          <p:spPr bwMode="auto">
            <a:xfrm>
              <a:off x="1964" y="1158"/>
              <a:ext cx="44" cy="47"/>
            </a:xfrm>
            <a:custGeom>
              <a:avLst/>
              <a:gdLst>
                <a:gd name="T0" fmla="*/ 0 w 36263"/>
                <a:gd name="T1" fmla="*/ 0 h 41355"/>
                <a:gd name="T2" fmla="*/ 0 w 36263"/>
                <a:gd name="T3" fmla="*/ 0 h 41355"/>
                <a:gd name="T4" fmla="*/ 0 w 36263"/>
                <a:gd name="T5" fmla="*/ 0 h 41355"/>
                <a:gd name="T6" fmla="*/ 0 60000 65536"/>
                <a:gd name="T7" fmla="*/ 0 60000 65536"/>
                <a:gd name="T8" fmla="*/ 0 60000 65536"/>
                <a:gd name="T9" fmla="*/ 0 w 36263"/>
                <a:gd name="T10" fmla="*/ 0 h 41355"/>
                <a:gd name="T11" fmla="*/ 36263 w 36263"/>
                <a:gd name="T12" fmla="*/ 41355 h 413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263" h="41355" fill="none" extrusionOk="0">
                  <a:moveTo>
                    <a:pt x="23397" y="0"/>
                  </a:moveTo>
                  <a:cubicBezTo>
                    <a:pt x="31218" y="3458"/>
                    <a:pt x="36263" y="11204"/>
                    <a:pt x="36263" y="19755"/>
                  </a:cubicBezTo>
                  <a:cubicBezTo>
                    <a:pt x="36263" y="31684"/>
                    <a:pt x="26592" y="41355"/>
                    <a:pt x="14663" y="41355"/>
                  </a:cubicBezTo>
                  <a:cubicBezTo>
                    <a:pt x="9227" y="41354"/>
                    <a:pt x="3991" y="39305"/>
                    <a:pt x="-1" y="35615"/>
                  </a:cubicBezTo>
                </a:path>
                <a:path w="36263" h="41355" stroke="0" extrusionOk="0">
                  <a:moveTo>
                    <a:pt x="23397" y="0"/>
                  </a:moveTo>
                  <a:cubicBezTo>
                    <a:pt x="31218" y="3458"/>
                    <a:pt x="36263" y="11204"/>
                    <a:pt x="36263" y="19755"/>
                  </a:cubicBezTo>
                  <a:cubicBezTo>
                    <a:pt x="36263" y="31684"/>
                    <a:pt x="26592" y="41355"/>
                    <a:pt x="14663" y="41355"/>
                  </a:cubicBezTo>
                  <a:cubicBezTo>
                    <a:pt x="9227" y="41354"/>
                    <a:pt x="3991" y="39305"/>
                    <a:pt x="-1" y="35615"/>
                  </a:cubicBezTo>
                  <a:lnTo>
                    <a:pt x="14663" y="19755"/>
                  </a:lnTo>
                  <a:lnTo>
                    <a:pt x="23397" y="0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3279" name="Arc 285"/>
            <p:cNvSpPr>
              <a:spLocks/>
            </p:cNvSpPr>
            <p:nvPr/>
          </p:nvSpPr>
          <p:spPr bwMode="auto">
            <a:xfrm>
              <a:off x="1990" y="1128"/>
              <a:ext cx="64" cy="46"/>
            </a:xfrm>
            <a:custGeom>
              <a:avLst/>
              <a:gdLst>
                <a:gd name="T0" fmla="*/ 0 w 40969"/>
                <a:gd name="T1" fmla="*/ 0 h 24899"/>
                <a:gd name="T2" fmla="*/ 0 w 40969"/>
                <a:gd name="T3" fmla="*/ 0 h 24899"/>
                <a:gd name="T4" fmla="*/ 0 w 40969"/>
                <a:gd name="T5" fmla="*/ 0 h 24899"/>
                <a:gd name="T6" fmla="*/ 0 60000 65536"/>
                <a:gd name="T7" fmla="*/ 0 60000 65536"/>
                <a:gd name="T8" fmla="*/ 0 60000 65536"/>
                <a:gd name="T9" fmla="*/ 0 w 40969"/>
                <a:gd name="T10" fmla="*/ 0 h 24899"/>
                <a:gd name="T11" fmla="*/ 40969 w 40969"/>
                <a:gd name="T12" fmla="*/ 24899 h 248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969" h="24899" fill="none" extrusionOk="0">
                  <a:moveTo>
                    <a:pt x="40715" y="0"/>
                  </a:moveTo>
                  <a:cubicBezTo>
                    <a:pt x="40884" y="1091"/>
                    <a:pt x="40969" y="2194"/>
                    <a:pt x="40969" y="3299"/>
                  </a:cubicBezTo>
                  <a:cubicBezTo>
                    <a:pt x="40969" y="15228"/>
                    <a:pt x="31298" y="24899"/>
                    <a:pt x="19369" y="24899"/>
                  </a:cubicBezTo>
                  <a:cubicBezTo>
                    <a:pt x="11147" y="24898"/>
                    <a:pt x="3638" y="20231"/>
                    <a:pt x="-1" y="12859"/>
                  </a:cubicBezTo>
                </a:path>
                <a:path w="40969" h="24899" stroke="0" extrusionOk="0">
                  <a:moveTo>
                    <a:pt x="40715" y="0"/>
                  </a:moveTo>
                  <a:cubicBezTo>
                    <a:pt x="40884" y="1091"/>
                    <a:pt x="40969" y="2194"/>
                    <a:pt x="40969" y="3299"/>
                  </a:cubicBezTo>
                  <a:cubicBezTo>
                    <a:pt x="40969" y="15228"/>
                    <a:pt x="31298" y="24899"/>
                    <a:pt x="19369" y="24899"/>
                  </a:cubicBezTo>
                  <a:cubicBezTo>
                    <a:pt x="11147" y="24898"/>
                    <a:pt x="3638" y="20231"/>
                    <a:pt x="-1" y="12859"/>
                  </a:cubicBezTo>
                  <a:lnTo>
                    <a:pt x="19369" y="3299"/>
                  </a:lnTo>
                  <a:lnTo>
                    <a:pt x="40715" y="0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61804" name="Group 286"/>
          <p:cNvGrpSpPr>
            <a:grpSpLocks/>
          </p:cNvGrpSpPr>
          <p:nvPr/>
        </p:nvGrpSpPr>
        <p:grpSpPr bwMode="auto">
          <a:xfrm>
            <a:off x="2797175" y="2362200"/>
            <a:ext cx="384175" cy="327025"/>
            <a:chOff x="1671" y="1340"/>
            <a:chExt cx="241" cy="206"/>
          </a:xfrm>
        </p:grpSpPr>
        <p:sp>
          <p:nvSpPr>
            <p:cNvPr id="223258" name="Arc 287"/>
            <p:cNvSpPr>
              <a:spLocks/>
            </p:cNvSpPr>
            <p:nvPr/>
          </p:nvSpPr>
          <p:spPr bwMode="auto">
            <a:xfrm rot="-840000">
              <a:off x="1679" y="1444"/>
              <a:ext cx="19" cy="102"/>
            </a:xfrm>
            <a:custGeom>
              <a:avLst/>
              <a:gdLst>
                <a:gd name="T0" fmla="*/ 0 w 21600"/>
                <a:gd name="T1" fmla="*/ 0 h 20444"/>
                <a:gd name="T2" fmla="*/ 0 w 21600"/>
                <a:gd name="T3" fmla="*/ 0 h 20444"/>
                <a:gd name="T4" fmla="*/ 0 w 21600"/>
                <a:gd name="T5" fmla="*/ 0 h 20444"/>
                <a:gd name="T6" fmla="*/ 0 60000 65536"/>
                <a:gd name="T7" fmla="*/ 0 60000 65536"/>
                <a:gd name="T8" fmla="*/ 0 60000 65536"/>
                <a:gd name="T9" fmla="*/ 0 w 21600"/>
                <a:gd name="T10" fmla="*/ 0 h 20444"/>
                <a:gd name="T11" fmla="*/ 21600 w 21600"/>
                <a:gd name="T12" fmla="*/ 20444 h 204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0444" fill="none" extrusionOk="0">
                  <a:moveTo>
                    <a:pt x="21600" y="0"/>
                  </a:moveTo>
                  <a:cubicBezTo>
                    <a:pt x="21600" y="9242"/>
                    <a:pt x="15719" y="17460"/>
                    <a:pt x="6971" y="20443"/>
                  </a:cubicBezTo>
                </a:path>
                <a:path w="21600" h="20444" stroke="0" extrusionOk="0">
                  <a:moveTo>
                    <a:pt x="21600" y="0"/>
                  </a:moveTo>
                  <a:cubicBezTo>
                    <a:pt x="21600" y="9242"/>
                    <a:pt x="15719" y="17460"/>
                    <a:pt x="6971" y="20443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3259" name="Arc 288"/>
            <p:cNvSpPr>
              <a:spLocks/>
            </p:cNvSpPr>
            <p:nvPr/>
          </p:nvSpPr>
          <p:spPr bwMode="auto">
            <a:xfrm rot="-840000">
              <a:off x="1671" y="1383"/>
              <a:ext cx="16" cy="59"/>
            </a:xfrm>
            <a:custGeom>
              <a:avLst/>
              <a:gdLst>
                <a:gd name="T0" fmla="*/ 0 w 21600"/>
                <a:gd name="T1" fmla="*/ 0 h 21555"/>
                <a:gd name="T2" fmla="*/ 0 w 21600"/>
                <a:gd name="T3" fmla="*/ 0 h 21555"/>
                <a:gd name="T4" fmla="*/ 0 w 21600"/>
                <a:gd name="T5" fmla="*/ 0 h 2155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55"/>
                <a:gd name="T11" fmla="*/ 21600 w 21600"/>
                <a:gd name="T12" fmla="*/ 21555 h 215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55" fill="none" extrusionOk="0">
                  <a:moveTo>
                    <a:pt x="-1" y="21554"/>
                  </a:moveTo>
                  <a:cubicBezTo>
                    <a:pt x="-1" y="10165"/>
                    <a:pt x="8843" y="733"/>
                    <a:pt x="20208" y="-1"/>
                  </a:cubicBezTo>
                </a:path>
                <a:path w="21600" h="21555" stroke="0" extrusionOk="0">
                  <a:moveTo>
                    <a:pt x="-1" y="21554"/>
                  </a:moveTo>
                  <a:cubicBezTo>
                    <a:pt x="-1" y="10165"/>
                    <a:pt x="8843" y="733"/>
                    <a:pt x="20208" y="-1"/>
                  </a:cubicBezTo>
                  <a:lnTo>
                    <a:pt x="21600" y="21555"/>
                  </a:lnTo>
                  <a:lnTo>
                    <a:pt x="-1" y="21554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3260" name="Arc 289"/>
            <p:cNvSpPr>
              <a:spLocks/>
            </p:cNvSpPr>
            <p:nvPr/>
          </p:nvSpPr>
          <p:spPr bwMode="auto">
            <a:xfrm rot="-840000">
              <a:off x="1690" y="1380"/>
              <a:ext cx="24" cy="92"/>
            </a:xfrm>
            <a:custGeom>
              <a:avLst/>
              <a:gdLst>
                <a:gd name="T0" fmla="*/ 0 w 28637"/>
                <a:gd name="T1" fmla="*/ 0 h 21600"/>
                <a:gd name="T2" fmla="*/ 0 w 28637"/>
                <a:gd name="T3" fmla="*/ 0 h 21600"/>
                <a:gd name="T4" fmla="*/ 0 w 28637"/>
                <a:gd name="T5" fmla="*/ 0 h 21600"/>
                <a:gd name="T6" fmla="*/ 0 60000 65536"/>
                <a:gd name="T7" fmla="*/ 0 60000 65536"/>
                <a:gd name="T8" fmla="*/ 0 60000 65536"/>
                <a:gd name="T9" fmla="*/ 0 w 28637"/>
                <a:gd name="T10" fmla="*/ 0 h 21600"/>
                <a:gd name="T11" fmla="*/ 28637 w 2863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637" h="21600" fill="none" extrusionOk="0">
                  <a:moveTo>
                    <a:pt x="0" y="1178"/>
                  </a:moveTo>
                  <a:cubicBezTo>
                    <a:pt x="2264" y="398"/>
                    <a:pt x="4642" y="-1"/>
                    <a:pt x="7037" y="-1"/>
                  </a:cubicBezTo>
                  <a:cubicBezTo>
                    <a:pt x="18966" y="-1"/>
                    <a:pt x="28637" y="9670"/>
                    <a:pt x="28637" y="21600"/>
                  </a:cubicBezTo>
                </a:path>
                <a:path w="28637" h="21600" stroke="0" extrusionOk="0">
                  <a:moveTo>
                    <a:pt x="0" y="1178"/>
                  </a:moveTo>
                  <a:cubicBezTo>
                    <a:pt x="2264" y="398"/>
                    <a:pt x="4642" y="-1"/>
                    <a:pt x="7037" y="-1"/>
                  </a:cubicBezTo>
                  <a:cubicBezTo>
                    <a:pt x="18966" y="-1"/>
                    <a:pt x="28637" y="9670"/>
                    <a:pt x="28637" y="21600"/>
                  </a:cubicBezTo>
                  <a:lnTo>
                    <a:pt x="7037" y="21600"/>
                  </a:lnTo>
                  <a:lnTo>
                    <a:pt x="0" y="1178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3261" name="Arc 290"/>
            <p:cNvSpPr>
              <a:spLocks/>
            </p:cNvSpPr>
            <p:nvPr/>
          </p:nvSpPr>
          <p:spPr bwMode="auto">
            <a:xfrm rot="-840000">
              <a:off x="1725" y="1445"/>
              <a:ext cx="23" cy="93"/>
            </a:xfrm>
            <a:custGeom>
              <a:avLst/>
              <a:gdLst>
                <a:gd name="T0" fmla="*/ 0 w 27621"/>
                <a:gd name="T1" fmla="*/ 0 h 21600"/>
                <a:gd name="T2" fmla="*/ 0 w 27621"/>
                <a:gd name="T3" fmla="*/ 0 h 21600"/>
                <a:gd name="T4" fmla="*/ 0 w 27621"/>
                <a:gd name="T5" fmla="*/ 0 h 21600"/>
                <a:gd name="T6" fmla="*/ 0 60000 65536"/>
                <a:gd name="T7" fmla="*/ 0 60000 65536"/>
                <a:gd name="T8" fmla="*/ 0 60000 65536"/>
                <a:gd name="T9" fmla="*/ 0 w 27621"/>
                <a:gd name="T10" fmla="*/ 0 h 21600"/>
                <a:gd name="T11" fmla="*/ 27621 w 2762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621" h="21600" fill="none" extrusionOk="0">
                  <a:moveTo>
                    <a:pt x="27620" y="20743"/>
                  </a:moveTo>
                  <a:cubicBezTo>
                    <a:pt x="25664" y="21311"/>
                    <a:pt x="23637" y="21599"/>
                    <a:pt x="21600" y="21599"/>
                  </a:cubicBezTo>
                  <a:cubicBezTo>
                    <a:pt x="9670" y="21599"/>
                    <a:pt x="-1" y="11929"/>
                    <a:pt x="-1" y="-1"/>
                  </a:cubicBezTo>
                </a:path>
                <a:path w="27621" h="21600" stroke="0" extrusionOk="0">
                  <a:moveTo>
                    <a:pt x="27620" y="20743"/>
                  </a:moveTo>
                  <a:cubicBezTo>
                    <a:pt x="25664" y="21311"/>
                    <a:pt x="23637" y="21599"/>
                    <a:pt x="21600" y="21599"/>
                  </a:cubicBez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lnTo>
                    <a:pt x="27620" y="20743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3262" name="Arc 291"/>
            <p:cNvSpPr>
              <a:spLocks/>
            </p:cNvSpPr>
            <p:nvPr/>
          </p:nvSpPr>
          <p:spPr bwMode="auto">
            <a:xfrm rot="9960000">
              <a:off x="1802" y="1359"/>
              <a:ext cx="19" cy="103"/>
            </a:xfrm>
            <a:custGeom>
              <a:avLst/>
              <a:gdLst>
                <a:gd name="T0" fmla="*/ 0 w 21600"/>
                <a:gd name="T1" fmla="*/ 0 h 20580"/>
                <a:gd name="T2" fmla="*/ 0 w 21600"/>
                <a:gd name="T3" fmla="*/ 0 h 20580"/>
                <a:gd name="T4" fmla="*/ 0 w 21600"/>
                <a:gd name="T5" fmla="*/ 0 h 2058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0580"/>
                <a:gd name="T11" fmla="*/ 21600 w 21600"/>
                <a:gd name="T12" fmla="*/ 20580 h 205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0580" fill="none" extrusionOk="0">
                  <a:moveTo>
                    <a:pt x="21599" y="-1"/>
                  </a:moveTo>
                  <a:cubicBezTo>
                    <a:pt x="21599" y="68"/>
                    <a:pt x="21600" y="136"/>
                    <a:pt x="21600" y="205"/>
                  </a:cubicBezTo>
                  <a:cubicBezTo>
                    <a:pt x="21600" y="9370"/>
                    <a:pt x="15815" y="17537"/>
                    <a:pt x="7170" y="20580"/>
                  </a:cubicBezTo>
                </a:path>
                <a:path w="21600" h="20580" stroke="0" extrusionOk="0">
                  <a:moveTo>
                    <a:pt x="21599" y="-1"/>
                  </a:moveTo>
                  <a:cubicBezTo>
                    <a:pt x="21599" y="68"/>
                    <a:pt x="21600" y="136"/>
                    <a:pt x="21600" y="205"/>
                  </a:cubicBezTo>
                  <a:cubicBezTo>
                    <a:pt x="21600" y="9370"/>
                    <a:pt x="15815" y="17537"/>
                    <a:pt x="7170" y="20580"/>
                  </a:cubicBezTo>
                  <a:lnTo>
                    <a:pt x="0" y="205"/>
                  </a:lnTo>
                  <a:lnTo>
                    <a:pt x="21599" y="-1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3263" name="Arc 292"/>
            <p:cNvSpPr>
              <a:spLocks/>
            </p:cNvSpPr>
            <p:nvPr/>
          </p:nvSpPr>
          <p:spPr bwMode="auto">
            <a:xfrm rot="9960000">
              <a:off x="1816" y="1464"/>
              <a:ext cx="16" cy="58"/>
            </a:xfrm>
            <a:custGeom>
              <a:avLst/>
              <a:gdLst>
                <a:gd name="T0" fmla="*/ 0 w 21600"/>
                <a:gd name="T1" fmla="*/ 0 h 21558"/>
                <a:gd name="T2" fmla="*/ 0 w 21600"/>
                <a:gd name="T3" fmla="*/ 0 h 21558"/>
                <a:gd name="T4" fmla="*/ 0 w 21600"/>
                <a:gd name="T5" fmla="*/ 0 h 215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58"/>
                <a:gd name="T11" fmla="*/ 21600 w 21600"/>
                <a:gd name="T12" fmla="*/ 21558 h 215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58" fill="none" extrusionOk="0">
                  <a:moveTo>
                    <a:pt x="-1" y="21557"/>
                  </a:moveTo>
                  <a:cubicBezTo>
                    <a:pt x="-1" y="10151"/>
                    <a:pt x="8868" y="711"/>
                    <a:pt x="20253" y="0"/>
                  </a:cubicBezTo>
                </a:path>
                <a:path w="21600" h="21558" stroke="0" extrusionOk="0">
                  <a:moveTo>
                    <a:pt x="-1" y="21557"/>
                  </a:moveTo>
                  <a:cubicBezTo>
                    <a:pt x="-1" y="10151"/>
                    <a:pt x="8868" y="711"/>
                    <a:pt x="20253" y="0"/>
                  </a:cubicBezTo>
                  <a:lnTo>
                    <a:pt x="21600" y="21558"/>
                  </a:lnTo>
                  <a:lnTo>
                    <a:pt x="-1" y="21557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3264" name="Arc 293"/>
            <p:cNvSpPr>
              <a:spLocks/>
            </p:cNvSpPr>
            <p:nvPr/>
          </p:nvSpPr>
          <p:spPr bwMode="auto">
            <a:xfrm rot="9960000">
              <a:off x="1790" y="1433"/>
              <a:ext cx="24" cy="92"/>
            </a:xfrm>
            <a:custGeom>
              <a:avLst/>
              <a:gdLst>
                <a:gd name="T0" fmla="*/ 0 w 28637"/>
                <a:gd name="T1" fmla="*/ 0 h 21600"/>
                <a:gd name="T2" fmla="*/ 0 w 28637"/>
                <a:gd name="T3" fmla="*/ 0 h 21600"/>
                <a:gd name="T4" fmla="*/ 0 w 28637"/>
                <a:gd name="T5" fmla="*/ 0 h 21600"/>
                <a:gd name="T6" fmla="*/ 0 60000 65536"/>
                <a:gd name="T7" fmla="*/ 0 60000 65536"/>
                <a:gd name="T8" fmla="*/ 0 60000 65536"/>
                <a:gd name="T9" fmla="*/ 0 w 28637"/>
                <a:gd name="T10" fmla="*/ 0 h 21600"/>
                <a:gd name="T11" fmla="*/ 28637 w 2863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637" h="21600" fill="none" extrusionOk="0">
                  <a:moveTo>
                    <a:pt x="0" y="1178"/>
                  </a:moveTo>
                  <a:cubicBezTo>
                    <a:pt x="2264" y="398"/>
                    <a:pt x="4642" y="-1"/>
                    <a:pt x="7037" y="-1"/>
                  </a:cubicBezTo>
                  <a:cubicBezTo>
                    <a:pt x="18966" y="-1"/>
                    <a:pt x="28637" y="9670"/>
                    <a:pt x="28637" y="21600"/>
                  </a:cubicBezTo>
                </a:path>
                <a:path w="28637" h="21600" stroke="0" extrusionOk="0">
                  <a:moveTo>
                    <a:pt x="0" y="1178"/>
                  </a:moveTo>
                  <a:cubicBezTo>
                    <a:pt x="2264" y="398"/>
                    <a:pt x="4642" y="-1"/>
                    <a:pt x="7037" y="-1"/>
                  </a:cubicBezTo>
                  <a:cubicBezTo>
                    <a:pt x="18966" y="-1"/>
                    <a:pt x="28637" y="9670"/>
                    <a:pt x="28637" y="21600"/>
                  </a:cubicBezTo>
                  <a:lnTo>
                    <a:pt x="7037" y="21600"/>
                  </a:lnTo>
                  <a:lnTo>
                    <a:pt x="0" y="1178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3265" name="Arc 294"/>
            <p:cNvSpPr>
              <a:spLocks/>
            </p:cNvSpPr>
            <p:nvPr/>
          </p:nvSpPr>
          <p:spPr bwMode="auto">
            <a:xfrm rot="9960000">
              <a:off x="1745" y="1435"/>
              <a:ext cx="19" cy="98"/>
            </a:xfrm>
            <a:custGeom>
              <a:avLst/>
              <a:gdLst>
                <a:gd name="T0" fmla="*/ 0 w 21600"/>
                <a:gd name="T1" fmla="*/ 0 h 19605"/>
                <a:gd name="T2" fmla="*/ 0 w 21600"/>
                <a:gd name="T3" fmla="*/ 0 h 19605"/>
                <a:gd name="T4" fmla="*/ 0 w 21600"/>
                <a:gd name="T5" fmla="*/ 0 h 19605"/>
                <a:gd name="T6" fmla="*/ 0 60000 65536"/>
                <a:gd name="T7" fmla="*/ 0 60000 65536"/>
                <a:gd name="T8" fmla="*/ 0 60000 65536"/>
                <a:gd name="T9" fmla="*/ 0 w 21600"/>
                <a:gd name="T10" fmla="*/ 0 h 19605"/>
                <a:gd name="T11" fmla="*/ 21600 w 21600"/>
                <a:gd name="T12" fmla="*/ 19605 h 196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9605" fill="none" extrusionOk="0">
                  <a:moveTo>
                    <a:pt x="-1" y="19604"/>
                  </a:moveTo>
                  <a:cubicBezTo>
                    <a:pt x="-1" y="11185"/>
                    <a:pt x="4892" y="3533"/>
                    <a:pt x="12533" y="-1"/>
                  </a:cubicBezTo>
                </a:path>
                <a:path w="21600" h="19605" stroke="0" extrusionOk="0">
                  <a:moveTo>
                    <a:pt x="-1" y="19604"/>
                  </a:moveTo>
                  <a:cubicBezTo>
                    <a:pt x="-1" y="11185"/>
                    <a:pt x="4892" y="3533"/>
                    <a:pt x="12533" y="-1"/>
                  </a:cubicBezTo>
                  <a:lnTo>
                    <a:pt x="21600" y="19605"/>
                  </a:lnTo>
                  <a:lnTo>
                    <a:pt x="-1" y="19604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3266" name="Arc 295"/>
            <p:cNvSpPr>
              <a:spLocks/>
            </p:cNvSpPr>
            <p:nvPr/>
          </p:nvSpPr>
          <p:spPr bwMode="auto">
            <a:xfrm rot="9960000">
              <a:off x="1737" y="1369"/>
              <a:ext cx="17" cy="60"/>
            </a:xfrm>
            <a:custGeom>
              <a:avLst/>
              <a:gdLst>
                <a:gd name="T0" fmla="*/ 0 w 23027"/>
                <a:gd name="T1" fmla="*/ 0 h 21981"/>
                <a:gd name="T2" fmla="*/ 0 w 23027"/>
                <a:gd name="T3" fmla="*/ 0 h 21981"/>
                <a:gd name="T4" fmla="*/ 0 w 23027"/>
                <a:gd name="T5" fmla="*/ 0 h 21981"/>
                <a:gd name="T6" fmla="*/ 0 60000 65536"/>
                <a:gd name="T7" fmla="*/ 0 60000 65536"/>
                <a:gd name="T8" fmla="*/ 0 60000 65536"/>
                <a:gd name="T9" fmla="*/ 0 w 23027"/>
                <a:gd name="T10" fmla="*/ 0 h 21981"/>
                <a:gd name="T11" fmla="*/ 23027 w 23027"/>
                <a:gd name="T12" fmla="*/ 21981 h 219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027" h="21981" fill="none" extrusionOk="0">
                  <a:moveTo>
                    <a:pt x="23023" y="0"/>
                  </a:moveTo>
                  <a:cubicBezTo>
                    <a:pt x="23025" y="126"/>
                    <a:pt x="23027" y="253"/>
                    <a:pt x="23027" y="381"/>
                  </a:cubicBezTo>
                  <a:cubicBezTo>
                    <a:pt x="23027" y="12310"/>
                    <a:pt x="13356" y="21981"/>
                    <a:pt x="1427" y="21981"/>
                  </a:cubicBezTo>
                  <a:cubicBezTo>
                    <a:pt x="950" y="21980"/>
                    <a:pt x="475" y="21965"/>
                    <a:pt x="0" y="21933"/>
                  </a:cubicBezTo>
                </a:path>
                <a:path w="23027" h="21981" stroke="0" extrusionOk="0">
                  <a:moveTo>
                    <a:pt x="23023" y="0"/>
                  </a:moveTo>
                  <a:cubicBezTo>
                    <a:pt x="23025" y="126"/>
                    <a:pt x="23027" y="253"/>
                    <a:pt x="23027" y="381"/>
                  </a:cubicBezTo>
                  <a:cubicBezTo>
                    <a:pt x="23027" y="12310"/>
                    <a:pt x="13356" y="21981"/>
                    <a:pt x="1427" y="21981"/>
                  </a:cubicBezTo>
                  <a:cubicBezTo>
                    <a:pt x="950" y="21980"/>
                    <a:pt x="475" y="21965"/>
                    <a:pt x="0" y="21933"/>
                  </a:cubicBezTo>
                  <a:lnTo>
                    <a:pt x="1427" y="381"/>
                  </a:lnTo>
                  <a:lnTo>
                    <a:pt x="23023" y="0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3267" name="Arc 296"/>
            <p:cNvSpPr>
              <a:spLocks/>
            </p:cNvSpPr>
            <p:nvPr/>
          </p:nvSpPr>
          <p:spPr bwMode="auto">
            <a:xfrm rot="9960000">
              <a:off x="1754" y="1366"/>
              <a:ext cx="24" cy="93"/>
            </a:xfrm>
            <a:custGeom>
              <a:avLst/>
              <a:gdLst>
                <a:gd name="T0" fmla="*/ 0 w 27359"/>
                <a:gd name="T1" fmla="*/ 0 h 21833"/>
                <a:gd name="T2" fmla="*/ 0 w 27359"/>
                <a:gd name="T3" fmla="*/ 0 h 21833"/>
                <a:gd name="T4" fmla="*/ 0 w 27359"/>
                <a:gd name="T5" fmla="*/ 0 h 21833"/>
                <a:gd name="T6" fmla="*/ 0 60000 65536"/>
                <a:gd name="T7" fmla="*/ 0 60000 65536"/>
                <a:gd name="T8" fmla="*/ 0 60000 65536"/>
                <a:gd name="T9" fmla="*/ 0 w 27359"/>
                <a:gd name="T10" fmla="*/ 0 h 21833"/>
                <a:gd name="T11" fmla="*/ 27359 w 27359"/>
                <a:gd name="T12" fmla="*/ 21833 h 218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359" h="21833" fill="none" extrusionOk="0">
                  <a:moveTo>
                    <a:pt x="27359" y="21051"/>
                  </a:moveTo>
                  <a:cubicBezTo>
                    <a:pt x="25483" y="21569"/>
                    <a:pt x="23546" y="21832"/>
                    <a:pt x="21600" y="21832"/>
                  </a:cubicBezTo>
                  <a:cubicBezTo>
                    <a:pt x="9670" y="21833"/>
                    <a:pt x="0" y="12162"/>
                    <a:pt x="0" y="233"/>
                  </a:cubicBezTo>
                  <a:cubicBezTo>
                    <a:pt x="0" y="155"/>
                    <a:pt x="0" y="77"/>
                    <a:pt x="1" y="0"/>
                  </a:cubicBezTo>
                </a:path>
                <a:path w="27359" h="21833" stroke="0" extrusionOk="0">
                  <a:moveTo>
                    <a:pt x="27359" y="21051"/>
                  </a:moveTo>
                  <a:cubicBezTo>
                    <a:pt x="25483" y="21569"/>
                    <a:pt x="23546" y="21832"/>
                    <a:pt x="21600" y="21832"/>
                  </a:cubicBezTo>
                  <a:cubicBezTo>
                    <a:pt x="9670" y="21833"/>
                    <a:pt x="0" y="12162"/>
                    <a:pt x="0" y="233"/>
                  </a:cubicBezTo>
                  <a:cubicBezTo>
                    <a:pt x="0" y="155"/>
                    <a:pt x="0" y="77"/>
                    <a:pt x="1" y="0"/>
                  </a:cubicBezTo>
                  <a:lnTo>
                    <a:pt x="21600" y="233"/>
                  </a:lnTo>
                  <a:lnTo>
                    <a:pt x="27359" y="21051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3268" name="Arc 297"/>
            <p:cNvSpPr>
              <a:spLocks/>
            </p:cNvSpPr>
            <p:nvPr/>
          </p:nvSpPr>
          <p:spPr bwMode="auto">
            <a:xfrm rot="-840000">
              <a:off x="1816" y="1352"/>
              <a:ext cx="24" cy="93"/>
            </a:xfrm>
            <a:custGeom>
              <a:avLst/>
              <a:gdLst>
                <a:gd name="T0" fmla="*/ 0 w 28430"/>
                <a:gd name="T1" fmla="*/ 0 h 21600"/>
                <a:gd name="T2" fmla="*/ 0 w 28430"/>
                <a:gd name="T3" fmla="*/ 0 h 21600"/>
                <a:gd name="T4" fmla="*/ 0 w 28430"/>
                <a:gd name="T5" fmla="*/ 0 h 21600"/>
                <a:gd name="T6" fmla="*/ 0 60000 65536"/>
                <a:gd name="T7" fmla="*/ 0 60000 65536"/>
                <a:gd name="T8" fmla="*/ 0 60000 65536"/>
                <a:gd name="T9" fmla="*/ 0 w 28430"/>
                <a:gd name="T10" fmla="*/ 0 h 21600"/>
                <a:gd name="T11" fmla="*/ 28430 w 2843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430" h="21600" fill="none" extrusionOk="0">
                  <a:moveTo>
                    <a:pt x="0" y="1108"/>
                  </a:moveTo>
                  <a:cubicBezTo>
                    <a:pt x="2202" y="374"/>
                    <a:pt x="4509" y="-1"/>
                    <a:pt x="6831" y="-1"/>
                  </a:cubicBezTo>
                  <a:cubicBezTo>
                    <a:pt x="18666" y="-1"/>
                    <a:pt x="28298" y="9525"/>
                    <a:pt x="28429" y="21360"/>
                  </a:cubicBezTo>
                </a:path>
                <a:path w="28430" h="21600" stroke="0" extrusionOk="0">
                  <a:moveTo>
                    <a:pt x="0" y="1108"/>
                  </a:moveTo>
                  <a:cubicBezTo>
                    <a:pt x="2202" y="374"/>
                    <a:pt x="4509" y="-1"/>
                    <a:pt x="6831" y="-1"/>
                  </a:cubicBezTo>
                  <a:cubicBezTo>
                    <a:pt x="18666" y="-1"/>
                    <a:pt x="28298" y="9525"/>
                    <a:pt x="28429" y="21360"/>
                  </a:cubicBezTo>
                  <a:lnTo>
                    <a:pt x="6831" y="21600"/>
                  </a:lnTo>
                  <a:lnTo>
                    <a:pt x="0" y="1108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3269" name="Arc 298"/>
            <p:cNvSpPr>
              <a:spLocks/>
            </p:cNvSpPr>
            <p:nvPr/>
          </p:nvSpPr>
          <p:spPr bwMode="auto">
            <a:xfrm rot="-840000">
              <a:off x="1851" y="1418"/>
              <a:ext cx="23" cy="92"/>
            </a:xfrm>
            <a:custGeom>
              <a:avLst/>
              <a:gdLst>
                <a:gd name="T0" fmla="*/ 0 w 27657"/>
                <a:gd name="T1" fmla="*/ 0 h 21836"/>
                <a:gd name="T2" fmla="*/ 0 w 27657"/>
                <a:gd name="T3" fmla="*/ 0 h 21836"/>
                <a:gd name="T4" fmla="*/ 0 w 27657"/>
                <a:gd name="T5" fmla="*/ 0 h 21836"/>
                <a:gd name="T6" fmla="*/ 0 60000 65536"/>
                <a:gd name="T7" fmla="*/ 0 60000 65536"/>
                <a:gd name="T8" fmla="*/ 0 60000 65536"/>
                <a:gd name="T9" fmla="*/ 0 w 27657"/>
                <a:gd name="T10" fmla="*/ 0 h 21836"/>
                <a:gd name="T11" fmla="*/ 27657 w 27657"/>
                <a:gd name="T12" fmla="*/ 21836 h 218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657" h="21836" fill="none" extrusionOk="0">
                  <a:moveTo>
                    <a:pt x="27657" y="20969"/>
                  </a:moveTo>
                  <a:cubicBezTo>
                    <a:pt x="25689" y="21544"/>
                    <a:pt x="23649" y="21835"/>
                    <a:pt x="21600" y="21835"/>
                  </a:cubicBezTo>
                  <a:cubicBezTo>
                    <a:pt x="9670" y="21836"/>
                    <a:pt x="0" y="12165"/>
                    <a:pt x="0" y="236"/>
                  </a:cubicBezTo>
                  <a:cubicBezTo>
                    <a:pt x="0" y="157"/>
                    <a:pt x="0" y="78"/>
                    <a:pt x="1" y="0"/>
                  </a:cubicBezTo>
                </a:path>
                <a:path w="27657" h="21836" stroke="0" extrusionOk="0">
                  <a:moveTo>
                    <a:pt x="27657" y="20969"/>
                  </a:moveTo>
                  <a:cubicBezTo>
                    <a:pt x="25689" y="21544"/>
                    <a:pt x="23649" y="21835"/>
                    <a:pt x="21600" y="21835"/>
                  </a:cubicBezTo>
                  <a:cubicBezTo>
                    <a:pt x="9670" y="21836"/>
                    <a:pt x="0" y="12165"/>
                    <a:pt x="0" y="236"/>
                  </a:cubicBezTo>
                  <a:cubicBezTo>
                    <a:pt x="0" y="157"/>
                    <a:pt x="0" y="78"/>
                    <a:pt x="1" y="0"/>
                  </a:cubicBezTo>
                  <a:lnTo>
                    <a:pt x="21600" y="236"/>
                  </a:lnTo>
                  <a:lnTo>
                    <a:pt x="27657" y="20969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3270" name="Arc 299"/>
            <p:cNvSpPr>
              <a:spLocks/>
            </p:cNvSpPr>
            <p:nvPr/>
          </p:nvSpPr>
          <p:spPr bwMode="auto">
            <a:xfrm rot="9960000">
              <a:off x="1872" y="1407"/>
              <a:ext cx="18" cy="99"/>
            </a:xfrm>
            <a:custGeom>
              <a:avLst/>
              <a:gdLst>
                <a:gd name="T0" fmla="*/ 0 w 21599"/>
                <a:gd name="T1" fmla="*/ 0 h 19623"/>
                <a:gd name="T2" fmla="*/ 0 w 21599"/>
                <a:gd name="T3" fmla="*/ 0 h 19623"/>
                <a:gd name="T4" fmla="*/ 0 w 21599"/>
                <a:gd name="T5" fmla="*/ 0 h 19623"/>
                <a:gd name="T6" fmla="*/ 0 60000 65536"/>
                <a:gd name="T7" fmla="*/ 0 60000 65536"/>
                <a:gd name="T8" fmla="*/ 0 60000 65536"/>
                <a:gd name="T9" fmla="*/ 0 w 21599"/>
                <a:gd name="T10" fmla="*/ 0 h 19623"/>
                <a:gd name="T11" fmla="*/ 21599 w 21599"/>
                <a:gd name="T12" fmla="*/ 19623 h 196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9" h="19623" fill="none" extrusionOk="0">
                  <a:moveTo>
                    <a:pt x="-1" y="19428"/>
                  </a:moveTo>
                  <a:cubicBezTo>
                    <a:pt x="74" y="11064"/>
                    <a:pt x="4972" y="3495"/>
                    <a:pt x="12571" y="-1"/>
                  </a:cubicBezTo>
                </a:path>
                <a:path w="21599" h="19623" stroke="0" extrusionOk="0">
                  <a:moveTo>
                    <a:pt x="-1" y="19428"/>
                  </a:moveTo>
                  <a:cubicBezTo>
                    <a:pt x="74" y="11064"/>
                    <a:pt x="4972" y="3495"/>
                    <a:pt x="12571" y="-1"/>
                  </a:cubicBezTo>
                  <a:lnTo>
                    <a:pt x="21599" y="19623"/>
                  </a:lnTo>
                  <a:lnTo>
                    <a:pt x="-1" y="19428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3271" name="Arc 300"/>
            <p:cNvSpPr>
              <a:spLocks/>
            </p:cNvSpPr>
            <p:nvPr/>
          </p:nvSpPr>
          <p:spPr bwMode="auto">
            <a:xfrm rot="9960000">
              <a:off x="1863" y="1340"/>
              <a:ext cx="49" cy="59"/>
            </a:xfrm>
            <a:custGeom>
              <a:avLst/>
              <a:gdLst>
                <a:gd name="T0" fmla="*/ 0 w 40443"/>
                <a:gd name="T1" fmla="*/ 0 h 21969"/>
                <a:gd name="T2" fmla="*/ 0 w 40443"/>
                <a:gd name="T3" fmla="*/ 0 h 21969"/>
                <a:gd name="T4" fmla="*/ 0 w 40443"/>
                <a:gd name="T5" fmla="*/ 0 h 21969"/>
                <a:gd name="T6" fmla="*/ 0 60000 65536"/>
                <a:gd name="T7" fmla="*/ 0 60000 65536"/>
                <a:gd name="T8" fmla="*/ 0 60000 65536"/>
                <a:gd name="T9" fmla="*/ 0 w 40443"/>
                <a:gd name="T10" fmla="*/ 0 h 21969"/>
                <a:gd name="T11" fmla="*/ 40443 w 40443"/>
                <a:gd name="T12" fmla="*/ 21969 h 219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443" h="21969" fill="none" extrusionOk="0">
                  <a:moveTo>
                    <a:pt x="40439" y="0"/>
                  </a:moveTo>
                  <a:cubicBezTo>
                    <a:pt x="40441" y="122"/>
                    <a:pt x="40443" y="245"/>
                    <a:pt x="40443" y="369"/>
                  </a:cubicBezTo>
                  <a:cubicBezTo>
                    <a:pt x="40443" y="12298"/>
                    <a:pt x="30772" y="21969"/>
                    <a:pt x="18843" y="21969"/>
                  </a:cubicBezTo>
                  <a:cubicBezTo>
                    <a:pt x="11026" y="21968"/>
                    <a:pt x="3820" y="17746"/>
                    <a:pt x="-1" y="10928"/>
                  </a:cubicBezTo>
                </a:path>
                <a:path w="40443" h="21969" stroke="0" extrusionOk="0">
                  <a:moveTo>
                    <a:pt x="40439" y="0"/>
                  </a:moveTo>
                  <a:cubicBezTo>
                    <a:pt x="40441" y="122"/>
                    <a:pt x="40443" y="245"/>
                    <a:pt x="40443" y="369"/>
                  </a:cubicBezTo>
                  <a:cubicBezTo>
                    <a:pt x="40443" y="12298"/>
                    <a:pt x="30772" y="21969"/>
                    <a:pt x="18843" y="21969"/>
                  </a:cubicBezTo>
                  <a:cubicBezTo>
                    <a:pt x="11026" y="21968"/>
                    <a:pt x="3820" y="17746"/>
                    <a:pt x="-1" y="10928"/>
                  </a:cubicBezTo>
                  <a:lnTo>
                    <a:pt x="18843" y="369"/>
                  </a:lnTo>
                  <a:lnTo>
                    <a:pt x="40439" y="0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61805" name="Oval 301"/>
          <p:cNvSpPr>
            <a:spLocks noChangeArrowheads="1"/>
          </p:cNvSpPr>
          <p:nvPr/>
        </p:nvSpPr>
        <p:spPr bwMode="auto">
          <a:xfrm>
            <a:off x="1879600" y="2513013"/>
            <a:ext cx="944563" cy="909637"/>
          </a:xfrm>
          <a:prstGeom prst="ellipse">
            <a:avLst/>
          </a:prstGeom>
          <a:solidFill>
            <a:srgbClr val="3A006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grpSp>
        <p:nvGrpSpPr>
          <p:cNvPr id="161806" name="Group 302"/>
          <p:cNvGrpSpPr>
            <a:grpSpLocks/>
          </p:cNvGrpSpPr>
          <p:nvPr/>
        </p:nvGrpSpPr>
        <p:grpSpPr bwMode="auto">
          <a:xfrm>
            <a:off x="2011363" y="2665413"/>
            <a:ext cx="647700" cy="623887"/>
            <a:chOff x="1535" y="671"/>
            <a:chExt cx="409" cy="393"/>
          </a:xfrm>
        </p:grpSpPr>
        <p:sp>
          <p:nvSpPr>
            <p:cNvPr id="223256" name="Oval 303"/>
            <p:cNvSpPr>
              <a:spLocks noChangeArrowheads="1"/>
            </p:cNvSpPr>
            <p:nvPr/>
          </p:nvSpPr>
          <p:spPr bwMode="auto">
            <a:xfrm>
              <a:off x="1535" y="671"/>
              <a:ext cx="409" cy="393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 useBgFill="1">
          <p:nvSpPr>
            <p:cNvPr id="223257" name="Oval 304"/>
            <p:cNvSpPr>
              <a:spLocks noChangeArrowheads="1"/>
            </p:cNvSpPr>
            <p:nvPr/>
          </p:nvSpPr>
          <p:spPr bwMode="auto">
            <a:xfrm>
              <a:off x="1550" y="688"/>
              <a:ext cx="377" cy="361"/>
            </a:xfrm>
            <a:prstGeom prst="ellipse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161807" name="Group 305"/>
          <p:cNvGrpSpPr>
            <a:grpSpLocks/>
          </p:cNvGrpSpPr>
          <p:nvPr/>
        </p:nvGrpSpPr>
        <p:grpSpPr bwMode="auto">
          <a:xfrm>
            <a:off x="1905000" y="2546350"/>
            <a:ext cx="862013" cy="846138"/>
            <a:chOff x="1109" y="1456"/>
            <a:chExt cx="543" cy="533"/>
          </a:xfrm>
        </p:grpSpPr>
        <p:grpSp>
          <p:nvGrpSpPr>
            <p:cNvPr id="162782" name="Group 306"/>
            <p:cNvGrpSpPr>
              <a:grpSpLocks/>
            </p:cNvGrpSpPr>
            <p:nvPr/>
          </p:nvGrpSpPr>
          <p:grpSpPr bwMode="auto">
            <a:xfrm>
              <a:off x="1179" y="1511"/>
              <a:ext cx="56" cy="82"/>
              <a:chOff x="1179" y="1511"/>
              <a:chExt cx="56" cy="82"/>
            </a:xfrm>
          </p:grpSpPr>
          <p:grpSp>
            <p:nvGrpSpPr>
              <p:cNvPr id="223252" name="Group 307"/>
              <p:cNvGrpSpPr>
                <a:grpSpLocks/>
              </p:cNvGrpSpPr>
              <p:nvPr/>
            </p:nvGrpSpPr>
            <p:grpSpPr bwMode="auto">
              <a:xfrm>
                <a:off x="1179" y="1511"/>
                <a:ext cx="50" cy="51"/>
                <a:chOff x="1179" y="1511"/>
                <a:chExt cx="50" cy="51"/>
              </a:xfrm>
            </p:grpSpPr>
            <p:sp>
              <p:nvSpPr>
                <p:cNvPr id="223254" name="Oval 308"/>
                <p:cNvSpPr>
                  <a:spLocks noChangeArrowheads="1"/>
                </p:cNvSpPr>
                <p:nvPr/>
              </p:nvSpPr>
              <p:spPr bwMode="auto">
                <a:xfrm>
                  <a:off x="1191" y="1511"/>
                  <a:ext cx="38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  <p:sp>
              <p:nvSpPr>
                <p:cNvPr id="223255" name="Oval 309"/>
                <p:cNvSpPr>
                  <a:spLocks noChangeArrowheads="1"/>
                </p:cNvSpPr>
                <p:nvPr/>
              </p:nvSpPr>
              <p:spPr bwMode="auto">
                <a:xfrm>
                  <a:off x="1179" y="1526"/>
                  <a:ext cx="36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</p:grpSp>
          <p:sp>
            <p:nvSpPr>
              <p:cNvPr id="223253" name="Rectangle 310"/>
              <p:cNvSpPr>
                <a:spLocks noChangeArrowheads="1"/>
              </p:cNvSpPr>
              <p:nvPr/>
            </p:nvSpPr>
            <p:spPr bwMode="auto">
              <a:xfrm rot="-2220000">
                <a:off x="1214" y="1518"/>
                <a:ext cx="21" cy="75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783" name="Group 311"/>
            <p:cNvGrpSpPr>
              <a:grpSpLocks/>
            </p:cNvGrpSpPr>
            <p:nvPr/>
          </p:nvGrpSpPr>
          <p:grpSpPr bwMode="auto">
            <a:xfrm>
              <a:off x="1274" y="1456"/>
              <a:ext cx="63" cy="41"/>
              <a:chOff x="1274" y="1456"/>
              <a:chExt cx="63" cy="41"/>
            </a:xfrm>
          </p:grpSpPr>
          <p:sp>
            <p:nvSpPr>
              <p:cNvPr id="223250" name="Oval 312"/>
              <p:cNvSpPr>
                <a:spLocks noChangeArrowheads="1"/>
              </p:cNvSpPr>
              <p:nvPr/>
            </p:nvSpPr>
            <p:spPr bwMode="auto">
              <a:xfrm>
                <a:off x="1299" y="1456"/>
                <a:ext cx="38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23251" name="Oval 313"/>
              <p:cNvSpPr>
                <a:spLocks noChangeArrowheads="1"/>
              </p:cNvSpPr>
              <p:nvPr/>
            </p:nvSpPr>
            <p:spPr bwMode="auto">
              <a:xfrm>
                <a:off x="1274" y="1463"/>
                <a:ext cx="38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784" name="Group 314"/>
            <p:cNvGrpSpPr>
              <a:grpSpLocks/>
            </p:cNvGrpSpPr>
            <p:nvPr/>
          </p:nvGrpSpPr>
          <p:grpSpPr bwMode="auto">
            <a:xfrm>
              <a:off x="1368" y="1456"/>
              <a:ext cx="65" cy="34"/>
              <a:chOff x="1368" y="1456"/>
              <a:chExt cx="65" cy="34"/>
            </a:xfrm>
          </p:grpSpPr>
          <p:sp>
            <p:nvSpPr>
              <p:cNvPr id="223248" name="Oval 315"/>
              <p:cNvSpPr>
                <a:spLocks noChangeArrowheads="1"/>
              </p:cNvSpPr>
              <p:nvPr/>
            </p:nvSpPr>
            <p:spPr bwMode="auto">
              <a:xfrm>
                <a:off x="1394" y="1456"/>
                <a:ext cx="39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23249" name="Oval 316"/>
              <p:cNvSpPr>
                <a:spLocks noChangeArrowheads="1"/>
              </p:cNvSpPr>
              <p:nvPr/>
            </p:nvSpPr>
            <p:spPr bwMode="auto">
              <a:xfrm>
                <a:off x="1368" y="1456"/>
                <a:ext cx="38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785" name="Group 317"/>
            <p:cNvGrpSpPr>
              <a:grpSpLocks/>
            </p:cNvGrpSpPr>
            <p:nvPr/>
          </p:nvGrpSpPr>
          <p:grpSpPr bwMode="auto">
            <a:xfrm>
              <a:off x="1479" y="1478"/>
              <a:ext cx="58" cy="48"/>
              <a:chOff x="1479" y="1478"/>
              <a:chExt cx="58" cy="48"/>
            </a:xfrm>
          </p:grpSpPr>
          <p:sp>
            <p:nvSpPr>
              <p:cNvPr id="223246" name="Oval 318"/>
              <p:cNvSpPr>
                <a:spLocks noChangeArrowheads="1"/>
              </p:cNvSpPr>
              <p:nvPr/>
            </p:nvSpPr>
            <p:spPr bwMode="auto">
              <a:xfrm>
                <a:off x="1499" y="1490"/>
                <a:ext cx="38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23247" name="Oval 319"/>
              <p:cNvSpPr>
                <a:spLocks noChangeArrowheads="1"/>
              </p:cNvSpPr>
              <p:nvPr/>
            </p:nvSpPr>
            <p:spPr bwMode="auto">
              <a:xfrm>
                <a:off x="1479" y="1478"/>
                <a:ext cx="36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sp>
          <p:nvSpPr>
            <p:cNvPr id="162786" name="Oval 320"/>
            <p:cNvSpPr>
              <a:spLocks noChangeArrowheads="1"/>
            </p:cNvSpPr>
            <p:nvPr/>
          </p:nvSpPr>
          <p:spPr bwMode="auto">
            <a:xfrm>
              <a:off x="1122" y="1615"/>
              <a:ext cx="38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787" name="Oval 321"/>
            <p:cNvSpPr>
              <a:spLocks noChangeArrowheads="1"/>
            </p:cNvSpPr>
            <p:nvPr/>
          </p:nvSpPr>
          <p:spPr bwMode="auto">
            <a:xfrm>
              <a:off x="1118" y="1634"/>
              <a:ext cx="37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grpSp>
          <p:nvGrpSpPr>
            <p:cNvPr id="162788" name="Group 322"/>
            <p:cNvGrpSpPr>
              <a:grpSpLocks/>
            </p:cNvGrpSpPr>
            <p:nvPr/>
          </p:nvGrpSpPr>
          <p:grpSpPr bwMode="auto">
            <a:xfrm>
              <a:off x="1218" y="1906"/>
              <a:ext cx="59" cy="49"/>
              <a:chOff x="1218" y="1906"/>
              <a:chExt cx="59" cy="49"/>
            </a:xfrm>
          </p:grpSpPr>
          <p:sp>
            <p:nvSpPr>
              <p:cNvPr id="223244" name="Oval 323"/>
              <p:cNvSpPr>
                <a:spLocks noChangeArrowheads="1"/>
              </p:cNvSpPr>
              <p:nvPr/>
            </p:nvSpPr>
            <p:spPr bwMode="auto">
              <a:xfrm>
                <a:off x="1240" y="1922"/>
                <a:ext cx="37" cy="3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23245" name="Oval 324"/>
              <p:cNvSpPr>
                <a:spLocks noChangeArrowheads="1"/>
              </p:cNvSpPr>
              <p:nvPr/>
            </p:nvSpPr>
            <p:spPr bwMode="auto">
              <a:xfrm>
                <a:off x="1218" y="1906"/>
                <a:ext cx="37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789" name="Group 325"/>
            <p:cNvGrpSpPr>
              <a:grpSpLocks/>
            </p:cNvGrpSpPr>
            <p:nvPr/>
          </p:nvGrpSpPr>
          <p:grpSpPr bwMode="auto">
            <a:xfrm>
              <a:off x="1311" y="1947"/>
              <a:ext cx="67" cy="42"/>
              <a:chOff x="1311" y="1947"/>
              <a:chExt cx="67" cy="42"/>
            </a:xfrm>
          </p:grpSpPr>
          <p:sp>
            <p:nvSpPr>
              <p:cNvPr id="223242" name="Oval 326"/>
              <p:cNvSpPr>
                <a:spLocks noChangeArrowheads="1"/>
              </p:cNvSpPr>
              <p:nvPr/>
            </p:nvSpPr>
            <p:spPr bwMode="auto">
              <a:xfrm>
                <a:off x="1340" y="1954"/>
                <a:ext cx="38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23243" name="Oval 327"/>
              <p:cNvSpPr>
                <a:spLocks noChangeArrowheads="1"/>
              </p:cNvSpPr>
              <p:nvPr/>
            </p:nvSpPr>
            <p:spPr bwMode="auto">
              <a:xfrm>
                <a:off x="1311" y="1947"/>
                <a:ext cx="37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790" name="Group 328"/>
            <p:cNvGrpSpPr>
              <a:grpSpLocks/>
            </p:cNvGrpSpPr>
            <p:nvPr/>
          </p:nvGrpSpPr>
          <p:grpSpPr bwMode="auto">
            <a:xfrm>
              <a:off x="1434" y="1923"/>
              <a:ext cx="65" cy="50"/>
              <a:chOff x="1434" y="1923"/>
              <a:chExt cx="65" cy="50"/>
            </a:xfrm>
          </p:grpSpPr>
          <p:sp>
            <p:nvSpPr>
              <p:cNvPr id="223240" name="Oval 329"/>
              <p:cNvSpPr>
                <a:spLocks noChangeArrowheads="1"/>
              </p:cNvSpPr>
              <p:nvPr/>
            </p:nvSpPr>
            <p:spPr bwMode="auto">
              <a:xfrm>
                <a:off x="1464" y="1923"/>
                <a:ext cx="35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23241" name="Oval 330"/>
              <p:cNvSpPr>
                <a:spLocks noChangeArrowheads="1"/>
              </p:cNvSpPr>
              <p:nvPr/>
            </p:nvSpPr>
            <p:spPr bwMode="auto">
              <a:xfrm>
                <a:off x="1434" y="1939"/>
                <a:ext cx="38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791" name="Group 331"/>
            <p:cNvGrpSpPr>
              <a:grpSpLocks/>
            </p:cNvGrpSpPr>
            <p:nvPr/>
          </p:nvGrpSpPr>
          <p:grpSpPr bwMode="auto">
            <a:xfrm>
              <a:off x="1542" y="1838"/>
              <a:ext cx="60" cy="62"/>
              <a:chOff x="1542" y="1838"/>
              <a:chExt cx="60" cy="62"/>
            </a:xfrm>
          </p:grpSpPr>
          <p:sp>
            <p:nvSpPr>
              <p:cNvPr id="223238" name="Oval 332"/>
              <p:cNvSpPr>
                <a:spLocks noChangeArrowheads="1"/>
              </p:cNvSpPr>
              <p:nvPr/>
            </p:nvSpPr>
            <p:spPr bwMode="auto">
              <a:xfrm>
                <a:off x="1564" y="1838"/>
                <a:ext cx="38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23239" name="Oval 333"/>
              <p:cNvSpPr>
                <a:spLocks noChangeArrowheads="1"/>
              </p:cNvSpPr>
              <p:nvPr/>
            </p:nvSpPr>
            <p:spPr bwMode="auto">
              <a:xfrm>
                <a:off x="1542" y="1865"/>
                <a:ext cx="38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792" name="Group 334"/>
            <p:cNvGrpSpPr>
              <a:grpSpLocks/>
            </p:cNvGrpSpPr>
            <p:nvPr/>
          </p:nvGrpSpPr>
          <p:grpSpPr bwMode="auto">
            <a:xfrm>
              <a:off x="1611" y="1722"/>
              <a:ext cx="41" cy="70"/>
              <a:chOff x="1611" y="1722"/>
              <a:chExt cx="41" cy="70"/>
            </a:xfrm>
          </p:grpSpPr>
          <p:sp>
            <p:nvSpPr>
              <p:cNvPr id="223236" name="Oval 335"/>
              <p:cNvSpPr>
                <a:spLocks noChangeArrowheads="1"/>
              </p:cNvSpPr>
              <p:nvPr/>
            </p:nvSpPr>
            <p:spPr bwMode="auto">
              <a:xfrm>
                <a:off x="1614" y="1722"/>
                <a:ext cx="38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23237" name="Oval 336"/>
              <p:cNvSpPr>
                <a:spLocks noChangeArrowheads="1"/>
              </p:cNvSpPr>
              <p:nvPr/>
            </p:nvSpPr>
            <p:spPr bwMode="auto">
              <a:xfrm>
                <a:off x="1611" y="1755"/>
                <a:ext cx="36" cy="37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793" name="Group 337"/>
            <p:cNvGrpSpPr>
              <a:grpSpLocks/>
            </p:cNvGrpSpPr>
            <p:nvPr/>
          </p:nvGrpSpPr>
          <p:grpSpPr bwMode="auto">
            <a:xfrm>
              <a:off x="1596" y="1610"/>
              <a:ext cx="44" cy="62"/>
              <a:chOff x="1596" y="1610"/>
              <a:chExt cx="44" cy="62"/>
            </a:xfrm>
          </p:grpSpPr>
          <p:sp>
            <p:nvSpPr>
              <p:cNvPr id="223234" name="Oval 338"/>
              <p:cNvSpPr>
                <a:spLocks noChangeArrowheads="1"/>
              </p:cNvSpPr>
              <p:nvPr/>
            </p:nvSpPr>
            <p:spPr bwMode="auto">
              <a:xfrm>
                <a:off x="1596" y="1610"/>
                <a:ext cx="37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23235" name="Oval 339"/>
              <p:cNvSpPr>
                <a:spLocks noChangeArrowheads="1"/>
              </p:cNvSpPr>
              <p:nvPr/>
            </p:nvSpPr>
            <p:spPr bwMode="auto">
              <a:xfrm>
                <a:off x="1604" y="1636"/>
                <a:ext cx="36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794" name="Group 340"/>
            <p:cNvGrpSpPr>
              <a:grpSpLocks/>
            </p:cNvGrpSpPr>
            <p:nvPr/>
          </p:nvGrpSpPr>
          <p:grpSpPr bwMode="auto">
            <a:xfrm>
              <a:off x="1554" y="1539"/>
              <a:ext cx="49" cy="54"/>
              <a:chOff x="1554" y="1539"/>
              <a:chExt cx="49" cy="54"/>
            </a:xfrm>
          </p:grpSpPr>
          <p:sp>
            <p:nvSpPr>
              <p:cNvPr id="223232" name="Oval 341"/>
              <p:cNvSpPr>
                <a:spLocks noChangeArrowheads="1"/>
              </p:cNvSpPr>
              <p:nvPr/>
            </p:nvSpPr>
            <p:spPr bwMode="auto">
              <a:xfrm>
                <a:off x="1554" y="1539"/>
                <a:ext cx="38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23233" name="Oval 342"/>
              <p:cNvSpPr>
                <a:spLocks noChangeArrowheads="1"/>
              </p:cNvSpPr>
              <p:nvPr/>
            </p:nvSpPr>
            <p:spPr bwMode="auto">
              <a:xfrm>
                <a:off x="1566" y="1559"/>
                <a:ext cx="37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sp>
          <p:nvSpPr>
            <p:cNvPr id="162795" name="Rectangle 343"/>
            <p:cNvSpPr>
              <a:spLocks noChangeArrowheads="1"/>
            </p:cNvSpPr>
            <p:nvPr/>
          </p:nvSpPr>
          <p:spPr bwMode="auto">
            <a:xfrm rot="1920000">
              <a:off x="1491" y="1481"/>
              <a:ext cx="21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796" name="Rectangle 344"/>
            <p:cNvSpPr>
              <a:spLocks noChangeArrowheads="1"/>
            </p:cNvSpPr>
            <p:nvPr/>
          </p:nvSpPr>
          <p:spPr bwMode="auto">
            <a:xfrm rot="1680000">
              <a:off x="1254" y="1862"/>
              <a:ext cx="21" cy="84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797" name="Rectangle 345"/>
            <p:cNvSpPr>
              <a:spLocks noChangeArrowheads="1"/>
            </p:cNvSpPr>
            <p:nvPr/>
          </p:nvSpPr>
          <p:spPr bwMode="auto">
            <a:xfrm rot="240000">
              <a:off x="1390" y="1457"/>
              <a:ext cx="22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798" name="Rectangle 346"/>
            <p:cNvSpPr>
              <a:spLocks noChangeArrowheads="1"/>
            </p:cNvSpPr>
            <p:nvPr/>
          </p:nvSpPr>
          <p:spPr bwMode="auto">
            <a:xfrm rot="6420000">
              <a:off x="1157" y="1610"/>
              <a:ext cx="20" cy="8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799" name="Rectangle 347"/>
            <p:cNvSpPr>
              <a:spLocks noChangeArrowheads="1"/>
            </p:cNvSpPr>
            <p:nvPr/>
          </p:nvSpPr>
          <p:spPr bwMode="auto">
            <a:xfrm rot="-840000">
              <a:off x="1301" y="1461"/>
              <a:ext cx="22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grpSp>
          <p:nvGrpSpPr>
            <p:cNvPr id="162800" name="Group 348"/>
            <p:cNvGrpSpPr>
              <a:grpSpLocks/>
            </p:cNvGrpSpPr>
            <p:nvPr/>
          </p:nvGrpSpPr>
          <p:grpSpPr bwMode="auto">
            <a:xfrm>
              <a:off x="1109" y="1744"/>
              <a:ext cx="96" cy="59"/>
              <a:chOff x="1109" y="1744"/>
              <a:chExt cx="96" cy="59"/>
            </a:xfrm>
          </p:grpSpPr>
          <p:grpSp>
            <p:nvGrpSpPr>
              <p:cNvPr id="162812" name="Group 349"/>
              <p:cNvGrpSpPr>
                <a:grpSpLocks/>
              </p:cNvGrpSpPr>
              <p:nvPr/>
            </p:nvGrpSpPr>
            <p:grpSpPr bwMode="auto">
              <a:xfrm>
                <a:off x="1109" y="1744"/>
                <a:ext cx="49" cy="59"/>
                <a:chOff x="1109" y="1744"/>
                <a:chExt cx="49" cy="59"/>
              </a:xfrm>
            </p:grpSpPr>
            <p:sp>
              <p:nvSpPr>
                <p:cNvPr id="162814" name="Oval 350"/>
                <p:cNvSpPr>
                  <a:spLocks noChangeArrowheads="1"/>
                </p:cNvSpPr>
                <p:nvPr/>
              </p:nvSpPr>
              <p:spPr bwMode="auto">
                <a:xfrm>
                  <a:off x="1109" y="1744"/>
                  <a:ext cx="38" cy="35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  <p:sp>
              <p:nvSpPr>
                <p:cNvPr id="162815" name="Oval 351"/>
                <p:cNvSpPr>
                  <a:spLocks noChangeArrowheads="1"/>
                </p:cNvSpPr>
                <p:nvPr/>
              </p:nvSpPr>
              <p:spPr bwMode="auto">
                <a:xfrm>
                  <a:off x="1120" y="1770"/>
                  <a:ext cx="38" cy="33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</p:grpSp>
          <p:sp>
            <p:nvSpPr>
              <p:cNvPr id="162813" name="Rectangle 352"/>
              <p:cNvSpPr>
                <a:spLocks noChangeArrowheads="1"/>
              </p:cNvSpPr>
              <p:nvPr/>
            </p:nvSpPr>
            <p:spPr bwMode="auto">
              <a:xfrm rot="4320000">
                <a:off x="1152" y="1724"/>
                <a:ext cx="21" cy="84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801" name="Group 353"/>
            <p:cNvGrpSpPr>
              <a:grpSpLocks/>
            </p:cNvGrpSpPr>
            <p:nvPr/>
          </p:nvGrpSpPr>
          <p:grpSpPr bwMode="auto">
            <a:xfrm>
              <a:off x="1155" y="1835"/>
              <a:ext cx="87" cy="52"/>
              <a:chOff x="1155" y="1835"/>
              <a:chExt cx="87" cy="52"/>
            </a:xfrm>
          </p:grpSpPr>
          <p:grpSp>
            <p:nvGrpSpPr>
              <p:cNvPr id="162808" name="Group 354"/>
              <p:cNvGrpSpPr>
                <a:grpSpLocks/>
              </p:cNvGrpSpPr>
              <p:nvPr/>
            </p:nvGrpSpPr>
            <p:grpSpPr bwMode="auto">
              <a:xfrm>
                <a:off x="1155" y="1835"/>
                <a:ext cx="49" cy="52"/>
                <a:chOff x="1155" y="1835"/>
                <a:chExt cx="49" cy="52"/>
              </a:xfrm>
            </p:grpSpPr>
            <p:sp>
              <p:nvSpPr>
                <p:cNvPr id="162810" name="Oval 355"/>
                <p:cNvSpPr>
                  <a:spLocks noChangeArrowheads="1"/>
                </p:cNvSpPr>
                <p:nvPr/>
              </p:nvSpPr>
              <p:spPr bwMode="auto">
                <a:xfrm>
                  <a:off x="1162" y="1848"/>
                  <a:ext cx="42" cy="39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  <p:sp>
              <p:nvSpPr>
                <p:cNvPr id="162811" name="Oval 356"/>
                <p:cNvSpPr>
                  <a:spLocks noChangeArrowheads="1"/>
                </p:cNvSpPr>
                <p:nvPr/>
              </p:nvSpPr>
              <p:spPr bwMode="auto">
                <a:xfrm>
                  <a:off x="1155" y="1835"/>
                  <a:ext cx="37" cy="35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</p:grpSp>
          <p:sp>
            <p:nvSpPr>
              <p:cNvPr id="162809" name="Rectangle 357"/>
              <p:cNvSpPr>
                <a:spLocks noChangeArrowheads="1"/>
              </p:cNvSpPr>
              <p:nvPr/>
            </p:nvSpPr>
            <p:spPr bwMode="auto">
              <a:xfrm rot="3000000">
                <a:off x="1191" y="1806"/>
                <a:ext cx="21" cy="82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sp>
          <p:nvSpPr>
            <p:cNvPr id="162802" name="Rectangle 358"/>
            <p:cNvSpPr>
              <a:spLocks noChangeArrowheads="1"/>
            </p:cNvSpPr>
            <p:nvPr/>
          </p:nvSpPr>
          <p:spPr bwMode="auto">
            <a:xfrm rot="660000">
              <a:off x="1344" y="1901"/>
              <a:ext cx="21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803" name="Rectangle 359"/>
            <p:cNvSpPr>
              <a:spLocks noChangeArrowheads="1"/>
            </p:cNvSpPr>
            <p:nvPr/>
          </p:nvSpPr>
          <p:spPr bwMode="auto">
            <a:xfrm rot="2880000">
              <a:off x="1554" y="1537"/>
              <a:ext cx="21" cy="8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804" name="Rectangle 360"/>
            <p:cNvSpPr>
              <a:spLocks noChangeArrowheads="1"/>
            </p:cNvSpPr>
            <p:nvPr/>
          </p:nvSpPr>
          <p:spPr bwMode="auto">
            <a:xfrm rot="4080000">
              <a:off x="1590" y="1612"/>
              <a:ext cx="22" cy="8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805" name="Rectangle 361"/>
            <p:cNvSpPr>
              <a:spLocks noChangeArrowheads="1"/>
            </p:cNvSpPr>
            <p:nvPr/>
          </p:nvSpPr>
          <p:spPr bwMode="auto">
            <a:xfrm rot="-1080000">
              <a:off x="1450" y="1878"/>
              <a:ext cx="21" cy="84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806" name="Rectangle 362"/>
            <p:cNvSpPr>
              <a:spLocks noChangeArrowheads="1"/>
            </p:cNvSpPr>
            <p:nvPr/>
          </p:nvSpPr>
          <p:spPr bwMode="auto">
            <a:xfrm rot="-2880000">
              <a:off x="1545" y="1812"/>
              <a:ext cx="20" cy="8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807" name="Rectangle 363"/>
            <p:cNvSpPr>
              <a:spLocks noChangeArrowheads="1"/>
            </p:cNvSpPr>
            <p:nvPr/>
          </p:nvSpPr>
          <p:spPr bwMode="auto">
            <a:xfrm rot="5880000">
              <a:off x="1597" y="1711"/>
              <a:ext cx="21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sp>
        <p:nvSpPr>
          <p:cNvPr id="161808" name="AutoShape 364"/>
          <p:cNvSpPr>
            <a:spLocks noChangeArrowheads="1"/>
          </p:cNvSpPr>
          <p:nvPr/>
        </p:nvSpPr>
        <p:spPr bwMode="auto">
          <a:xfrm rot="4800000" flipH="1" flipV="1">
            <a:off x="2162969" y="2747169"/>
            <a:ext cx="376237" cy="415925"/>
          </a:xfrm>
          <a:custGeom>
            <a:avLst/>
            <a:gdLst>
              <a:gd name="T0" fmla="*/ 5734566 w 21600"/>
              <a:gd name="T1" fmla="*/ 4004491 h 21600"/>
              <a:gd name="T2" fmla="*/ 3276728 w 21600"/>
              <a:gd name="T3" fmla="*/ 8008963 h 21600"/>
              <a:gd name="T4" fmla="*/ 818873 w 21600"/>
              <a:gd name="T5" fmla="*/ 4004491 h 21600"/>
              <a:gd name="T6" fmla="*/ 3276728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499 w 21600"/>
              <a:gd name="T13" fmla="*/ 4499 h 21600"/>
              <a:gd name="T14" fmla="*/ 17101 w 21600"/>
              <a:gd name="T15" fmla="*/ 1710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398" y="21600"/>
                </a:lnTo>
                <a:lnTo>
                  <a:pt x="16202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C209FF"/>
              </a:gs>
              <a:gs pos="100000">
                <a:srgbClr val="8706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61809" name="Group 365"/>
          <p:cNvGrpSpPr>
            <a:grpSpLocks/>
          </p:cNvGrpSpPr>
          <p:nvPr/>
        </p:nvGrpSpPr>
        <p:grpSpPr bwMode="auto">
          <a:xfrm>
            <a:off x="2174875" y="2841625"/>
            <a:ext cx="266700" cy="188913"/>
            <a:chOff x="1279" y="1642"/>
            <a:chExt cx="168" cy="119"/>
          </a:xfrm>
        </p:grpSpPr>
        <p:sp>
          <p:nvSpPr>
            <p:cNvPr id="162770" name="Arc 366"/>
            <p:cNvSpPr>
              <a:spLocks/>
            </p:cNvSpPr>
            <p:nvPr/>
          </p:nvSpPr>
          <p:spPr bwMode="auto">
            <a:xfrm>
              <a:off x="1335" y="1670"/>
              <a:ext cx="25" cy="2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71" name="Arc 367"/>
            <p:cNvSpPr>
              <a:spLocks/>
            </p:cNvSpPr>
            <p:nvPr/>
          </p:nvSpPr>
          <p:spPr bwMode="auto">
            <a:xfrm>
              <a:off x="1407" y="1669"/>
              <a:ext cx="35" cy="27"/>
            </a:xfrm>
            <a:custGeom>
              <a:avLst/>
              <a:gdLst>
                <a:gd name="T0" fmla="*/ 0 w 21600"/>
                <a:gd name="T1" fmla="*/ 0 h 21591"/>
                <a:gd name="T2" fmla="*/ 0 w 21600"/>
                <a:gd name="T3" fmla="*/ 0 h 21591"/>
                <a:gd name="T4" fmla="*/ 0 w 21600"/>
                <a:gd name="T5" fmla="*/ 0 h 2159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1"/>
                <a:gd name="T11" fmla="*/ 21600 w 21600"/>
                <a:gd name="T12" fmla="*/ 21591 h 215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1" fill="none" extrusionOk="0">
                  <a:moveTo>
                    <a:pt x="20974" y="21590"/>
                  </a:moveTo>
                  <a:cubicBezTo>
                    <a:pt x="9293" y="21252"/>
                    <a:pt x="-1" y="11685"/>
                    <a:pt x="-1" y="-1"/>
                  </a:cubicBezTo>
                </a:path>
                <a:path w="21600" h="21591" stroke="0" extrusionOk="0">
                  <a:moveTo>
                    <a:pt x="20974" y="21590"/>
                  </a:moveTo>
                  <a:cubicBezTo>
                    <a:pt x="9293" y="21252"/>
                    <a:pt x="-1" y="11685"/>
                    <a:pt x="-1" y="-1"/>
                  </a:cubicBezTo>
                  <a:lnTo>
                    <a:pt x="21600" y="0"/>
                  </a:lnTo>
                  <a:lnTo>
                    <a:pt x="20974" y="2159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72" name="Arc 368"/>
            <p:cNvSpPr>
              <a:spLocks/>
            </p:cNvSpPr>
            <p:nvPr/>
          </p:nvSpPr>
          <p:spPr bwMode="auto">
            <a:xfrm>
              <a:off x="1378" y="1642"/>
              <a:ext cx="35" cy="27"/>
            </a:xfrm>
            <a:custGeom>
              <a:avLst/>
              <a:gdLst>
                <a:gd name="T0" fmla="*/ 0 w 22235"/>
                <a:gd name="T1" fmla="*/ 0 h 21600"/>
                <a:gd name="T2" fmla="*/ 0 w 22235"/>
                <a:gd name="T3" fmla="*/ 0 h 21600"/>
                <a:gd name="T4" fmla="*/ 0 w 22235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35"/>
                <a:gd name="T10" fmla="*/ 0 h 21600"/>
                <a:gd name="T11" fmla="*/ 22235 w 2223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35" h="21600" fill="none" extrusionOk="0">
                  <a:moveTo>
                    <a:pt x="0" y="9"/>
                  </a:moveTo>
                  <a:cubicBezTo>
                    <a:pt x="211" y="3"/>
                    <a:pt x="423" y="-1"/>
                    <a:pt x="635" y="-1"/>
                  </a:cubicBezTo>
                  <a:cubicBezTo>
                    <a:pt x="12564" y="-1"/>
                    <a:pt x="22235" y="9670"/>
                    <a:pt x="22235" y="21600"/>
                  </a:cubicBezTo>
                </a:path>
                <a:path w="22235" h="21600" stroke="0" extrusionOk="0">
                  <a:moveTo>
                    <a:pt x="0" y="9"/>
                  </a:moveTo>
                  <a:cubicBezTo>
                    <a:pt x="211" y="3"/>
                    <a:pt x="423" y="-1"/>
                    <a:pt x="635" y="-1"/>
                  </a:cubicBezTo>
                  <a:cubicBezTo>
                    <a:pt x="12564" y="-1"/>
                    <a:pt x="22235" y="9670"/>
                    <a:pt x="22235" y="21600"/>
                  </a:cubicBezTo>
                  <a:lnTo>
                    <a:pt x="635" y="21600"/>
                  </a:lnTo>
                  <a:lnTo>
                    <a:pt x="0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73" name="Arc 369"/>
            <p:cNvSpPr>
              <a:spLocks/>
            </p:cNvSpPr>
            <p:nvPr/>
          </p:nvSpPr>
          <p:spPr bwMode="auto">
            <a:xfrm>
              <a:off x="1359" y="1644"/>
              <a:ext cx="25" cy="26"/>
            </a:xfrm>
            <a:custGeom>
              <a:avLst/>
              <a:gdLst>
                <a:gd name="T0" fmla="*/ 0 w 21585"/>
                <a:gd name="T1" fmla="*/ 0 h 21584"/>
                <a:gd name="T2" fmla="*/ 0 w 21585"/>
                <a:gd name="T3" fmla="*/ 0 h 21584"/>
                <a:gd name="T4" fmla="*/ 0 w 21585"/>
                <a:gd name="T5" fmla="*/ 0 h 21584"/>
                <a:gd name="T6" fmla="*/ 0 60000 65536"/>
                <a:gd name="T7" fmla="*/ 0 60000 65536"/>
                <a:gd name="T8" fmla="*/ 0 60000 65536"/>
                <a:gd name="T9" fmla="*/ 0 w 21585"/>
                <a:gd name="T10" fmla="*/ 0 h 21584"/>
                <a:gd name="T11" fmla="*/ 21585 w 21585"/>
                <a:gd name="T12" fmla="*/ 21584 h 215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85" h="21584" fill="none" extrusionOk="0">
                  <a:moveTo>
                    <a:pt x="-1" y="20784"/>
                  </a:moveTo>
                  <a:cubicBezTo>
                    <a:pt x="417" y="9495"/>
                    <a:pt x="9464" y="434"/>
                    <a:pt x="20753" y="-1"/>
                  </a:cubicBezTo>
                </a:path>
                <a:path w="21585" h="21584" stroke="0" extrusionOk="0">
                  <a:moveTo>
                    <a:pt x="-1" y="20784"/>
                  </a:moveTo>
                  <a:cubicBezTo>
                    <a:pt x="417" y="9495"/>
                    <a:pt x="9464" y="434"/>
                    <a:pt x="20753" y="-1"/>
                  </a:cubicBezTo>
                  <a:lnTo>
                    <a:pt x="21585" y="21584"/>
                  </a:lnTo>
                  <a:lnTo>
                    <a:pt x="-1" y="2078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74" name="Arc 370"/>
            <p:cNvSpPr>
              <a:spLocks/>
            </p:cNvSpPr>
            <p:nvPr/>
          </p:nvSpPr>
          <p:spPr bwMode="auto">
            <a:xfrm>
              <a:off x="1307" y="1669"/>
              <a:ext cx="33" cy="27"/>
            </a:xfrm>
            <a:custGeom>
              <a:avLst/>
              <a:gdLst>
                <a:gd name="T0" fmla="*/ 0 w 21600"/>
                <a:gd name="T1" fmla="*/ 0 h 21590"/>
                <a:gd name="T2" fmla="*/ 0 w 21600"/>
                <a:gd name="T3" fmla="*/ 0 h 21590"/>
                <a:gd name="T4" fmla="*/ 0 w 21600"/>
                <a:gd name="T5" fmla="*/ 0 h 2159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0"/>
                <a:gd name="T11" fmla="*/ 21600 w 21600"/>
                <a:gd name="T12" fmla="*/ 21590 h 215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0" fill="none" extrusionOk="0">
                  <a:moveTo>
                    <a:pt x="20936" y="21589"/>
                  </a:moveTo>
                  <a:cubicBezTo>
                    <a:pt x="9270" y="21231"/>
                    <a:pt x="-1" y="11670"/>
                    <a:pt x="-1" y="-1"/>
                  </a:cubicBezTo>
                </a:path>
                <a:path w="21600" h="21590" stroke="0" extrusionOk="0">
                  <a:moveTo>
                    <a:pt x="20936" y="21589"/>
                  </a:moveTo>
                  <a:cubicBezTo>
                    <a:pt x="9270" y="21231"/>
                    <a:pt x="-1" y="11670"/>
                    <a:pt x="-1" y="-1"/>
                  </a:cubicBezTo>
                  <a:lnTo>
                    <a:pt x="21600" y="0"/>
                  </a:lnTo>
                  <a:lnTo>
                    <a:pt x="20936" y="2158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75" name="Arc 371"/>
            <p:cNvSpPr>
              <a:spLocks/>
            </p:cNvSpPr>
            <p:nvPr/>
          </p:nvSpPr>
          <p:spPr bwMode="auto">
            <a:xfrm>
              <a:off x="1279" y="1643"/>
              <a:ext cx="34" cy="27"/>
            </a:xfrm>
            <a:custGeom>
              <a:avLst/>
              <a:gdLst>
                <a:gd name="T0" fmla="*/ 0 w 22227"/>
                <a:gd name="T1" fmla="*/ 0 h 21600"/>
                <a:gd name="T2" fmla="*/ 0 w 22227"/>
                <a:gd name="T3" fmla="*/ 0 h 21600"/>
                <a:gd name="T4" fmla="*/ 0 w 22227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27"/>
                <a:gd name="T10" fmla="*/ 0 h 21600"/>
                <a:gd name="T11" fmla="*/ 22227 w 2222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27" h="21600" fill="none" extrusionOk="0">
                  <a:moveTo>
                    <a:pt x="-1" y="9"/>
                  </a:moveTo>
                  <a:cubicBezTo>
                    <a:pt x="213" y="3"/>
                    <a:pt x="427" y="-1"/>
                    <a:pt x="642" y="-1"/>
                  </a:cubicBezTo>
                  <a:cubicBezTo>
                    <a:pt x="12254" y="-1"/>
                    <a:pt x="21788" y="9181"/>
                    <a:pt x="22226" y="20785"/>
                  </a:cubicBezTo>
                </a:path>
                <a:path w="22227" h="21600" stroke="0" extrusionOk="0">
                  <a:moveTo>
                    <a:pt x="-1" y="9"/>
                  </a:moveTo>
                  <a:cubicBezTo>
                    <a:pt x="213" y="3"/>
                    <a:pt x="427" y="-1"/>
                    <a:pt x="642" y="-1"/>
                  </a:cubicBezTo>
                  <a:cubicBezTo>
                    <a:pt x="12254" y="-1"/>
                    <a:pt x="21788" y="9181"/>
                    <a:pt x="22226" y="20785"/>
                  </a:cubicBezTo>
                  <a:lnTo>
                    <a:pt x="642" y="21600"/>
                  </a:lnTo>
                  <a:lnTo>
                    <a:pt x="-1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76" name="Arc 372"/>
            <p:cNvSpPr>
              <a:spLocks/>
            </p:cNvSpPr>
            <p:nvPr/>
          </p:nvSpPr>
          <p:spPr bwMode="auto">
            <a:xfrm>
              <a:off x="1413" y="1733"/>
              <a:ext cx="34" cy="28"/>
            </a:xfrm>
            <a:custGeom>
              <a:avLst/>
              <a:gdLst>
                <a:gd name="T0" fmla="*/ 0 w 21600"/>
                <a:gd name="T1" fmla="*/ 0 h 22363"/>
                <a:gd name="T2" fmla="*/ 0 w 21600"/>
                <a:gd name="T3" fmla="*/ 0 h 22363"/>
                <a:gd name="T4" fmla="*/ 0 w 21600"/>
                <a:gd name="T5" fmla="*/ 0 h 2236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363"/>
                <a:gd name="T11" fmla="*/ 21600 w 21600"/>
                <a:gd name="T12" fmla="*/ 22363 h 223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363" fill="none" extrusionOk="0">
                  <a:moveTo>
                    <a:pt x="20943" y="22363"/>
                  </a:moveTo>
                  <a:cubicBezTo>
                    <a:pt x="9275" y="22008"/>
                    <a:pt x="0" y="12446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</a:path>
                <a:path w="21600" h="22363" stroke="0" extrusionOk="0">
                  <a:moveTo>
                    <a:pt x="20943" y="22363"/>
                  </a:moveTo>
                  <a:cubicBezTo>
                    <a:pt x="9275" y="22008"/>
                    <a:pt x="0" y="12446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  <a:lnTo>
                    <a:pt x="21600" y="773"/>
                  </a:lnTo>
                  <a:lnTo>
                    <a:pt x="20943" y="22363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77" name="Arc 373"/>
            <p:cNvSpPr>
              <a:spLocks/>
            </p:cNvSpPr>
            <p:nvPr/>
          </p:nvSpPr>
          <p:spPr bwMode="auto">
            <a:xfrm>
              <a:off x="1384" y="1706"/>
              <a:ext cx="34" cy="28"/>
            </a:xfrm>
            <a:custGeom>
              <a:avLst/>
              <a:gdLst>
                <a:gd name="T0" fmla="*/ 0 w 22218"/>
                <a:gd name="T1" fmla="*/ 0 h 21600"/>
                <a:gd name="T2" fmla="*/ 0 w 22218"/>
                <a:gd name="T3" fmla="*/ 0 h 21600"/>
                <a:gd name="T4" fmla="*/ 0 w 22218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18"/>
                <a:gd name="T10" fmla="*/ 0 h 21600"/>
                <a:gd name="T11" fmla="*/ 22218 w 2221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18" h="21600" fill="none" extrusionOk="0">
                  <a:moveTo>
                    <a:pt x="0" y="9"/>
                  </a:moveTo>
                  <a:cubicBezTo>
                    <a:pt x="210" y="3"/>
                    <a:pt x="421" y="-1"/>
                    <a:pt x="633" y="-1"/>
                  </a:cubicBezTo>
                  <a:cubicBezTo>
                    <a:pt x="12252" y="-1"/>
                    <a:pt x="21789" y="9191"/>
                    <a:pt x="22218" y="20802"/>
                  </a:cubicBezTo>
                </a:path>
                <a:path w="22218" h="21600" stroke="0" extrusionOk="0">
                  <a:moveTo>
                    <a:pt x="0" y="9"/>
                  </a:moveTo>
                  <a:cubicBezTo>
                    <a:pt x="210" y="3"/>
                    <a:pt x="421" y="-1"/>
                    <a:pt x="633" y="-1"/>
                  </a:cubicBezTo>
                  <a:cubicBezTo>
                    <a:pt x="12252" y="-1"/>
                    <a:pt x="21789" y="9191"/>
                    <a:pt x="22218" y="20802"/>
                  </a:cubicBezTo>
                  <a:lnTo>
                    <a:pt x="633" y="21600"/>
                  </a:lnTo>
                  <a:lnTo>
                    <a:pt x="0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78" name="Arc 374"/>
            <p:cNvSpPr>
              <a:spLocks/>
            </p:cNvSpPr>
            <p:nvPr/>
          </p:nvSpPr>
          <p:spPr bwMode="auto">
            <a:xfrm>
              <a:off x="1342" y="1733"/>
              <a:ext cx="26" cy="27"/>
            </a:xfrm>
            <a:custGeom>
              <a:avLst/>
              <a:gdLst>
                <a:gd name="T0" fmla="*/ 0 w 22446"/>
                <a:gd name="T1" fmla="*/ 0 h 21600"/>
                <a:gd name="T2" fmla="*/ 0 w 22446"/>
                <a:gd name="T3" fmla="*/ 0 h 21600"/>
                <a:gd name="T4" fmla="*/ 0 w 22446"/>
                <a:gd name="T5" fmla="*/ 0 h 21600"/>
                <a:gd name="T6" fmla="*/ 0 60000 65536"/>
                <a:gd name="T7" fmla="*/ 0 60000 65536"/>
                <a:gd name="T8" fmla="*/ 0 60000 65536"/>
                <a:gd name="T9" fmla="*/ 0 w 22446"/>
                <a:gd name="T10" fmla="*/ 0 h 21600"/>
                <a:gd name="T11" fmla="*/ 22446 w 2244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446" h="21600" fill="none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</a:path>
                <a:path w="22446" h="21600" stroke="0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  <a:lnTo>
                    <a:pt x="846" y="0"/>
                  </a:lnTo>
                  <a:lnTo>
                    <a:pt x="22446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79" name="Arc 375"/>
            <p:cNvSpPr>
              <a:spLocks/>
            </p:cNvSpPr>
            <p:nvPr/>
          </p:nvSpPr>
          <p:spPr bwMode="auto">
            <a:xfrm>
              <a:off x="1361" y="1707"/>
              <a:ext cx="25" cy="27"/>
            </a:xfrm>
            <a:custGeom>
              <a:avLst/>
              <a:gdLst>
                <a:gd name="T0" fmla="*/ 0 w 21586"/>
                <a:gd name="T1" fmla="*/ 0 h 21583"/>
                <a:gd name="T2" fmla="*/ 0 w 21586"/>
                <a:gd name="T3" fmla="*/ 0 h 21583"/>
                <a:gd name="T4" fmla="*/ 0 w 21586"/>
                <a:gd name="T5" fmla="*/ 0 h 21583"/>
                <a:gd name="T6" fmla="*/ 0 60000 65536"/>
                <a:gd name="T7" fmla="*/ 0 60000 65536"/>
                <a:gd name="T8" fmla="*/ 0 60000 65536"/>
                <a:gd name="T9" fmla="*/ 0 w 21586"/>
                <a:gd name="T10" fmla="*/ 0 h 21583"/>
                <a:gd name="T11" fmla="*/ 21586 w 21586"/>
                <a:gd name="T12" fmla="*/ 21583 h 215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86" h="21583" fill="none" extrusionOk="0">
                  <a:moveTo>
                    <a:pt x="0" y="20798"/>
                  </a:moveTo>
                  <a:cubicBezTo>
                    <a:pt x="410" y="9509"/>
                    <a:pt x="9450" y="443"/>
                    <a:pt x="20737" y="-1"/>
                  </a:cubicBezTo>
                </a:path>
                <a:path w="21586" h="21583" stroke="0" extrusionOk="0">
                  <a:moveTo>
                    <a:pt x="0" y="20798"/>
                  </a:moveTo>
                  <a:cubicBezTo>
                    <a:pt x="410" y="9509"/>
                    <a:pt x="9450" y="443"/>
                    <a:pt x="20737" y="-1"/>
                  </a:cubicBezTo>
                  <a:lnTo>
                    <a:pt x="21586" y="21583"/>
                  </a:lnTo>
                  <a:lnTo>
                    <a:pt x="0" y="20798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80" name="Arc 376"/>
            <p:cNvSpPr>
              <a:spLocks/>
            </p:cNvSpPr>
            <p:nvPr/>
          </p:nvSpPr>
          <p:spPr bwMode="auto">
            <a:xfrm>
              <a:off x="1313" y="1733"/>
              <a:ext cx="33" cy="28"/>
            </a:xfrm>
            <a:custGeom>
              <a:avLst/>
              <a:gdLst>
                <a:gd name="T0" fmla="*/ 0 w 21600"/>
                <a:gd name="T1" fmla="*/ 0 h 22385"/>
                <a:gd name="T2" fmla="*/ 0 w 21600"/>
                <a:gd name="T3" fmla="*/ 0 h 22385"/>
                <a:gd name="T4" fmla="*/ 0 w 21600"/>
                <a:gd name="T5" fmla="*/ 0 h 2238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385"/>
                <a:gd name="T11" fmla="*/ 21600 w 21600"/>
                <a:gd name="T12" fmla="*/ 22385 h 223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385" fill="none" extrusionOk="0">
                  <a:moveTo>
                    <a:pt x="21600" y="22384"/>
                  </a:moveTo>
                  <a:cubicBezTo>
                    <a:pt x="9670" y="22385"/>
                    <a:pt x="0" y="12714"/>
                    <a:pt x="0" y="785"/>
                  </a:cubicBezTo>
                  <a:cubicBezTo>
                    <a:pt x="0" y="523"/>
                    <a:pt x="4" y="261"/>
                    <a:pt x="14" y="0"/>
                  </a:cubicBezTo>
                </a:path>
                <a:path w="21600" h="22385" stroke="0" extrusionOk="0">
                  <a:moveTo>
                    <a:pt x="21600" y="22384"/>
                  </a:moveTo>
                  <a:cubicBezTo>
                    <a:pt x="9670" y="22385"/>
                    <a:pt x="0" y="12714"/>
                    <a:pt x="0" y="785"/>
                  </a:cubicBezTo>
                  <a:cubicBezTo>
                    <a:pt x="0" y="523"/>
                    <a:pt x="4" y="261"/>
                    <a:pt x="14" y="0"/>
                  </a:cubicBezTo>
                  <a:lnTo>
                    <a:pt x="21600" y="785"/>
                  </a:lnTo>
                  <a:lnTo>
                    <a:pt x="21600" y="2238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81" name="Arc 377"/>
            <p:cNvSpPr>
              <a:spLocks/>
            </p:cNvSpPr>
            <p:nvPr/>
          </p:nvSpPr>
          <p:spPr bwMode="auto">
            <a:xfrm>
              <a:off x="1286" y="1706"/>
              <a:ext cx="33" cy="28"/>
            </a:xfrm>
            <a:custGeom>
              <a:avLst/>
              <a:gdLst>
                <a:gd name="T0" fmla="*/ 0 w 22237"/>
                <a:gd name="T1" fmla="*/ 0 h 21600"/>
                <a:gd name="T2" fmla="*/ 0 w 22237"/>
                <a:gd name="T3" fmla="*/ 0 h 21600"/>
                <a:gd name="T4" fmla="*/ 0 w 22237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37"/>
                <a:gd name="T10" fmla="*/ 0 h 21600"/>
                <a:gd name="T11" fmla="*/ 22237 w 2223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37" h="21600" fill="none" extrusionOk="0">
                  <a:moveTo>
                    <a:pt x="-1" y="9"/>
                  </a:moveTo>
                  <a:cubicBezTo>
                    <a:pt x="217" y="3"/>
                    <a:pt x="434" y="-1"/>
                    <a:pt x="652" y="-1"/>
                  </a:cubicBezTo>
                  <a:cubicBezTo>
                    <a:pt x="12271" y="-1"/>
                    <a:pt x="21808" y="9191"/>
                    <a:pt x="22237" y="20802"/>
                  </a:cubicBezTo>
                </a:path>
                <a:path w="22237" h="21600" stroke="0" extrusionOk="0">
                  <a:moveTo>
                    <a:pt x="-1" y="9"/>
                  </a:moveTo>
                  <a:cubicBezTo>
                    <a:pt x="217" y="3"/>
                    <a:pt x="434" y="-1"/>
                    <a:pt x="652" y="-1"/>
                  </a:cubicBezTo>
                  <a:cubicBezTo>
                    <a:pt x="12271" y="-1"/>
                    <a:pt x="21808" y="9191"/>
                    <a:pt x="22237" y="20802"/>
                  </a:cubicBezTo>
                  <a:lnTo>
                    <a:pt x="652" y="21600"/>
                  </a:lnTo>
                  <a:lnTo>
                    <a:pt x="-1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61810" name="AutoShape 378"/>
          <p:cNvSpPr>
            <a:spLocks noChangeArrowheads="1"/>
          </p:cNvSpPr>
          <p:nvPr/>
        </p:nvSpPr>
        <p:spPr bwMode="auto">
          <a:xfrm rot="4800000" flipH="1" flipV="1">
            <a:off x="1515269" y="3286919"/>
            <a:ext cx="376237" cy="415925"/>
          </a:xfrm>
          <a:custGeom>
            <a:avLst/>
            <a:gdLst>
              <a:gd name="T0" fmla="*/ 5734566 w 21600"/>
              <a:gd name="T1" fmla="*/ 4004491 h 21600"/>
              <a:gd name="T2" fmla="*/ 3276728 w 21600"/>
              <a:gd name="T3" fmla="*/ 8008963 h 21600"/>
              <a:gd name="T4" fmla="*/ 818873 w 21600"/>
              <a:gd name="T5" fmla="*/ 4004491 h 21600"/>
              <a:gd name="T6" fmla="*/ 3276728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499 w 21600"/>
              <a:gd name="T13" fmla="*/ 4499 h 21600"/>
              <a:gd name="T14" fmla="*/ 17101 w 21600"/>
              <a:gd name="T15" fmla="*/ 1710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398" y="21600"/>
                </a:lnTo>
                <a:lnTo>
                  <a:pt x="16202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C209FF"/>
              </a:gs>
              <a:gs pos="100000">
                <a:srgbClr val="8706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61811" name="Group 379"/>
          <p:cNvGrpSpPr>
            <a:grpSpLocks/>
          </p:cNvGrpSpPr>
          <p:nvPr/>
        </p:nvGrpSpPr>
        <p:grpSpPr bwMode="auto">
          <a:xfrm>
            <a:off x="1527175" y="3382963"/>
            <a:ext cx="268288" cy="188912"/>
            <a:chOff x="871" y="1983"/>
            <a:chExt cx="168" cy="119"/>
          </a:xfrm>
        </p:grpSpPr>
        <p:sp>
          <p:nvSpPr>
            <p:cNvPr id="162758" name="Arc 380"/>
            <p:cNvSpPr>
              <a:spLocks/>
            </p:cNvSpPr>
            <p:nvPr/>
          </p:nvSpPr>
          <p:spPr bwMode="auto">
            <a:xfrm>
              <a:off x="927" y="2011"/>
              <a:ext cx="25" cy="27"/>
            </a:xfrm>
            <a:custGeom>
              <a:avLst/>
              <a:gdLst>
                <a:gd name="T0" fmla="*/ 0 w 21600"/>
                <a:gd name="T1" fmla="*/ 0 h 22415"/>
                <a:gd name="T2" fmla="*/ 0 w 21600"/>
                <a:gd name="T3" fmla="*/ 0 h 22415"/>
                <a:gd name="T4" fmla="*/ 0 w 21600"/>
                <a:gd name="T5" fmla="*/ 0 h 2241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415"/>
                <a:gd name="T11" fmla="*/ 21600 w 21600"/>
                <a:gd name="T12" fmla="*/ 22415 h 224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415" fill="none" extrusionOk="0">
                  <a:moveTo>
                    <a:pt x="21584" y="0"/>
                  </a:moveTo>
                  <a:cubicBezTo>
                    <a:pt x="21594" y="271"/>
                    <a:pt x="21600" y="543"/>
                    <a:pt x="21600" y="815"/>
                  </a:cubicBezTo>
                  <a:cubicBezTo>
                    <a:pt x="21600" y="12744"/>
                    <a:pt x="11929" y="22415"/>
                    <a:pt x="-1" y="22415"/>
                  </a:cubicBezTo>
                </a:path>
                <a:path w="21600" h="22415" stroke="0" extrusionOk="0">
                  <a:moveTo>
                    <a:pt x="21584" y="0"/>
                  </a:moveTo>
                  <a:cubicBezTo>
                    <a:pt x="21594" y="271"/>
                    <a:pt x="21600" y="543"/>
                    <a:pt x="21600" y="815"/>
                  </a:cubicBezTo>
                  <a:cubicBezTo>
                    <a:pt x="21600" y="12744"/>
                    <a:pt x="11929" y="22415"/>
                    <a:pt x="-1" y="22415"/>
                  </a:cubicBezTo>
                  <a:lnTo>
                    <a:pt x="0" y="815"/>
                  </a:lnTo>
                  <a:lnTo>
                    <a:pt x="21584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59" name="Arc 381"/>
            <p:cNvSpPr>
              <a:spLocks/>
            </p:cNvSpPr>
            <p:nvPr/>
          </p:nvSpPr>
          <p:spPr bwMode="auto">
            <a:xfrm>
              <a:off x="998" y="2010"/>
              <a:ext cx="35" cy="28"/>
            </a:xfrm>
            <a:custGeom>
              <a:avLst/>
              <a:gdLst>
                <a:gd name="T0" fmla="*/ 0 w 21600"/>
                <a:gd name="T1" fmla="*/ 0 h 22365"/>
                <a:gd name="T2" fmla="*/ 0 w 21600"/>
                <a:gd name="T3" fmla="*/ 0 h 22365"/>
                <a:gd name="T4" fmla="*/ 0 w 21600"/>
                <a:gd name="T5" fmla="*/ 0 h 2236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365"/>
                <a:gd name="T11" fmla="*/ 21600 w 21600"/>
                <a:gd name="T12" fmla="*/ 22365 h 223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365" fill="none" extrusionOk="0">
                  <a:moveTo>
                    <a:pt x="20963" y="22364"/>
                  </a:moveTo>
                  <a:cubicBezTo>
                    <a:pt x="9286" y="22020"/>
                    <a:pt x="0" y="12455"/>
                    <a:pt x="0" y="774"/>
                  </a:cubicBezTo>
                  <a:cubicBezTo>
                    <a:pt x="0" y="515"/>
                    <a:pt x="4" y="257"/>
                    <a:pt x="13" y="-1"/>
                  </a:cubicBezTo>
                </a:path>
                <a:path w="21600" h="22365" stroke="0" extrusionOk="0">
                  <a:moveTo>
                    <a:pt x="20963" y="22364"/>
                  </a:moveTo>
                  <a:cubicBezTo>
                    <a:pt x="9286" y="22020"/>
                    <a:pt x="0" y="12455"/>
                    <a:pt x="0" y="774"/>
                  </a:cubicBezTo>
                  <a:cubicBezTo>
                    <a:pt x="0" y="515"/>
                    <a:pt x="4" y="257"/>
                    <a:pt x="13" y="-1"/>
                  </a:cubicBezTo>
                  <a:lnTo>
                    <a:pt x="21600" y="774"/>
                  </a:lnTo>
                  <a:lnTo>
                    <a:pt x="20963" y="2236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60" name="Arc 382"/>
            <p:cNvSpPr>
              <a:spLocks/>
            </p:cNvSpPr>
            <p:nvPr/>
          </p:nvSpPr>
          <p:spPr bwMode="auto">
            <a:xfrm>
              <a:off x="970" y="1983"/>
              <a:ext cx="35" cy="27"/>
            </a:xfrm>
            <a:custGeom>
              <a:avLst/>
              <a:gdLst>
                <a:gd name="T0" fmla="*/ 0 w 22208"/>
                <a:gd name="T1" fmla="*/ 0 h 21600"/>
                <a:gd name="T2" fmla="*/ 0 w 22208"/>
                <a:gd name="T3" fmla="*/ 0 h 21600"/>
                <a:gd name="T4" fmla="*/ 0 w 22208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08"/>
                <a:gd name="T10" fmla="*/ 0 h 21600"/>
                <a:gd name="T11" fmla="*/ 22208 w 2220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08" h="21600" fill="none" extrusionOk="0">
                  <a:moveTo>
                    <a:pt x="-1" y="8"/>
                  </a:moveTo>
                  <a:cubicBezTo>
                    <a:pt x="207" y="2"/>
                    <a:pt x="415" y="-1"/>
                    <a:pt x="623" y="-1"/>
                  </a:cubicBezTo>
                  <a:cubicBezTo>
                    <a:pt x="12235" y="-1"/>
                    <a:pt x="21769" y="9181"/>
                    <a:pt x="22207" y="20785"/>
                  </a:cubicBezTo>
                </a:path>
                <a:path w="22208" h="21600" stroke="0" extrusionOk="0">
                  <a:moveTo>
                    <a:pt x="-1" y="8"/>
                  </a:moveTo>
                  <a:cubicBezTo>
                    <a:pt x="207" y="2"/>
                    <a:pt x="415" y="-1"/>
                    <a:pt x="623" y="-1"/>
                  </a:cubicBezTo>
                  <a:cubicBezTo>
                    <a:pt x="12235" y="-1"/>
                    <a:pt x="21769" y="9181"/>
                    <a:pt x="22207" y="20785"/>
                  </a:cubicBezTo>
                  <a:lnTo>
                    <a:pt x="623" y="21600"/>
                  </a:lnTo>
                  <a:lnTo>
                    <a:pt x="-1" y="8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61" name="Arc 383"/>
            <p:cNvSpPr>
              <a:spLocks/>
            </p:cNvSpPr>
            <p:nvPr/>
          </p:nvSpPr>
          <p:spPr bwMode="auto">
            <a:xfrm>
              <a:off x="951" y="1984"/>
              <a:ext cx="25" cy="26"/>
            </a:xfrm>
            <a:custGeom>
              <a:avLst/>
              <a:gdLst>
                <a:gd name="T0" fmla="*/ 0 w 21585"/>
                <a:gd name="T1" fmla="*/ 0 h 21584"/>
                <a:gd name="T2" fmla="*/ 0 w 21585"/>
                <a:gd name="T3" fmla="*/ 0 h 21584"/>
                <a:gd name="T4" fmla="*/ 0 w 21585"/>
                <a:gd name="T5" fmla="*/ 0 h 21584"/>
                <a:gd name="T6" fmla="*/ 0 60000 65536"/>
                <a:gd name="T7" fmla="*/ 0 60000 65536"/>
                <a:gd name="T8" fmla="*/ 0 60000 65536"/>
                <a:gd name="T9" fmla="*/ 0 w 21585"/>
                <a:gd name="T10" fmla="*/ 0 h 21584"/>
                <a:gd name="T11" fmla="*/ 21585 w 21585"/>
                <a:gd name="T12" fmla="*/ 21584 h 215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85" h="21584" fill="none" extrusionOk="0">
                  <a:moveTo>
                    <a:pt x="-1" y="20784"/>
                  </a:moveTo>
                  <a:cubicBezTo>
                    <a:pt x="417" y="9495"/>
                    <a:pt x="9464" y="434"/>
                    <a:pt x="20753" y="-1"/>
                  </a:cubicBezTo>
                </a:path>
                <a:path w="21585" h="21584" stroke="0" extrusionOk="0">
                  <a:moveTo>
                    <a:pt x="-1" y="20784"/>
                  </a:moveTo>
                  <a:cubicBezTo>
                    <a:pt x="417" y="9495"/>
                    <a:pt x="9464" y="434"/>
                    <a:pt x="20753" y="-1"/>
                  </a:cubicBezTo>
                  <a:lnTo>
                    <a:pt x="21585" y="21584"/>
                  </a:lnTo>
                  <a:lnTo>
                    <a:pt x="-1" y="2078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62" name="Arc 384"/>
            <p:cNvSpPr>
              <a:spLocks/>
            </p:cNvSpPr>
            <p:nvPr/>
          </p:nvSpPr>
          <p:spPr bwMode="auto">
            <a:xfrm>
              <a:off x="899" y="2010"/>
              <a:ext cx="33" cy="28"/>
            </a:xfrm>
            <a:custGeom>
              <a:avLst/>
              <a:gdLst>
                <a:gd name="T0" fmla="*/ 0 w 21600"/>
                <a:gd name="T1" fmla="*/ 0 h 22362"/>
                <a:gd name="T2" fmla="*/ 0 w 21600"/>
                <a:gd name="T3" fmla="*/ 0 h 22362"/>
                <a:gd name="T4" fmla="*/ 0 w 21600"/>
                <a:gd name="T5" fmla="*/ 0 h 2236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362"/>
                <a:gd name="T11" fmla="*/ 21600 w 21600"/>
                <a:gd name="T12" fmla="*/ 22362 h 223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362" fill="none" extrusionOk="0">
                  <a:moveTo>
                    <a:pt x="20922" y="22362"/>
                  </a:moveTo>
                  <a:cubicBezTo>
                    <a:pt x="9262" y="21996"/>
                    <a:pt x="0" y="12438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</a:path>
                <a:path w="21600" h="22362" stroke="0" extrusionOk="0">
                  <a:moveTo>
                    <a:pt x="20922" y="22362"/>
                  </a:moveTo>
                  <a:cubicBezTo>
                    <a:pt x="9262" y="21996"/>
                    <a:pt x="0" y="12438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  <a:lnTo>
                    <a:pt x="21600" y="773"/>
                  </a:lnTo>
                  <a:lnTo>
                    <a:pt x="20922" y="22362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63" name="Arc 385"/>
            <p:cNvSpPr>
              <a:spLocks/>
            </p:cNvSpPr>
            <p:nvPr/>
          </p:nvSpPr>
          <p:spPr bwMode="auto">
            <a:xfrm>
              <a:off x="871" y="1983"/>
              <a:ext cx="33" cy="27"/>
            </a:xfrm>
            <a:custGeom>
              <a:avLst/>
              <a:gdLst>
                <a:gd name="T0" fmla="*/ 0 w 22236"/>
                <a:gd name="T1" fmla="*/ 0 h 21600"/>
                <a:gd name="T2" fmla="*/ 0 w 22236"/>
                <a:gd name="T3" fmla="*/ 0 h 21600"/>
                <a:gd name="T4" fmla="*/ 0 w 22236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36"/>
                <a:gd name="T10" fmla="*/ 0 h 21600"/>
                <a:gd name="T11" fmla="*/ 22236 w 2223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36" h="21600" fill="none" extrusionOk="0">
                  <a:moveTo>
                    <a:pt x="-1" y="9"/>
                  </a:moveTo>
                  <a:cubicBezTo>
                    <a:pt x="217" y="3"/>
                    <a:pt x="434" y="-1"/>
                    <a:pt x="652" y="-1"/>
                  </a:cubicBezTo>
                  <a:cubicBezTo>
                    <a:pt x="12259" y="-1"/>
                    <a:pt x="21791" y="9173"/>
                    <a:pt x="22236" y="20772"/>
                  </a:cubicBezTo>
                </a:path>
                <a:path w="22236" h="21600" stroke="0" extrusionOk="0">
                  <a:moveTo>
                    <a:pt x="-1" y="9"/>
                  </a:moveTo>
                  <a:cubicBezTo>
                    <a:pt x="217" y="3"/>
                    <a:pt x="434" y="-1"/>
                    <a:pt x="652" y="-1"/>
                  </a:cubicBezTo>
                  <a:cubicBezTo>
                    <a:pt x="12259" y="-1"/>
                    <a:pt x="21791" y="9173"/>
                    <a:pt x="22236" y="20772"/>
                  </a:cubicBezTo>
                  <a:lnTo>
                    <a:pt x="652" y="21600"/>
                  </a:lnTo>
                  <a:lnTo>
                    <a:pt x="-1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64" name="Arc 386"/>
            <p:cNvSpPr>
              <a:spLocks/>
            </p:cNvSpPr>
            <p:nvPr/>
          </p:nvSpPr>
          <p:spPr bwMode="auto">
            <a:xfrm>
              <a:off x="1005" y="2074"/>
              <a:ext cx="34" cy="28"/>
            </a:xfrm>
            <a:custGeom>
              <a:avLst/>
              <a:gdLst>
                <a:gd name="T0" fmla="*/ 0 w 21600"/>
                <a:gd name="T1" fmla="*/ 0 h 22363"/>
                <a:gd name="T2" fmla="*/ 0 w 21600"/>
                <a:gd name="T3" fmla="*/ 0 h 22363"/>
                <a:gd name="T4" fmla="*/ 0 w 21600"/>
                <a:gd name="T5" fmla="*/ 0 h 2236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363"/>
                <a:gd name="T11" fmla="*/ 21600 w 21600"/>
                <a:gd name="T12" fmla="*/ 22363 h 223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363" fill="none" extrusionOk="0">
                  <a:moveTo>
                    <a:pt x="20943" y="22363"/>
                  </a:moveTo>
                  <a:cubicBezTo>
                    <a:pt x="9275" y="22008"/>
                    <a:pt x="0" y="12446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</a:path>
                <a:path w="21600" h="22363" stroke="0" extrusionOk="0">
                  <a:moveTo>
                    <a:pt x="20943" y="22363"/>
                  </a:moveTo>
                  <a:cubicBezTo>
                    <a:pt x="9275" y="22008"/>
                    <a:pt x="0" y="12446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  <a:lnTo>
                    <a:pt x="21600" y="773"/>
                  </a:lnTo>
                  <a:lnTo>
                    <a:pt x="20943" y="22363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65" name="Arc 387"/>
            <p:cNvSpPr>
              <a:spLocks/>
            </p:cNvSpPr>
            <p:nvPr/>
          </p:nvSpPr>
          <p:spPr bwMode="auto">
            <a:xfrm>
              <a:off x="975" y="2047"/>
              <a:ext cx="34" cy="27"/>
            </a:xfrm>
            <a:custGeom>
              <a:avLst/>
              <a:gdLst>
                <a:gd name="T0" fmla="*/ 0 w 22254"/>
                <a:gd name="T1" fmla="*/ 0 h 21600"/>
                <a:gd name="T2" fmla="*/ 0 w 22254"/>
                <a:gd name="T3" fmla="*/ 0 h 21600"/>
                <a:gd name="T4" fmla="*/ 0 w 2225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54"/>
                <a:gd name="T10" fmla="*/ 0 h 21600"/>
                <a:gd name="T11" fmla="*/ 22254 w 2225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54" h="21600" fill="none" extrusionOk="0">
                  <a:moveTo>
                    <a:pt x="-1" y="9"/>
                  </a:moveTo>
                  <a:cubicBezTo>
                    <a:pt x="217" y="3"/>
                    <a:pt x="435" y="-1"/>
                    <a:pt x="654" y="-1"/>
                  </a:cubicBezTo>
                  <a:cubicBezTo>
                    <a:pt x="12583" y="-1"/>
                    <a:pt x="22254" y="9670"/>
                    <a:pt x="22254" y="21600"/>
                  </a:cubicBezTo>
                </a:path>
                <a:path w="22254" h="21600" stroke="0" extrusionOk="0">
                  <a:moveTo>
                    <a:pt x="-1" y="9"/>
                  </a:moveTo>
                  <a:cubicBezTo>
                    <a:pt x="217" y="3"/>
                    <a:pt x="435" y="-1"/>
                    <a:pt x="654" y="-1"/>
                  </a:cubicBezTo>
                  <a:cubicBezTo>
                    <a:pt x="12583" y="-1"/>
                    <a:pt x="22254" y="9670"/>
                    <a:pt x="22254" y="21600"/>
                  </a:cubicBezTo>
                  <a:lnTo>
                    <a:pt x="654" y="21600"/>
                  </a:lnTo>
                  <a:lnTo>
                    <a:pt x="-1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66" name="Arc 388"/>
            <p:cNvSpPr>
              <a:spLocks/>
            </p:cNvSpPr>
            <p:nvPr/>
          </p:nvSpPr>
          <p:spPr bwMode="auto">
            <a:xfrm>
              <a:off x="934" y="2074"/>
              <a:ext cx="26" cy="27"/>
            </a:xfrm>
            <a:custGeom>
              <a:avLst/>
              <a:gdLst>
                <a:gd name="T0" fmla="*/ 0 w 22446"/>
                <a:gd name="T1" fmla="*/ 0 h 21600"/>
                <a:gd name="T2" fmla="*/ 0 w 22446"/>
                <a:gd name="T3" fmla="*/ 0 h 21600"/>
                <a:gd name="T4" fmla="*/ 0 w 22446"/>
                <a:gd name="T5" fmla="*/ 0 h 21600"/>
                <a:gd name="T6" fmla="*/ 0 60000 65536"/>
                <a:gd name="T7" fmla="*/ 0 60000 65536"/>
                <a:gd name="T8" fmla="*/ 0 60000 65536"/>
                <a:gd name="T9" fmla="*/ 0 w 22446"/>
                <a:gd name="T10" fmla="*/ 0 h 21600"/>
                <a:gd name="T11" fmla="*/ 22446 w 2244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446" h="21600" fill="none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</a:path>
                <a:path w="22446" h="21600" stroke="0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  <a:lnTo>
                    <a:pt x="846" y="0"/>
                  </a:lnTo>
                  <a:lnTo>
                    <a:pt x="22446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67" name="Arc 389"/>
            <p:cNvSpPr>
              <a:spLocks/>
            </p:cNvSpPr>
            <p:nvPr/>
          </p:nvSpPr>
          <p:spPr bwMode="auto">
            <a:xfrm>
              <a:off x="953" y="2047"/>
              <a:ext cx="25" cy="27"/>
            </a:xfrm>
            <a:custGeom>
              <a:avLst/>
              <a:gdLst>
                <a:gd name="T0" fmla="*/ 0 w 21600"/>
                <a:gd name="T1" fmla="*/ 0 h 21583"/>
                <a:gd name="T2" fmla="*/ 0 w 21600"/>
                <a:gd name="T3" fmla="*/ 0 h 21583"/>
                <a:gd name="T4" fmla="*/ 0 w 21600"/>
                <a:gd name="T5" fmla="*/ 0 h 2158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3"/>
                <a:gd name="T11" fmla="*/ 21600 w 21600"/>
                <a:gd name="T12" fmla="*/ 21583 h 215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3" fill="none" extrusionOk="0">
                  <a:moveTo>
                    <a:pt x="-1" y="21582"/>
                  </a:moveTo>
                  <a:cubicBezTo>
                    <a:pt x="-1" y="9989"/>
                    <a:pt x="9152" y="463"/>
                    <a:pt x="20737" y="0"/>
                  </a:cubicBezTo>
                </a:path>
                <a:path w="21600" h="21583" stroke="0" extrusionOk="0">
                  <a:moveTo>
                    <a:pt x="-1" y="21582"/>
                  </a:moveTo>
                  <a:cubicBezTo>
                    <a:pt x="-1" y="9989"/>
                    <a:pt x="9152" y="463"/>
                    <a:pt x="20737" y="0"/>
                  </a:cubicBezTo>
                  <a:lnTo>
                    <a:pt x="21600" y="21583"/>
                  </a:lnTo>
                  <a:lnTo>
                    <a:pt x="-1" y="21582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68" name="Arc 390"/>
            <p:cNvSpPr>
              <a:spLocks/>
            </p:cNvSpPr>
            <p:nvPr/>
          </p:nvSpPr>
          <p:spPr bwMode="auto">
            <a:xfrm>
              <a:off x="905" y="2074"/>
              <a:ext cx="33" cy="28"/>
            </a:xfrm>
            <a:custGeom>
              <a:avLst/>
              <a:gdLst>
                <a:gd name="T0" fmla="*/ 0 w 21600"/>
                <a:gd name="T1" fmla="*/ 0 h 22385"/>
                <a:gd name="T2" fmla="*/ 0 w 21600"/>
                <a:gd name="T3" fmla="*/ 0 h 22385"/>
                <a:gd name="T4" fmla="*/ 0 w 21600"/>
                <a:gd name="T5" fmla="*/ 0 h 2238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385"/>
                <a:gd name="T11" fmla="*/ 21600 w 21600"/>
                <a:gd name="T12" fmla="*/ 22385 h 223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385" fill="none" extrusionOk="0">
                  <a:moveTo>
                    <a:pt x="21600" y="22384"/>
                  </a:moveTo>
                  <a:cubicBezTo>
                    <a:pt x="9670" y="22385"/>
                    <a:pt x="0" y="12714"/>
                    <a:pt x="0" y="785"/>
                  </a:cubicBezTo>
                  <a:cubicBezTo>
                    <a:pt x="0" y="523"/>
                    <a:pt x="4" y="261"/>
                    <a:pt x="14" y="0"/>
                  </a:cubicBezTo>
                </a:path>
                <a:path w="21600" h="22385" stroke="0" extrusionOk="0">
                  <a:moveTo>
                    <a:pt x="21600" y="22384"/>
                  </a:moveTo>
                  <a:cubicBezTo>
                    <a:pt x="9670" y="22385"/>
                    <a:pt x="0" y="12714"/>
                    <a:pt x="0" y="785"/>
                  </a:cubicBezTo>
                  <a:cubicBezTo>
                    <a:pt x="0" y="523"/>
                    <a:pt x="4" y="261"/>
                    <a:pt x="14" y="0"/>
                  </a:cubicBezTo>
                  <a:lnTo>
                    <a:pt x="21600" y="785"/>
                  </a:lnTo>
                  <a:lnTo>
                    <a:pt x="21600" y="2238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69" name="Arc 391"/>
            <p:cNvSpPr>
              <a:spLocks/>
            </p:cNvSpPr>
            <p:nvPr/>
          </p:nvSpPr>
          <p:spPr bwMode="auto">
            <a:xfrm>
              <a:off x="877" y="2047"/>
              <a:ext cx="34" cy="27"/>
            </a:xfrm>
            <a:custGeom>
              <a:avLst/>
              <a:gdLst>
                <a:gd name="T0" fmla="*/ 0 w 22254"/>
                <a:gd name="T1" fmla="*/ 0 h 21600"/>
                <a:gd name="T2" fmla="*/ 0 w 22254"/>
                <a:gd name="T3" fmla="*/ 0 h 21600"/>
                <a:gd name="T4" fmla="*/ 0 w 2225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54"/>
                <a:gd name="T10" fmla="*/ 0 h 21600"/>
                <a:gd name="T11" fmla="*/ 22254 w 2225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54" h="21600" fill="none" extrusionOk="0">
                  <a:moveTo>
                    <a:pt x="-1" y="9"/>
                  </a:moveTo>
                  <a:cubicBezTo>
                    <a:pt x="217" y="3"/>
                    <a:pt x="435" y="-1"/>
                    <a:pt x="654" y="-1"/>
                  </a:cubicBezTo>
                  <a:cubicBezTo>
                    <a:pt x="12583" y="-1"/>
                    <a:pt x="22254" y="9670"/>
                    <a:pt x="22254" y="21600"/>
                  </a:cubicBezTo>
                </a:path>
                <a:path w="22254" h="21600" stroke="0" extrusionOk="0">
                  <a:moveTo>
                    <a:pt x="-1" y="9"/>
                  </a:moveTo>
                  <a:cubicBezTo>
                    <a:pt x="217" y="3"/>
                    <a:pt x="435" y="-1"/>
                    <a:pt x="654" y="-1"/>
                  </a:cubicBezTo>
                  <a:cubicBezTo>
                    <a:pt x="12583" y="-1"/>
                    <a:pt x="22254" y="9670"/>
                    <a:pt x="22254" y="21600"/>
                  </a:cubicBezTo>
                  <a:lnTo>
                    <a:pt x="654" y="21600"/>
                  </a:lnTo>
                  <a:lnTo>
                    <a:pt x="-1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61812" name="AutoShape 392"/>
          <p:cNvSpPr>
            <a:spLocks noChangeArrowheads="1"/>
          </p:cNvSpPr>
          <p:nvPr/>
        </p:nvSpPr>
        <p:spPr bwMode="auto">
          <a:xfrm rot="1920000">
            <a:off x="893763" y="5699125"/>
            <a:ext cx="79375" cy="587375"/>
          </a:xfrm>
          <a:prstGeom prst="roundRect">
            <a:avLst>
              <a:gd name="adj" fmla="val 49995"/>
            </a:avLst>
          </a:prstGeom>
          <a:solidFill>
            <a:srgbClr val="3A0062"/>
          </a:solidFill>
          <a:ln>
            <a:noFill/>
          </a:ln>
          <a:effectLst>
            <a:prstShdw prst="shdw17" dist="17961" dir="13500000">
              <a:srgbClr val="23003B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xmlns="" w="508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13" name="AutoShape 393"/>
          <p:cNvSpPr>
            <a:spLocks noChangeArrowheads="1"/>
          </p:cNvSpPr>
          <p:nvPr/>
        </p:nvSpPr>
        <p:spPr bwMode="auto">
          <a:xfrm rot="3540000">
            <a:off x="1745457" y="4987131"/>
            <a:ext cx="100012" cy="587375"/>
          </a:xfrm>
          <a:prstGeom prst="roundRect">
            <a:avLst>
              <a:gd name="adj" fmla="val 49995"/>
            </a:avLst>
          </a:prstGeom>
          <a:solidFill>
            <a:srgbClr val="3A0062"/>
          </a:solidFill>
          <a:ln>
            <a:noFill/>
          </a:ln>
          <a:effectLst>
            <a:prstShdw prst="shdw17" dist="17961" dir="13500000">
              <a:srgbClr val="23003B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xmlns="" w="508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14" name="AutoShape 394"/>
          <p:cNvSpPr>
            <a:spLocks noChangeArrowheads="1"/>
          </p:cNvSpPr>
          <p:nvPr/>
        </p:nvSpPr>
        <p:spPr bwMode="auto">
          <a:xfrm rot="4320000">
            <a:off x="2783681" y="4525170"/>
            <a:ext cx="104775" cy="588962"/>
          </a:xfrm>
          <a:prstGeom prst="roundRect">
            <a:avLst>
              <a:gd name="adj" fmla="val 49995"/>
            </a:avLst>
          </a:prstGeom>
          <a:solidFill>
            <a:srgbClr val="3A0062"/>
          </a:solidFill>
          <a:ln>
            <a:noFill/>
          </a:ln>
          <a:effectLst>
            <a:prstShdw prst="shdw17" dist="17961" dir="13500000">
              <a:srgbClr val="23003B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xmlns="" w="508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15" name="AutoShape 395"/>
          <p:cNvSpPr>
            <a:spLocks noChangeArrowheads="1"/>
          </p:cNvSpPr>
          <p:nvPr/>
        </p:nvSpPr>
        <p:spPr bwMode="auto">
          <a:xfrm rot="4860000">
            <a:off x="3886994" y="4271169"/>
            <a:ext cx="88900" cy="585788"/>
          </a:xfrm>
          <a:prstGeom prst="roundRect">
            <a:avLst>
              <a:gd name="adj" fmla="val 49995"/>
            </a:avLst>
          </a:prstGeom>
          <a:solidFill>
            <a:srgbClr val="3A0062"/>
          </a:solidFill>
          <a:ln>
            <a:noFill/>
          </a:ln>
          <a:effectLst>
            <a:prstShdw prst="shdw17" dist="17961" dir="13500000">
              <a:srgbClr val="23003B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xmlns="" w="508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16" name="AutoShape 396"/>
          <p:cNvSpPr>
            <a:spLocks noChangeArrowheads="1"/>
          </p:cNvSpPr>
          <p:nvPr/>
        </p:nvSpPr>
        <p:spPr bwMode="auto">
          <a:xfrm rot="-120000">
            <a:off x="4822825" y="4445000"/>
            <a:ext cx="673100" cy="103188"/>
          </a:xfrm>
          <a:prstGeom prst="roundRect">
            <a:avLst>
              <a:gd name="adj" fmla="val 49995"/>
            </a:avLst>
          </a:prstGeom>
          <a:solidFill>
            <a:srgbClr val="3A0062"/>
          </a:solidFill>
          <a:ln>
            <a:noFill/>
          </a:ln>
          <a:effectLst>
            <a:prstShdw prst="shdw17" dist="17961" dir="13500000">
              <a:srgbClr val="23003B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xmlns="" w="508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17" name="AutoShape 397"/>
          <p:cNvSpPr>
            <a:spLocks noChangeArrowheads="1"/>
          </p:cNvSpPr>
          <p:nvPr/>
        </p:nvSpPr>
        <p:spPr bwMode="auto">
          <a:xfrm rot="5700000">
            <a:off x="6199982" y="4239419"/>
            <a:ext cx="90487" cy="587375"/>
          </a:xfrm>
          <a:prstGeom prst="roundRect">
            <a:avLst>
              <a:gd name="adj" fmla="val 49995"/>
            </a:avLst>
          </a:prstGeom>
          <a:solidFill>
            <a:srgbClr val="3A0062"/>
          </a:solidFill>
          <a:ln>
            <a:noFill/>
          </a:ln>
          <a:effectLst>
            <a:prstShdw prst="shdw17" dist="17961" dir="13500000">
              <a:srgbClr val="23003B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xmlns="" w="508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18" name="AutoShape 398"/>
          <p:cNvSpPr>
            <a:spLocks noChangeArrowheads="1"/>
          </p:cNvSpPr>
          <p:nvPr/>
        </p:nvSpPr>
        <p:spPr bwMode="auto">
          <a:xfrm rot="6180000">
            <a:off x="7375525" y="4505326"/>
            <a:ext cx="122237" cy="588962"/>
          </a:xfrm>
          <a:prstGeom prst="roundRect">
            <a:avLst>
              <a:gd name="adj" fmla="val 49995"/>
            </a:avLst>
          </a:prstGeom>
          <a:solidFill>
            <a:srgbClr val="3A0062"/>
          </a:solidFill>
          <a:ln>
            <a:noFill/>
          </a:ln>
          <a:effectLst>
            <a:prstShdw prst="shdw17" dist="17961" dir="13500000">
              <a:srgbClr val="23003B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xmlns="" w="508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19" name="AutoShape 399"/>
          <p:cNvSpPr>
            <a:spLocks noChangeArrowheads="1"/>
          </p:cNvSpPr>
          <p:nvPr/>
        </p:nvSpPr>
        <p:spPr bwMode="auto">
          <a:xfrm rot="6900000">
            <a:off x="8664575" y="4972050"/>
            <a:ext cx="79375" cy="587375"/>
          </a:xfrm>
          <a:prstGeom prst="roundRect">
            <a:avLst>
              <a:gd name="adj" fmla="val 49995"/>
            </a:avLst>
          </a:prstGeom>
          <a:solidFill>
            <a:srgbClr val="3A0062"/>
          </a:solidFill>
          <a:ln>
            <a:noFill/>
          </a:ln>
          <a:effectLst>
            <a:prstShdw prst="shdw17" dist="17961" dir="13500000">
              <a:srgbClr val="23003B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xmlns="" w="508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20" name="AutoShape 400"/>
          <p:cNvSpPr>
            <a:spLocks noChangeArrowheads="1"/>
          </p:cNvSpPr>
          <p:nvPr/>
        </p:nvSpPr>
        <p:spPr bwMode="auto">
          <a:xfrm rot="8880000">
            <a:off x="9648825" y="5891213"/>
            <a:ext cx="109538" cy="587375"/>
          </a:xfrm>
          <a:prstGeom prst="roundRect">
            <a:avLst>
              <a:gd name="adj" fmla="val 49995"/>
            </a:avLst>
          </a:prstGeom>
          <a:solidFill>
            <a:srgbClr val="3A0062"/>
          </a:solidFill>
          <a:ln>
            <a:noFill/>
          </a:ln>
          <a:effectLst>
            <a:prstShdw prst="shdw17" dist="17961" dir="13500000">
              <a:srgbClr val="23003B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xmlns="" w="508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21" name="AutoShape 401"/>
          <p:cNvSpPr>
            <a:spLocks noChangeArrowheads="1"/>
          </p:cNvSpPr>
          <p:nvPr/>
        </p:nvSpPr>
        <p:spPr bwMode="auto">
          <a:xfrm>
            <a:off x="5272088" y="4794250"/>
            <a:ext cx="550862" cy="606425"/>
          </a:xfrm>
          <a:prstGeom prst="star16">
            <a:avLst>
              <a:gd name="adj" fmla="val 37500"/>
            </a:avLst>
          </a:prstGeom>
          <a:noFill/>
          <a:ln w="12700">
            <a:solidFill>
              <a:srgbClr val="FF2C2C"/>
            </a:solidFill>
            <a:miter lim="800000"/>
            <a:headEnd/>
            <a:tailEnd/>
          </a:ln>
          <a:effectLst>
            <a:prstShdw prst="shdw17" dist="17961" dir="2700000">
              <a:srgbClr val="991A1A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b="0"/>
          </a:p>
        </p:txBody>
      </p:sp>
      <p:grpSp>
        <p:nvGrpSpPr>
          <p:cNvPr id="161822" name="Group 402"/>
          <p:cNvGrpSpPr>
            <a:grpSpLocks/>
          </p:cNvGrpSpPr>
          <p:nvPr/>
        </p:nvGrpSpPr>
        <p:grpSpPr bwMode="auto">
          <a:xfrm>
            <a:off x="7023100" y="3871913"/>
            <a:ext cx="404813" cy="387350"/>
            <a:chOff x="4332" y="2291"/>
            <a:chExt cx="256" cy="244"/>
          </a:xfrm>
        </p:grpSpPr>
        <p:sp>
          <p:nvSpPr>
            <p:cNvPr id="162755" name="Line 403"/>
            <p:cNvSpPr>
              <a:spLocks noChangeShapeType="1"/>
            </p:cNvSpPr>
            <p:nvPr/>
          </p:nvSpPr>
          <p:spPr bwMode="auto">
            <a:xfrm>
              <a:off x="4332" y="2291"/>
              <a:ext cx="77" cy="71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56" name="Arc 404"/>
            <p:cNvSpPr>
              <a:spLocks/>
            </p:cNvSpPr>
            <p:nvPr/>
          </p:nvSpPr>
          <p:spPr bwMode="auto">
            <a:xfrm>
              <a:off x="4404" y="2306"/>
              <a:ext cx="66" cy="83"/>
            </a:xfrm>
            <a:custGeom>
              <a:avLst/>
              <a:gdLst>
                <a:gd name="T0" fmla="*/ 0 w 19729"/>
                <a:gd name="T1" fmla="*/ 0 h 21600"/>
                <a:gd name="T2" fmla="*/ 0 w 19729"/>
                <a:gd name="T3" fmla="*/ 0 h 21600"/>
                <a:gd name="T4" fmla="*/ 0 w 19729"/>
                <a:gd name="T5" fmla="*/ 0 h 21600"/>
                <a:gd name="T6" fmla="*/ 0 60000 65536"/>
                <a:gd name="T7" fmla="*/ 0 60000 65536"/>
                <a:gd name="T8" fmla="*/ 0 60000 65536"/>
                <a:gd name="T9" fmla="*/ 0 w 19729"/>
                <a:gd name="T10" fmla="*/ 0 h 21600"/>
                <a:gd name="T11" fmla="*/ 19729 w 1972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729" h="21600" fill="none" extrusionOk="0">
                  <a:moveTo>
                    <a:pt x="19729" y="21292"/>
                  </a:moveTo>
                  <a:cubicBezTo>
                    <a:pt x="18528" y="21497"/>
                    <a:pt x="17312" y="21599"/>
                    <a:pt x="16095" y="21599"/>
                  </a:cubicBezTo>
                  <a:cubicBezTo>
                    <a:pt x="9951" y="21599"/>
                    <a:pt x="4097" y="18983"/>
                    <a:pt x="0" y="14405"/>
                  </a:cubicBezTo>
                </a:path>
                <a:path w="19729" h="21600" stroke="0" extrusionOk="0">
                  <a:moveTo>
                    <a:pt x="19729" y="21292"/>
                  </a:moveTo>
                  <a:cubicBezTo>
                    <a:pt x="18528" y="21497"/>
                    <a:pt x="17312" y="21599"/>
                    <a:pt x="16095" y="21599"/>
                  </a:cubicBezTo>
                  <a:cubicBezTo>
                    <a:pt x="9951" y="21599"/>
                    <a:pt x="4097" y="18983"/>
                    <a:pt x="0" y="14405"/>
                  </a:cubicBezTo>
                  <a:lnTo>
                    <a:pt x="16095" y="0"/>
                  </a:lnTo>
                  <a:lnTo>
                    <a:pt x="19729" y="21292"/>
                  </a:lnTo>
                  <a:close/>
                </a:path>
              </a:pathLst>
            </a:custGeom>
            <a:noFill/>
            <a:ln w="25400" cap="rnd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57" name="Arc 405"/>
            <p:cNvSpPr>
              <a:spLocks/>
            </p:cNvSpPr>
            <p:nvPr/>
          </p:nvSpPr>
          <p:spPr bwMode="auto">
            <a:xfrm>
              <a:off x="4467" y="2384"/>
              <a:ext cx="121" cy="151"/>
            </a:xfrm>
            <a:custGeom>
              <a:avLst/>
              <a:gdLst>
                <a:gd name="T0" fmla="*/ 0 w 19511"/>
                <a:gd name="T1" fmla="*/ 0 h 21600"/>
                <a:gd name="T2" fmla="*/ 0 w 19511"/>
                <a:gd name="T3" fmla="*/ 0 h 21600"/>
                <a:gd name="T4" fmla="*/ 0 w 19511"/>
                <a:gd name="T5" fmla="*/ 0 h 21600"/>
                <a:gd name="T6" fmla="*/ 0 60000 65536"/>
                <a:gd name="T7" fmla="*/ 0 60000 65536"/>
                <a:gd name="T8" fmla="*/ 0 60000 65536"/>
                <a:gd name="T9" fmla="*/ 0 w 19511"/>
                <a:gd name="T10" fmla="*/ 0 h 21600"/>
                <a:gd name="T11" fmla="*/ 19511 w 1951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511" h="21600" fill="none" extrusionOk="0">
                  <a:moveTo>
                    <a:pt x="-1" y="347"/>
                  </a:moveTo>
                  <a:cubicBezTo>
                    <a:pt x="1273" y="116"/>
                    <a:pt x="2564" y="-1"/>
                    <a:pt x="3859" y="-1"/>
                  </a:cubicBezTo>
                  <a:cubicBezTo>
                    <a:pt x="9775" y="-1"/>
                    <a:pt x="15433" y="2427"/>
                    <a:pt x="19510" y="6714"/>
                  </a:cubicBezTo>
                </a:path>
                <a:path w="19511" h="21600" stroke="0" extrusionOk="0">
                  <a:moveTo>
                    <a:pt x="-1" y="347"/>
                  </a:moveTo>
                  <a:cubicBezTo>
                    <a:pt x="1273" y="116"/>
                    <a:pt x="2564" y="-1"/>
                    <a:pt x="3859" y="-1"/>
                  </a:cubicBezTo>
                  <a:cubicBezTo>
                    <a:pt x="9775" y="-1"/>
                    <a:pt x="15433" y="2427"/>
                    <a:pt x="19510" y="6714"/>
                  </a:cubicBezTo>
                  <a:lnTo>
                    <a:pt x="3859" y="21600"/>
                  </a:lnTo>
                  <a:lnTo>
                    <a:pt x="-1" y="347"/>
                  </a:lnTo>
                  <a:close/>
                </a:path>
              </a:pathLst>
            </a:custGeom>
            <a:noFill/>
            <a:ln w="25400" cap="rnd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61823" name="Oval 406"/>
          <p:cNvSpPr>
            <a:spLocks noChangeArrowheads="1"/>
          </p:cNvSpPr>
          <p:nvPr/>
        </p:nvSpPr>
        <p:spPr bwMode="auto">
          <a:xfrm>
            <a:off x="7399338" y="4084638"/>
            <a:ext cx="76200" cy="66675"/>
          </a:xfrm>
          <a:prstGeom prst="ellipse">
            <a:avLst/>
          </a:prstGeom>
          <a:solidFill>
            <a:srgbClr val="FF7C80"/>
          </a:solidFill>
          <a:ln>
            <a:noFill/>
          </a:ln>
          <a:effectLst>
            <a:prstShdw prst="shdw17" dist="17961" dir="2700000">
              <a:srgbClr val="994A4D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24" name="Oval 407"/>
          <p:cNvSpPr>
            <a:spLocks noChangeArrowheads="1"/>
          </p:cNvSpPr>
          <p:nvPr/>
        </p:nvSpPr>
        <p:spPr bwMode="auto">
          <a:xfrm>
            <a:off x="6986588" y="3835400"/>
            <a:ext cx="76200" cy="66675"/>
          </a:xfrm>
          <a:prstGeom prst="ellipse">
            <a:avLst/>
          </a:prstGeom>
          <a:solidFill>
            <a:srgbClr val="FF7C80"/>
          </a:solidFill>
          <a:ln>
            <a:noFill/>
          </a:ln>
          <a:effectLst>
            <a:prstShdw prst="shdw17" dist="17961" dir="2700000">
              <a:srgbClr val="994A4D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grpSp>
        <p:nvGrpSpPr>
          <p:cNvPr id="161825" name="Group 408"/>
          <p:cNvGrpSpPr>
            <a:grpSpLocks/>
          </p:cNvGrpSpPr>
          <p:nvPr/>
        </p:nvGrpSpPr>
        <p:grpSpPr bwMode="auto">
          <a:xfrm>
            <a:off x="6299200" y="5084763"/>
            <a:ext cx="647700" cy="66675"/>
            <a:chOff x="3877" y="3055"/>
            <a:chExt cx="408" cy="42"/>
          </a:xfrm>
        </p:grpSpPr>
        <p:sp>
          <p:nvSpPr>
            <p:cNvPr id="162752" name="Line 409"/>
            <p:cNvSpPr>
              <a:spLocks noChangeShapeType="1"/>
            </p:cNvSpPr>
            <p:nvPr/>
          </p:nvSpPr>
          <p:spPr bwMode="auto">
            <a:xfrm>
              <a:off x="3909" y="3077"/>
              <a:ext cx="337" cy="0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53" name="Oval 410"/>
            <p:cNvSpPr>
              <a:spLocks noChangeArrowheads="1"/>
            </p:cNvSpPr>
            <p:nvPr/>
          </p:nvSpPr>
          <p:spPr bwMode="auto">
            <a:xfrm>
              <a:off x="4237" y="3055"/>
              <a:ext cx="48" cy="42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754" name="Oval 411"/>
            <p:cNvSpPr>
              <a:spLocks noChangeArrowheads="1"/>
            </p:cNvSpPr>
            <p:nvPr/>
          </p:nvSpPr>
          <p:spPr bwMode="auto">
            <a:xfrm>
              <a:off x="3877" y="3055"/>
              <a:ext cx="48" cy="42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161826" name="Group 412"/>
          <p:cNvGrpSpPr>
            <a:grpSpLocks/>
          </p:cNvGrpSpPr>
          <p:nvPr/>
        </p:nvGrpSpPr>
        <p:grpSpPr bwMode="auto">
          <a:xfrm>
            <a:off x="6638925" y="6027738"/>
            <a:ext cx="542925" cy="171450"/>
            <a:chOff x="4091" y="3649"/>
            <a:chExt cx="341" cy="108"/>
          </a:xfrm>
        </p:grpSpPr>
        <p:sp>
          <p:nvSpPr>
            <p:cNvPr id="162746" name="Line 413"/>
            <p:cNvSpPr>
              <a:spLocks noChangeShapeType="1"/>
            </p:cNvSpPr>
            <p:nvPr/>
          </p:nvSpPr>
          <p:spPr bwMode="auto">
            <a:xfrm>
              <a:off x="4222" y="3676"/>
              <a:ext cx="33" cy="81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47" name="Line 414"/>
            <p:cNvSpPr>
              <a:spLocks noChangeShapeType="1"/>
            </p:cNvSpPr>
            <p:nvPr/>
          </p:nvSpPr>
          <p:spPr bwMode="auto">
            <a:xfrm flipH="1">
              <a:off x="4255" y="3676"/>
              <a:ext cx="33" cy="81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48" name="Line 415"/>
            <p:cNvSpPr>
              <a:spLocks noChangeShapeType="1"/>
            </p:cNvSpPr>
            <p:nvPr/>
          </p:nvSpPr>
          <p:spPr bwMode="auto">
            <a:xfrm>
              <a:off x="4288" y="3671"/>
              <a:ext cx="105" cy="0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49" name="Line 416"/>
            <p:cNvSpPr>
              <a:spLocks noChangeShapeType="1"/>
            </p:cNvSpPr>
            <p:nvPr/>
          </p:nvSpPr>
          <p:spPr bwMode="auto">
            <a:xfrm>
              <a:off x="4122" y="3676"/>
              <a:ext cx="105" cy="0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50" name="Oval 417"/>
            <p:cNvSpPr>
              <a:spLocks noChangeArrowheads="1"/>
            </p:cNvSpPr>
            <p:nvPr/>
          </p:nvSpPr>
          <p:spPr bwMode="auto">
            <a:xfrm>
              <a:off x="4091" y="3654"/>
              <a:ext cx="48" cy="42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751" name="Oval 418"/>
            <p:cNvSpPr>
              <a:spLocks noChangeArrowheads="1"/>
            </p:cNvSpPr>
            <p:nvPr/>
          </p:nvSpPr>
          <p:spPr bwMode="auto">
            <a:xfrm>
              <a:off x="4384" y="3649"/>
              <a:ext cx="48" cy="41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161827" name="Group 419"/>
          <p:cNvGrpSpPr>
            <a:grpSpLocks/>
          </p:cNvGrpSpPr>
          <p:nvPr/>
        </p:nvGrpSpPr>
        <p:grpSpPr bwMode="auto">
          <a:xfrm>
            <a:off x="6797675" y="5667375"/>
            <a:ext cx="541338" cy="171450"/>
            <a:chOff x="4191" y="3422"/>
            <a:chExt cx="340" cy="108"/>
          </a:xfrm>
        </p:grpSpPr>
        <p:sp>
          <p:nvSpPr>
            <p:cNvPr id="162740" name="Line 420"/>
            <p:cNvSpPr>
              <a:spLocks noChangeShapeType="1"/>
            </p:cNvSpPr>
            <p:nvPr/>
          </p:nvSpPr>
          <p:spPr bwMode="auto">
            <a:xfrm>
              <a:off x="4321" y="3449"/>
              <a:ext cx="34" cy="81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41" name="Line 421"/>
            <p:cNvSpPr>
              <a:spLocks noChangeShapeType="1"/>
            </p:cNvSpPr>
            <p:nvPr/>
          </p:nvSpPr>
          <p:spPr bwMode="auto">
            <a:xfrm flipH="1">
              <a:off x="4355" y="3449"/>
              <a:ext cx="33" cy="81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42" name="Line 422"/>
            <p:cNvSpPr>
              <a:spLocks noChangeShapeType="1"/>
            </p:cNvSpPr>
            <p:nvPr/>
          </p:nvSpPr>
          <p:spPr bwMode="auto">
            <a:xfrm>
              <a:off x="4388" y="3443"/>
              <a:ext cx="105" cy="0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43" name="Line 423"/>
            <p:cNvSpPr>
              <a:spLocks noChangeShapeType="1"/>
            </p:cNvSpPr>
            <p:nvPr/>
          </p:nvSpPr>
          <p:spPr bwMode="auto">
            <a:xfrm>
              <a:off x="4222" y="3449"/>
              <a:ext cx="105" cy="0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44" name="Oval 424"/>
            <p:cNvSpPr>
              <a:spLocks noChangeArrowheads="1"/>
            </p:cNvSpPr>
            <p:nvPr/>
          </p:nvSpPr>
          <p:spPr bwMode="auto">
            <a:xfrm>
              <a:off x="4191" y="3427"/>
              <a:ext cx="48" cy="41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745" name="Oval 425"/>
            <p:cNvSpPr>
              <a:spLocks noChangeArrowheads="1"/>
            </p:cNvSpPr>
            <p:nvPr/>
          </p:nvSpPr>
          <p:spPr bwMode="auto">
            <a:xfrm>
              <a:off x="4484" y="3422"/>
              <a:ext cx="47" cy="41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161828" name="Group 426"/>
          <p:cNvGrpSpPr>
            <a:grpSpLocks/>
          </p:cNvGrpSpPr>
          <p:nvPr/>
        </p:nvGrpSpPr>
        <p:grpSpPr bwMode="auto">
          <a:xfrm>
            <a:off x="8759825" y="4637088"/>
            <a:ext cx="541338" cy="171450"/>
            <a:chOff x="5427" y="2773"/>
            <a:chExt cx="341" cy="108"/>
          </a:xfrm>
        </p:grpSpPr>
        <p:sp>
          <p:nvSpPr>
            <p:cNvPr id="162734" name="Line 427"/>
            <p:cNvSpPr>
              <a:spLocks noChangeShapeType="1"/>
            </p:cNvSpPr>
            <p:nvPr/>
          </p:nvSpPr>
          <p:spPr bwMode="auto">
            <a:xfrm>
              <a:off x="5558" y="2800"/>
              <a:ext cx="33" cy="81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35" name="Line 428"/>
            <p:cNvSpPr>
              <a:spLocks noChangeShapeType="1"/>
            </p:cNvSpPr>
            <p:nvPr/>
          </p:nvSpPr>
          <p:spPr bwMode="auto">
            <a:xfrm flipH="1">
              <a:off x="5591" y="2800"/>
              <a:ext cx="33" cy="81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36" name="Line 429"/>
            <p:cNvSpPr>
              <a:spLocks noChangeShapeType="1"/>
            </p:cNvSpPr>
            <p:nvPr/>
          </p:nvSpPr>
          <p:spPr bwMode="auto">
            <a:xfrm>
              <a:off x="5624" y="2794"/>
              <a:ext cx="105" cy="0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37" name="Line 430"/>
            <p:cNvSpPr>
              <a:spLocks noChangeShapeType="1"/>
            </p:cNvSpPr>
            <p:nvPr/>
          </p:nvSpPr>
          <p:spPr bwMode="auto">
            <a:xfrm>
              <a:off x="5458" y="2800"/>
              <a:ext cx="105" cy="0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38" name="Oval 431"/>
            <p:cNvSpPr>
              <a:spLocks noChangeArrowheads="1"/>
            </p:cNvSpPr>
            <p:nvPr/>
          </p:nvSpPr>
          <p:spPr bwMode="auto">
            <a:xfrm>
              <a:off x="5427" y="2778"/>
              <a:ext cx="48" cy="42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739" name="Oval 432"/>
            <p:cNvSpPr>
              <a:spLocks noChangeArrowheads="1"/>
            </p:cNvSpPr>
            <p:nvPr/>
          </p:nvSpPr>
          <p:spPr bwMode="auto">
            <a:xfrm>
              <a:off x="5720" y="2773"/>
              <a:ext cx="48" cy="41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161829" name="Group 433"/>
          <p:cNvGrpSpPr>
            <a:grpSpLocks/>
          </p:cNvGrpSpPr>
          <p:nvPr/>
        </p:nvGrpSpPr>
        <p:grpSpPr bwMode="auto">
          <a:xfrm>
            <a:off x="8029575" y="4321175"/>
            <a:ext cx="855663" cy="77788"/>
            <a:chOff x="4967" y="2574"/>
            <a:chExt cx="539" cy="49"/>
          </a:xfrm>
        </p:grpSpPr>
        <p:sp>
          <p:nvSpPr>
            <p:cNvPr id="162731" name="Line 434"/>
            <p:cNvSpPr>
              <a:spLocks noChangeShapeType="1"/>
            </p:cNvSpPr>
            <p:nvPr/>
          </p:nvSpPr>
          <p:spPr bwMode="auto">
            <a:xfrm>
              <a:off x="5009" y="2600"/>
              <a:ext cx="446" cy="0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32" name="Oval 435"/>
            <p:cNvSpPr>
              <a:spLocks noChangeArrowheads="1"/>
            </p:cNvSpPr>
            <p:nvPr/>
          </p:nvSpPr>
          <p:spPr bwMode="auto">
            <a:xfrm>
              <a:off x="5443" y="2574"/>
              <a:ext cx="63" cy="49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733" name="Oval 436"/>
            <p:cNvSpPr>
              <a:spLocks noChangeArrowheads="1"/>
            </p:cNvSpPr>
            <p:nvPr/>
          </p:nvSpPr>
          <p:spPr bwMode="auto">
            <a:xfrm>
              <a:off x="4967" y="2574"/>
              <a:ext cx="64" cy="49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sp>
        <p:nvSpPr>
          <p:cNvPr id="161830" name="Arc 437"/>
          <p:cNvSpPr>
            <a:spLocks/>
          </p:cNvSpPr>
          <p:nvPr/>
        </p:nvSpPr>
        <p:spPr bwMode="auto">
          <a:xfrm>
            <a:off x="7351713" y="2484438"/>
            <a:ext cx="623887" cy="93662"/>
          </a:xfrm>
          <a:custGeom>
            <a:avLst/>
            <a:gdLst>
              <a:gd name="T0" fmla="*/ 18020139 w 21600"/>
              <a:gd name="T1" fmla="*/ 0 h 21600"/>
              <a:gd name="T2" fmla="*/ 0 w 21600"/>
              <a:gd name="T3" fmla="*/ 406137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E8B9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831" name="Arc 438"/>
          <p:cNvSpPr>
            <a:spLocks/>
          </p:cNvSpPr>
          <p:nvPr/>
        </p:nvSpPr>
        <p:spPr bwMode="auto">
          <a:xfrm rot="2700000">
            <a:off x="8578850" y="3067050"/>
            <a:ext cx="525463" cy="87313"/>
          </a:xfrm>
          <a:custGeom>
            <a:avLst/>
            <a:gdLst>
              <a:gd name="T0" fmla="*/ 12744471 w 21600"/>
              <a:gd name="T1" fmla="*/ 352943 h 21600"/>
              <a:gd name="T2" fmla="*/ 0 w 21600"/>
              <a:gd name="T3" fmla="*/ 0 h 21600"/>
              <a:gd name="T4" fmla="*/ 12782935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535" y="21599"/>
                </a:moveTo>
                <a:cubicBezTo>
                  <a:pt x="9631" y="21564"/>
                  <a:pt x="-1" y="11903"/>
                  <a:pt x="-1" y="-1"/>
                </a:cubicBezTo>
              </a:path>
              <a:path w="21600" h="21600" stroke="0" extrusionOk="0">
                <a:moveTo>
                  <a:pt x="21535" y="21599"/>
                </a:moveTo>
                <a:cubicBezTo>
                  <a:pt x="9631" y="21564"/>
                  <a:pt x="-1" y="11903"/>
                  <a:pt x="-1" y="-1"/>
                </a:cubicBezTo>
                <a:lnTo>
                  <a:pt x="21600" y="0"/>
                </a:lnTo>
                <a:lnTo>
                  <a:pt x="21535" y="21599"/>
                </a:lnTo>
                <a:close/>
              </a:path>
            </a:pathLst>
          </a:custGeom>
          <a:solidFill>
            <a:srgbClr val="E8B9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832" name="Arc 439"/>
          <p:cNvSpPr>
            <a:spLocks/>
          </p:cNvSpPr>
          <p:nvPr/>
        </p:nvSpPr>
        <p:spPr bwMode="auto">
          <a:xfrm rot="-8760000">
            <a:off x="7896225" y="2441575"/>
            <a:ext cx="614363" cy="280988"/>
          </a:xfrm>
          <a:custGeom>
            <a:avLst/>
            <a:gdLst>
              <a:gd name="T0" fmla="*/ 17474163 w 21600"/>
              <a:gd name="T1" fmla="*/ 0 h 20745"/>
              <a:gd name="T2" fmla="*/ 5182379 w 21600"/>
              <a:gd name="T3" fmla="*/ 3805942 h 20745"/>
              <a:gd name="T4" fmla="*/ 0 w 21600"/>
              <a:gd name="T5" fmla="*/ 21469 h 20745"/>
              <a:gd name="T6" fmla="*/ 0 60000 65536"/>
              <a:gd name="T7" fmla="*/ 0 60000 65536"/>
              <a:gd name="T8" fmla="*/ 0 60000 65536"/>
              <a:gd name="T9" fmla="*/ 0 w 21600"/>
              <a:gd name="T10" fmla="*/ 0 h 20745"/>
              <a:gd name="T11" fmla="*/ 21600 w 21600"/>
              <a:gd name="T12" fmla="*/ 20745 h 207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745" fill="none" extrusionOk="0">
                <a:moveTo>
                  <a:pt x="21599" y="0"/>
                </a:moveTo>
                <a:cubicBezTo>
                  <a:pt x="21599" y="39"/>
                  <a:pt x="21600" y="78"/>
                  <a:pt x="21600" y="117"/>
                </a:cubicBezTo>
                <a:cubicBezTo>
                  <a:pt x="21600" y="9578"/>
                  <a:pt x="15442" y="17939"/>
                  <a:pt x="6406" y="20745"/>
                </a:cubicBezTo>
              </a:path>
              <a:path w="21600" h="20745" stroke="0" extrusionOk="0">
                <a:moveTo>
                  <a:pt x="21599" y="0"/>
                </a:moveTo>
                <a:cubicBezTo>
                  <a:pt x="21599" y="39"/>
                  <a:pt x="21600" y="78"/>
                  <a:pt x="21600" y="117"/>
                </a:cubicBezTo>
                <a:cubicBezTo>
                  <a:pt x="21600" y="9578"/>
                  <a:pt x="15442" y="17939"/>
                  <a:pt x="6406" y="20745"/>
                </a:cubicBezTo>
                <a:lnTo>
                  <a:pt x="0" y="117"/>
                </a:lnTo>
                <a:lnTo>
                  <a:pt x="21599" y="0"/>
                </a:lnTo>
                <a:close/>
              </a:path>
            </a:pathLst>
          </a:custGeom>
          <a:solidFill>
            <a:srgbClr val="E8B9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833" name="Arc 440"/>
          <p:cNvSpPr>
            <a:spLocks/>
          </p:cNvSpPr>
          <p:nvPr/>
        </p:nvSpPr>
        <p:spPr bwMode="auto">
          <a:xfrm rot="2040000">
            <a:off x="8224838" y="2606675"/>
            <a:ext cx="560387" cy="271463"/>
          </a:xfrm>
          <a:custGeom>
            <a:avLst/>
            <a:gdLst>
              <a:gd name="T0" fmla="*/ 0 w 20633"/>
              <a:gd name="T1" fmla="*/ 0 h 21600"/>
              <a:gd name="T2" fmla="*/ 15219969 w 20633"/>
              <a:gd name="T3" fmla="*/ 2373014 h 21600"/>
              <a:gd name="T4" fmla="*/ 42777 w 20633"/>
              <a:gd name="T5" fmla="*/ 3411674 h 21600"/>
              <a:gd name="T6" fmla="*/ 0 60000 65536"/>
              <a:gd name="T7" fmla="*/ 0 60000 65536"/>
              <a:gd name="T8" fmla="*/ 0 60000 65536"/>
              <a:gd name="T9" fmla="*/ 0 w 20633"/>
              <a:gd name="T10" fmla="*/ 0 h 21600"/>
              <a:gd name="T11" fmla="*/ 20633 w 2063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633" h="21600" fill="none" extrusionOk="0">
                <a:moveTo>
                  <a:pt x="0" y="0"/>
                </a:moveTo>
                <a:cubicBezTo>
                  <a:pt x="19" y="0"/>
                  <a:pt x="38" y="-1"/>
                  <a:pt x="58" y="-1"/>
                </a:cubicBezTo>
                <a:cubicBezTo>
                  <a:pt x="9453" y="-1"/>
                  <a:pt x="17772" y="6074"/>
                  <a:pt x="20632" y="15024"/>
                </a:cubicBezTo>
              </a:path>
              <a:path w="20633" h="21600" stroke="0" extrusionOk="0">
                <a:moveTo>
                  <a:pt x="0" y="0"/>
                </a:moveTo>
                <a:cubicBezTo>
                  <a:pt x="19" y="0"/>
                  <a:pt x="38" y="-1"/>
                  <a:pt x="58" y="-1"/>
                </a:cubicBezTo>
                <a:cubicBezTo>
                  <a:pt x="9453" y="-1"/>
                  <a:pt x="17772" y="6074"/>
                  <a:pt x="20632" y="15024"/>
                </a:cubicBezTo>
                <a:lnTo>
                  <a:pt x="58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8B9FF"/>
          </a:solidFill>
          <a:ln w="28575" cap="rnd">
            <a:solidFill>
              <a:srgbClr val="FF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61834" name="Rectangle 441"/>
          <p:cNvSpPr>
            <a:spLocks noChangeArrowheads="1"/>
          </p:cNvSpPr>
          <p:nvPr/>
        </p:nvSpPr>
        <p:spPr bwMode="auto">
          <a:xfrm>
            <a:off x="7459663" y="2532063"/>
            <a:ext cx="739775" cy="428625"/>
          </a:xfrm>
          <a:prstGeom prst="rect">
            <a:avLst/>
          </a:prstGeom>
          <a:solidFill>
            <a:srgbClr val="E8B9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35" name="Rectangle 442"/>
          <p:cNvSpPr>
            <a:spLocks noChangeArrowheads="1"/>
          </p:cNvSpPr>
          <p:nvPr/>
        </p:nvSpPr>
        <p:spPr bwMode="auto">
          <a:xfrm rot="1560000">
            <a:off x="8102600" y="2801938"/>
            <a:ext cx="538163" cy="430212"/>
          </a:xfrm>
          <a:prstGeom prst="rect">
            <a:avLst/>
          </a:prstGeom>
          <a:solidFill>
            <a:srgbClr val="E8B9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36" name="Oval 443"/>
          <p:cNvSpPr>
            <a:spLocks noChangeArrowheads="1"/>
          </p:cNvSpPr>
          <p:nvPr/>
        </p:nvSpPr>
        <p:spPr bwMode="auto">
          <a:xfrm>
            <a:off x="8086725" y="2460625"/>
            <a:ext cx="80963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37" name="Oval 444"/>
          <p:cNvSpPr>
            <a:spLocks noChangeArrowheads="1"/>
          </p:cNvSpPr>
          <p:nvPr/>
        </p:nvSpPr>
        <p:spPr bwMode="auto">
          <a:xfrm>
            <a:off x="7980363" y="2663825"/>
            <a:ext cx="79375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38" name="Oval 445"/>
          <p:cNvSpPr>
            <a:spLocks noChangeArrowheads="1"/>
          </p:cNvSpPr>
          <p:nvPr/>
        </p:nvSpPr>
        <p:spPr bwMode="auto">
          <a:xfrm>
            <a:off x="8174038" y="2493963"/>
            <a:ext cx="80962" cy="777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39" name="Oval 446"/>
          <p:cNvSpPr>
            <a:spLocks noChangeArrowheads="1"/>
          </p:cNvSpPr>
          <p:nvPr/>
        </p:nvSpPr>
        <p:spPr bwMode="auto">
          <a:xfrm>
            <a:off x="8151813" y="2590800"/>
            <a:ext cx="79375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40" name="Oval 447"/>
          <p:cNvSpPr>
            <a:spLocks noChangeArrowheads="1"/>
          </p:cNvSpPr>
          <p:nvPr/>
        </p:nvSpPr>
        <p:spPr bwMode="auto">
          <a:xfrm>
            <a:off x="8043863" y="2579688"/>
            <a:ext cx="80962" cy="777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41" name="Oval 448"/>
          <p:cNvSpPr>
            <a:spLocks noChangeArrowheads="1"/>
          </p:cNvSpPr>
          <p:nvPr/>
        </p:nvSpPr>
        <p:spPr bwMode="auto">
          <a:xfrm>
            <a:off x="8101013" y="2717800"/>
            <a:ext cx="80962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42" name="Oval 449"/>
          <p:cNvSpPr>
            <a:spLocks noChangeArrowheads="1"/>
          </p:cNvSpPr>
          <p:nvPr/>
        </p:nvSpPr>
        <p:spPr bwMode="auto">
          <a:xfrm>
            <a:off x="8051800" y="2816225"/>
            <a:ext cx="79375" cy="777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43" name="Oval 450"/>
          <p:cNvSpPr>
            <a:spLocks noChangeArrowheads="1"/>
          </p:cNvSpPr>
          <p:nvPr/>
        </p:nvSpPr>
        <p:spPr bwMode="auto">
          <a:xfrm>
            <a:off x="7997825" y="2911475"/>
            <a:ext cx="82550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44" name="Oval 451"/>
          <p:cNvSpPr>
            <a:spLocks noChangeArrowheads="1"/>
          </p:cNvSpPr>
          <p:nvPr/>
        </p:nvSpPr>
        <p:spPr bwMode="auto">
          <a:xfrm>
            <a:off x="7945438" y="3035300"/>
            <a:ext cx="80962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45" name="Oval 452"/>
          <p:cNvSpPr>
            <a:spLocks noChangeArrowheads="1"/>
          </p:cNvSpPr>
          <p:nvPr/>
        </p:nvSpPr>
        <p:spPr bwMode="auto">
          <a:xfrm>
            <a:off x="7881938" y="3146425"/>
            <a:ext cx="80962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46" name="Oval 453"/>
          <p:cNvSpPr>
            <a:spLocks noChangeArrowheads="1"/>
          </p:cNvSpPr>
          <p:nvPr/>
        </p:nvSpPr>
        <p:spPr bwMode="auto">
          <a:xfrm>
            <a:off x="8255000" y="2492375"/>
            <a:ext cx="79375" cy="777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47" name="Oval 454"/>
          <p:cNvSpPr>
            <a:spLocks noChangeArrowheads="1"/>
          </p:cNvSpPr>
          <p:nvPr/>
        </p:nvSpPr>
        <p:spPr bwMode="auto">
          <a:xfrm>
            <a:off x="8256588" y="2603500"/>
            <a:ext cx="82550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48" name="Oval 455"/>
          <p:cNvSpPr>
            <a:spLocks noChangeArrowheads="1"/>
          </p:cNvSpPr>
          <p:nvPr/>
        </p:nvSpPr>
        <p:spPr bwMode="auto">
          <a:xfrm>
            <a:off x="8247063" y="2727325"/>
            <a:ext cx="80962" cy="777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49" name="Oval 456"/>
          <p:cNvSpPr>
            <a:spLocks noChangeArrowheads="1"/>
          </p:cNvSpPr>
          <p:nvPr/>
        </p:nvSpPr>
        <p:spPr bwMode="auto">
          <a:xfrm>
            <a:off x="8237538" y="2851150"/>
            <a:ext cx="79375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50" name="Oval 457"/>
          <p:cNvSpPr>
            <a:spLocks noChangeArrowheads="1"/>
          </p:cNvSpPr>
          <p:nvPr/>
        </p:nvSpPr>
        <p:spPr bwMode="auto">
          <a:xfrm>
            <a:off x="8212138" y="2947988"/>
            <a:ext cx="82550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51" name="Oval 458"/>
          <p:cNvSpPr>
            <a:spLocks noChangeArrowheads="1"/>
          </p:cNvSpPr>
          <p:nvPr/>
        </p:nvSpPr>
        <p:spPr bwMode="auto">
          <a:xfrm>
            <a:off x="8145463" y="3046413"/>
            <a:ext cx="80962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52" name="Oval 459"/>
          <p:cNvSpPr>
            <a:spLocks noChangeArrowheads="1"/>
          </p:cNvSpPr>
          <p:nvPr/>
        </p:nvSpPr>
        <p:spPr bwMode="auto">
          <a:xfrm>
            <a:off x="8081963" y="3170238"/>
            <a:ext cx="80962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53" name="Oval 460"/>
          <p:cNvSpPr>
            <a:spLocks noChangeArrowheads="1"/>
          </p:cNvSpPr>
          <p:nvPr/>
        </p:nvSpPr>
        <p:spPr bwMode="auto">
          <a:xfrm>
            <a:off x="8002588" y="3254375"/>
            <a:ext cx="80962" cy="777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54" name="Oval 461"/>
          <p:cNvSpPr>
            <a:spLocks noChangeArrowheads="1"/>
          </p:cNvSpPr>
          <p:nvPr/>
        </p:nvSpPr>
        <p:spPr bwMode="auto">
          <a:xfrm>
            <a:off x="8458200" y="3243263"/>
            <a:ext cx="80963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55" name="Oval 462"/>
          <p:cNvSpPr>
            <a:spLocks noChangeArrowheads="1"/>
          </p:cNvSpPr>
          <p:nvPr/>
        </p:nvSpPr>
        <p:spPr bwMode="auto">
          <a:xfrm>
            <a:off x="8502650" y="3327400"/>
            <a:ext cx="80963" cy="777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56" name="Oval 463"/>
          <p:cNvSpPr>
            <a:spLocks noChangeArrowheads="1"/>
          </p:cNvSpPr>
          <p:nvPr/>
        </p:nvSpPr>
        <p:spPr bwMode="auto">
          <a:xfrm>
            <a:off x="8574088" y="3398838"/>
            <a:ext cx="80962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57" name="Oval 464"/>
          <p:cNvSpPr>
            <a:spLocks noChangeArrowheads="1"/>
          </p:cNvSpPr>
          <p:nvPr/>
        </p:nvSpPr>
        <p:spPr bwMode="auto">
          <a:xfrm>
            <a:off x="8347075" y="4214813"/>
            <a:ext cx="134938" cy="1619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58" name="Oval 465"/>
          <p:cNvSpPr>
            <a:spLocks noChangeArrowheads="1"/>
          </p:cNvSpPr>
          <p:nvPr/>
        </p:nvSpPr>
        <p:spPr bwMode="auto">
          <a:xfrm>
            <a:off x="8610600" y="4156075"/>
            <a:ext cx="79375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59" name="Oval 466"/>
          <p:cNvSpPr>
            <a:spLocks noChangeArrowheads="1"/>
          </p:cNvSpPr>
          <p:nvPr/>
        </p:nvSpPr>
        <p:spPr bwMode="auto">
          <a:xfrm>
            <a:off x="8353425" y="2535238"/>
            <a:ext cx="80963" cy="777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60" name="Oval 467"/>
          <p:cNvSpPr>
            <a:spLocks noChangeArrowheads="1"/>
          </p:cNvSpPr>
          <p:nvPr/>
        </p:nvSpPr>
        <p:spPr bwMode="auto">
          <a:xfrm>
            <a:off x="8355013" y="2644775"/>
            <a:ext cx="82550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61" name="Oval 468"/>
          <p:cNvSpPr>
            <a:spLocks noChangeArrowheads="1"/>
          </p:cNvSpPr>
          <p:nvPr/>
        </p:nvSpPr>
        <p:spPr bwMode="auto">
          <a:xfrm>
            <a:off x="8372475" y="2770188"/>
            <a:ext cx="80963" cy="777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62" name="Oval 469"/>
          <p:cNvSpPr>
            <a:spLocks noChangeArrowheads="1"/>
          </p:cNvSpPr>
          <p:nvPr/>
        </p:nvSpPr>
        <p:spPr bwMode="auto">
          <a:xfrm>
            <a:off x="8375650" y="2919413"/>
            <a:ext cx="80963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63" name="Oval 470"/>
          <p:cNvSpPr>
            <a:spLocks noChangeArrowheads="1"/>
          </p:cNvSpPr>
          <p:nvPr/>
        </p:nvSpPr>
        <p:spPr bwMode="auto">
          <a:xfrm>
            <a:off x="8367713" y="3032125"/>
            <a:ext cx="79375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64" name="Oval 471"/>
          <p:cNvSpPr>
            <a:spLocks noChangeArrowheads="1"/>
          </p:cNvSpPr>
          <p:nvPr/>
        </p:nvSpPr>
        <p:spPr bwMode="auto">
          <a:xfrm>
            <a:off x="8410575" y="3154363"/>
            <a:ext cx="80963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65" name="Oval 472"/>
          <p:cNvSpPr>
            <a:spLocks noChangeArrowheads="1"/>
          </p:cNvSpPr>
          <p:nvPr/>
        </p:nvSpPr>
        <p:spPr bwMode="auto">
          <a:xfrm>
            <a:off x="8347075" y="4192588"/>
            <a:ext cx="80963" cy="777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66" name="Oval 473"/>
          <p:cNvSpPr>
            <a:spLocks noChangeArrowheads="1"/>
          </p:cNvSpPr>
          <p:nvPr/>
        </p:nvSpPr>
        <p:spPr bwMode="auto">
          <a:xfrm>
            <a:off x="8308975" y="4087813"/>
            <a:ext cx="79375" cy="777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67" name="Oval 474"/>
          <p:cNvSpPr>
            <a:spLocks noChangeArrowheads="1"/>
          </p:cNvSpPr>
          <p:nvPr/>
        </p:nvSpPr>
        <p:spPr bwMode="auto">
          <a:xfrm>
            <a:off x="8596313" y="4217988"/>
            <a:ext cx="134937" cy="1619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68" name="Oval 475"/>
          <p:cNvSpPr>
            <a:spLocks noChangeArrowheads="1"/>
          </p:cNvSpPr>
          <p:nvPr/>
        </p:nvSpPr>
        <p:spPr bwMode="auto">
          <a:xfrm>
            <a:off x="7899400" y="3768725"/>
            <a:ext cx="82550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69" name="Oval 476"/>
          <p:cNvSpPr>
            <a:spLocks noChangeArrowheads="1"/>
          </p:cNvSpPr>
          <p:nvPr/>
        </p:nvSpPr>
        <p:spPr bwMode="auto">
          <a:xfrm>
            <a:off x="8094663" y="3879850"/>
            <a:ext cx="79375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70" name="Oval 477"/>
          <p:cNvSpPr>
            <a:spLocks noChangeArrowheads="1"/>
          </p:cNvSpPr>
          <p:nvPr/>
        </p:nvSpPr>
        <p:spPr bwMode="auto">
          <a:xfrm>
            <a:off x="8167688" y="3935413"/>
            <a:ext cx="79375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71" name="Oval 478"/>
          <p:cNvSpPr>
            <a:spLocks noChangeArrowheads="1"/>
          </p:cNvSpPr>
          <p:nvPr/>
        </p:nvSpPr>
        <p:spPr bwMode="auto">
          <a:xfrm>
            <a:off x="8253413" y="4006850"/>
            <a:ext cx="79375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72" name="Oval 479"/>
          <p:cNvSpPr>
            <a:spLocks noChangeArrowheads="1"/>
          </p:cNvSpPr>
          <p:nvPr/>
        </p:nvSpPr>
        <p:spPr bwMode="auto">
          <a:xfrm>
            <a:off x="8010525" y="3821113"/>
            <a:ext cx="79375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73" name="Oval 480"/>
          <p:cNvSpPr>
            <a:spLocks noChangeArrowheads="1"/>
          </p:cNvSpPr>
          <p:nvPr/>
        </p:nvSpPr>
        <p:spPr bwMode="auto">
          <a:xfrm>
            <a:off x="7118350" y="2187575"/>
            <a:ext cx="93663" cy="92075"/>
          </a:xfrm>
          <a:prstGeom prst="ellipse">
            <a:avLst/>
          </a:prstGeom>
          <a:solidFill>
            <a:srgbClr val="FF505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74" name="Oval 481"/>
          <p:cNvSpPr>
            <a:spLocks noChangeArrowheads="1"/>
          </p:cNvSpPr>
          <p:nvPr/>
        </p:nvSpPr>
        <p:spPr bwMode="auto">
          <a:xfrm>
            <a:off x="7140575" y="2116138"/>
            <a:ext cx="82550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75" name="Oval 482"/>
          <p:cNvSpPr>
            <a:spLocks noChangeArrowheads="1"/>
          </p:cNvSpPr>
          <p:nvPr/>
        </p:nvSpPr>
        <p:spPr bwMode="auto">
          <a:xfrm>
            <a:off x="9077325" y="3878263"/>
            <a:ext cx="80963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76" name="Oval 483"/>
          <p:cNvSpPr>
            <a:spLocks noChangeArrowheads="1"/>
          </p:cNvSpPr>
          <p:nvPr/>
        </p:nvSpPr>
        <p:spPr bwMode="auto">
          <a:xfrm>
            <a:off x="9026525" y="3975100"/>
            <a:ext cx="82550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77" name="Oval 484"/>
          <p:cNvSpPr>
            <a:spLocks noChangeArrowheads="1"/>
          </p:cNvSpPr>
          <p:nvPr/>
        </p:nvSpPr>
        <p:spPr bwMode="auto">
          <a:xfrm>
            <a:off x="9085263" y="4327525"/>
            <a:ext cx="82550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78" name="Oval 485"/>
          <p:cNvSpPr>
            <a:spLocks noChangeArrowheads="1"/>
          </p:cNvSpPr>
          <p:nvPr/>
        </p:nvSpPr>
        <p:spPr bwMode="auto">
          <a:xfrm>
            <a:off x="9102725" y="4440238"/>
            <a:ext cx="80963" cy="777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79" name="Oval 486"/>
          <p:cNvSpPr>
            <a:spLocks noChangeArrowheads="1"/>
          </p:cNvSpPr>
          <p:nvPr/>
        </p:nvSpPr>
        <p:spPr bwMode="auto">
          <a:xfrm>
            <a:off x="6940550" y="2052638"/>
            <a:ext cx="82550" cy="777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80" name="Oval 487"/>
          <p:cNvSpPr>
            <a:spLocks noChangeArrowheads="1"/>
          </p:cNvSpPr>
          <p:nvPr/>
        </p:nvSpPr>
        <p:spPr bwMode="auto">
          <a:xfrm>
            <a:off x="7108825" y="2271713"/>
            <a:ext cx="79375" cy="777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81" name="Oval 488"/>
          <p:cNvSpPr>
            <a:spLocks noChangeArrowheads="1"/>
          </p:cNvSpPr>
          <p:nvPr/>
        </p:nvSpPr>
        <p:spPr bwMode="auto">
          <a:xfrm>
            <a:off x="9196388" y="3657600"/>
            <a:ext cx="79375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82" name="Oval 489"/>
          <p:cNvSpPr>
            <a:spLocks noChangeArrowheads="1"/>
          </p:cNvSpPr>
          <p:nvPr/>
        </p:nvSpPr>
        <p:spPr bwMode="auto">
          <a:xfrm>
            <a:off x="9144000" y="3768725"/>
            <a:ext cx="80963" cy="777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83" name="Oval 490"/>
          <p:cNvSpPr>
            <a:spLocks noChangeArrowheads="1"/>
          </p:cNvSpPr>
          <p:nvPr/>
        </p:nvSpPr>
        <p:spPr bwMode="auto">
          <a:xfrm>
            <a:off x="9024938" y="4092575"/>
            <a:ext cx="79375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84" name="Oval 491"/>
          <p:cNvSpPr>
            <a:spLocks noChangeArrowheads="1"/>
          </p:cNvSpPr>
          <p:nvPr/>
        </p:nvSpPr>
        <p:spPr bwMode="auto">
          <a:xfrm>
            <a:off x="9053513" y="4203700"/>
            <a:ext cx="80962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85" name="Oval 492"/>
          <p:cNvSpPr>
            <a:spLocks noChangeArrowheads="1"/>
          </p:cNvSpPr>
          <p:nvPr/>
        </p:nvSpPr>
        <p:spPr bwMode="auto">
          <a:xfrm>
            <a:off x="6934200" y="1938338"/>
            <a:ext cx="93663" cy="92075"/>
          </a:xfrm>
          <a:prstGeom prst="ellipse">
            <a:avLst/>
          </a:prstGeom>
          <a:solidFill>
            <a:srgbClr val="FF505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86" name="Oval 493"/>
          <p:cNvSpPr>
            <a:spLocks noChangeArrowheads="1"/>
          </p:cNvSpPr>
          <p:nvPr/>
        </p:nvSpPr>
        <p:spPr bwMode="auto">
          <a:xfrm>
            <a:off x="6745288" y="2103438"/>
            <a:ext cx="93662" cy="90487"/>
          </a:xfrm>
          <a:prstGeom prst="ellipse">
            <a:avLst/>
          </a:prstGeom>
          <a:solidFill>
            <a:srgbClr val="FF505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87" name="Oval 494"/>
          <p:cNvSpPr>
            <a:spLocks noChangeArrowheads="1"/>
          </p:cNvSpPr>
          <p:nvPr/>
        </p:nvSpPr>
        <p:spPr bwMode="auto">
          <a:xfrm>
            <a:off x="6754813" y="2192338"/>
            <a:ext cx="82550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88" name="Oval 495"/>
          <p:cNvSpPr>
            <a:spLocks noChangeArrowheads="1"/>
          </p:cNvSpPr>
          <p:nvPr/>
        </p:nvSpPr>
        <p:spPr bwMode="auto">
          <a:xfrm>
            <a:off x="6716713" y="2274888"/>
            <a:ext cx="80962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89" name="Oval 496"/>
          <p:cNvSpPr>
            <a:spLocks noChangeArrowheads="1"/>
          </p:cNvSpPr>
          <p:nvPr/>
        </p:nvSpPr>
        <p:spPr bwMode="auto">
          <a:xfrm>
            <a:off x="8531225" y="3917950"/>
            <a:ext cx="80963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90" name="Oval 497"/>
          <p:cNvSpPr>
            <a:spLocks noChangeArrowheads="1"/>
          </p:cNvSpPr>
          <p:nvPr/>
        </p:nvSpPr>
        <p:spPr bwMode="auto">
          <a:xfrm>
            <a:off x="8561388" y="4027488"/>
            <a:ext cx="80962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91" name="Oval 498"/>
          <p:cNvSpPr>
            <a:spLocks noChangeArrowheads="1"/>
          </p:cNvSpPr>
          <p:nvPr/>
        </p:nvSpPr>
        <p:spPr bwMode="auto">
          <a:xfrm>
            <a:off x="7083425" y="2017713"/>
            <a:ext cx="82550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92" name="Oval 499"/>
          <p:cNvSpPr>
            <a:spLocks noChangeArrowheads="1"/>
          </p:cNvSpPr>
          <p:nvPr/>
        </p:nvSpPr>
        <p:spPr bwMode="auto">
          <a:xfrm>
            <a:off x="7032625" y="1966913"/>
            <a:ext cx="80963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93" name="Oval 500"/>
          <p:cNvSpPr>
            <a:spLocks noChangeArrowheads="1"/>
          </p:cNvSpPr>
          <p:nvPr/>
        </p:nvSpPr>
        <p:spPr bwMode="auto">
          <a:xfrm>
            <a:off x="6858000" y="1930400"/>
            <a:ext cx="80963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94" name="Oval 501"/>
          <p:cNvSpPr>
            <a:spLocks noChangeArrowheads="1"/>
          </p:cNvSpPr>
          <p:nvPr/>
        </p:nvSpPr>
        <p:spPr bwMode="auto">
          <a:xfrm>
            <a:off x="6794500" y="2041525"/>
            <a:ext cx="79375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95" name="Oval 502"/>
          <p:cNvSpPr>
            <a:spLocks noChangeArrowheads="1"/>
          </p:cNvSpPr>
          <p:nvPr/>
        </p:nvSpPr>
        <p:spPr bwMode="auto">
          <a:xfrm>
            <a:off x="7796213" y="3724275"/>
            <a:ext cx="80962" cy="777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96" name="Oval 503"/>
          <p:cNvSpPr>
            <a:spLocks noChangeArrowheads="1"/>
          </p:cNvSpPr>
          <p:nvPr/>
        </p:nvSpPr>
        <p:spPr bwMode="auto">
          <a:xfrm>
            <a:off x="8528050" y="3821113"/>
            <a:ext cx="82550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97" name="Oval 504"/>
          <p:cNvSpPr>
            <a:spLocks noChangeArrowheads="1"/>
          </p:cNvSpPr>
          <p:nvPr/>
        </p:nvSpPr>
        <p:spPr bwMode="auto">
          <a:xfrm>
            <a:off x="9080500" y="4557713"/>
            <a:ext cx="133350" cy="1619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grpSp>
        <p:nvGrpSpPr>
          <p:cNvPr id="161898" name="Group 505"/>
          <p:cNvGrpSpPr>
            <a:grpSpLocks/>
          </p:cNvGrpSpPr>
          <p:nvPr/>
        </p:nvGrpSpPr>
        <p:grpSpPr bwMode="auto">
          <a:xfrm>
            <a:off x="7410450" y="2890838"/>
            <a:ext cx="417513" cy="315912"/>
            <a:chOff x="4577" y="1673"/>
            <a:chExt cx="263" cy="199"/>
          </a:xfrm>
        </p:grpSpPr>
        <p:sp>
          <p:nvSpPr>
            <p:cNvPr id="162719" name="Arc 506"/>
            <p:cNvSpPr>
              <a:spLocks/>
            </p:cNvSpPr>
            <p:nvPr/>
          </p:nvSpPr>
          <p:spPr bwMode="auto">
            <a:xfrm>
              <a:off x="4671" y="1720"/>
              <a:ext cx="39" cy="43"/>
            </a:xfrm>
            <a:custGeom>
              <a:avLst/>
              <a:gdLst>
                <a:gd name="T0" fmla="*/ 0 w 22161"/>
                <a:gd name="T1" fmla="*/ 0 h 21600"/>
                <a:gd name="T2" fmla="*/ 0 w 22161"/>
                <a:gd name="T3" fmla="*/ 0 h 21600"/>
                <a:gd name="T4" fmla="*/ 0 w 22161"/>
                <a:gd name="T5" fmla="*/ 0 h 21600"/>
                <a:gd name="T6" fmla="*/ 0 60000 65536"/>
                <a:gd name="T7" fmla="*/ 0 60000 65536"/>
                <a:gd name="T8" fmla="*/ 0 60000 65536"/>
                <a:gd name="T9" fmla="*/ 0 w 22161"/>
                <a:gd name="T10" fmla="*/ 0 h 21600"/>
                <a:gd name="T11" fmla="*/ 22161 w 2216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61" h="21600" fill="none" extrusionOk="0">
                  <a:moveTo>
                    <a:pt x="22161" y="0"/>
                  </a:moveTo>
                  <a:cubicBezTo>
                    <a:pt x="22161" y="11929"/>
                    <a:pt x="12490" y="21600"/>
                    <a:pt x="561" y="21600"/>
                  </a:cubicBezTo>
                  <a:cubicBezTo>
                    <a:pt x="373" y="21599"/>
                    <a:pt x="186" y="21597"/>
                    <a:pt x="0" y="21592"/>
                  </a:cubicBezTo>
                </a:path>
                <a:path w="22161" h="21600" stroke="0" extrusionOk="0">
                  <a:moveTo>
                    <a:pt x="22161" y="0"/>
                  </a:moveTo>
                  <a:cubicBezTo>
                    <a:pt x="22161" y="11929"/>
                    <a:pt x="12490" y="21600"/>
                    <a:pt x="561" y="21600"/>
                  </a:cubicBezTo>
                  <a:cubicBezTo>
                    <a:pt x="373" y="21599"/>
                    <a:pt x="186" y="21597"/>
                    <a:pt x="0" y="21592"/>
                  </a:cubicBezTo>
                  <a:lnTo>
                    <a:pt x="561" y="0"/>
                  </a:lnTo>
                  <a:lnTo>
                    <a:pt x="22161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20" name="Arc 507"/>
            <p:cNvSpPr>
              <a:spLocks/>
            </p:cNvSpPr>
            <p:nvPr/>
          </p:nvSpPr>
          <p:spPr bwMode="auto">
            <a:xfrm>
              <a:off x="4778" y="1719"/>
              <a:ext cx="53" cy="45"/>
            </a:xfrm>
            <a:custGeom>
              <a:avLst/>
              <a:gdLst>
                <a:gd name="T0" fmla="*/ 0 w 21600"/>
                <a:gd name="T1" fmla="*/ 0 h 22077"/>
                <a:gd name="T2" fmla="*/ 0 w 21600"/>
                <a:gd name="T3" fmla="*/ 0 h 22077"/>
                <a:gd name="T4" fmla="*/ 0 w 21600"/>
                <a:gd name="T5" fmla="*/ 0 h 220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077"/>
                <a:gd name="T11" fmla="*/ 21600 w 21600"/>
                <a:gd name="T12" fmla="*/ 22077 h 220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077" fill="none" extrusionOk="0">
                  <a:moveTo>
                    <a:pt x="21184" y="22076"/>
                  </a:moveTo>
                  <a:cubicBezTo>
                    <a:pt x="9418" y="21850"/>
                    <a:pt x="0" y="12248"/>
                    <a:pt x="0" y="481"/>
                  </a:cubicBezTo>
                  <a:cubicBezTo>
                    <a:pt x="0" y="320"/>
                    <a:pt x="1" y="160"/>
                    <a:pt x="5" y="0"/>
                  </a:cubicBezTo>
                </a:path>
                <a:path w="21600" h="22077" stroke="0" extrusionOk="0">
                  <a:moveTo>
                    <a:pt x="21184" y="22076"/>
                  </a:moveTo>
                  <a:cubicBezTo>
                    <a:pt x="9418" y="21850"/>
                    <a:pt x="0" y="12248"/>
                    <a:pt x="0" y="481"/>
                  </a:cubicBezTo>
                  <a:cubicBezTo>
                    <a:pt x="0" y="320"/>
                    <a:pt x="1" y="160"/>
                    <a:pt x="5" y="0"/>
                  </a:cubicBezTo>
                  <a:lnTo>
                    <a:pt x="21600" y="481"/>
                  </a:lnTo>
                  <a:lnTo>
                    <a:pt x="21184" y="22076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21" name="Arc 508"/>
            <p:cNvSpPr>
              <a:spLocks/>
            </p:cNvSpPr>
            <p:nvPr/>
          </p:nvSpPr>
          <p:spPr bwMode="auto">
            <a:xfrm>
              <a:off x="4736" y="1673"/>
              <a:ext cx="53" cy="44"/>
            </a:xfrm>
            <a:custGeom>
              <a:avLst/>
              <a:gdLst>
                <a:gd name="T0" fmla="*/ 0 w 22011"/>
                <a:gd name="T1" fmla="*/ 0 h 21600"/>
                <a:gd name="T2" fmla="*/ 0 w 22011"/>
                <a:gd name="T3" fmla="*/ 0 h 21600"/>
                <a:gd name="T4" fmla="*/ 0 w 22011"/>
                <a:gd name="T5" fmla="*/ 0 h 21600"/>
                <a:gd name="T6" fmla="*/ 0 60000 65536"/>
                <a:gd name="T7" fmla="*/ 0 60000 65536"/>
                <a:gd name="T8" fmla="*/ 0 60000 65536"/>
                <a:gd name="T9" fmla="*/ 0 w 22011"/>
                <a:gd name="T10" fmla="*/ 0 h 21600"/>
                <a:gd name="T11" fmla="*/ 22011 w 2201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011" h="21600" fill="none" extrusionOk="0">
                  <a:moveTo>
                    <a:pt x="-1" y="3"/>
                  </a:moveTo>
                  <a:cubicBezTo>
                    <a:pt x="136" y="1"/>
                    <a:pt x="273" y="-1"/>
                    <a:pt x="411" y="-1"/>
                  </a:cubicBezTo>
                  <a:cubicBezTo>
                    <a:pt x="12340" y="-1"/>
                    <a:pt x="22011" y="9670"/>
                    <a:pt x="22011" y="21600"/>
                  </a:cubicBezTo>
                </a:path>
                <a:path w="22011" h="21600" stroke="0" extrusionOk="0">
                  <a:moveTo>
                    <a:pt x="-1" y="3"/>
                  </a:moveTo>
                  <a:cubicBezTo>
                    <a:pt x="136" y="1"/>
                    <a:pt x="273" y="-1"/>
                    <a:pt x="411" y="-1"/>
                  </a:cubicBezTo>
                  <a:cubicBezTo>
                    <a:pt x="12340" y="-1"/>
                    <a:pt x="22011" y="9670"/>
                    <a:pt x="22011" y="21600"/>
                  </a:cubicBezTo>
                  <a:lnTo>
                    <a:pt x="411" y="21600"/>
                  </a:lnTo>
                  <a:lnTo>
                    <a:pt x="-1" y="3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22" name="Arc 509"/>
            <p:cNvSpPr>
              <a:spLocks/>
            </p:cNvSpPr>
            <p:nvPr/>
          </p:nvSpPr>
          <p:spPr bwMode="auto">
            <a:xfrm>
              <a:off x="4705" y="1675"/>
              <a:ext cx="39" cy="43"/>
            </a:xfrm>
            <a:custGeom>
              <a:avLst/>
              <a:gdLst>
                <a:gd name="T0" fmla="*/ 0 w 21600"/>
                <a:gd name="T1" fmla="*/ 0 h 21593"/>
                <a:gd name="T2" fmla="*/ 0 w 21600"/>
                <a:gd name="T3" fmla="*/ 0 h 21593"/>
                <a:gd name="T4" fmla="*/ 0 w 21600"/>
                <a:gd name="T5" fmla="*/ 0 h 2159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3"/>
                <a:gd name="T11" fmla="*/ 21600 w 21600"/>
                <a:gd name="T12" fmla="*/ 21593 h 215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3" fill="none" extrusionOk="0">
                  <a:moveTo>
                    <a:pt x="-1" y="21592"/>
                  </a:moveTo>
                  <a:cubicBezTo>
                    <a:pt x="-1" y="9882"/>
                    <a:pt x="9332" y="304"/>
                    <a:pt x="21039" y="0"/>
                  </a:cubicBezTo>
                </a:path>
                <a:path w="21600" h="21593" stroke="0" extrusionOk="0">
                  <a:moveTo>
                    <a:pt x="-1" y="21592"/>
                  </a:moveTo>
                  <a:cubicBezTo>
                    <a:pt x="-1" y="9882"/>
                    <a:pt x="9332" y="304"/>
                    <a:pt x="21039" y="0"/>
                  </a:cubicBezTo>
                  <a:lnTo>
                    <a:pt x="21600" y="21593"/>
                  </a:lnTo>
                  <a:lnTo>
                    <a:pt x="-1" y="21592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23" name="Arc 510"/>
            <p:cNvSpPr>
              <a:spLocks/>
            </p:cNvSpPr>
            <p:nvPr/>
          </p:nvSpPr>
          <p:spPr bwMode="auto">
            <a:xfrm>
              <a:off x="4627" y="1719"/>
              <a:ext cx="50" cy="45"/>
            </a:xfrm>
            <a:custGeom>
              <a:avLst/>
              <a:gdLst>
                <a:gd name="T0" fmla="*/ 0 w 21600"/>
                <a:gd name="T1" fmla="*/ 0 h 22085"/>
                <a:gd name="T2" fmla="*/ 0 w 21600"/>
                <a:gd name="T3" fmla="*/ 0 h 22085"/>
                <a:gd name="T4" fmla="*/ 0 w 21600"/>
                <a:gd name="T5" fmla="*/ 0 h 2208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085"/>
                <a:gd name="T11" fmla="*/ 21600 w 21600"/>
                <a:gd name="T12" fmla="*/ 22085 h 220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085" fill="none" extrusionOk="0">
                  <a:moveTo>
                    <a:pt x="21600" y="22084"/>
                  </a:moveTo>
                  <a:cubicBezTo>
                    <a:pt x="9670" y="22085"/>
                    <a:pt x="0" y="12414"/>
                    <a:pt x="0" y="485"/>
                  </a:cubicBezTo>
                  <a:cubicBezTo>
                    <a:pt x="0" y="323"/>
                    <a:pt x="1" y="161"/>
                    <a:pt x="5" y="0"/>
                  </a:cubicBezTo>
                </a:path>
                <a:path w="21600" h="22085" stroke="0" extrusionOk="0">
                  <a:moveTo>
                    <a:pt x="21600" y="22084"/>
                  </a:moveTo>
                  <a:cubicBezTo>
                    <a:pt x="9670" y="22085"/>
                    <a:pt x="0" y="12414"/>
                    <a:pt x="0" y="485"/>
                  </a:cubicBezTo>
                  <a:cubicBezTo>
                    <a:pt x="0" y="323"/>
                    <a:pt x="1" y="161"/>
                    <a:pt x="5" y="0"/>
                  </a:cubicBezTo>
                  <a:lnTo>
                    <a:pt x="21600" y="485"/>
                  </a:lnTo>
                  <a:lnTo>
                    <a:pt x="21600" y="2208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24" name="Arc 511"/>
            <p:cNvSpPr>
              <a:spLocks/>
            </p:cNvSpPr>
            <p:nvPr/>
          </p:nvSpPr>
          <p:spPr bwMode="auto">
            <a:xfrm>
              <a:off x="4577" y="1675"/>
              <a:ext cx="50" cy="43"/>
            </a:xfrm>
            <a:custGeom>
              <a:avLst/>
              <a:gdLst>
                <a:gd name="T0" fmla="*/ 0 w 22041"/>
                <a:gd name="T1" fmla="*/ 0 h 21600"/>
                <a:gd name="T2" fmla="*/ 0 w 22041"/>
                <a:gd name="T3" fmla="*/ 0 h 21600"/>
                <a:gd name="T4" fmla="*/ 0 w 22041"/>
                <a:gd name="T5" fmla="*/ 0 h 21600"/>
                <a:gd name="T6" fmla="*/ 0 60000 65536"/>
                <a:gd name="T7" fmla="*/ 0 60000 65536"/>
                <a:gd name="T8" fmla="*/ 0 60000 65536"/>
                <a:gd name="T9" fmla="*/ 0 w 22041"/>
                <a:gd name="T10" fmla="*/ 0 h 21600"/>
                <a:gd name="T11" fmla="*/ 22041 w 2204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041" h="21600" fill="none" extrusionOk="0">
                  <a:moveTo>
                    <a:pt x="0" y="4"/>
                  </a:moveTo>
                  <a:cubicBezTo>
                    <a:pt x="146" y="1"/>
                    <a:pt x="293" y="-1"/>
                    <a:pt x="441" y="-1"/>
                  </a:cubicBezTo>
                  <a:cubicBezTo>
                    <a:pt x="12370" y="-1"/>
                    <a:pt x="22041" y="9670"/>
                    <a:pt x="22041" y="21600"/>
                  </a:cubicBezTo>
                </a:path>
                <a:path w="22041" h="21600" stroke="0" extrusionOk="0">
                  <a:moveTo>
                    <a:pt x="0" y="4"/>
                  </a:moveTo>
                  <a:cubicBezTo>
                    <a:pt x="146" y="1"/>
                    <a:pt x="293" y="-1"/>
                    <a:pt x="441" y="-1"/>
                  </a:cubicBezTo>
                  <a:cubicBezTo>
                    <a:pt x="12370" y="-1"/>
                    <a:pt x="22041" y="9670"/>
                    <a:pt x="22041" y="21600"/>
                  </a:cubicBezTo>
                  <a:lnTo>
                    <a:pt x="441" y="2160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25" name="Arc 512"/>
            <p:cNvSpPr>
              <a:spLocks/>
            </p:cNvSpPr>
            <p:nvPr/>
          </p:nvSpPr>
          <p:spPr bwMode="auto">
            <a:xfrm>
              <a:off x="4789" y="1826"/>
              <a:ext cx="51" cy="46"/>
            </a:xfrm>
            <a:custGeom>
              <a:avLst/>
              <a:gdLst>
                <a:gd name="T0" fmla="*/ 0 w 21600"/>
                <a:gd name="T1" fmla="*/ 0 h 22066"/>
                <a:gd name="T2" fmla="*/ 0 w 21600"/>
                <a:gd name="T3" fmla="*/ 0 h 22066"/>
                <a:gd name="T4" fmla="*/ 0 w 21600"/>
                <a:gd name="T5" fmla="*/ 0 h 2206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066"/>
                <a:gd name="T11" fmla="*/ 21600 w 21600"/>
                <a:gd name="T12" fmla="*/ 22066 h 220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066" fill="none" extrusionOk="0">
                  <a:moveTo>
                    <a:pt x="21168" y="22065"/>
                  </a:moveTo>
                  <a:cubicBezTo>
                    <a:pt x="9409" y="21830"/>
                    <a:pt x="0" y="12230"/>
                    <a:pt x="0" y="470"/>
                  </a:cubicBezTo>
                  <a:cubicBezTo>
                    <a:pt x="0" y="313"/>
                    <a:pt x="1" y="156"/>
                    <a:pt x="5" y="0"/>
                  </a:cubicBezTo>
                </a:path>
                <a:path w="21600" h="22066" stroke="0" extrusionOk="0">
                  <a:moveTo>
                    <a:pt x="21168" y="22065"/>
                  </a:moveTo>
                  <a:cubicBezTo>
                    <a:pt x="9409" y="21830"/>
                    <a:pt x="0" y="12230"/>
                    <a:pt x="0" y="470"/>
                  </a:cubicBezTo>
                  <a:cubicBezTo>
                    <a:pt x="0" y="313"/>
                    <a:pt x="1" y="156"/>
                    <a:pt x="5" y="0"/>
                  </a:cubicBezTo>
                  <a:lnTo>
                    <a:pt x="21600" y="470"/>
                  </a:lnTo>
                  <a:lnTo>
                    <a:pt x="21168" y="22065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26" name="Arc 513"/>
            <p:cNvSpPr>
              <a:spLocks/>
            </p:cNvSpPr>
            <p:nvPr/>
          </p:nvSpPr>
          <p:spPr bwMode="auto">
            <a:xfrm>
              <a:off x="4744" y="1781"/>
              <a:ext cx="51" cy="45"/>
            </a:xfrm>
            <a:custGeom>
              <a:avLst/>
              <a:gdLst>
                <a:gd name="T0" fmla="*/ 0 w 22032"/>
                <a:gd name="T1" fmla="*/ 0 h 21600"/>
                <a:gd name="T2" fmla="*/ 0 w 22032"/>
                <a:gd name="T3" fmla="*/ 0 h 21600"/>
                <a:gd name="T4" fmla="*/ 0 w 2203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032"/>
                <a:gd name="T10" fmla="*/ 0 h 21600"/>
                <a:gd name="T11" fmla="*/ 22032 w 2203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032" h="21600" fill="none" extrusionOk="0">
                  <a:moveTo>
                    <a:pt x="0" y="4"/>
                  </a:moveTo>
                  <a:cubicBezTo>
                    <a:pt x="143" y="1"/>
                    <a:pt x="287" y="-1"/>
                    <a:pt x="432" y="-1"/>
                  </a:cubicBezTo>
                  <a:cubicBezTo>
                    <a:pt x="12361" y="-1"/>
                    <a:pt x="22032" y="9670"/>
                    <a:pt x="22032" y="21600"/>
                  </a:cubicBezTo>
                </a:path>
                <a:path w="22032" h="21600" stroke="0" extrusionOk="0">
                  <a:moveTo>
                    <a:pt x="0" y="4"/>
                  </a:moveTo>
                  <a:cubicBezTo>
                    <a:pt x="143" y="1"/>
                    <a:pt x="287" y="-1"/>
                    <a:pt x="432" y="-1"/>
                  </a:cubicBezTo>
                  <a:cubicBezTo>
                    <a:pt x="12361" y="-1"/>
                    <a:pt x="22032" y="9670"/>
                    <a:pt x="22032" y="21600"/>
                  </a:cubicBezTo>
                  <a:lnTo>
                    <a:pt x="432" y="2160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27" name="Arc 514"/>
            <p:cNvSpPr>
              <a:spLocks/>
            </p:cNvSpPr>
            <p:nvPr/>
          </p:nvSpPr>
          <p:spPr bwMode="auto">
            <a:xfrm>
              <a:off x="4681" y="1826"/>
              <a:ext cx="39" cy="45"/>
            </a:xfrm>
            <a:custGeom>
              <a:avLst/>
              <a:gdLst>
                <a:gd name="T0" fmla="*/ 0 w 22161"/>
                <a:gd name="T1" fmla="*/ 0 h 21600"/>
                <a:gd name="T2" fmla="*/ 0 w 22161"/>
                <a:gd name="T3" fmla="*/ 0 h 21600"/>
                <a:gd name="T4" fmla="*/ 0 w 22161"/>
                <a:gd name="T5" fmla="*/ 0 h 21600"/>
                <a:gd name="T6" fmla="*/ 0 60000 65536"/>
                <a:gd name="T7" fmla="*/ 0 60000 65536"/>
                <a:gd name="T8" fmla="*/ 0 60000 65536"/>
                <a:gd name="T9" fmla="*/ 0 w 22161"/>
                <a:gd name="T10" fmla="*/ 0 h 21600"/>
                <a:gd name="T11" fmla="*/ 22161 w 2216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61" h="21600" fill="none" extrusionOk="0">
                  <a:moveTo>
                    <a:pt x="22161" y="0"/>
                  </a:moveTo>
                  <a:cubicBezTo>
                    <a:pt x="22161" y="11929"/>
                    <a:pt x="12490" y="21600"/>
                    <a:pt x="561" y="21600"/>
                  </a:cubicBezTo>
                  <a:cubicBezTo>
                    <a:pt x="373" y="21599"/>
                    <a:pt x="186" y="21597"/>
                    <a:pt x="0" y="21592"/>
                  </a:cubicBezTo>
                </a:path>
                <a:path w="22161" h="21600" stroke="0" extrusionOk="0">
                  <a:moveTo>
                    <a:pt x="22161" y="0"/>
                  </a:moveTo>
                  <a:cubicBezTo>
                    <a:pt x="22161" y="11929"/>
                    <a:pt x="12490" y="21600"/>
                    <a:pt x="561" y="21600"/>
                  </a:cubicBezTo>
                  <a:cubicBezTo>
                    <a:pt x="373" y="21599"/>
                    <a:pt x="186" y="21597"/>
                    <a:pt x="0" y="21592"/>
                  </a:cubicBezTo>
                  <a:lnTo>
                    <a:pt x="561" y="0"/>
                  </a:lnTo>
                  <a:lnTo>
                    <a:pt x="22161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28" name="Arc 515"/>
            <p:cNvSpPr>
              <a:spLocks/>
            </p:cNvSpPr>
            <p:nvPr/>
          </p:nvSpPr>
          <p:spPr bwMode="auto">
            <a:xfrm>
              <a:off x="4710" y="1781"/>
              <a:ext cx="38" cy="45"/>
            </a:xfrm>
            <a:custGeom>
              <a:avLst/>
              <a:gdLst>
                <a:gd name="T0" fmla="*/ 0 w 21600"/>
                <a:gd name="T1" fmla="*/ 0 h 21592"/>
                <a:gd name="T2" fmla="*/ 0 w 21600"/>
                <a:gd name="T3" fmla="*/ 0 h 21592"/>
                <a:gd name="T4" fmla="*/ 0 w 21600"/>
                <a:gd name="T5" fmla="*/ 0 h 2159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2"/>
                <a:gd name="T11" fmla="*/ 21600 w 21600"/>
                <a:gd name="T12" fmla="*/ 21592 h 215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2" fill="none" extrusionOk="0">
                  <a:moveTo>
                    <a:pt x="-1" y="21591"/>
                  </a:moveTo>
                  <a:cubicBezTo>
                    <a:pt x="-1" y="9887"/>
                    <a:pt x="9323" y="311"/>
                    <a:pt x="21023" y="-1"/>
                  </a:cubicBezTo>
                </a:path>
                <a:path w="21600" h="21592" stroke="0" extrusionOk="0">
                  <a:moveTo>
                    <a:pt x="-1" y="21591"/>
                  </a:moveTo>
                  <a:cubicBezTo>
                    <a:pt x="-1" y="9887"/>
                    <a:pt x="9323" y="311"/>
                    <a:pt x="21023" y="-1"/>
                  </a:cubicBezTo>
                  <a:lnTo>
                    <a:pt x="21600" y="21592"/>
                  </a:lnTo>
                  <a:lnTo>
                    <a:pt x="-1" y="21591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29" name="Arc 516"/>
            <p:cNvSpPr>
              <a:spLocks/>
            </p:cNvSpPr>
            <p:nvPr/>
          </p:nvSpPr>
          <p:spPr bwMode="auto">
            <a:xfrm>
              <a:off x="4638" y="1825"/>
              <a:ext cx="49" cy="47"/>
            </a:xfrm>
            <a:custGeom>
              <a:avLst/>
              <a:gdLst>
                <a:gd name="T0" fmla="*/ 0 w 21600"/>
                <a:gd name="T1" fmla="*/ 0 h 22075"/>
                <a:gd name="T2" fmla="*/ 0 w 21600"/>
                <a:gd name="T3" fmla="*/ 0 h 22075"/>
                <a:gd name="T4" fmla="*/ 0 w 21600"/>
                <a:gd name="T5" fmla="*/ 0 h 2207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075"/>
                <a:gd name="T11" fmla="*/ 21600 w 21600"/>
                <a:gd name="T12" fmla="*/ 22075 h 220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075" fill="none" extrusionOk="0">
                  <a:moveTo>
                    <a:pt x="21600" y="22074"/>
                  </a:moveTo>
                  <a:cubicBezTo>
                    <a:pt x="9670" y="22075"/>
                    <a:pt x="0" y="12404"/>
                    <a:pt x="0" y="475"/>
                  </a:cubicBezTo>
                  <a:cubicBezTo>
                    <a:pt x="0" y="316"/>
                    <a:pt x="1" y="158"/>
                    <a:pt x="5" y="0"/>
                  </a:cubicBezTo>
                </a:path>
                <a:path w="21600" h="22075" stroke="0" extrusionOk="0">
                  <a:moveTo>
                    <a:pt x="21600" y="22074"/>
                  </a:moveTo>
                  <a:cubicBezTo>
                    <a:pt x="9670" y="22075"/>
                    <a:pt x="0" y="12404"/>
                    <a:pt x="0" y="475"/>
                  </a:cubicBezTo>
                  <a:cubicBezTo>
                    <a:pt x="0" y="316"/>
                    <a:pt x="1" y="158"/>
                    <a:pt x="5" y="0"/>
                  </a:cubicBezTo>
                  <a:lnTo>
                    <a:pt x="21600" y="475"/>
                  </a:lnTo>
                  <a:lnTo>
                    <a:pt x="21600" y="2207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30" name="Arc 517"/>
            <p:cNvSpPr>
              <a:spLocks/>
            </p:cNvSpPr>
            <p:nvPr/>
          </p:nvSpPr>
          <p:spPr bwMode="auto">
            <a:xfrm>
              <a:off x="4581" y="1781"/>
              <a:ext cx="50" cy="45"/>
            </a:xfrm>
            <a:custGeom>
              <a:avLst/>
              <a:gdLst>
                <a:gd name="T0" fmla="*/ 0 w 22036"/>
                <a:gd name="T1" fmla="*/ 0 h 21600"/>
                <a:gd name="T2" fmla="*/ 0 w 22036"/>
                <a:gd name="T3" fmla="*/ 0 h 21600"/>
                <a:gd name="T4" fmla="*/ 0 w 22036"/>
                <a:gd name="T5" fmla="*/ 0 h 21600"/>
                <a:gd name="T6" fmla="*/ 0 60000 65536"/>
                <a:gd name="T7" fmla="*/ 0 60000 65536"/>
                <a:gd name="T8" fmla="*/ 0 60000 65536"/>
                <a:gd name="T9" fmla="*/ 0 w 22036"/>
                <a:gd name="T10" fmla="*/ 0 h 21600"/>
                <a:gd name="T11" fmla="*/ 22036 w 2203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036" h="21600" fill="none" extrusionOk="0">
                  <a:moveTo>
                    <a:pt x="0" y="4"/>
                  </a:moveTo>
                  <a:cubicBezTo>
                    <a:pt x="145" y="1"/>
                    <a:pt x="290" y="-1"/>
                    <a:pt x="436" y="-1"/>
                  </a:cubicBezTo>
                  <a:cubicBezTo>
                    <a:pt x="12365" y="-1"/>
                    <a:pt x="22036" y="9670"/>
                    <a:pt x="22036" y="21600"/>
                  </a:cubicBezTo>
                </a:path>
                <a:path w="22036" h="21600" stroke="0" extrusionOk="0">
                  <a:moveTo>
                    <a:pt x="0" y="4"/>
                  </a:moveTo>
                  <a:cubicBezTo>
                    <a:pt x="145" y="1"/>
                    <a:pt x="290" y="-1"/>
                    <a:pt x="436" y="-1"/>
                  </a:cubicBezTo>
                  <a:cubicBezTo>
                    <a:pt x="12365" y="-1"/>
                    <a:pt x="22036" y="9670"/>
                    <a:pt x="22036" y="21600"/>
                  </a:cubicBezTo>
                  <a:lnTo>
                    <a:pt x="436" y="2160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61899" name="Group 518"/>
          <p:cNvGrpSpPr>
            <a:grpSpLocks/>
          </p:cNvGrpSpPr>
          <p:nvPr/>
        </p:nvGrpSpPr>
        <p:grpSpPr bwMode="auto">
          <a:xfrm>
            <a:off x="6834188" y="2255838"/>
            <a:ext cx="266700" cy="188912"/>
            <a:chOff x="4214" y="1273"/>
            <a:chExt cx="168" cy="119"/>
          </a:xfrm>
        </p:grpSpPr>
        <p:sp>
          <p:nvSpPr>
            <p:cNvPr id="162707" name="Arc 519"/>
            <p:cNvSpPr>
              <a:spLocks/>
            </p:cNvSpPr>
            <p:nvPr/>
          </p:nvSpPr>
          <p:spPr bwMode="auto">
            <a:xfrm>
              <a:off x="4271" y="1301"/>
              <a:ext cx="26" cy="26"/>
            </a:xfrm>
            <a:custGeom>
              <a:avLst/>
              <a:gdLst>
                <a:gd name="T0" fmla="*/ 0 w 22446"/>
                <a:gd name="T1" fmla="*/ 0 h 21600"/>
                <a:gd name="T2" fmla="*/ 0 w 22446"/>
                <a:gd name="T3" fmla="*/ 0 h 21600"/>
                <a:gd name="T4" fmla="*/ 0 w 22446"/>
                <a:gd name="T5" fmla="*/ 0 h 21600"/>
                <a:gd name="T6" fmla="*/ 0 60000 65536"/>
                <a:gd name="T7" fmla="*/ 0 60000 65536"/>
                <a:gd name="T8" fmla="*/ 0 60000 65536"/>
                <a:gd name="T9" fmla="*/ 0 w 22446"/>
                <a:gd name="T10" fmla="*/ 0 h 21600"/>
                <a:gd name="T11" fmla="*/ 22446 w 2244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446" h="21600" fill="none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</a:path>
                <a:path w="22446" h="21600" stroke="0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  <a:lnTo>
                    <a:pt x="846" y="0"/>
                  </a:lnTo>
                  <a:lnTo>
                    <a:pt x="22446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08" name="Arc 520"/>
            <p:cNvSpPr>
              <a:spLocks/>
            </p:cNvSpPr>
            <p:nvPr/>
          </p:nvSpPr>
          <p:spPr bwMode="auto">
            <a:xfrm>
              <a:off x="4342" y="1300"/>
              <a:ext cx="35" cy="27"/>
            </a:xfrm>
            <a:custGeom>
              <a:avLst/>
              <a:gdLst>
                <a:gd name="T0" fmla="*/ 0 w 21600"/>
                <a:gd name="T1" fmla="*/ 0 h 21591"/>
                <a:gd name="T2" fmla="*/ 0 w 21600"/>
                <a:gd name="T3" fmla="*/ 0 h 21591"/>
                <a:gd name="T4" fmla="*/ 0 w 21600"/>
                <a:gd name="T5" fmla="*/ 0 h 2159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1"/>
                <a:gd name="T11" fmla="*/ 21600 w 21600"/>
                <a:gd name="T12" fmla="*/ 21591 h 215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1" fill="none" extrusionOk="0">
                  <a:moveTo>
                    <a:pt x="20974" y="21590"/>
                  </a:moveTo>
                  <a:cubicBezTo>
                    <a:pt x="9293" y="21252"/>
                    <a:pt x="-1" y="11685"/>
                    <a:pt x="-1" y="-1"/>
                  </a:cubicBezTo>
                </a:path>
                <a:path w="21600" h="21591" stroke="0" extrusionOk="0">
                  <a:moveTo>
                    <a:pt x="20974" y="21590"/>
                  </a:moveTo>
                  <a:cubicBezTo>
                    <a:pt x="9293" y="21252"/>
                    <a:pt x="-1" y="11685"/>
                    <a:pt x="-1" y="-1"/>
                  </a:cubicBezTo>
                  <a:lnTo>
                    <a:pt x="21600" y="0"/>
                  </a:lnTo>
                  <a:lnTo>
                    <a:pt x="20974" y="2159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09" name="Arc 521"/>
            <p:cNvSpPr>
              <a:spLocks/>
            </p:cNvSpPr>
            <p:nvPr/>
          </p:nvSpPr>
          <p:spPr bwMode="auto">
            <a:xfrm>
              <a:off x="4313" y="1273"/>
              <a:ext cx="35" cy="27"/>
            </a:xfrm>
            <a:custGeom>
              <a:avLst/>
              <a:gdLst>
                <a:gd name="T0" fmla="*/ 0 w 22235"/>
                <a:gd name="T1" fmla="*/ 0 h 21600"/>
                <a:gd name="T2" fmla="*/ 0 w 22235"/>
                <a:gd name="T3" fmla="*/ 0 h 21600"/>
                <a:gd name="T4" fmla="*/ 0 w 22235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35"/>
                <a:gd name="T10" fmla="*/ 0 h 21600"/>
                <a:gd name="T11" fmla="*/ 22235 w 2223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35" h="21600" fill="none" extrusionOk="0">
                  <a:moveTo>
                    <a:pt x="0" y="9"/>
                  </a:moveTo>
                  <a:cubicBezTo>
                    <a:pt x="211" y="3"/>
                    <a:pt x="423" y="-1"/>
                    <a:pt x="635" y="-1"/>
                  </a:cubicBezTo>
                  <a:cubicBezTo>
                    <a:pt x="12564" y="-1"/>
                    <a:pt x="22235" y="9670"/>
                    <a:pt x="22235" y="21600"/>
                  </a:cubicBezTo>
                </a:path>
                <a:path w="22235" h="21600" stroke="0" extrusionOk="0">
                  <a:moveTo>
                    <a:pt x="0" y="9"/>
                  </a:moveTo>
                  <a:cubicBezTo>
                    <a:pt x="211" y="3"/>
                    <a:pt x="423" y="-1"/>
                    <a:pt x="635" y="-1"/>
                  </a:cubicBezTo>
                  <a:cubicBezTo>
                    <a:pt x="12564" y="-1"/>
                    <a:pt x="22235" y="9670"/>
                    <a:pt x="22235" y="21600"/>
                  </a:cubicBezTo>
                  <a:lnTo>
                    <a:pt x="635" y="21600"/>
                  </a:lnTo>
                  <a:lnTo>
                    <a:pt x="0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10" name="Arc 522"/>
            <p:cNvSpPr>
              <a:spLocks/>
            </p:cNvSpPr>
            <p:nvPr/>
          </p:nvSpPr>
          <p:spPr bwMode="auto">
            <a:xfrm>
              <a:off x="4293" y="1275"/>
              <a:ext cx="26" cy="26"/>
            </a:xfrm>
            <a:custGeom>
              <a:avLst/>
              <a:gdLst>
                <a:gd name="T0" fmla="*/ 0 w 21585"/>
                <a:gd name="T1" fmla="*/ 0 h 21585"/>
                <a:gd name="T2" fmla="*/ 0 w 21585"/>
                <a:gd name="T3" fmla="*/ 0 h 21585"/>
                <a:gd name="T4" fmla="*/ 0 w 21585"/>
                <a:gd name="T5" fmla="*/ 0 h 21585"/>
                <a:gd name="T6" fmla="*/ 0 60000 65536"/>
                <a:gd name="T7" fmla="*/ 0 60000 65536"/>
                <a:gd name="T8" fmla="*/ 0 60000 65536"/>
                <a:gd name="T9" fmla="*/ 0 w 21585"/>
                <a:gd name="T10" fmla="*/ 0 h 21585"/>
                <a:gd name="T11" fmla="*/ 21585 w 21585"/>
                <a:gd name="T12" fmla="*/ 21585 h 215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85" h="21585" fill="none" extrusionOk="0">
                  <a:moveTo>
                    <a:pt x="0" y="20770"/>
                  </a:moveTo>
                  <a:cubicBezTo>
                    <a:pt x="426" y="9480"/>
                    <a:pt x="9480" y="426"/>
                    <a:pt x="20770" y="0"/>
                  </a:cubicBezTo>
                </a:path>
                <a:path w="21585" h="21585" stroke="0" extrusionOk="0">
                  <a:moveTo>
                    <a:pt x="0" y="20770"/>
                  </a:moveTo>
                  <a:cubicBezTo>
                    <a:pt x="426" y="9480"/>
                    <a:pt x="9480" y="426"/>
                    <a:pt x="20770" y="0"/>
                  </a:cubicBezTo>
                  <a:lnTo>
                    <a:pt x="21585" y="21585"/>
                  </a:lnTo>
                  <a:lnTo>
                    <a:pt x="0" y="2077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11" name="Arc 523"/>
            <p:cNvSpPr>
              <a:spLocks/>
            </p:cNvSpPr>
            <p:nvPr/>
          </p:nvSpPr>
          <p:spPr bwMode="auto">
            <a:xfrm>
              <a:off x="4242" y="1300"/>
              <a:ext cx="33" cy="2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12" name="Arc 524"/>
            <p:cNvSpPr>
              <a:spLocks/>
            </p:cNvSpPr>
            <p:nvPr/>
          </p:nvSpPr>
          <p:spPr bwMode="auto">
            <a:xfrm>
              <a:off x="4214" y="1274"/>
              <a:ext cx="34" cy="27"/>
            </a:xfrm>
            <a:custGeom>
              <a:avLst/>
              <a:gdLst>
                <a:gd name="T0" fmla="*/ 0 w 22227"/>
                <a:gd name="T1" fmla="*/ 0 h 21600"/>
                <a:gd name="T2" fmla="*/ 0 w 22227"/>
                <a:gd name="T3" fmla="*/ 0 h 21600"/>
                <a:gd name="T4" fmla="*/ 0 w 22227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27"/>
                <a:gd name="T10" fmla="*/ 0 h 21600"/>
                <a:gd name="T11" fmla="*/ 22227 w 2222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27" h="21600" fill="none" extrusionOk="0">
                  <a:moveTo>
                    <a:pt x="-1" y="9"/>
                  </a:moveTo>
                  <a:cubicBezTo>
                    <a:pt x="213" y="3"/>
                    <a:pt x="427" y="-1"/>
                    <a:pt x="642" y="-1"/>
                  </a:cubicBezTo>
                  <a:cubicBezTo>
                    <a:pt x="12254" y="-1"/>
                    <a:pt x="21788" y="9181"/>
                    <a:pt x="22226" y="20785"/>
                  </a:cubicBezTo>
                </a:path>
                <a:path w="22227" h="21600" stroke="0" extrusionOk="0">
                  <a:moveTo>
                    <a:pt x="-1" y="9"/>
                  </a:moveTo>
                  <a:cubicBezTo>
                    <a:pt x="213" y="3"/>
                    <a:pt x="427" y="-1"/>
                    <a:pt x="642" y="-1"/>
                  </a:cubicBezTo>
                  <a:cubicBezTo>
                    <a:pt x="12254" y="-1"/>
                    <a:pt x="21788" y="9181"/>
                    <a:pt x="22226" y="20785"/>
                  </a:cubicBezTo>
                  <a:lnTo>
                    <a:pt x="642" y="21600"/>
                  </a:lnTo>
                  <a:lnTo>
                    <a:pt x="-1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13" name="Arc 525"/>
            <p:cNvSpPr>
              <a:spLocks/>
            </p:cNvSpPr>
            <p:nvPr/>
          </p:nvSpPr>
          <p:spPr bwMode="auto">
            <a:xfrm>
              <a:off x="4348" y="1364"/>
              <a:ext cx="34" cy="28"/>
            </a:xfrm>
            <a:custGeom>
              <a:avLst/>
              <a:gdLst>
                <a:gd name="T0" fmla="*/ 0 w 21600"/>
                <a:gd name="T1" fmla="*/ 0 h 22363"/>
                <a:gd name="T2" fmla="*/ 0 w 21600"/>
                <a:gd name="T3" fmla="*/ 0 h 22363"/>
                <a:gd name="T4" fmla="*/ 0 w 21600"/>
                <a:gd name="T5" fmla="*/ 0 h 2236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363"/>
                <a:gd name="T11" fmla="*/ 21600 w 21600"/>
                <a:gd name="T12" fmla="*/ 22363 h 223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363" fill="none" extrusionOk="0">
                  <a:moveTo>
                    <a:pt x="20943" y="22363"/>
                  </a:moveTo>
                  <a:cubicBezTo>
                    <a:pt x="9275" y="22008"/>
                    <a:pt x="0" y="12446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</a:path>
                <a:path w="21600" h="22363" stroke="0" extrusionOk="0">
                  <a:moveTo>
                    <a:pt x="20943" y="22363"/>
                  </a:moveTo>
                  <a:cubicBezTo>
                    <a:pt x="9275" y="22008"/>
                    <a:pt x="0" y="12446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  <a:lnTo>
                    <a:pt x="21600" y="773"/>
                  </a:lnTo>
                  <a:lnTo>
                    <a:pt x="20943" y="22363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14" name="Arc 526"/>
            <p:cNvSpPr>
              <a:spLocks/>
            </p:cNvSpPr>
            <p:nvPr/>
          </p:nvSpPr>
          <p:spPr bwMode="auto">
            <a:xfrm>
              <a:off x="4319" y="1337"/>
              <a:ext cx="34" cy="28"/>
            </a:xfrm>
            <a:custGeom>
              <a:avLst/>
              <a:gdLst>
                <a:gd name="T0" fmla="*/ 0 w 22218"/>
                <a:gd name="T1" fmla="*/ 0 h 21600"/>
                <a:gd name="T2" fmla="*/ 0 w 22218"/>
                <a:gd name="T3" fmla="*/ 0 h 21600"/>
                <a:gd name="T4" fmla="*/ 0 w 22218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18"/>
                <a:gd name="T10" fmla="*/ 0 h 21600"/>
                <a:gd name="T11" fmla="*/ 22218 w 2221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18" h="21600" fill="none" extrusionOk="0">
                  <a:moveTo>
                    <a:pt x="0" y="9"/>
                  </a:moveTo>
                  <a:cubicBezTo>
                    <a:pt x="210" y="3"/>
                    <a:pt x="421" y="-1"/>
                    <a:pt x="633" y="-1"/>
                  </a:cubicBezTo>
                  <a:cubicBezTo>
                    <a:pt x="12252" y="-1"/>
                    <a:pt x="21789" y="9191"/>
                    <a:pt x="22218" y="20802"/>
                  </a:cubicBezTo>
                </a:path>
                <a:path w="22218" h="21600" stroke="0" extrusionOk="0">
                  <a:moveTo>
                    <a:pt x="0" y="9"/>
                  </a:moveTo>
                  <a:cubicBezTo>
                    <a:pt x="210" y="3"/>
                    <a:pt x="421" y="-1"/>
                    <a:pt x="633" y="-1"/>
                  </a:cubicBezTo>
                  <a:cubicBezTo>
                    <a:pt x="12252" y="-1"/>
                    <a:pt x="21789" y="9191"/>
                    <a:pt x="22218" y="20802"/>
                  </a:cubicBezTo>
                  <a:lnTo>
                    <a:pt x="633" y="21600"/>
                  </a:lnTo>
                  <a:lnTo>
                    <a:pt x="0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15" name="Arc 527"/>
            <p:cNvSpPr>
              <a:spLocks/>
            </p:cNvSpPr>
            <p:nvPr/>
          </p:nvSpPr>
          <p:spPr bwMode="auto">
            <a:xfrm>
              <a:off x="4277" y="1364"/>
              <a:ext cx="26" cy="27"/>
            </a:xfrm>
            <a:custGeom>
              <a:avLst/>
              <a:gdLst>
                <a:gd name="T0" fmla="*/ 0 w 22446"/>
                <a:gd name="T1" fmla="*/ 0 h 21600"/>
                <a:gd name="T2" fmla="*/ 0 w 22446"/>
                <a:gd name="T3" fmla="*/ 0 h 21600"/>
                <a:gd name="T4" fmla="*/ 0 w 22446"/>
                <a:gd name="T5" fmla="*/ 0 h 21600"/>
                <a:gd name="T6" fmla="*/ 0 60000 65536"/>
                <a:gd name="T7" fmla="*/ 0 60000 65536"/>
                <a:gd name="T8" fmla="*/ 0 60000 65536"/>
                <a:gd name="T9" fmla="*/ 0 w 22446"/>
                <a:gd name="T10" fmla="*/ 0 h 21600"/>
                <a:gd name="T11" fmla="*/ 22446 w 2244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446" h="21600" fill="none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</a:path>
                <a:path w="22446" h="21600" stroke="0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  <a:lnTo>
                    <a:pt x="846" y="0"/>
                  </a:lnTo>
                  <a:lnTo>
                    <a:pt x="22446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16" name="Arc 528"/>
            <p:cNvSpPr>
              <a:spLocks/>
            </p:cNvSpPr>
            <p:nvPr/>
          </p:nvSpPr>
          <p:spPr bwMode="auto">
            <a:xfrm>
              <a:off x="4298" y="1338"/>
              <a:ext cx="24" cy="27"/>
            </a:xfrm>
            <a:custGeom>
              <a:avLst/>
              <a:gdLst>
                <a:gd name="T0" fmla="*/ 0 w 21586"/>
                <a:gd name="T1" fmla="*/ 0 h 21583"/>
                <a:gd name="T2" fmla="*/ 0 w 21586"/>
                <a:gd name="T3" fmla="*/ 0 h 21583"/>
                <a:gd name="T4" fmla="*/ 0 w 21586"/>
                <a:gd name="T5" fmla="*/ 0 h 21583"/>
                <a:gd name="T6" fmla="*/ 0 60000 65536"/>
                <a:gd name="T7" fmla="*/ 0 60000 65536"/>
                <a:gd name="T8" fmla="*/ 0 60000 65536"/>
                <a:gd name="T9" fmla="*/ 0 w 21586"/>
                <a:gd name="T10" fmla="*/ 0 h 21583"/>
                <a:gd name="T11" fmla="*/ 21586 w 21586"/>
                <a:gd name="T12" fmla="*/ 21583 h 215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86" h="21583" fill="none" extrusionOk="0">
                  <a:moveTo>
                    <a:pt x="-1" y="20813"/>
                  </a:moveTo>
                  <a:cubicBezTo>
                    <a:pt x="401" y="9525"/>
                    <a:pt x="9434" y="452"/>
                    <a:pt x="20721" y="0"/>
                  </a:cubicBezTo>
                </a:path>
                <a:path w="21586" h="21583" stroke="0" extrusionOk="0">
                  <a:moveTo>
                    <a:pt x="-1" y="20813"/>
                  </a:moveTo>
                  <a:cubicBezTo>
                    <a:pt x="401" y="9525"/>
                    <a:pt x="9434" y="452"/>
                    <a:pt x="20721" y="0"/>
                  </a:cubicBezTo>
                  <a:lnTo>
                    <a:pt x="21586" y="21583"/>
                  </a:lnTo>
                  <a:lnTo>
                    <a:pt x="-1" y="20813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17" name="Arc 529"/>
            <p:cNvSpPr>
              <a:spLocks/>
            </p:cNvSpPr>
            <p:nvPr/>
          </p:nvSpPr>
          <p:spPr bwMode="auto">
            <a:xfrm>
              <a:off x="4249" y="1364"/>
              <a:ext cx="33" cy="28"/>
            </a:xfrm>
            <a:custGeom>
              <a:avLst/>
              <a:gdLst>
                <a:gd name="T0" fmla="*/ 0 w 21600"/>
                <a:gd name="T1" fmla="*/ 0 h 22362"/>
                <a:gd name="T2" fmla="*/ 0 w 21600"/>
                <a:gd name="T3" fmla="*/ 0 h 22362"/>
                <a:gd name="T4" fmla="*/ 0 w 21600"/>
                <a:gd name="T5" fmla="*/ 0 h 2236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362"/>
                <a:gd name="T11" fmla="*/ 21600 w 21600"/>
                <a:gd name="T12" fmla="*/ 22362 h 223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362" fill="none" extrusionOk="0">
                  <a:moveTo>
                    <a:pt x="20922" y="22362"/>
                  </a:moveTo>
                  <a:cubicBezTo>
                    <a:pt x="9262" y="21996"/>
                    <a:pt x="0" y="12438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</a:path>
                <a:path w="21600" h="22362" stroke="0" extrusionOk="0">
                  <a:moveTo>
                    <a:pt x="20922" y="22362"/>
                  </a:moveTo>
                  <a:cubicBezTo>
                    <a:pt x="9262" y="21996"/>
                    <a:pt x="0" y="12438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  <a:lnTo>
                    <a:pt x="21600" y="773"/>
                  </a:lnTo>
                  <a:lnTo>
                    <a:pt x="20922" y="22362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18" name="Arc 530"/>
            <p:cNvSpPr>
              <a:spLocks/>
            </p:cNvSpPr>
            <p:nvPr/>
          </p:nvSpPr>
          <p:spPr bwMode="auto">
            <a:xfrm>
              <a:off x="4221" y="1337"/>
              <a:ext cx="33" cy="28"/>
            </a:xfrm>
            <a:custGeom>
              <a:avLst/>
              <a:gdLst>
                <a:gd name="T0" fmla="*/ 0 w 22237"/>
                <a:gd name="T1" fmla="*/ 0 h 21600"/>
                <a:gd name="T2" fmla="*/ 0 w 22237"/>
                <a:gd name="T3" fmla="*/ 0 h 21600"/>
                <a:gd name="T4" fmla="*/ 0 w 22237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37"/>
                <a:gd name="T10" fmla="*/ 0 h 21600"/>
                <a:gd name="T11" fmla="*/ 22237 w 2223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37" h="21600" fill="none" extrusionOk="0">
                  <a:moveTo>
                    <a:pt x="-1" y="9"/>
                  </a:moveTo>
                  <a:cubicBezTo>
                    <a:pt x="217" y="3"/>
                    <a:pt x="434" y="-1"/>
                    <a:pt x="652" y="-1"/>
                  </a:cubicBezTo>
                  <a:cubicBezTo>
                    <a:pt x="12271" y="-1"/>
                    <a:pt x="21808" y="9191"/>
                    <a:pt x="22237" y="20802"/>
                  </a:cubicBezTo>
                </a:path>
                <a:path w="22237" h="21600" stroke="0" extrusionOk="0">
                  <a:moveTo>
                    <a:pt x="-1" y="9"/>
                  </a:moveTo>
                  <a:cubicBezTo>
                    <a:pt x="217" y="3"/>
                    <a:pt x="434" y="-1"/>
                    <a:pt x="652" y="-1"/>
                  </a:cubicBezTo>
                  <a:cubicBezTo>
                    <a:pt x="12271" y="-1"/>
                    <a:pt x="21808" y="9191"/>
                    <a:pt x="22237" y="20802"/>
                  </a:cubicBezTo>
                  <a:lnTo>
                    <a:pt x="652" y="21600"/>
                  </a:lnTo>
                  <a:lnTo>
                    <a:pt x="-1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61900" name="Group 531"/>
          <p:cNvGrpSpPr>
            <a:grpSpLocks/>
          </p:cNvGrpSpPr>
          <p:nvPr/>
        </p:nvGrpSpPr>
        <p:grpSpPr bwMode="auto">
          <a:xfrm>
            <a:off x="4932363" y="1287463"/>
            <a:ext cx="863600" cy="847725"/>
            <a:chOff x="2681" y="529"/>
            <a:chExt cx="483" cy="534"/>
          </a:xfrm>
        </p:grpSpPr>
        <p:sp>
          <p:nvSpPr>
            <p:cNvPr id="162612" name="Oval 532"/>
            <p:cNvSpPr>
              <a:spLocks noChangeArrowheads="1"/>
            </p:cNvSpPr>
            <p:nvPr/>
          </p:nvSpPr>
          <p:spPr bwMode="auto">
            <a:xfrm>
              <a:off x="2740" y="588"/>
              <a:ext cx="363" cy="393"/>
            </a:xfrm>
            <a:prstGeom prst="ellipse">
              <a:avLst/>
            </a:prstGeom>
            <a:solidFill>
              <a:srgbClr val="4300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grpSp>
          <p:nvGrpSpPr>
            <p:cNvPr id="162613" name="Group 533"/>
            <p:cNvGrpSpPr>
              <a:grpSpLocks/>
            </p:cNvGrpSpPr>
            <p:nvPr/>
          </p:nvGrpSpPr>
          <p:grpSpPr bwMode="auto">
            <a:xfrm>
              <a:off x="2743" y="585"/>
              <a:ext cx="50" cy="82"/>
              <a:chOff x="3086" y="719"/>
              <a:chExt cx="56" cy="82"/>
            </a:xfrm>
          </p:grpSpPr>
          <p:grpSp>
            <p:nvGrpSpPr>
              <p:cNvPr id="162703" name="Group 534"/>
              <p:cNvGrpSpPr>
                <a:grpSpLocks/>
              </p:cNvGrpSpPr>
              <p:nvPr/>
            </p:nvGrpSpPr>
            <p:grpSpPr bwMode="auto">
              <a:xfrm>
                <a:off x="3086" y="719"/>
                <a:ext cx="50" cy="51"/>
                <a:chOff x="3086" y="719"/>
                <a:chExt cx="50" cy="51"/>
              </a:xfrm>
            </p:grpSpPr>
            <p:sp>
              <p:nvSpPr>
                <p:cNvPr id="162705" name="Oval 535"/>
                <p:cNvSpPr>
                  <a:spLocks noChangeArrowheads="1"/>
                </p:cNvSpPr>
                <p:nvPr/>
              </p:nvSpPr>
              <p:spPr bwMode="auto">
                <a:xfrm>
                  <a:off x="3098" y="719"/>
                  <a:ext cx="38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  <p:sp>
              <p:nvSpPr>
                <p:cNvPr id="162706" name="Oval 536"/>
                <p:cNvSpPr>
                  <a:spLocks noChangeArrowheads="1"/>
                </p:cNvSpPr>
                <p:nvPr/>
              </p:nvSpPr>
              <p:spPr bwMode="auto">
                <a:xfrm>
                  <a:off x="3086" y="734"/>
                  <a:ext cx="36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</p:grpSp>
          <p:sp>
            <p:nvSpPr>
              <p:cNvPr id="162704" name="Rectangle 537"/>
              <p:cNvSpPr>
                <a:spLocks noChangeArrowheads="1"/>
              </p:cNvSpPr>
              <p:nvPr/>
            </p:nvSpPr>
            <p:spPr bwMode="auto">
              <a:xfrm rot="-2220000">
                <a:off x="3121" y="726"/>
                <a:ext cx="21" cy="75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614" name="Group 538"/>
            <p:cNvGrpSpPr>
              <a:grpSpLocks/>
            </p:cNvGrpSpPr>
            <p:nvPr/>
          </p:nvGrpSpPr>
          <p:grpSpPr bwMode="auto">
            <a:xfrm>
              <a:off x="2828" y="529"/>
              <a:ext cx="56" cy="42"/>
              <a:chOff x="3181" y="663"/>
              <a:chExt cx="63" cy="42"/>
            </a:xfrm>
          </p:grpSpPr>
          <p:sp>
            <p:nvSpPr>
              <p:cNvPr id="162701" name="Oval 539"/>
              <p:cNvSpPr>
                <a:spLocks noChangeArrowheads="1"/>
              </p:cNvSpPr>
              <p:nvPr/>
            </p:nvSpPr>
            <p:spPr bwMode="auto">
              <a:xfrm>
                <a:off x="3206" y="663"/>
                <a:ext cx="38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62702" name="Oval 540"/>
              <p:cNvSpPr>
                <a:spLocks noChangeArrowheads="1"/>
              </p:cNvSpPr>
              <p:nvPr/>
            </p:nvSpPr>
            <p:spPr bwMode="auto">
              <a:xfrm>
                <a:off x="3181" y="671"/>
                <a:ext cx="38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615" name="Group 541"/>
            <p:cNvGrpSpPr>
              <a:grpSpLocks/>
            </p:cNvGrpSpPr>
            <p:nvPr/>
          </p:nvGrpSpPr>
          <p:grpSpPr bwMode="auto">
            <a:xfrm>
              <a:off x="2911" y="529"/>
              <a:ext cx="58" cy="35"/>
              <a:chOff x="3275" y="663"/>
              <a:chExt cx="65" cy="35"/>
            </a:xfrm>
          </p:grpSpPr>
          <p:sp>
            <p:nvSpPr>
              <p:cNvPr id="162699" name="Oval 542"/>
              <p:cNvSpPr>
                <a:spLocks noChangeArrowheads="1"/>
              </p:cNvSpPr>
              <p:nvPr/>
            </p:nvSpPr>
            <p:spPr bwMode="auto">
              <a:xfrm>
                <a:off x="3302" y="663"/>
                <a:ext cx="38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62700" name="Oval 543"/>
              <p:cNvSpPr>
                <a:spLocks noChangeArrowheads="1"/>
              </p:cNvSpPr>
              <p:nvPr/>
            </p:nvSpPr>
            <p:spPr bwMode="auto">
              <a:xfrm>
                <a:off x="3275" y="663"/>
                <a:ext cx="38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616" name="Group 544"/>
            <p:cNvGrpSpPr>
              <a:grpSpLocks/>
            </p:cNvGrpSpPr>
            <p:nvPr/>
          </p:nvGrpSpPr>
          <p:grpSpPr bwMode="auto">
            <a:xfrm>
              <a:off x="3010" y="552"/>
              <a:ext cx="51" cy="48"/>
              <a:chOff x="3386" y="686"/>
              <a:chExt cx="58" cy="48"/>
            </a:xfrm>
          </p:grpSpPr>
          <p:sp>
            <p:nvSpPr>
              <p:cNvPr id="162697" name="Oval 545"/>
              <p:cNvSpPr>
                <a:spLocks noChangeArrowheads="1"/>
              </p:cNvSpPr>
              <p:nvPr/>
            </p:nvSpPr>
            <p:spPr bwMode="auto">
              <a:xfrm>
                <a:off x="3408" y="698"/>
                <a:ext cx="36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62698" name="Oval 546"/>
              <p:cNvSpPr>
                <a:spLocks noChangeArrowheads="1"/>
              </p:cNvSpPr>
              <p:nvPr/>
            </p:nvSpPr>
            <p:spPr bwMode="auto">
              <a:xfrm>
                <a:off x="3386" y="686"/>
                <a:ext cx="34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sp>
          <p:nvSpPr>
            <p:cNvPr id="162617" name="Oval 547"/>
            <p:cNvSpPr>
              <a:spLocks noChangeArrowheads="1"/>
            </p:cNvSpPr>
            <p:nvPr/>
          </p:nvSpPr>
          <p:spPr bwMode="auto">
            <a:xfrm>
              <a:off x="2692" y="689"/>
              <a:ext cx="36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618" name="Oval 548"/>
            <p:cNvSpPr>
              <a:spLocks noChangeArrowheads="1"/>
            </p:cNvSpPr>
            <p:nvPr/>
          </p:nvSpPr>
          <p:spPr bwMode="auto">
            <a:xfrm>
              <a:off x="2689" y="708"/>
              <a:ext cx="33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grpSp>
          <p:nvGrpSpPr>
            <p:cNvPr id="162619" name="Group 549"/>
            <p:cNvGrpSpPr>
              <a:grpSpLocks/>
            </p:cNvGrpSpPr>
            <p:nvPr/>
          </p:nvGrpSpPr>
          <p:grpSpPr bwMode="auto">
            <a:xfrm>
              <a:off x="2778" y="980"/>
              <a:ext cx="52" cy="49"/>
              <a:chOff x="3125" y="1114"/>
              <a:chExt cx="59" cy="49"/>
            </a:xfrm>
          </p:grpSpPr>
          <p:sp>
            <p:nvSpPr>
              <p:cNvPr id="162695" name="Oval 550"/>
              <p:cNvSpPr>
                <a:spLocks noChangeArrowheads="1"/>
              </p:cNvSpPr>
              <p:nvPr/>
            </p:nvSpPr>
            <p:spPr bwMode="auto">
              <a:xfrm>
                <a:off x="3147" y="1130"/>
                <a:ext cx="37" cy="3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62696" name="Oval 551"/>
              <p:cNvSpPr>
                <a:spLocks noChangeArrowheads="1"/>
              </p:cNvSpPr>
              <p:nvPr/>
            </p:nvSpPr>
            <p:spPr bwMode="auto">
              <a:xfrm>
                <a:off x="3125" y="1114"/>
                <a:ext cx="37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620" name="Group 552"/>
            <p:cNvGrpSpPr>
              <a:grpSpLocks/>
            </p:cNvGrpSpPr>
            <p:nvPr/>
          </p:nvGrpSpPr>
          <p:grpSpPr bwMode="auto">
            <a:xfrm>
              <a:off x="2970" y="997"/>
              <a:ext cx="58" cy="50"/>
              <a:chOff x="3341" y="1131"/>
              <a:chExt cx="66" cy="50"/>
            </a:xfrm>
          </p:grpSpPr>
          <p:sp>
            <p:nvSpPr>
              <p:cNvPr id="162693" name="Oval 553"/>
              <p:cNvSpPr>
                <a:spLocks noChangeArrowheads="1"/>
              </p:cNvSpPr>
              <p:nvPr/>
            </p:nvSpPr>
            <p:spPr bwMode="auto">
              <a:xfrm>
                <a:off x="3371" y="1131"/>
                <a:ext cx="36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62694" name="Oval 554"/>
              <p:cNvSpPr>
                <a:spLocks noChangeArrowheads="1"/>
              </p:cNvSpPr>
              <p:nvPr/>
            </p:nvSpPr>
            <p:spPr bwMode="auto">
              <a:xfrm>
                <a:off x="3339" y="1147"/>
                <a:ext cx="38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621" name="Group 555"/>
            <p:cNvGrpSpPr>
              <a:grpSpLocks/>
            </p:cNvGrpSpPr>
            <p:nvPr/>
          </p:nvGrpSpPr>
          <p:grpSpPr bwMode="auto">
            <a:xfrm>
              <a:off x="3066" y="912"/>
              <a:ext cx="53" cy="62"/>
              <a:chOff x="3449" y="1046"/>
              <a:chExt cx="60" cy="62"/>
            </a:xfrm>
          </p:grpSpPr>
          <p:sp>
            <p:nvSpPr>
              <p:cNvPr id="162691" name="Oval 556"/>
              <p:cNvSpPr>
                <a:spLocks noChangeArrowheads="1"/>
              </p:cNvSpPr>
              <p:nvPr/>
            </p:nvSpPr>
            <p:spPr bwMode="auto">
              <a:xfrm>
                <a:off x="3471" y="1046"/>
                <a:ext cx="36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62692" name="Oval 557"/>
              <p:cNvSpPr>
                <a:spLocks noChangeArrowheads="1"/>
              </p:cNvSpPr>
              <p:nvPr/>
            </p:nvSpPr>
            <p:spPr bwMode="auto">
              <a:xfrm>
                <a:off x="3449" y="1073"/>
                <a:ext cx="36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622" name="Group 558"/>
            <p:cNvGrpSpPr>
              <a:grpSpLocks/>
            </p:cNvGrpSpPr>
            <p:nvPr/>
          </p:nvGrpSpPr>
          <p:grpSpPr bwMode="auto">
            <a:xfrm>
              <a:off x="3127" y="796"/>
              <a:ext cx="37" cy="70"/>
              <a:chOff x="3518" y="930"/>
              <a:chExt cx="41" cy="70"/>
            </a:xfrm>
          </p:grpSpPr>
          <p:sp>
            <p:nvSpPr>
              <p:cNvPr id="162689" name="Oval 559"/>
              <p:cNvSpPr>
                <a:spLocks noChangeArrowheads="1"/>
              </p:cNvSpPr>
              <p:nvPr/>
            </p:nvSpPr>
            <p:spPr bwMode="auto">
              <a:xfrm>
                <a:off x="3521" y="930"/>
                <a:ext cx="38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62690" name="Oval 560"/>
              <p:cNvSpPr>
                <a:spLocks noChangeArrowheads="1"/>
              </p:cNvSpPr>
              <p:nvPr/>
            </p:nvSpPr>
            <p:spPr bwMode="auto">
              <a:xfrm>
                <a:off x="3518" y="963"/>
                <a:ext cx="36" cy="37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623" name="Group 561"/>
            <p:cNvGrpSpPr>
              <a:grpSpLocks/>
            </p:cNvGrpSpPr>
            <p:nvPr/>
          </p:nvGrpSpPr>
          <p:grpSpPr bwMode="auto">
            <a:xfrm>
              <a:off x="3114" y="684"/>
              <a:ext cx="40" cy="62"/>
              <a:chOff x="3503" y="818"/>
              <a:chExt cx="45" cy="62"/>
            </a:xfrm>
          </p:grpSpPr>
          <p:sp>
            <p:nvSpPr>
              <p:cNvPr id="162687" name="Oval 562"/>
              <p:cNvSpPr>
                <a:spLocks noChangeArrowheads="1"/>
              </p:cNvSpPr>
              <p:nvPr/>
            </p:nvSpPr>
            <p:spPr bwMode="auto">
              <a:xfrm>
                <a:off x="3503" y="818"/>
                <a:ext cx="37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62688" name="Oval 563"/>
              <p:cNvSpPr>
                <a:spLocks noChangeArrowheads="1"/>
              </p:cNvSpPr>
              <p:nvPr/>
            </p:nvSpPr>
            <p:spPr bwMode="auto">
              <a:xfrm>
                <a:off x="3511" y="844"/>
                <a:ext cx="37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sp>
          <p:nvSpPr>
            <p:cNvPr id="162624" name="Rectangle 564"/>
            <p:cNvSpPr>
              <a:spLocks noChangeArrowheads="1"/>
            </p:cNvSpPr>
            <p:nvPr/>
          </p:nvSpPr>
          <p:spPr bwMode="auto">
            <a:xfrm rot="1920000">
              <a:off x="3020" y="555"/>
              <a:ext cx="19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625" name="Rectangle 565"/>
            <p:cNvSpPr>
              <a:spLocks noChangeArrowheads="1"/>
            </p:cNvSpPr>
            <p:nvPr/>
          </p:nvSpPr>
          <p:spPr bwMode="auto">
            <a:xfrm rot="1680000">
              <a:off x="2810" y="936"/>
              <a:ext cx="20" cy="84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626" name="Rectangle 566"/>
            <p:cNvSpPr>
              <a:spLocks noChangeArrowheads="1"/>
            </p:cNvSpPr>
            <p:nvPr/>
          </p:nvSpPr>
          <p:spPr bwMode="auto">
            <a:xfrm rot="240000">
              <a:off x="2931" y="531"/>
              <a:ext cx="19" cy="81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627" name="Rectangle 567"/>
            <p:cNvSpPr>
              <a:spLocks noChangeArrowheads="1"/>
            </p:cNvSpPr>
            <p:nvPr/>
          </p:nvSpPr>
          <p:spPr bwMode="auto">
            <a:xfrm rot="6420000">
              <a:off x="2722" y="689"/>
              <a:ext cx="20" cy="74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628" name="Rectangle 568"/>
            <p:cNvSpPr>
              <a:spLocks noChangeArrowheads="1"/>
            </p:cNvSpPr>
            <p:nvPr/>
          </p:nvSpPr>
          <p:spPr bwMode="auto">
            <a:xfrm rot="-840000">
              <a:off x="2852" y="535"/>
              <a:ext cx="19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grpSp>
          <p:nvGrpSpPr>
            <p:cNvPr id="162629" name="Group 569"/>
            <p:cNvGrpSpPr>
              <a:grpSpLocks/>
            </p:cNvGrpSpPr>
            <p:nvPr/>
          </p:nvGrpSpPr>
          <p:grpSpPr bwMode="auto">
            <a:xfrm>
              <a:off x="2681" y="818"/>
              <a:ext cx="85" cy="59"/>
              <a:chOff x="3016" y="952"/>
              <a:chExt cx="96" cy="59"/>
            </a:xfrm>
          </p:grpSpPr>
          <p:grpSp>
            <p:nvGrpSpPr>
              <p:cNvPr id="162683" name="Group 570"/>
              <p:cNvGrpSpPr>
                <a:grpSpLocks/>
              </p:cNvGrpSpPr>
              <p:nvPr/>
            </p:nvGrpSpPr>
            <p:grpSpPr bwMode="auto">
              <a:xfrm>
                <a:off x="3016" y="952"/>
                <a:ext cx="49" cy="59"/>
                <a:chOff x="3016" y="952"/>
                <a:chExt cx="49" cy="59"/>
              </a:xfrm>
            </p:grpSpPr>
            <p:sp>
              <p:nvSpPr>
                <p:cNvPr id="162685" name="Oval 571"/>
                <p:cNvSpPr>
                  <a:spLocks noChangeArrowheads="1"/>
                </p:cNvSpPr>
                <p:nvPr/>
              </p:nvSpPr>
              <p:spPr bwMode="auto">
                <a:xfrm>
                  <a:off x="3016" y="952"/>
                  <a:ext cx="38" cy="3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  <p:sp>
              <p:nvSpPr>
                <p:cNvPr id="162686" name="Oval 572"/>
                <p:cNvSpPr>
                  <a:spLocks noChangeArrowheads="1"/>
                </p:cNvSpPr>
                <p:nvPr/>
              </p:nvSpPr>
              <p:spPr bwMode="auto">
                <a:xfrm>
                  <a:off x="3027" y="977"/>
                  <a:ext cx="38" cy="3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</p:grpSp>
          <p:sp>
            <p:nvSpPr>
              <p:cNvPr id="162684" name="Rectangle 573"/>
              <p:cNvSpPr>
                <a:spLocks noChangeArrowheads="1"/>
              </p:cNvSpPr>
              <p:nvPr/>
            </p:nvSpPr>
            <p:spPr bwMode="auto">
              <a:xfrm rot="4320000">
                <a:off x="3059" y="931"/>
                <a:ext cx="21" cy="85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630" name="Group 574"/>
            <p:cNvGrpSpPr>
              <a:grpSpLocks/>
            </p:cNvGrpSpPr>
            <p:nvPr/>
          </p:nvGrpSpPr>
          <p:grpSpPr bwMode="auto">
            <a:xfrm>
              <a:off x="2722" y="909"/>
              <a:ext cx="77" cy="52"/>
              <a:chOff x="3062" y="1043"/>
              <a:chExt cx="87" cy="52"/>
            </a:xfrm>
          </p:grpSpPr>
          <p:grpSp>
            <p:nvGrpSpPr>
              <p:cNvPr id="162679" name="Group 575"/>
              <p:cNvGrpSpPr>
                <a:grpSpLocks/>
              </p:cNvGrpSpPr>
              <p:nvPr/>
            </p:nvGrpSpPr>
            <p:grpSpPr bwMode="auto">
              <a:xfrm>
                <a:off x="3062" y="1043"/>
                <a:ext cx="49" cy="52"/>
                <a:chOff x="3062" y="1043"/>
                <a:chExt cx="49" cy="52"/>
              </a:xfrm>
            </p:grpSpPr>
            <p:sp>
              <p:nvSpPr>
                <p:cNvPr id="162681" name="Oval 576"/>
                <p:cNvSpPr>
                  <a:spLocks noChangeArrowheads="1"/>
                </p:cNvSpPr>
                <p:nvPr/>
              </p:nvSpPr>
              <p:spPr bwMode="auto">
                <a:xfrm>
                  <a:off x="3069" y="1056"/>
                  <a:ext cx="42" cy="39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  <p:sp>
              <p:nvSpPr>
                <p:cNvPr id="162682" name="Oval 577"/>
                <p:cNvSpPr>
                  <a:spLocks noChangeArrowheads="1"/>
                </p:cNvSpPr>
                <p:nvPr/>
              </p:nvSpPr>
              <p:spPr bwMode="auto">
                <a:xfrm>
                  <a:off x="3062" y="1043"/>
                  <a:ext cx="37" cy="35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</p:grpSp>
          <p:sp>
            <p:nvSpPr>
              <p:cNvPr id="162680" name="Rectangle 578"/>
              <p:cNvSpPr>
                <a:spLocks noChangeArrowheads="1"/>
              </p:cNvSpPr>
              <p:nvPr/>
            </p:nvSpPr>
            <p:spPr bwMode="auto">
              <a:xfrm rot="3000000">
                <a:off x="3097" y="1014"/>
                <a:ext cx="21" cy="82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631" name="Group 579"/>
            <p:cNvGrpSpPr>
              <a:grpSpLocks/>
            </p:cNvGrpSpPr>
            <p:nvPr/>
          </p:nvGrpSpPr>
          <p:grpSpPr bwMode="auto">
            <a:xfrm>
              <a:off x="2860" y="975"/>
              <a:ext cx="60" cy="88"/>
              <a:chOff x="3218" y="1109"/>
              <a:chExt cx="67" cy="88"/>
            </a:xfrm>
          </p:grpSpPr>
          <p:grpSp>
            <p:nvGrpSpPr>
              <p:cNvPr id="162675" name="Group 580"/>
              <p:cNvGrpSpPr>
                <a:grpSpLocks/>
              </p:cNvGrpSpPr>
              <p:nvPr/>
            </p:nvGrpSpPr>
            <p:grpSpPr bwMode="auto">
              <a:xfrm>
                <a:off x="3218" y="1155"/>
                <a:ext cx="67" cy="42"/>
                <a:chOff x="3218" y="1155"/>
                <a:chExt cx="67" cy="42"/>
              </a:xfrm>
            </p:grpSpPr>
            <p:sp>
              <p:nvSpPr>
                <p:cNvPr id="162677" name="Oval 581"/>
                <p:cNvSpPr>
                  <a:spLocks noChangeArrowheads="1"/>
                </p:cNvSpPr>
                <p:nvPr/>
              </p:nvSpPr>
              <p:spPr bwMode="auto">
                <a:xfrm>
                  <a:off x="3247" y="1162"/>
                  <a:ext cx="38" cy="35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  <p:sp>
              <p:nvSpPr>
                <p:cNvPr id="162678" name="Oval 582"/>
                <p:cNvSpPr>
                  <a:spLocks noChangeArrowheads="1"/>
                </p:cNvSpPr>
                <p:nvPr/>
              </p:nvSpPr>
              <p:spPr bwMode="auto">
                <a:xfrm>
                  <a:off x="3218" y="1155"/>
                  <a:ext cx="37" cy="3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</p:grpSp>
          <p:sp>
            <p:nvSpPr>
              <p:cNvPr id="162676" name="Rectangle 583"/>
              <p:cNvSpPr>
                <a:spLocks noChangeArrowheads="1"/>
              </p:cNvSpPr>
              <p:nvPr/>
            </p:nvSpPr>
            <p:spPr bwMode="auto">
              <a:xfrm rot="660000">
                <a:off x="3251" y="1109"/>
                <a:ext cx="21" cy="82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632" name="Group 584"/>
            <p:cNvGrpSpPr>
              <a:grpSpLocks/>
            </p:cNvGrpSpPr>
            <p:nvPr/>
          </p:nvGrpSpPr>
          <p:grpSpPr bwMode="auto">
            <a:xfrm>
              <a:off x="3049" y="612"/>
              <a:ext cx="74" cy="55"/>
              <a:chOff x="3430" y="746"/>
              <a:chExt cx="83" cy="55"/>
            </a:xfrm>
          </p:grpSpPr>
          <p:grpSp>
            <p:nvGrpSpPr>
              <p:cNvPr id="162671" name="Group 585"/>
              <p:cNvGrpSpPr>
                <a:grpSpLocks/>
              </p:cNvGrpSpPr>
              <p:nvPr/>
            </p:nvGrpSpPr>
            <p:grpSpPr bwMode="auto">
              <a:xfrm>
                <a:off x="3461" y="746"/>
                <a:ext cx="49" cy="55"/>
                <a:chOff x="3461" y="746"/>
                <a:chExt cx="49" cy="55"/>
              </a:xfrm>
            </p:grpSpPr>
            <p:sp>
              <p:nvSpPr>
                <p:cNvPr id="162673" name="Oval 586"/>
                <p:cNvSpPr>
                  <a:spLocks noChangeArrowheads="1"/>
                </p:cNvSpPr>
                <p:nvPr/>
              </p:nvSpPr>
              <p:spPr bwMode="auto">
                <a:xfrm>
                  <a:off x="3459" y="746"/>
                  <a:ext cx="40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  <p:sp>
              <p:nvSpPr>
                <p:cNvPr id="162674" name="Oval 587"/>
                <p:cNvSpPr>
                  <a:spLocks noChangeArrowheads="1"/>
                </p:cNvSpPr>
                <p:nvPr/>
              </p:nvSpPr>
              <p:spPr bwMode="auto">
                <a:xfrm>
                  <a:off x="3471" y="767"/>
                  <a:ext cx="39" cy="3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</p:grpSp>
          <p:sp>
            <p:nvSpPr>
              <p:cNvPr id="162672" name="Rectangle 588"/>
              <p:cNvSpPr>
                <a:spLocks noChangeArrowheads="1"/>
              </p:cNvSpPr>
              <p:nvPr/>
            </p:nvSpPr>
            <p:spPr bwMode="auto">
              <a:xfrm rot="2880000">
                <a:off x="3461" y="744"/>
                <a:ext cx="21" cy="85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sp>
          <p:nvSpPr>
            <p:cNvPr id="162633" name="Rectangle 589"/>
            <p:cNvSpPr>
              <a:spLocks noChangeArrowheads="1"/>
            </p:cNvSpPr>
            <p:nvPr/>
          </p:nvSpPr>
          <p:spPr bwMode="auto">
            <a:xfrm rot="4080000">
              <a:off x="3109" y="691"/>
              <a:ext cx="22" cy="7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634" name="Rectangle 590"/>
            <p:cNvSpPr>
              <a:spLocks noChangeArrowheads="1"/>
            </p:cNvSpPr>
            <p:nvPr/>
          </p:nvSpPr>
          <p:spPr bwMode="auto">
            <a:xfrm rot="-1080000">
              <a:off x="2984" y="952"/>
              <a:ext cx="20" cy="84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635" name="Rectangle 591"/>
            <p:cNvSpPr>
              <a:spLocks noChangeArrowheads="1"/>
            </p:cNvSpPr>
            <p:nvPr/>
          </p:nvSpPr>
          <p:spPr bwMode="auto">
            <a:xfrm rot="-2880000">
              <a:off x="3067" y="890"/>
              <a:ext cx="20" cy="75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636" name="Rectangle 592"/>
            <p:cNvSpPr>
              <a:spLocks noChangeArrowheads="1"/>
            </p:cNvSpPr>
            <p:nvPr/>
          </p:nvSpPr>
          <p:spPr bwMode="auto">
            <a:xfrm rot="5880000">
              <a:off x="3111" y="792"/>
              <a:ext cx="22" cy="7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637" name="AutoShape 593"/>
            <p:cNvSpPr>
              <a:spLocks noChangeArrowheads="1"/>
            </p:cNvSpPr>
            <p:nvPr/>
          </p:nvSpPr>
          <p:spPr bwMode="auto">
            <a:xfrm rot="4800000" flipH="1" flipV="1">
              <a:off x="2812" y="671"/>
              <a:ext cx="237" cy="233"/>
            </a:xfrm>
            <a:custGeom>
              <a:avLst/>
              <a:gdLst>
                <a:gd name="T0" fmla="*/ 2 w 21600"/>
                <a:gd name="T1" fmla="*/ 1 h 21600"/>
                <a:gd name="T2" fmla="*/ 1 w 21600"/>
                <a:gd name="T3" fmla="*/ 3 h 21600"/>
                <a:gd name="T4" fmla="*/ 0 w 21600"/>
                <a:gd name="T5" fmla="*/ 1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66 w 21600"/>
                <a:gd name="T13" fmla="*/ 4542 h 21600"/>
                <a:gd name="T14" fmla="*/ 17134 w 21600"/>
                <a:gd name="T15" fmla="*/ 1705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398" y="21600"/>
                  </a:lnTo>
                  <a:lnTo>
                    <a:pt x="16202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38" name="Arc 594"/>
            <p:cNvSpPr>
              <a:spLocks/>
            </p:cNvSpPr>
            <p:nvPr/>
          </p:nvSpPr>
          <p:spPr bwMode="auto">
            <a:xfrm>
              <a:off x="2882" y="744"/>
              <a:ext cx="22" cy="2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39" name="Arc 595"/>
            <p:cNvSpPr>
              <a:spLocks/>
            </p:cNvSpPr>
            <p:nvPr/>
          </p:nvSpPr>
          <p:spPr bwMode="auto">
            <a:xfrm>
              <a:off x="2946" y="743"/>
              <a:ext cx="31" cy="27"/>
            </a:xfrm>
            <a:custGeom>
              <a:avLst/>
              <a:gdLst>
                <a:gd name="T0" fmla="*/ 0 w 21600"/>
                <a:gd name="T1" fmla="*/ 0 h 21591"/>
                <a:gd name="T2" fmla="*/ 0 w 21600"/>
                <a:gd name="T3" fmla="*/ 0 h 21591"/>
                <a:gd name="T4" fmla="*/ 0 w 21600"/>
                <a:gd name="T5" fmla="*/ 0 h 2159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1"/>
                <a:gd name="T11" fmla="*/ 21600 w 21600"/>
                <a:gd name="T12" fmla="*/ 21591 h 215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1" fill="none" extrusionOk="0">
                  <a:moveTo>
                    <a:pt x="20974" y="21590"/>
                  </a:moveTo>
                  <a:cubicBezTo>
                    <a:pt x="9293" y="21252"/>
                    <a:pt x="-1" y="11685"/>
                    <a:pt x="-1" y="-1"/>
                  </a:cubicBezTo>
                </a:path>
                <a:path w="21600" h="21591" stroke="0" extrusionOk="0">
                  <a:moveTo>
                    <a:pt x="20974" y="21590"/>
                  </a:moveTo>
                  <a:cubicBezTo>
                    <a:pt x="9293" y="21252"/>
                    <a:pt x="-1" y="11685"/>
                    <a:pt x="-1" y="-1"/>
                  </a:cubicBezTo>
                  <a:lnTo>
                    <a:pt x="21600" y="0"/>
                  </a:lnTo>
                  <a:lnTo>
                    <a:pt x="20974" y="2159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40" name="Arc 596"/>
            <p:cNvSpPr>
              <a:spLocks/>
            </p:cNvSpPr>
            <p:nvPr/>
          </p:nvSpPr>
          <p:spPr bwMode="auto">
            <a:xfrm>
              <a:off x="2920" y="716"/>
              <a:ext cx="31" cy="27"/>
            </a:xfrm>
            <a:custGeom>
              <a:avLst/>
              <a:gdLst>
                <a:gd name="T0" fmla="*/ 0 w 22208"/>
                <a:gd name="T1" fmla="*/ 0 h 21600"/>
                <a:gd name="T2" fmla="*/ 0 w 22208"/>
                <a:gd name="T3" fmla="*/ 0 h 21600"/>
                <a:gd name="T4" fmla="*/ 0 w 22208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08"/>
                <a:gd name="T10" fmla="*/ 0 h 21600"/>
                <a:gd name="T11" fmla="*/ 22208 w 2220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08" h="21600" fill="none" extrusionOk="0">
                  <a:moveTo>
                    <a:pt x="-1" y="8"/>
                  </a:moveTo>
                  <a:cubicBezTo>
                    <a:pt x="207" y="2"/>
                    <a:pt x="415" y="-1"/>
                    <a:pt x="623" y="-1"/>
                  </a:cubicBezTo>
                  <a:cubicBezTo>
                    <a:pt x="12235" y="-1"/>
                    <a:pt x="21769" y="9181"/>
                    <a:pt x="22207" y="20785"/>
                  </a:cubicBezTo>
                </a:path>
                <a:path w="22208" h="21600" stroke="0" extrusionOk="0">
                  <a:moveTo>
                    <a:pt x="-1" y="8"/>
                  </a:moveTo>
                  <a:cubicBezTo>
                    <a:pt x="207" y="2"/>
                    <a:pt x="415" y="-1"/>
                    <a:pt x="623" y="-1"/>
                  </a:cubicBezTo>
                  <a:cubicBezTo>
                    <a:pt x="12235" y="-1"/>
                    <a:pt x="21769" y="9181"/>
                    <a:pt x="22207" y="20785"/>
                  </a:cubicBezTo>
                  <a:lnTo>
                    <a:pt x="623" y="21600"/>
                  </a:lnTo>
                  <a:lnTo>
                    <a:pt x="-1" y="8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41" name="Arc 597"/>
            <p:cNvSpPr>
              <a:spLocks/>
            </p:cNvSpPr>
            <p:nvPr/>
          </p:nvSpPr>
          <p:spPr bwMode="auto">
            <a:xfrm>
              <a:off x="2902" y="717"/>
              <a:ext cx="23" cy="26"/>
            </a:xfrm>
            <a:custGeom>
              <a:avLst/>
              <a:gdLst>
                <a:gd name="T0" fmla="*/ 0 w 21600"/>
                <a:gd name="T1" fmla="*/ 0 h 21583"/>
                <a:gd name="T2" fmla="*/ 0 w 21600"/>
                <a:gd name="T3" fmla="*/ 0 h 21583"/>
                <a:gd name="T4" fmla="*/ 0 w 21600"/>
                <a:gd name="T5" fmla="*/ 0 h 2158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3"/>
                <a:gd name="T11" fmla="*/ 21600 w 21600"/>
                <a:gd name="T12" fmla="*/ 21583 h 215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3" fill="none" extrusionOk="0">
                  <a:moveTo>
                    <a:pt x="-1" y="21582"/>
                  </a:moveTo>
                  <a:cubicBezTo>
                    <a:pt x="-1" y="9982"/>
                    <a:pt x="9162" y="453"/>
                    <a:pt x="20753" y="-1"/>
                  </a:cubicBezTo>
                </a:path>
                <a:path w="21600" h="21583" stroke="0" extrusionOk="0">
                  <a:moveTo>
                    <a:pt x="-1" y="21582"/>
                  </a:moveTo>
                  <a:cubicBezTo>
                    <a:pt x="-1" y="9982"/>
                    <a:pt x="9162" y="453"/>
                    <a:pt x="20753" y="-1"/>
                  </a:cubicBezTo>
                  <a:lnTo>
                    <a:pt x="21600" y="21583"/>
                  </a:lnTo>
                  <a:lnTo>
                    <a:pt x="-1" y="21582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42" name="Arc 598"/>
            <p:cNvSpPr>
              <a:spLocks/>
            </p:cNvSpPr>
            <p:nvPr/>
          </p:nvSpPr>
          <p:spPr bwMode="auto">
            <a:xfrm>
              <a:off x="2857" y="743"/>
              <a:ext cx="29" cy="2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43" name="Arc 599"/>
            <p:cNvSpPr>
              <a:spLocks/>
            </p:cNvSpPr>
            <p:nvPr/>
          </p:nvSpPr>
          <p:spPr bwMode="auto">
            <a:xfrm>
              <a:off x="2832" y="717"/>
              <a:ext cx="30" cy="26"/>
            </a:xfrm>
            <a:custGeom>
              <a:avLst/>
              <a:gdLst>
                <a:gd name="T0" fmla="*/ 0 w 22254"/>
                <a:gd name="T1" fmla="*/ 0 h 21600"/>
                <a:gd name="T2" fmla="*/ 0 w 22254"/>
                <a:gd name="T3" fmla="*/ 0 h 21600"/>
                <a:gd name="T4" fmla="*/ 0 w 2225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54"/>
                <a:gd name="T10" fmla="*/ 0 h 21600"/>
                <a:gd name="T11" fmla="*/ 22254 w 2225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54" h="21600" fill="none" extrusionOk="0">
                  <a:moveTo>
                    <a:pt x="-1" y="9"/>
                  </a:moveTo>
                  <a:cubicBezTo>
                    <a:pt x="217" y="3"/>
                    <a:pt x="435" y="-1"/>
                    <a:pt x="654" y="-1"/>
                  </a:cubicBezTo>
                  <a:cubicBezTo>
                    <a:pt x="12583" y="-1"/>
                    <a:pt x="22254" y="9670"/>
                    <a:pt x="22254" y="21600"/>
                  </a:cubicBezTo>
                </a:path>
                <a:path w="22254" h="21600" stroke="0" extrusionOk="0">
                  <a:moveTo>
                    <a:pt x="-1" y="9"/>
                  </a:moveTo>
                  <a:cubicBezTo>
                    <a:pt x="217" y="3"/>
                    <a:pt x="435" y="-1"/>
                    <a:pt x="654" y="-1"/>
                  </a:cubicBezTo>
                  <a:cubicBezTo>
                    <a:pt x="12583" y="-1"/>
                    <a:pt x="22254" y="9670"/>
                    <a:pt x="22254" y="21600"/>
                  </a:cubicBezTo>
                  <a:lnTo>
                    <a:pt x="654" y="21600"/>
                  </a:lnTo>
                  <a:lnTo>
                    <a:pt x="-1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44" name="Arc 600"/>
            <p:cNvSpPr>
              <a:spLocks/>
            </p:cNvSpPr>
            <p:nvPr/>
          </p:nvSpPr>
          <p:spPr bwMode="auto">
            <a:xfrm>
              <a:off x="2951" y="807"/>
              <a:ext cx="30" cy="28"/>
            </a:xfrm>
            <a:custGeom>
              <a:avLst/>
              <a:gdLst>
                <a:gd name="T0" fmla="*/ 0 w 21600"/>
                <a:gd name="T1" fmla="*/ 0 h 22363"/>
                <a:gd name="T2" fmla="*/ 0 w 21600"/>
                <a:gd name="T3" fmla="*/ 0 h 22363"/>
                <a:gd name="T4" fmla="*/ 0 w 21600"/>
                <a:gd name="T5" fmla="*/ 0 h 2236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363"/>
                <a:gd name="T11" fmla="*/ 21600 w 21600"/>
                <a:gd name="T12" fmla="*/ 22363 h 223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363" fill="none" extrusionOk="0">
                  <a:moveTo>
                    <a:pt x="20943" y="22363"/>
                  </a:moveTo>
                  <a:cubicBezTo>
                    <a:pt x="9275" y="22008"/>
                    <a:pt x="0" y="12446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</a:path>
                <a:path w="21600" h="22363" stroke="0" extrusionOk="0">
                  <a:moveTo>
                    <a:pt x="20943" y="22363"/>
                  </a:moveTo>
                  <a:cubicBezTo>
                    <a:pt x="9275" y="22008"/>
                    <a:pt x="0" y="12446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  <a:lnTo>
                    <a:pt x="21600" y="773"/>
                  </a:lnTo>
                  <a:lnTo>
                    <a:pt x="20943" y="22363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45" name="Arc 601"/>
            <p:cNvSpPr>
              <a:spLocks/>
            </p:cNvSpPr>
            <p:nvPr/>
          </p:nvSpPr>
          <p:spPr bwMode="auto">
            <a:xfrm>
              <a:off x="2925" y="780"/>
              <a:ext cx="31" cy="27"/>
            </a:xfrm>
            <a:custGeom>
              <a:avLst/>
              <a:gdLst>
                <a:gd name="T0" fmla="*/ 0 w 22244"/>
                <a:gd name="T1" fmla="*/ 0 h 21600"/>
                <a:gd name="T2" fmla="*/ 0 w 22244"/>
                <a:gd name="T3" fmla="*/ 0 h 21600"/>
                <a:gd name="T4" fmla="*/ 0 w 2224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44"/>
                <a:gd name="T10" fmla="*/ 0 h 21600"/>
                <a:gd name="T11" fmla="*/ 22244 w 2224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44" h="21600" fill="none" extrusionOk="0">
                  <a:moveTo>
                    <a:pt x="-1" y="9"/>
                  </a:moveTo>
                  <a:cubicBezTo>
                    <a:pt x="214" y="3"/>
                    <a:pt x="429" y="-1"/>
                    <a:pt x="644" y="-1"/>
                  </a:cubicBezTo>
                  <a:cubicBezTo>
                    <a:pt x="12573" y="-1"/>
                    <a:pt x="22244" y="9670"/>
                    <a:pt x="22244" y="21600"/>
                  </a:cubicBezTo>
                </a:path>
                <a:path w="22244" h="21600" stroke="0" extrusionOk="0">
                  <a:moveTo>
                    <a:pt x="-1" y="9"/>
                  </a:moveTo>
                  <a:cubicBezTo>
                    <a:pt x="214" y="3"/>
                    <a:pt x="429" y="-1"/>
                    <a:pt x="644" y="-1"/>
                  </a:cubicBezTo>
                  <a:cubicBezTo>
                    <a:pt x="12573" y="-1"/>
                    <a:pt x="22244" y="9670"/>
                    <a:pt x="22244" y="21600"/>
                  </a:cubicBezTo>
                  <a:lnTo>
                    <a:pt x="644" y="21600"/>
                  </a:lnTo>
                  <a:lnTo>
                    <a:pt x="-1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46" name="Arc 602"/>
            <p:cNvSpPr>
              <a:spLocks/>
            </p:cNvSpPr>
            <p:nvPr/>
          </p:nvSpPr>
          <p:spPr bwMode="auto">
            <a:xfrm>
              <a:off x="2888" y="807"/>
              <a:ext cx="23" cy="27"/>
            </a:xfrm>
            <a:custGeom>
              <a:avLst/>
              <a:gdLst>
                <a:gd name="T0" fmla="*/ 0 w 22446"/>
                <a:gd name="T1" fmla="*/ 0 h 21600"/>
                <a:gd name="T2" fmla="*/ 0 w 22446"/>
                <a:gd name="T3" fmla="*/ 0 h 21600"/>
                <a:gd name="T4" fmla="*/ 0 w 22446"/>
                <a:gd name="T5" fmla="*/ 0 h 21600"/>
                <a:gd name="T6" fmla="*/ 0 60000 65536"/>
                <a:gd name="T7" fmla="*/ 0 60000 65536"/>
                <a:gd name="T8" fmla="*/ 0 60000 65536"/>
                <a:gd name="T9" fmla="*/ 0 w 22446"/>
                <a:gd name="T10" fmla="*/ 0 h 21600"/>
                <a:gd name="T11" fmla="*/ 22446 w 2244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446" h="21600" fill="none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</a:path>
                <a:path w="22446" h="21600" stroke="0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  <a:lnTo>
                    <a:pt x="846" y="0"/>
                  </a:lnTo>
                  <a:lnTo>
                    <a:pt x="22446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47" name="Arc 603"/>
            <p:cNvSpPr>
              <a:spLocks/>
            </p:cNvSpPr>
            <p:nvPr/>
          </p:nvSpPr>
          <p:spPr bwMode="auto">
            <a:xfrm>
              <a:off x="2905" y="780"/>
              <a:ext cx="22" cy="27"/>
            </a:xfrm>
            <a:custGeom>
              <a:avLst/>
              <a:gdLst>
                <a:gd name="T0" fmla="*/ 0 w 21600"/>
                <a:gd name="T1" fmla="*/ 0 h 21583"/>
                <a:gd name="T2" fmla="*/ 0 w 21600"/>
                <a:gd name="T3" fmla="*/ 0 h 21583"/>
                <a:gd name="T4" fmla="*/ 0 w 21600"/>
                <a:gd name="T5" fmla="*/ 0 h 2158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3"/>
                <a:gd name="T11" fmla="*/ 21600 w 21600"/>
                <a:gd name="T12" fmla="*/ 21583 h 215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3" fill="none" extrusionOk="0">
                  <a:moveTo>
                    <a:pt x="-1" y="21582"/>
                  </a:moveTo>
                  <a:cubicBezTo>
                    <a:pt x="-1" y="9989"/>
                    <a:pt x="9152" y="463"/>
                    <a:pt x="20737" y="0"/>
                  </a:cubicBezTo>
                </a:path>
                <a:path w="21600" h="21583" stroke="0" extrusionOk="0">
                  <a:moveTo>
                    <a:pt x="-1" y="21582"/>
                  </a:moveTo>
                  <a:cubicBezTo>
                    <a:pt x="-1" y="9989"/>
                    <a:pt x="9152" y="463"/>
                    <a:pt x="20737" y="0"/>
                  </a:cubicBezTo>
                  <a:lnTo>
                    <a:pt x="21600" y="21583"/>
                  </a:lnTo>
                  <a:lnTo>
                    <a:pt x="-1" y="21582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48" name="Arc 604"/>
            <p:cNvSpPr>
              <a:spLocks/>
            </p:cNvSpPr>
            <p:nvPr/>
          </p:nvSpPr>
          <p:spPr bwMode="auto">
            <a:xfrm>
              <a:off x="2863" y="807"/>
              <a:ext cx="29" cy="28"/>
            </a:xfrm>
            <a:custGeom>
              <a:avLst/>
              <a:gdLst>
                <a:gd name="T0" fmla="*/ 0 w 21600"/>
                <a:gd name="T1" fmla="*/ 0 h 22362"/>
                <a:gd name="T2" fmla="*/ 0 w 21600"/>
                <a:gd name="T3" fmla="*/ 0 h 22362"/>
                <a:gd name="T4" fmla="*/ 0 w 21600"/>
                <a:gd name="T5" fmla="*/ 0 h 2236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362"/>
                <a:gd name="T11" fmla="*/ 21600 w 21600"/>
                <a:gd name="T12" fmla="*/ 22362 h 223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362" fill="none" extrusionOk="0">
                  <a:moveTo>
                    <a:pt x="20922" y="22362"/>
                  </a:moveTo>
                  <a:cubicBezTo>
                    <a:pt x="9262" y="21996"/>
                    <a:pt x="0" y="12438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</a:path>
                <a:path w="21600" h="22362" stroke="0" extrusionOk="0">
                  <a:moveTo>
                    <a:pt x="20922" y="22362"/>
                  </a:moveTo>
                  <a:cubicBezTo>
                    <a:pt x="9262" y="21996"/>
                    <a:pt x="0" y="12438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  <a:lnTo>
                    <a:pt x="21600" y="773"/>
                  </a:lnTo>
                  <a:lnTo>
                    <a:pt x="20922" y="22362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49" name="Arc 605"/>
            <p:cNvSpPr>
              <a:spLocks/>
            </p:cNvSpPr>
            <p:nvPr/>
          </p:nvSpPr>
          <p:spPr bwMode="auto">
            <a:xfrm>
              <a:off x="2838" y="780"/>
              <a:ext cx="30" cy="27"/>
            </a:xfrm>
            <a:custGeom>
              <a:avLst/>
              <a:gdLst>
                <a:gd name="T0" fmla="*/ 0 w 22264"/>
                <a:gd name="T1" fmla="*/ 0 h 21600"/>
                <a:gd name="T2" fmla="*/ 0 w 22264"/>
                <a:gd name="T3" fmla="*/ 0 h 21600"/>
                <a:gd name="T4" fmla="*/ 0 w 2226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64"/>
                <a:gd name="T10" fmla="*/ 0 h 21600"/>
                <a:gd name="T11" fmla="*/ 22264 w 2226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64" h="21600" fill="none" extrusionOk="0">
                  <a:moveTo>
                    <a:pt x="0" y="10"/>
                  </a:moveTo>
                  <a:cubicBezTo>
                    <a:pt x="221" y="3"/>
                    <a:pt x="442" y="-1"/>
                    <a:pt x="664" y="-1"/>
                  </a:cubicBezTo>
                  <a:cubicBezTo>
                    <a:pt x="12593" y="-1"/>
                    <a:pt x="22264" y="9670"/>
                    <a:pt x="22264" y="21600"/>
                  </a:cubicBezTo>
                </a:path>
                <a:path w="22264" h="21600" stroke="0" extrusionOk="0">
                  <a:moveTo>
                    <a:pt x="0" y="10"/>
                  </a:moveTo>
                  <a:cubicBezTo>
                    <a:pt x="221" y="3"/>
                    <a:pt x="442" y="-1"/>
                    <a:pt x="664" y="-1"/>
                  </a:cubicBezTo>
                  <a:cubicBezTo>
                    <a:pt x="12593" y="-1"/>
                    <a:pt x="22264" y="9670"/>
                    <a:pt x="22264" y="21600"/>
                  </a:cubicBezTo>
                  <a:lnTo>
                    <a:pt x="664" y="21600"/>
                  </a:lnTo>
                  <a:lnTo>
                    <a:pt x="0" y="1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50" name="Oval 606"/>
            <p:cNvSpPr>
              <a:spLocks noChangeArrowheads="1"/>
            </p:cNvSpPr>
            <p:nvPr/>
          </p:nvSpPr>
          <p:spPr bwMode="auto">
            <a:xfrm>
              <a:off x="2754" y="605"/>
              <a:ext cx="337" cy="361"/>
            </a:xfrm>
            <a:prstGeom prst="ellipse">
              <a:avLst/>
            </a:prstGeom>
            <a:solidFill>
              <a:srgbClr val="8200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grpSp>
          <p:nvGrpSpPr>
            <p:cNvPr id="162651" name="Group 607"/>
            <p:cNvGrpSpPr>
              <a:grpSpLocks/>
            </p:cNvGrpSpPr>
            <p:nvPr/>
          </p:nvGrpSpPr>
          <p:grpSpPr bwMode="auto">
            <a:xfrm>
              <a:off x="2987" y="810"/>
              <a:ext cx="26" cy="63"/>
              <a:chOff x="3360" y="944"/>
              <a:chExt cx="30" cy="63"/>
            </a:xfrm>
          </p:grpSpPr>
          <p:grpSp>
            <p:nvGrpSpPr>
              <p:cNvPr id="162667" name="Group 608"/>
              <p:cNvGrpSpPr>
                <a:grpSpLocks/>
              </p:cNvGrpSpPr>
              <p:nvPr/>
            </p:nvGrpSpPr>
            <p:grpSpPr bwMode="auto">
              <a:xfrm>
                <a:off x="3360" y="974"/>
                <a:ext cx="30" cy="33"/>
                <a:chOff x="3360" y="974"/>
                <a:chExt cx="30" cy="33"/>
              </a:xfrm>
            </p:grpSpPr>
            <p:sp>
              <p:nvSpPr>
                <p:cNvPr id="162669" name="Oval 609"/>
                <p:cNvSpPr>
                  <a:spLocks noChangeArrowheads="1"/>
                </p:cNvSpPr>
                <p:nvPr/>
              </p:nvSpPr>
              <p:spPr bwMode="auto">
                <a:xfrm>
                  <a:off x="3375" y="974"/>
                  <a:ext cx="15" cy="2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  <p:sp>
              <p:nvSpPr>
                <p:cNvPr id="162670" name="Oval 610"/>
                <p:cNvSpPr>
                  <a:spLocks noChangeArrowheads="1"/>
                </p:cNvSpPr>
                <p:nvPr/>
              </p:nvSpPr>
              <p:spPr bwMode="auto">
                <a:xfrm>
                  <a:off x="3360" y="985"/>
                  <a:ext cx="15" cy="2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</p:grpSp>
          <p:sp>
            <p:nvSpPr>
              <p:cNvPr id="162668" name="Rectangle 611"/>
              <p:cNvSpPr>
                <a:spLocks noChangeArrowheads="1"/>
              </p:cNvSpPr>
              <p:nvPr/>
            </p:nvSpPr>
            <p:spPr bwMode="auto">
              <a:xfrm rot="-1080000">
                <a:off x="3369" y="944"/>
                <a:ext cx="14" cy="55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652" name="Group 612"/>
            <p:cNvGrpSpPr>
              <a:grpSpLocks/>
            </p:cNvGrpSpPr>
            <p:nvPr/>
          </p:nvGrpSpPr>
          <p:grpSpPr bwMode="auto">
            <a:xfrm>
              <a:off x="2844" y="825"/>
              <a:ext cx="48" cy="73"/>
              <a:chOff x="3200" y="959"/>
              <a:chExt cx="53" cy="73"/>
            </a:xfrm>
          </p:grpSpPr>
          <p:grpSp>
            <p:nvGrpSpPr>
              <p:cNvPr id="162663" name="Group 613"/>
              <p:cNvGrpSpPr>
                <a:grpSpLocks/>
              </p:cNvGrpSpPr>
              <p:nvPr/>
            </p:nvGrpSpPr>
            <p:grpSpPr bwMode="auto">
              <a:xfrm>
                <a:off x="3200" y="998"/>
                <a:ext cx="53" cy="34"/>
                <a:chOff x="3200" y="998"/>
                <a:chExt cx="53" cy="34"/>
              </a:xfrm>
            </p:grpSpPr>
            <p:sp>
              <p:nvSpPr>
                <p:cNvPr id="162665" name="Oval 614"/>
                <p:cNvSpPr>
                  <a:spLocks noChangeArrowheads="1"/>
                </p:cNvSpPr>
                <p:nvPr/>
              </p:nvSpPr>
              <p:spPr bwMode="auto">
                <a:xfrm>
                  <a:off x="3223" y="1004"/>
                  <a:ext cx="30" cy="28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  <p:sp>
              <p:nvSpPr>
                <p:cNvPr id="162666" name="Oval 615"/>
                <p:cNvSpPr>
                  <a:spLocks noChangeArrowheads="1"/>
                </p:cNvSpPr>
                <p:nvPr/>
              </p:nvSpPr>
              <p:spPr bwMode="auto">
                <a:xfrm>
                  <a:off x="3200" y="998"/>
                  <a:ext cx="30" cy="28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</p:grpSp>
          <p:sp>
            <p:nvSpPr>
              <p:cNvPr id="162664" name="Rectangle 616"/>
              <p:cNvSpPr>
                <a:spLocks noChangeArrowheads="1"/>
              </p:cNvSpPr>
              <p:nvPr/>
            </p:nvSpPr>
            <p:spPr bwMode="auto">
              <a:xfrm rot="660000">
                <a:off x="3226" y="959"/>
                <a:ext cx="19" cy="69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653" name="Group 617"/>
            <p:cNvGrpSpPr>
              <a:grpSpLocks/>
            </p:cNvGrpSpPr>
            <p:nvPr/>
          </p:nvGrpSpPr>
          <p:grpSpPr bwMode="auto">
            <a:xfrm>
              <a:off x="2799" y="612"/>
              <a:ext cx="50" cy="82"/>
              <a:chOff x="3149" y="746"/>
              <a:chExt cx="56" cy="82"/>
            </a:xfrm>
          </p:grpSpPr>
          <p:grpSp>
            <p:nvGrpSpPr>
              <p:cNvPr id="162659" name="Group 618"/>
              <p:cNvGrpSpPr>
                <a:grpSpLocks/>
              </p:cNvGrpSpPr>
              <p:nvPr/>
            </p:nvGrpSpPr>
            <p:grpSpPr bwMode="auto">
              <a:xfrm>
                <a:off x="3149" y="746"/>
                <a:ext cx="49" cy="51"/>
                <a:chOff x="3149" y="746"/>
                <a:chExt cx="49" cy="51"/>
              </a:xfrm>
            </p:grpSpPr>
            <p:sp>
              <p:nvSpPr>
                <p:cNvPr id="162661" name="Oval 619"/>
                <p:cNvSpPr>
                  <a:spLocks noChangeArrowheads="1"/>
                </p:cNvSpPr>
                <p:nvPr/>
              </p:nvSpPr>
              <p:spPr bwMode="auto">
                <a:xfrm>
                  <a:off x="3161" y="746"/>
                  <a:ext cx="37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  <p:sp>
              <p:nvSpPr>
                <p:cNvPr id="162662" name="Oval 620"/>
                <p:cNvSpPr>
                  <a:spLocks noChangeArrowheads="1"/>
                </p:cNvSpPr>
                <p:nvPr/>
              </p:nvSpPr>
              <p:spPr bwMode="auto">
                <a:xfrm>
                  <a:off x="3149" y="761"/>
                  <a:ext cx="36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</p:grpSp>
          <p:sp>
            <p:nvSpPr>
              <p:cNvPr id="162660" name="Rectangle 621"/>
              <p:cNvSpPr>
                <a:spLocks noChangeArrowheads="1"/>
              </p:cNvSpPr>
              <p:nvPr/>
            </p:nvSpPr>
            <p:spPr bwMode="auto">
              <a:xfrm rot="-2220000">
                <a:off x="3184" y="753"/>
                <a:ext cx="21" cy="75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654" name="Group 622"/>
            <p:cNvGrpSpPr>
              <a:grpSpLocks/>
            </p:cNvGrpSpPr>
            <p:nvPr/>
          </p:nvGrpSpPr>
          <p:grpSpPr bwMode="auto">
            <a:xfrm>
              <a:off x="2943" y="613"/>
              <a:ext cx="53" cy="83"/>
              <a:chOff x="3311" y="747"/>
              <a:chExt cx="59" cy="83"/>
            </a:xfrm>
          </p:grpSpPr>
          <p:grpSp>
            <p:nvGrpSpPr>
              <p:cNvPr id="162655" name="Group 623"/>
              <p:cNvGrpSpPr>
                <a:grpSpLocks/>
              </p:cNvGrpSpPr>
              <p:nvPr/>
            </p:nvGrpSpPr>
            <p:grpSpPr bwMode="auto">
              <a:xfrm>
                <a:off x="3311" y="747"/>
                <a:ext cx="59" cy="45"/>
                <a:chOff x="3311" y="747"/>
                <a:chExt cx="59" cy="45"/>
              </a:xfrm>
            </p:grpSpPr>
            <p:sp>
              <p:nvSpPr>
                <p:cNvPr id="162657" name="Oval 624"/>
                <p:cNvSpPr>
                  <a:spLocks noChangeArrowheads="1"/>
                </p:cNvSpPr>
                <p:nvPr/>
              </p:nvSpPr>
              <p:spPr bwMode="auto">
                <a:xfrm rot="-2100000">
                  <a:off x="3311" y="747"/>
                  <a:ext cx="40" cy="37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  <p:sp>
              <p:nvSpPr>
                <p:cNvPr id="162658" name="Oval 625"/>
                <p:cNvSpPr>
                  <a:spLocks noChangeArrowheads="1"/>
                </p:cNvSpPr>
                <p:nvPr/>
              </p:nvSpPr>
              <p:spPr bwMode="auto">
                <a:xfrm rot="-2100000">
                  <a:off x="3333" y="758"/>
                  <a:ext cx="39" cy="3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</p:grpSp>
          <p:sp>
            <p:nvSpPr>
              <p:cNvPr id="162656" name="Rectangle 626"/>
              <p:cNvSpPr>
                <a:spLocks noChangeArrowheads="1"/>
              </p:cNvSpPr>
              <p:nvPr/>
            </p:nvSpPr>
            <p:spPr bwMode="auto">
              <a:xfrm rot="780000">
                <a:off x="3326" y="747"/>
                <a:ext cx="23" cy="83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</p:grpSp>
      <p:sp>
        <p:nvSpPr>
          <p:cNvPr id="161901" name="Oval 627"/>
          <p:cNvSpPr>
            <a:spLocks noChangeArrowheads="1"/>
          </p:cNvSpPr>
          <p:nvPr/>
        </p:nvSpPr>
        <p:spPr bwMode="auto">
          <a:xfrm>
            <a:off x="3332163" y="5086350"/>
            <a:ext cx="30162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02" name="Oval 628"/>
          <p:cNvSpPr>
            <a:spLocks noChangeArrowheads="1"/>
          </p:cNvSpPr>
          <p:nvPr/>
        </p:nvSpPr>
        <p:spPr bwMode="auto">
          <a:xfrm>
            <a:off x="3403600" y="5086350"/>
            <a:ext cx="28575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03" name="Oval 629"/>
          <p:cNvSpPr>
            <a:spLocks noChangeArrowheads="1"/>
          </p:cNvSpPr>
          <p:nvPr/>
        </p:nvSpPr>
        <p:spPr bwMode="auto">
          <a:xfrm>
            <a:off x="3473450" y="5086350"/>
            <a:ext cx="30163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04" name="Oval 630"/>
          <p:cNvSpPr>
            <a:spLocks noChangeArrowheads="1"/>
          </p:cNvSpPr>
          <p:nvPr/>
        </p:nvSpPr>
        <p:spPr bwMode="auto">
          <a:xfrm>
            <a:off x="3543300" y="5086350"/>
            <a:ext cx="30163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05" name="Oval 631"/>
          <p:cNvSpPr>
            <a:spLocks noChangeArrowheads="1"/>
          </p:cNvSpPr>
          <p:nvPr/>
        </p:nvSpPr>
        <p:spPr bwMode="auto">
          <a:xfrm>
            <a:off x="3613150" y="5086350"/>
            <a:ext cx="30163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06" name="Oval 632"/>
          <p:cNvSpPr>
            <a:spLocks noChangeArrowheads="1"/>
          </p:cNvSpPr>
          <p:nvPr/>
        </p:nvSpPr>
        <p:spPr bwMode="auto">
          <a:xfrm>
            <a:off x="3683000" y="5086350"/>
            <a:ext cx="30163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07" name="Oval 633"/>
          <p:cNvSpPr>
            <a:spLocks noChangeArrowheads="1"/>
          </p:cNvSpPr>
          <p:nvPr/>
        </p:nvSpPr>
        <p:spPr bwMode="auto">
          <a:xfrm>
            <a:off x="3754438" y="5086350"/>
            <a:ext cx="28575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08" name="Oval 634"/>
          <p:cNvSpPr>
            <a:spLocks noChangeArrowheads="1"/>
          </p:cNvSpPr>
          <p:nvPr/>
        </p:nvSpPr>
        <p:spPr bwMode="auto">
          <a:xfrm>
            <a:off x="3824288" y="5086350"/>
            <a:ext cx="30162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09" name="Oval 635"/>
          <p:cNvSpPr>
            <a:spLocks noChangeArrowheads="1"/>
          </p:cNvSpPr>
          <p:nvPr/>
        </p:nvSpPr>
        <p:spPr bwMode="auto">
          <a:xfrm>
            <a:off x="3895725" y="5086350"/>
            <a:ext cx="28575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10" name="Oval 636"/>
          <p:cNvSpPr>
            <a:spLocks noChangeArrowheads="1"/>
          </p:cNvSpPr>
          <p:nvPr/>
        </p:nvSpPr>
        <p:spPr bwMode="auto">
          <a:xfrm>
            <a:off x="3965575" y="5086350"/>
            <a:ext cx="30163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11" name="Oval 637"/>
          <p:cNvSpPr>
            <a:spLocks noChangeArrowheads="1"/>
          </p:cNvSpPr>
          <p:nvPr/>
        </p:nvSpPr>
        <p:spPr bwMode="auto">
          <a:xfrm>
            <a:off x="4037013" y="5086350"/>
            <a:ext cx="28575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12" name="Oval 638"/>
          <p:cNvSpPr>
            <a:spLocks noChangeArrowheads="1"/>
          </p:cNvSpPr>
          <p:nvPr/>
        </p:nvSpPr>
        <p:spPr bwMode="auto">
          <a:xfrm>
            <a:off x="4105275" y="5086350"/>
            <a:ext cx="31750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13" name="Oval 639"/>
          <p:cNvSpPr>
            <a:spLocks noChangeArrowheads="1"/>
          </p:cNvSpPr>
          <p:nvPr/>
        </p:nvSpPr>
        <p:spPr bwMode="auto">
          <a:xfrm>
            <a:off x="3332163" y="5464175"/>
            <a:ext cx="30162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14" name="Oval 640"/>
          <p:cNvSpPr>
            <a:spLocks noChangeArrowheads="1"/>
          </p:cNvSpPr>
          <p:nvPr/>
        </p:nvSpPr>
        <p:spPr bwMode="auto">
          <a:xfrm>
            <a:off x="3403600" y="5464175"/>
            <a:ext cx="28575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15" name="Oval 641"/>
          <p:cNvSpPr>
            <a:spLocks noChangeArrowheads="1"/>
          </p:cNvSpPr>
          <p:nvPr/>
        </p:nvSpPr>
        <p:spPr bwMode="auto">
          <a:xfrm>
            <a:off x="3473450" y="5464175"/>
            <a:ext cx="30163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16" name="Oval 642"/>
          <p:cNvSpPr>
            <a:spLocks noChangeArrowheads="1"/>
          </p:cNvSpPr>
          <p:nvPr/>
        </p:nvSpPr>
        <p:spPr bwMode="auto">
          <a:xfrm>
            <a:off x="3543300" y="5464175"/>
            <a:ext cx="30163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17" name="Oval 643"/>
          <p:cNvSpPr>
            <a:spLocks noChangeArrowheads="1"/>
          </p:cNvSpPr>
          <p:nvPr/>
        </p:nvSpPr>
        <p:spPr bwMode="auto">
          <a:xfrm>
            <a:off x="3613150" y="5464175"/>
            <a:ext cx="30163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18" name="Oval 644"/>
          <p:cNvSpPr>
            <a:spLocks noChangeArrowheads="1"/>
          </p:cNvSpPr>
          <p:nvPr/>
        </p:nvSpPr>
        <p:spPr bwMode="auto">
          <a:xfrm>
            <a:off x="3683000" y="5464175"/>
            <a:ext cx="30163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19" name="Oval 645"/>
          <p:cNvSpPr>
            <a:spLocks noChangeArrowheads="1"/>
          </p:cNvSpPr>
          <p:nvPr/>
        </p:nvSpPr>
        <p:spPr bwMode="auto">
          <a:xfrm>
            <a:off x="3754438" y="5464175"/>
            <a:ext cx="28575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20" name="Oval 646"/>
          <p:cNvSpPr>
            <a:spLocks noChangeArrowheads="1"/>
          </p:cNvSpPr>
          <p:nvPr/>
        </p:nvSpPr>
        <p:spPr bwMode="auto">
          <a:xfrm>
            <a:off x="3824288" y="5464175"/>
            <a:ext cx="30162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21" name="Oval 647"/>
          <p:cNvSpPr>
            <a:spLocks noChangeArrowheads="1"/>
          </p:cNvSpPr>
          <p:nvPr/>
        </p:nvSpPr>
        <p:spPr bwMode="auto">
          <a:xfrm>
            <a:off x="3895725" y="5464175"/>
            <a:ext cx="28575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22" name="Oval 648"/>
          <p:cNvSpPr>
            <a:spLocks noChangeArrowheads="1"/>
          </p:cNvSpPr>
          <p:nvPr/>
        </p:nvSpPr>
        <p:spPr bwMode="auto">
          <a:xfrm>
            <a:off x="3965575" y="5464175"/>
            <a:ext cx="30163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23" name="Oval 649"/>
          <p:cNvSpPr>
            <a:spLocks noChangeArrowheads="1"/>
          </p:cNvSpPr>
          <p:nvPr/>
        </p:nvSpPr>
        <p:spPr bwMode="auto">
          <a:xfrm>
            <a:off x="4037013" y="5464175"/>
            <a:ext cx="28575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24" name="Oval 650"/>
          <p:cNvSpPr>
            <a:spLocks noChangeArrowheads="1"/>
          </p:cNvSpPr>
          <p:nvPr/>
        </p:nvSpPr>
        <p:spPr bwMode="auto">
          <a:xfrm>
            <a:off x="4105275" y="5464175"/>
            <a:ext cx="31750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25" name="Oval 651"/>
          <p:cNvSpPr>
            <a:spLocks noChangeArrowheads="1"/>
          </p:cNvSpPr>
          <p:nvPr/>
        </p:nvSpPr>
        <p:spPr bwMode="auto">
          <a:xfrm rot="3960000">
            <a:off x="2373313" y="4700588"/>
            <a:ext cx="30162" cy="30162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26" name="Oval 652"/>
          <p:cNvSpPr>
            <a:spLocks noChangeArrowheads="1"/>
          </p:cNvSpPr>
          <p:nvPr/>
        </p:nvSpPr>
        <p:spPr bwMode="auto">
          <a:xfrm rot="3960000">
            <a:off x="2399507" y="4764881"/>
            <a:ext cx="31750" cy="3016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27" name="Oval 653"/>
          <p:cNvSpPr>
            <a:spLocks noChangeArrowheads="1"/>
          </p:cNvSpPr>
          <p:nvPr/>
        </p:nvSpPr>
        <p:spPr bwMode="auto">
          <a:xfrm rot="3960000">
            <a:off x="2430462" y="4826001"/>
            <a:ext cx="30163" cy="30162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28" name="Oval 654"/>
          <p:cNvSpPr>
            <a:spLocks noChangeArrowheads="1"/>
          </p:cNvSpPr>
          <p:nvPr/>
        </p:nvSpPr>
        <p:spPr bwMode="auto">
          <a:xfrm rot="3960000">
            <a:off x="2456657" y="4890293"/>
            <a:ext cx="31750" cy="3016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29" name="Oval 655"/>
          <p:cNvSpPr>
            <a:spLocks noChangeArrowheads="1"/>
          </p:cNvSpPr>
          <p:nvPr/>
        </p:nvSpPr>
        <p:spPr bwMode="auto">
          <a:xfrm rot="3960000">
            <a:off x="2486026" y="4953000"/>
            <a:ext cx="31750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30" name="Oval 656"/>
          <p:cNvSpPr>
            <a:spLocks noChangeArrowheads="1"/>
          </p:cNvSpPr>
          <p:nvPr/>
        </p:nvSpPr>
        <p:spPr bwMode="auto">
          <a:xfrm rot="3960000">
            <a:off x="2513807" y="5015706"/>
            <a:ext cx="31750" cy="3016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31" name="Oval 657"/>
          <p:cNvSpPr>
            <a:spLocks noChangeArrowheads="1"/>
          </p:cNvSpPr>
          <p:nvPr/>
        </p:nvSpPr>
        <p:spPr bwMode="auto">
          <a:xfrm rot="3960000">
            <a:off x="2545556" y="5077619"/>
            <a:ext cx="30163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32" name="Oval 658"/>
          <p:cNvSpPr>
            <a:spLocks noChangeArrowheads="1"/>
          </p:cNvSpPr>
          <p:nvPr/>
        </p:nvSpPr>
        <p:spPr bwMode="auto">
          <a:xfrm rot="3960000">
            <a:off x="2573337" y="5140326"/>
            <a:ext cx="30163" cy="30162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33" name="Oval 659"/>
          <p:cNvSpPr>
            <a:spLocks noChangeArrowheads="1"/>
          </p:cNvSpPr>
          <p:nvPr/>
        </p:nvSpPr>
        <p:spPr bwMode="auto">
          <a:xfrm rot="3960000">
            <a:off x="2601119" y="5204619"/>
            <a:ext cx="28575" cy="3016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34" name="Oval 660"/>
          <p:cNvSpPr>
            <a:spLocks noChangeArrowheads="1"/>
          </p:cNvSpPr>
          <p:nvPr/>
        </p:nvSpPr>
        <p:spPr bwMode="auto">
          <a:xfrm rot="3960000">
            <a:off x="2630488" y="5265738"/>
            <a:ext cx="30162" cy="30162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35" name="Oval 661"/>
          <p:cNvSpPr>
            <a:spLocks noChangeArrowheads="1"/>
          </p:cNvSpPr>
          <p:nvPr/>
        </p:nvSpPr>
        <p:spPr bwMode="auto">
          <a:xfrm rot="3960000">
            <a:off x="2658269" y="5330031"/>
            <a:ext cx="28575" cy="3016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36" name="Oval 662"/>
          <p:cNvSpPr>
            <a:spLocks noChangeArrowheads="1"/>
          </p:cNvSpPr>
          <p:nvPr/>
        </p:nvSpPr>
        <p:spPr bwMode="auto">
          <a:xfrm rot="3960000">
            <a:off x="2686051" y="5392737"/>
            <a:ext cx="31750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37" name="Oval 663"/>
          <p:cNvSpPr>
            <a:spLocks noChangeArrowheads="1"/>
          </p:cNvSpPr>
          <p:nvPr/>
        </p:nvSpPr>
        <p:spPr bwMode="auto">
          <a:xfrm rot="3960000">
            <a:off x="2716212" y="5454651"/>
            <a:ext cx="30163" cy="30162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38" name="Oval 664"/>
          <p:cNvSpPr>
            <a:spLocks noChangeArrowheads="1"/>
          </p:cNvSpPr>
          <p:nvPr/>
        </p:nvSpPr>
        <p:spPr bwMode="auto">
          <a:xfrm rot="3960000">
            <a:off x="2019300" y="4854575"/>
            <a:ext cx="31750" cy="31750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39" name="Oval 665"/>
          <p:cNvSpPr>
            <a:spLocks noChangeArrowheads="1"/>
          </p:cNvSpPr>
          <p:nvPr/>
        </p:nvSpPr>
        <p:spPr bwMode="auto">
          <a:xfrm rot="3960000">
            <a:off x="2049463" y="4918075"/>
            <a:ext cx="31750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40" name="Oval 666"/>
          <p:cNvSpPr>
            <a:spLocks noChangeArrowheads="1"/>
          </p:cNvSpPr>
          <p:nvPr/>
        </p:nvSpPr>
        <p:spPr bwMode="auto">
          <a:xfrm rot="3960000">
            <a:off x="2079626" y="4979987"/>
            <a:ext cx="30162" cy="3016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41" name="Oval 667"/>
          <p:cNvSpPr>
            <a:spLocks noChangeArrowheads="1"/>
          </p:cNvSpPr>
          <p:nvPr/>
        </p:nvSpPr>
        <p:spPr bwMode="auto">
          <a:xfrm rot="3960000">
            <a:off x="2105025" y="5043488"/>
            <a:ext cx="31750" cy="31750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42" name="Oval 668"/>
          <p:cNvSpPr>
            <a:spLocks noChangeArrowheads="1"/>
          </p:cNvSpPr>
          <p:nvPr/>
        </p:nvSpPr>
        <p:spPr bwMode="auto">
          <a:xfrm rot="3960000">
            <a:off x="2136775" y="5105400"/>
            <a:ext cx="30163" cy="3016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43" name="Oval 669"/>
          <p:cNvSpPr>
            <a:spLocks noChangeArrowheads="1"/>
          </p:cNvSpPr>
          <p:nvPr/>
        </p:nvSpPr>
        <p:spPr bwMode="auto">
          <a:xfrm rot="3960000">
            <a:off x="2162175" y="5168900"/>
            <a:ext cx="31750" cy="31750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44" name="Oval 670"/>
          <p:cNvSpPr>
            <a:spLocks noChangeArrowheads="1"/>
          </p:cNvSpPr>
          <p:nvPr/>
        </p:nvSpPr>
        <p:spPr bwMode="auto">
          <a:xfrm rot="3960000">
            <a:off x="2193132" y="5231606"/>
            <a:ext cx="30162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45" name="Oval 671"/>
          <p:cNvSpPr>
            <a:spLocks noChangeArrowheads="1"/>
          </p:cNvSpPr>
          <p:nvPr/>
        </p:nvSpPr>
        <p:spPr bwMode="auto">
          <a:xfrm rot="3960000">
            <a:off x="2220913" y="5294312"/>
            <a:ext cx="31750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46" name="Oval 672"/>
          <p:cNvSpPr>
            <a:spLocks noChangeArrowheads="1"/>
          </p:cNvSpPr>
          <p:nvPr/>
        </p:nvSpPr>
        <p:spPr bwMode="auto">
          <a:xfrm rot="3960000">
            <a:off x="2249487" y="5356226"/>
            <a:ext cx="28575" cy="31750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47" name="Oval 673"/>
          <p:cNvSpPr>
            <a:spLocks noChangeArrowheads="1"/>
          </p:cNvSpPr>
          <p:nvPr/>
        </p:nvSpPr>
        <p:spPr bwMode="auto">
          <a:xfrm rot="3960000">
            <a:off x="2278063" y="5421312"/>
            <a:ext cx="31750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48" name="Oval 674"/>
          <p:cNvSpPr>
            <a:spLocks noChangeArrowheads="1"/>
          </p:cNvSpPr>
          <p:nvPr/>
        </p:nvSpPr>
        <p:spPr bwMode="auto">
          <a:xfrm rot="3960000">
            <a:off x="2306637" y="5483226"/>
            <a:ext cx="28575" cy="31750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49" name="Oval 675"/>
          <p:cNvSpPr>
            <a:spLocks noChangeArrowheads="1"/>
          </p:cNvSpPr>
          <p:nvPr/>
        </p:nvSpPr>
        <p:spPr bwMode="auto">
          <a:xfrm rot="3960000">
            <a:off x="2333625" y="5545138"/>
            <a:ext cx="31750" cy="31750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50" name="AutoShape 676"/>
          <p:cNvSpPr>
            <a:spLocks noChangeArrowheads="1"/>
          </p:cNvSpPr>
          <p:nvPr/>
        </p:nvSpPr>
        <p:spPr bwMode="auto">
          <a:xfrm>
            <a:off x="5313363" y="4826000"/>
            <a:ext cx="549275" cy="606425"/>
          </a:xfrm>
          <a:prstGeom prst="star16">
            <a:avLst>
              <a:gd name="adj" fmla="val 37500"/>
            </a:avLst>
          </a:prstGeom>
          <a:noFill/>
          <a:ln w="12700">
            <a:solidFill>
              <a:srgbClr val="FF2C2C"/>
            </a:solidFill>
            <a:miter lim="800000"/>
            <a:headEnd/>
            <a:tailEnd/>
          </a:ln>
          <a:effectLst>
            <a:prstShdw prst="shdw17" dist="17961" dir="2700000">
              <a:srgbClr val="991A1A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b="0"/>
          </a:p>
        </p:txBody>
      </p:sp>
      <p:grpSp>
        <p:nvGrpSpPr>
          <p:cNvPr id="161951" name="Group 677"/>
          <p:cNvGrpSpPr>
            <a:grpSpLocks/>
          </p:cNvGrpSpPr>
          <p:nvPr/>
        </p:nvGrpSpPr>
        <p:grpSpPr bwMode="auto">
          <a:xfrm>
            <a:off x="3843338" y="6051550"/>
            <a:ext cx="631825" cy="660400"/>
            <a:chOff x="2330" y="3664"/>
            <a:chExt cx="398" cy="416"/>
          </a:xfrm>
        </p:grpSpPr>
        <p:sp>
          <p:nvSpPr>
            <p:cNvPr id="162588" name="Arc 678"/>
            <p:cNvSpPr>
              <a:spLocks/>
            </p:cNvSpPr>
            <p:nvPr/>
          </p:nvSpPr>
          <p:spPr bwMode="auto">
            <a:xfrm rot="-8340000">
              <a:off x="2393" y="3675"/>
              <a:ext cx="29" cy="61"/>
            </a:xfrm>
            <a:custGeom>
              <a:avLst/>
              <a:gdLst>
                <a:gd name="T0" fmla="*/ 0 w 21600"/>
                <a:gd name="T1" fmla="*/ 0 h 21937"/>
                <a:gd name="T2" fmla="*/ 0 w 21600"/>
                <a:gd name="T3" fmla="*/ 0 h 21937"/>
                <a:gd name="T4" fmla="*/ 0 w 21600"/>
                <a:gd name="T5" fmla="*/ 0 h 2193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37"/>
                <a:gd name="T11" fmla="*/ 21600 w 21600"/>
                <a:gd name="T12" fmla="*/ 21937 h 219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37" fill="none" extrusionOk="0">
                  <a:moveTo>
                    <a:pt x="20835" y="21937"/>
                  </a:moveTo>
                  <a:cubicBezTo>
                    <a:pt x="9211" y="21526"/>
                    <a:pt x="0" y="11983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37" stroke="0" extrusionOk="0">
                  <a:moveTo>
                    <a:pt x="20835" y="21937"/>
                  </a:moveTo>
                  <a:cubicBezTo>
                    <a:pt x="9211" y="21526"/>
                    <a:pt x="0" y="11983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0835" y="2193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89" name="Arc 679"/>
            <p:cNvSpPr>
              <a:spLocks/>
            </p:cNvSpPr>
            <p:nvPr/>
          </p:nvSpPr>
          <p:spPr bwMode="auto">
            <a:xfrm rot="-8340000">
              <a:off x="2366" y="3736"/>
              <a:ext cx="29" cy="62"/>
            </a:xfrm>
            <a:custGeom>
              <a:avLst/>
              <a:gdLst>
                <a:gd name="T0" fmla="*/ 0 w 22348"/>
                <a:gd name="T1" fmla="*/ 0 h 21600"/>
                <a:gd name="T2" fmla="*/ 0 w 22348"/>
                <a:gd name="T3" fmla="*/ 0 h 21600"/>
                <a:gd name="T4" fmla="*/ 0 w 22348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48"/>
                <a:gd name="T10" fmla="*/ 0 h 21600"/>
                <a:gd name="T11" fmla="*/ 22348 w 2234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48" h="21600" fill="none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</a:path>
                <a:path w="22348" h="21600" stroke="0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  <a:lnTo>
                    <a:pt x="751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90" name="Arc 680"/>
            <p:cNvSpPr>
              <a:spLocks/>
            </p:cNvSpPr>
            <p:nvPr/>
          </p:nvSpPr>
          <p:spPr bwMode="auto">
            <a:xfrm rot="-8340000">
              <a:off x="2430" y="3719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04"/>
                <a:gd name="T10" fmla="*/ 0 h 21600"/>
                <a:gd name="T11" fmla="*/ 22604 w 226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lnTo>
                    <a:pt x="22604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91" name="Arc 681"/>
            <p:cNvSpPr>
              <a:spLocks/>
            </p:cNvSpPr>
            <p:nvPr/>
          </p:nvSpPr>
          <p:spPr bwMode="auto">
            <a:xfrm rot="-8340000">
              <a:off x="2330" y="3697"/>
              <a:ext cx="21" cy="61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6"/>
                <a:gd name="T11" fmla="*/ 21597 w 21597"/>
                <a:gd name="T12" fmla="*/ 21576 h 21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6" fill="none" extrusionOk="0">
                  <a:moveTo>
                    <a:pt x="-1" y="21224"/>
                  </a:moveTo>
                  <a:cubicBezTo>
                    <a:pt x="185" y="9828"/>
                    <a:pt x="9193" y="537"/>
                    <a:pt x="20578" y="0"/>
                  </a:cubicBezTo>
                </a:path>
                <a:path w="21597" h="21576" stroke="0" extrusionOk="0">
                  <a:moveTo>
                    <a:pt x="-1" y="21224"/>
                  </a:moveTo>
                  <a:cubicBezTo>
                    <a:pt x="185" y="9828"/>
                    <a:pt x="9193" y="537"/>
                    <a:pt x="20578" y="0"/>
                  </a:cubicBezTo>
                  <a:lnTo>
                    <a:pt x="21597" y="21576"/>
                  </a:lnTo>
                  <a:lnTo>
                    <a:pt x="-1" y="21224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92" name="Arc 682"/>
            <p:cNvSpPr>
              <a:spLocks/>
            </p:cNvSpPr>
            <p:nvPr/>
          </p:nvSpPr>
          <p:spPr bwMode="auto">
            <a:xfrm rot="-8340000">
              <a:off x="2388" y="3750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6"/>
                <a:gd name="T11" fmla="*/ 21597 w 21597"/>
                <a:gd name="T12" fmla="*/ 21576 h 21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93" name="Arc 683"/>
            <p:cNvSpPr>
              <a:spLocks/>
            </p:cNvSpPr>
            <p:nvPr/>
          </p:nvSpPr>
          <p:spPr bwMode="auto">
            <a:xfrm rot="-8340000">
              <a:off x="2448" y="3732"/>
              <a:ext cx="27" cy="61"/>
            </a:xfrm>
            <a:custGeom>
              <a:avLst/>
              <a:gdLst>
                <a:gd name="T0" fmla="*/ 0 w 21600"/>
                <a:gd name="T1" fmla="*/ 0 h 21934"/>
                <a:gd name="T2" fmla="*/ 0 w 21600"/>
                <a:gd name="T3" fmla="*/ 0 h 21934"/>
                <a:gd name="T4" fmla="*/ 0 w 21600"/>
                <a:gd name="T5" fmla="*/ 0 h 21934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34"/>
                <a:gd name="T11" fmla="*/ 21600 w 21600"/>
                <a:gd name="T12" fmla="*/ 21934 h 219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34" fill="none" extrusionOk="0">
                  <a:moveTo>
                    <a:pt x="20778" y="21934"/>
                  </a:moveTo>
                  <a:cubicBezTo>
                    <a:pt x="9177" y="21493"/>
                    <a:pt x="0" y="11959"/>
                    <a:pt x="0" y="350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34" stroke="0" extrusionOk="0">
                  <a:moveTo>
                    <a:pt x="20778" y="21934"/>
                  </a:moveTo>
                  <a:cubicBezTo>
                    <a:pt x="9177" y="21493"/>
                    <a:pt x="0" y="11959"/>
                    <a:pt x="0" y="350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0"/>
                  </a:lnTo>
                  <a:lnTo>
                    <a:pt x="20778" y="21934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94" name="Arc 684"/>
            <p:cNvSpPr>
              <a:spLocks/>
            </p:cNvSpPr>
            <p:nvPr/>
          </p:nvSpPr>
          <p:spPr bwMode="auto">
            <a:xfrm rot="-8340000">
              <a:off x="2424" y="3795"/>
              <a:ext cx="28" cy="61"/>
            </a:xfrm>
            <a:custGeom>
              <a:avLst/>
              <a:gdLst>
                <a:gd name="T0" fmla="*/ 0 w 22385"/>
                <a:gd name="T1" fmla="*/ 0 h 21600"/>
                <a:gd name="T2" fmla="*/ 0 w 22385"/>
                <a:gd name="T3" fmla="*/ 0 h 21600"/>
                <a:gd name="T4" fmla="*/ 0 w 22385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85"/>
                <a:gd name="T10" fmla="*/ 0 h 21600"/>
                <a:gd name="T11" fmla="*/ 22385 w 2238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85" h="21600" fill="none" extrusionOk="0">
                  <a:moveTo>
                    <a:pt x="0" y="14"/>
                  </a:moveTo>
                  <a:cubicBezTo>
                    <a:pt x="261" y="4"/>
                    <a:pt x="523" y="-1"/>
                    <a:pt x="785" y="-1"/>
                  </a:cubicBezTo>
                  <a:cubicBezTo>
                    <a:pt x="12714" y="-1"/>
                    <a:pt x="22385" y="9670"/>
                    <a:pt x="22385" y="21600"/>
                  </a:cubicBezTo>
                </a:path>
                <a:path w="22385" h="21600" stroke="0" extrusionOk="0">
                  <a:moveTo>
                    <a:pt x="0" y="14"/>
                  </a:moveTo>
                  <a:cubicBezTo>
                    <a:pt x="261" y="4"/>
                    <a:pt x="523" y="-1"/>
                    <a:pt x="785" y="-1"/>
                  </a:cubicBezTo>
                  <a:cubicBezTo>
                    <a:pt x="12714" y="-1"/>
                    <a:pt x="22385" y="9670"/>
                    <a:pt x="22385" y="21600"/>
                  </a:cubicBezTo>
                  <a:lnTo>
                    <a:pt x="785" y="21600"/>
                  </a:lnTo>
                  <a:lnTo>
                    <a:pt x="0" y="14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95" name="Arc 685"/>
            <p:cNvSpPr>
              <a:spLocks/>
            </p:cNvSpPr>
            <p:nvPr/>
          </p:nvSpPr>
          <p:spPr bwMode="auto">
            <a:xfrm rot="2460000">
              <a:off x="2630" y="3982"/>
              <a:ext cx="29" cy="61"/>
            </a:xfrm>
            <a:custGeom>
              <a:avLst/>
              <a:gdLst>
                <a:gd name="T0" fmla="*/ 0 w 22357"/>
                <a:gd name="T1" fmla="*/ 0 h 21600"/>
                <a:gd name="T2" fmla="*/ 0 w 22357"/>
                <a:gd name="T3" fmla="*/ 0 h 21600"/>
                <a:gd name="T4" fmla="*/ 0 w 22357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57"/>
                <a:gd name="T10" fmla="*/ 0 h 21600"/>
                <a:gd name="T11" fmla="*/ 22357 w 2235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57" h="21600" fill="none" extrusionOk="0">
                  <a:moveTo>
                    <a:pt x="22357" y="0"/>
                  </a:moveTo>
                  <a:cubicBezTo>
                    <a:pt x="22357" y="11929"/>
                    <a:pt x="12686" y="21600"/>
                    <a:pt x="757" y="21600"/>
                  </a:cubicBezTo>
                  <a:cubicBezTo>
                    <a:pt x="504" y="21599"/>
                    <a:pt x="252" y="21595"/>
                    <a:pt x="0" y="21586"/>
                  </a:cubicBezTo>
                </a:path>
                <a:path w="22357" h="21600" stroke="0" extrusionOk="0">
                  <a:moveTo>
                    <a:pt x="22357" y="0"/>
                  </a:moveTo>
                  <a:cubicBezTo>
                    <a:pt x="22357" y="11929"/>
                    <a:pt x="12686" y="21600"/>
                    <a:pt x="757" y="21600"/>
                  </a:cubicBezTo>
                  <a:cubicBezTo>
                    <a:pt x="504" y="21599"/>
                    <a:pt x="252" y="21595"/>
                    <a:pt x="0" y="21586"/>
                  </a:cubicBezTo>
                  <a:lnTo>
                    <a:pt x="757" y="0"/>
                  </a:lnTo>
                  <a:lnTo>
                    <a:pt x="22357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96" name="Arc 686"/>
            <p:cNvSpPr>
              <a:spLocks/>
            </p:cNvSpPr>
            <p:nvPr/>
          </p:nvSpPr>
          <p:spPr bwMode="auto">
            <a:xfrm rot="2460000">
              <a:off x="2683" y="3959"/>
              <a:ext cx="29" cy="61"/>
            </a:xfrm>
            <a:custGeom>
              <a:avLst/>
              <a:gdLst>
                <a:gd name="T0" fmla="*/ 0 w 21597"/>
                <a:gd name="T1" fmla="*/ 0 h 21587"/>
                <a:gd name="T2" fmla="*/ 0 w 21597"/>
                <a:gd name="T3" fmla="*/ 0 h 21587"/>
                <a:gd name="T4" fmla="*/ 0 w 21597"/>
                <a:gd name="T5" fmla="*/ 0 h 21587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87"/>
                <a:gd name="T11" fmla="*/ 21597 w 21597"/>
                <a:gd name="T12" fmla="*/ 21587 h 2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87" fill="none" extrusionOk="0">
                  <a:moveTo>
                    <a:pt x="-1" y="21235"/>
                  </a:moveTo>
                  <a:cubicBezTo>
                    <a:pt x="186" y="9731"/>
                    <a:pt x="9359" y="392"/>
                    <a:pt x="20858" y="-1"/>
                  </a:cubicBezTo>
                </a:path>
                <a:path w="21597" h="21587" stroke="0" extrusionOk="0">
                  <a:moveTo>
                    <a:pt x="-1" y="21235"/>
                  </a:moveTo>
                  <a:cubicBezTo>
                    <a:pt x="186" y="9731"/>
                    <a:pt x="9359" y="392"/>
                    <a:pt x="20858" y="-1"/>
                  </a:cubicBezTo>
                  <a:lnTo>
                    <a:pt x="21597" y="21587"/>
                  </a:lnTo>
                  <a:lnTo>
                    <a:pt x="-1" y="21235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97" name="Arc 687"/>
            <p:cNvSpPr>
              <a:spLocks/>
            </p:cNvSpPr>
            <p:nvPr/>
          </p:nvSpPr>
          <p:spPr bwMode="auto">
            <a:xfrm rot="2460000">
              <a:off x="2683" y="4019"/>
              <a:ext cx="22" cy="61"/>
            </a:xfrm>
            <a:custGeom>
              <a:avLst/>
              <a:gdLst>
                <a:gd name="T0" fmla="*/ 0 w 21600"/>
                <a:gd name="T1" fmla="*/ 0 h 21577"/>
                <a:gd name="T2" fmla="*/ 0 w 21600"/>
                <a:gd name="T3" fmla="*/ 0 h 21577"/>
                <a:gd name="T4" fmla="*/ 0 w 21600"/>
                <a:gd name="T5" fmla="*/ 0 h 215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77"/>
                <a:gd name="T11" fmla="*/ 21600 w 21600"/>
                <a:gd name="T12" fmla="*/ 21577 h 215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77" fill="none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</a:path>
                <a:path w="21600" h="21577" stroke="0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  <a:lnTo>
                    <a:pt x="21600" y="0"/>
                  </a:lnTo>
                  <a:lnTo>
                    <a:pt x="20596" y="2157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98" name="Arc 688"/>
            <p:cNvSpPr>
              <a:spLocks/>
            </p:cNvSpPr>
            <p:nvPr/>
          </p:nvSpPr>
          <p:spPr bwMode="auto">
            <a:xfrm rot="2460000">
              <a:off x="2705" y="3976"/>
              <a:ext cx="23" cy="61"/>
            </a:xfrm>
            <a:custGeom>
              <a:avLst/>
              <a:gdLst>
                <a:gd name="T0" fmla="*/ 0 w 22570"/>
                <a:gd name="T1" fmla="*/ 0 h 21600"/>
                <a:gd name="T2" fmla="*/ 0 w 22570"/>
                <a:gd name="T3" fmla="*/ 0 h 21600"/>
                <a:gd name="T4" fmla="*/ 0 w 22570"/>
                <a:gd name="T5" fmla="*/ 0 h 21600"/>
                <a:gd name="T6" fmla="*/ 0 60000 65536"/>
                <a:gd name="T7" fmla="*/ 0 60000 65536"/>
                <a:gd name="T8" fmla="*/ 0 60000 65536"/>
                <a:gd name="T9" fmla="*/ 0 w 22570"/>
                <a:gd name="T10" fmla="*/ 0 h 21600"/>
                <a:gd name="T11" fmla="*/ 22570 w 2257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70" h="21600" fill="none" extrusionOk="0">
                  <a:moveTo>
                    <a:pt x="-1" y="21"/>
                  </a:moveTo>
                  <a:cubicBezTo>
                    <a:pt x="324" y="7"/>
                    <a:pt x="648" y="-1"/>
                    <a:pt x="973" y="-1"/>
                  </a:cubicBezTo>
                  <a:cubicBezTo>
                    <a:pt x="12763" y="-1"/>
                    <a:pt x="22375" y="9454"/>
                    <a:pt x="22570" y="21242"/>
                  </a:cubicBezTo>
                </a:path>
                <a:path w="22570" h="21600" stroke="0" extrusionOk="0">
                  <a:moveTo>
                    <a:pt x="-1" y="21"/>
                  </a:moveTo>
                  <a:cubicBezTo>
                    <a:pt x="324" y="7"/>
                    <a:pt x="648" y="-1"/>
                    <a:pt x="973" y="-1"/>
                  </a:cubicBezTo>
                  <a:cubicBezTo>
                    <a:pt x="12763" y="-1"/>
                    <a:pt x="22375" y="9454"/>
                    <a:pt x="22570" y="21242"/>
                  </a:cubicBezTo>
                  <a:lnTo>
                    <a:pt x="973" y="21600"/>
                  </a:lnTo>
                  <a:lnTo>
                    <a:pt x="-1" y="2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99" name="Arc 689"/>
            <p:cNvSpPr>
              <a:spLocks/>
            </p:cNvSpPr>
            <p:nvPr/>
          </p:nvSpPr>
          <p:spPr bwMode="auto">
            <a:xfrm rot="2460000">
              <a:off x="2565" y="3924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1"/>
                <a:gd name="T11" fmla="*/ 21600 w 21600"/>
                <a:gd name="T12" fmla="*/ 21951 h 219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1" fill="none" extrusionOk="0">
                  <a:moveTo>
                    <a:pt x="21597" y="-1"/>
                  </a:moveTo>
                  <a:cubicBezTo>
                    <a:pt x="21599" y="116"/>
                    <a:pt x="21600" y="233"/>
                    <a:pt x="21600" y="351"/>
                  </a:cubicBezTo>
                  <a:cubicBezTo>
                    <a:pt x="21600" y="12280"/>
                    <a:pt x="11929" y="21951"/>
                    <a:pt x="-1" y="21951"/>
                  </a:cubicBezTo>
                </a:path>
                <a:path w="21600" h="21951" stroke="0" extrusionOk="0">
                  <a:moveTo>
                    <a:pt x="21597" y="-1"/>
                  </a:moveTo>
                  <a:cubicBezTo>
                    <a:pt x="21599" y="116"/>
                    <a:pt x="21600" y="233"/>
                    <a:pt x="21600" y="351"/>
                  </a:cubicBezTo>
                  <a:cubicBezTo>
                    <a:pt x="21600" y="12280"/>
                    <a:pt x="11929" y="21951"/>
                    <a:pt x="-1" y="21951"/>
                  </a:cubicBezTo>
                  <a:lnTo>
                    <a:pt x="0" y="351"/>
                  </a:lnTo>
                  <a:lnTo>
                    <a:pt x="21597" y="-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00" name="Arc 690"/>
            <p:cNvSpPr>
              <a:spLocks/>
            </p:cNvSpPr>
            <p:nvPr/>
          </p:nvSpPr>
          <p:spPr bwMode="auto">
            <a:xfrm rot="2460000">
              <a:off x="2620" y="3897"/>
              <a:ext cx="28" cy="62"/>
            </a:xfrm>
            <a:custGeom>
              <a:avLst/>
              <a:gdLst>
                <a:gd name="T0" fmla="*/ 0 w 21600"/>
                <a:gd name="T1" fmla="*/ 0 h 21586"/>
                <a:gd name="T2" fmla="*/ 0 w 21600"/>
                <a:gd name="T3" fmla="*/ 0 h 21586"/>
                <a:gd name="T4" fmla="*/ 0 w 21600"/>
                <a:gd name="T5" fmla="*/ 0 h 2158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6"/>
                <a:gd name="T11" fmla="*/ 21600 w 21600"/>
                <a:gd name="T12" fmla="*/ 21586 h 215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6" fill="none" extrusionOk="0">
                  <a:moveTo>
                    <a:pt x="-1" y="21585"/>
                  </a:moveTo>
                  <a:cubicBezTo>
                    <a:pt x="-1" y="9956"/>
                    <a:pt x="9207" y="414"/>
                    <a:pt x="20828" y="-1"/>
                  </a:cubicBezTo>
                </a:path>
                <a:path w="21600" h="21586" stroke="0" extrusionOk="0">
                  <a:moveTo>
                    <a:pt x="-1" y="21585"/>
                  </a:moveTo>
                  <a:cubicBezTo>
                    <a:pt x="-1" y="9956"/>
                    <a:pt x="9207" y="414"/>
                    <a:pt x="20828" y="-1"/>
                  </a:cubicBezTo>
                  <a:lnTo>
                    <a:pt x="21600" y="21586"/>
                  </a:lnTo>
                  <a:lnTo>
                    <a:pt x="-1" y="21585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01" name="Arc 691"/>
            <p:cNvSpPr>
              <a:spLocks/>
            </p:cNvSpPr>
            <p:nvPr/>
          </p:nvSpPr>
          <p:spPr bwMode="auto">
            <a:xfrm rot="2460000">
              <a:off x="2612" y="3970"/>
              <a:ext cx="21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7"/>
                <a:gd name="T11" fmla="*/ 21600 w 21600"/>
                <a:gd name="T12" fmla="*/ 21957 h 219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7" fill="none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</a:path>
                <a:path w="21600" h="21957" stroke="0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  <a:lnTo>
                    <a:pt x="21600" y="357"/>
                  </a:lnTo>
                  <a:lnTo>
                    <a:pt x="21600" y="2195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02" name="Arc 692"/>
            <p:cNvSpPr>
              <a:spLocks/>
            </p:cNvSpPr>
            <p:nvPr/>
          </p:nvSpPr>
          <p:spPr bwMode="auto">
            <a:xfrm rot="2460000">
              <a:off x="2641" y="3915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04"/>
                <a:gd name="T10" fmla="*/ 0 h 21600"/>
                <a:gd name="T11" fmla="*/ 22604 w 226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04" h="21600" fill="none" extrusionOk="0">
                  <a:moveTo>
                    <a:pt x="0" y="23"/>
                  </a:moveTo>
                  <a:cubicBezTo>
                    <a:pt x="334" y="7"/>
                    <a:pt x="669" y="-1"/>
                    <a:pt x="1004" y="-1"/>
                  </a:cubicBezTo>
                  <a:cubicBezTo>
                    <a:pt x="12933" y="-1"/>
                    <a:pt x="22604" y="9670"/>
                    <a:pt x="22604" y="21600"/>
                  </a:cubicBezTo>
                </a:path>
                <a:path w="22604" h="21600" stroke="0" extrusionOk="0">
                  <a:moveTo>
                    <a:pt x="0" y="23"/>
                  </a:moveTo>
                  <a:cubicBezTo>
                    <a:pt x="334" y="7"/>
                    <a:pt x="669" y="-1"/>
                    <a:pt x="1004" y="-1"/>
                  </a:cubicBezTo>
                  <a:cubicBezTo>
                    <a:pt x="12933" y="-1"/>
                    <a:pt x="22604" y="9670"/>
                    <a:pt x="22604" y="21600"/>
                  </a:cubicBezTo>
                  <a:lnTo>
                    <a:pt x="1004" y="21600"/>
                  </a:lnTo>
                  <a:lnTo>
                    <a:pt x="0" y="23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03" name="Arc 693"/>
            <p:cNvSpPr>
              <a:spLocks/>
            </p:cNvSpPr>
            <p:nvPr/>
          </p:nvSpPr>
          <p:spPr bwMode="auto">
            <a:xfrm rot="2460000">
              <a:off x="2506" y="3868"/>
              <a:ext cx="30" cy="63"/>
            </a:xfrm>
            <a:custGeom>
              <a:avLst/>
              <a:gdLst>
                <a:gd name="T0" fmla="*/ 0 w 22364"/>
                <a:gd name="T1" fmla="*/ 0 h 21957"/>
                <a:gd name="T2" fmla="*/ 0 w 22364"/>
                <a:gd name="T3" fmla="*/ 0 h 21957"/>
                <a:gd name="T4" fmla="*/ 0 w 22364"/>
                <a:gd name="T5" fmla="*/ 0 h 21957"/>
                <a:gd name="T6" fmla="*/ 0 60000 65536"/>
                <a:gd name="T7" fmla="*/ 0 60000 65536"/>
                <a:gd name="T8" fmla="*/ 0 60000 65536"/>
                <a:gd name="T9" fmla="*/ 0 w 22364"/>
                <a:gd name="T10" fmla="*/ 0 h 21957"/>
                <a:gd name="T11" fmla="*/ 22364 w 22364"/>
                <a:gd name="T12" fmla="*/ 21957 h 219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64" h="21957" fill="none" extrusionOk="0">
                  <a:moveTo>
                    <a:pt x="22361" y="-1"/>
                  </a:moveTo>
                  <a:cubicBezTo>
                    <a:pt x="22363" y="118"/>
                    <a:pt x="22364" y="237"/>
                    <a:pt x="22364" y="357"/>
                  </a:cubicBezTo>
                  <a:cubicBezTo>
                    <a:pt x="22364" y="12286"/>
                    <a:pt x="12693" y="21957"/>
                    <a:pt x="764" y="21957"/>
                  </a:cubicBezTo>
                  <a:cubicBezTo>
                    <a:pt x="509" y="21956"/>
                    <a:pt x="254" y="21952"/>
                    <a:pt x="-1" y="21943"/>
                  </a:cubicBezTo>
                </a:path>
                <a:path w="22364" h="21957" stroke="0" extrusionOk="0">
                  <a:moveTo>
                    <a:pt x="22361" y="-1"/>
                  </a:moveTo>
                  <a:cubicBezTo>
                    <a:pt x="22363" y="118"/>
                    <a:pt x="22364" y="237"/>
                    <a:pt x="22364" y="357"/>
                  </a:cubicBezTo>
                  <a:cubicBezTo>
                    <a:pt x="22364" y="12286"/>
                    <a:pt x="12693" y="21957"/>
                    <a:pt x="764" y="21957"/>
                  </a:cubicBezTo>
                  <a:cubicBezTo>
                    <a:pt x="509" y="21956"/>
                    <a:pt x="254" y="21952"/>
                    <a:pt x="-1" y="21943"/>
                  </a:cubicBezTo>
                  <a:lnTo>
                    <a:pt x="764" y="357"/>
                  </a:lnTo>
                  <a:lnTo>
                    <a:pt x="22361" y="-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04" name="Arc 694"/>
            <p:cNvSpPr>
              <a:spLocks/>
            </p:cNvSpPr>
            <p:nvPr/>
          </p:nvSpPr>
          <p:spPr bwMode="auto">
            <a:xfrm rot="2460000">
              <a:off x="2561" y="3842"/>
              <a:ext cx="29" cy="61"/>
            </a:xfrm>
            <a:custGeom>
              <a:avLst/>
              <a:gdLst>
                <a:gd name="T0" fmla="*/ 0 w 21597"/>
                <a:gd name="T1" fmla="*/ 0 h 21588"/>
                <a:gd name="T2" fmla="*/ 0 w 21597"/>
                <a:gd name="T3" fmla="*/ 0 h 21588"/>
                <a:gd name="T4" fmla="*/ 0 w 21597"/>
                <a:gd name="T5" fmla="*/ 0 h 21588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88"/>
                <a:gd name="T11" fmla="*/ 21597 w 21597"/>
                <a:gd name="T12" fmla="*/ 21588 h 2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88" fill="none" extrusionOk="0">
                  <a:moveTo>
                    <a:pt x="-1" y="21242"/>
                  </a:moveTo>
                  <a:cubicBezTo>
                    <a:pt x="183" y="9731"/>
                    <a:pt x="9364" y="387"/>
                    <a:pt x="20871" y="0"/>
                  </a:cubicBezTo>
                </a:path>
                <a:path w="21597" h="21588" stroke="0" extrusionOk="0">
                  <a:moveTo>
                    <a:pt x="-1" y="21242"/>
                  </a:moveTo>
                  <a:cubicBezTo>
                    <a:pt x="183" y="9731"/>
                    <a:pt x="9364" y="387"/>
                    <a:pt x="20871" y="0"/>
                  </a:cubicBezTo>
                  <a:lnTo>
                    <a:pt x="21597" y="21588"/>
                  </a:lnTo>
                  <a:lnTo>
                    <a:pt x="-1" y="2124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05" name="Arc 695"/>
            <p:cNvSpPr>
              <a:spLocks/>
            </p:cNvSpPr>
            <p:nvPr/>
          </p:nvSpPr>
          <p:spPr bwMode="auto">
            <a:xfrm rot="2460000">
              <a:off x="2548" y="3914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06" name="Arc 696"/>
            <p:cNvSpPr>
              <a:spLocks/>
            </p:cNvSpPr>
            <p:nvPr/>
          </p:nvSpPr>
          <p:spPr bwMode="auto">
            <a:xfrm rot="2460000">
              <a:off x="2582" y="3856"/>
              <a:ext cx="22" cy="61"/>
            </a:xfrm>
            <a:custGeom>
              <a:avLst/>
              <a:gdLst>
                <a:gd name="T0" fmla="*/ 0 w 22592"/>
                <a:gd name="T1" fmla="*/ 0 h 21600"/>
                <a:gd name="T2" fmla="*/ 0 w 22592"/>
                <a:gd name="T3" fmla="*/ 0 h 21600"/>
                <a:gd name="T4" fmla="*/ 0 w 2259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592"/>
                <a:gd name="T10" fmla="*/ 0 h 21600"/>
                <a:gd name="T11" fmla="*/ 22592 w 2259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92" h="21600" fill="none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2" y="-1"/>
                    <a:pt x="22392" y="9449"/>
                    <a:pt x="22591" y="21235"/>
                  </a:cubicBezTo>
                </a:path>
                <a:path w="22592" h="21600" stroke="0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2" y="-1"/>
                    <a:pt x="22392" y="9449"/>
                    <a:pt x="22591" y="21235"/>
                  </a:cubicBezTo>
                  <a:lnTo>
                    <a:pt x="995" y="21600"/>
                  </a:lnTo>
                  <a:lnTo>
                    <a:pt x="-1" y="2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07" name="Arc 697"/>
            <p:cNvSpPr>
              <a:spLocks/>
            </p:cNvSpPr>
            <p:nvPr/>
          </p:nvSpPr>
          <p:spPr bwMode="auto">
            <a:xfrm rot="2460000">
              <a:off x="2443" y="3805"/>
              <a:ext cx="30" cy="63"/>
            </a:xfrm>
            <a:custGeom>
              <a:avLst/>
              <a:gdLst>
                <a:gd name="T0" fmla="*/ 0 w 22364"/>
                <a:gd name="T1" fmla="*/ 0 h 21957"/>
                <a:gd name="T2" fmla="*/ 0 w 22364"/>
                <a:gd name="T3" fmla="*/ 0 h 21957"/>
                <a:gd name="T4" fmla="*/ 0 w 22364"/>
                <a:gd name="T5" fmla="*/ 0 h 21957"/>
                <a:gd name="T6" fmla="*/ 0 60000 65536"/>
                <a:gd name="T7" fmla="*/ 0 60000 65536"/>
                <a:gd name="T8" fmla="*/ 0 60000 65536"/>
                <a:gd name="T9" fmla="*/ 0 w 22364"/>
                <a:gd name="T10" fmla="*/ 0 h 21957"/>
                <a:gd name="T11" fmla="*/ 22364 w 22364"/>
                <a:gd name="T12" fmla="*/ 21957 h 219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64" h="21957" fill="none" extrusionOk="0">
                  <a:moveTo>
                    <a:pt x="22361" y="-1"/>
                  </a:moveTo>
                  <a:cubicBezTo>
                    <a:pt x="22363" y="118"/>
                    <a:pt x="22364" y="237"/>
                    <a:pt x="22364" y="357"/>
                  </a:cubicBezTo>
                  <a:cubicBezTo>
                    <a:pt x="22364" y="12286"/>
                    <a:pt x="12693" y="21957"/>
                    <a:pt x="764" y="21957"/>
                  </a:cubicBezTo>
                  <a:cubicBezTo>
                    <a:pt x="509" y="21956"/>
                    <a:pt x="254" y="21952"/>
                    <a:pt x="-1" y="21943"/>
                  </a:cubicBezTo>
                </a:path>
                <a:path w="22364" h="21957" stroke="0" extrusionOk="0">
                  <a:moveTo>
                    <a:pt x="22361" y="-1"/>
                  </a:moveTo>
                  <a:cubicBezTo>
                    <a:pt x="22363" y="118"/>
                    <a:pt x="22364" y="237"/>
                    <a:pt x="22364" y="357"/>
                  </a:cubicBezTo>
                  <a:cubicBezTo>
                    <a:pt x="22364" y="12286"/>
                    <a:pt x="12693" y="21957"/>
                    <a:pt x="764" y="21957"/>
                  </a:cubicBezTo>
                  <a:cubicBezTo>
                    <a:pt x="509" y="21956"/>
                    <a:pt x="254" y="21952"/>
                    <a:pt x="-1" y="21943"/>
                  </a:cubicBezTo>
                  <a:lnTo>
                    <a:pt x="764" y="357"/>
                  </a:lnTo>
                  <a:lnTo>
                    <a:pt x="22361" y="-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08" name="Arc 698"/>
            <p:cNvSpPr>
              <a:spLocks/>
            </p:cNvSpPr>
            <p:nvPr/>
          </p:nvSpPr>
          <p:spPr bwMode="auto">
            <a:xfrm rot="2460000">
              <a:off x="2499" y="3779"/>
              <a:ext cx="29" cy="61"/>
            </a:xfrm>
            <a:custGeom>
              <a:avLst/>
              <a:gdLst>
                <a:gd name="T0" fmla="*/ 0 w 21597"/>
                <a:gd name="T1" fmla="*/ 0 h 21588"/>
                <a:gd name="T2" fmla="*/ 0 w 21597"/>
                <a:gd name="T3" fmla="*/ 0 h 21588"/>
                <a:gd name="T4" fmla="*/ 0 w 21597"/>
                <a:gd name="T5" fmla="*/ 0 h 21588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88"/>
                <a:gd name="T11" fmla="*/ 21597 w 21597"/>
                <a:gd name="T12" fmla="*/ 21588 h 2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88" fill="none" extrusionOk="0">
                  <a:moveTo>
                    <a:pt x="-1" y="21242"/>
                  </a:moveTo>
                  <a:cubicBezTo>
                    <a:pt x="183" y="9731"/>
                    <a:pt x="9364" y="387"/>
                    <a:pt x="20871" y="0"/>
                  </a:cubicBezTo>
                </a:path>
                <a:path w="21597" h="21588" stroke="0" extrusionOk="0">
                  <a:moveTo>
                    <a:pt x="-1" y="21242"/>
                  </a:moveTo>
                  <a:cubicBezTo>
                    <a:pt x="183" y="9731"/>
                    <a:pt x="9364" y="387"/>
                    <a:pt x="20871" y="0"/>
                  </a:cubicBezTo>
                  <a:lnTo>
                    <a:pt x="21597" y="21588"/>
                  </a:lnTo>
                  <a:lnTo>
                    <a:pt x="-1" y="2124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09" name="Arc 699"/>
            <p:cNvSpPr>
              <a:spLocks/>
            </p:cNvSpPr>
            <p:nvPr/>
          </p:nvSpPr>
          <p:spPr bwMode="auto">
            <a:xfrm rot="2460000">
              <a:off x="2490" y="3853"/>
              <a:ext cx="22" cy="62"/>
            </a:xfrm>
            <a:custGeom>
              <a:avLst/>
              <a:gdLst>
                <a:gd name="T0" fmla="*/ 0 w 21600"/>
                <a:gd name="T1" fmla="*/ 0 h 21919"/>
                <a:gd name="T2" fmla="*/ 0 w 21600"/>
                <a:gd name="T3" fmla="*/ 0 h 21919"/>
                <a:gd name="T4" fmla="*/ 0 w 21600"/>
                <a:gd name="T5" fmla="*/ 0 h 21919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19"/>
                <a:gd name="T11" fmla="*/ 21600 w 21600"/>
                <a:gd name="T12" fmla="*/ 21919 h 219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19" fill="none" extrusionOk="0">
                  <a:moveTo>
                    <a:pt x="20587" y="21919"/>
                  </a:moveTo>
                  <a:cubicBezTo>
                    <a:pt x="9064" y="21378"/>
                    <a:pt x="0" y="11878"/>
                    <a:pt x="0" y="343"/>
                  </a:cubicBezTo>
                  <a:cubicBezTo>
                    <a:pt x="0" y="228"/>
                    <a:pt x="0" y="114"/>
                    <a:pt x="2" y="-1"/>
                  </a:cubicBezTo>
                </a:path>
                <a:path w="21600" h="21919" stroke="0" extrusionOk="0">
                  <a:moveTo>
                    <a:pt x="20587" y="21919"/>
                  </a:moveTo>
                  <a:cubicBezTo>
                    <a:pt x="9064" y="21378"/>
                    <a:pt x="0" y="11878"/>
                    <a:pt x="0" y="343"/>
                  </a:cubicBezTo>
                  <a:cubicBezTo>
                    <a:pt x="0" y="228"/>
                    <a:pt x="0" y="114"/>
                    <a:pt x="2" y="-1"/>
                  </a:cubicBezTo>
                  <a:lnTo>
                    <a:pt x="21600" y="343"/>
                  </a:lnTo>
                  <a:lnTo>
                    <a:pt x="20587" y="21919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10" name="Arc 700"/>
            <p:cNvSpPr>
              <a:spLocks/>
            </p:cNvSpPr>
            <p:nvPr/>
          </p:nvSpPr>
          <p:spPr bwMode="auto">
            <a:xfrm rot="2460000">
              <a:off x="2520" y="3795"/>
              <a:ext cx="22" cy="61"/>
            </a:xfrm>
            <a:custGeom>
              <a:avLst/>
              <a:gdLst>
                <a:gd name="T0" fmla="*/ 0 w 22616"/>
                <a:gd name="T1" fmla="*/ 0 h 21600"/>
                <a:gd name="T2" fmla="*/ 0 w 22616"/>
                <a:gd name="T3" fmla="*/ 0 h 21600"/>
                <a:gd name="T4" fmla="*/ 0 w 22616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16"/>
                <a:gd name="T10" fmla="*/ 0 h 21600"/>
                <a:gd name="T11" fmla="*/ 22616 w 2261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16" h="21600" fill="none" extrusionOk="0">
                  <a:moveTo>
                    <a:pt x="0" y="24"/>
                  </a:moveTo>
                  <a:cubicBezTo>
                    <a:pt x="339" y="8"/>
                    <a:pt x="679" y="-1"/>
                    <a:pt x="1019" y="-1"/>
                  </a:cubicBezTo>
                  <a:cubicBezTo>
                    <a:pt x="12809" y="-1"/>
                    <a:pt x="22421" y="9454"/>
                    <a:pt x="22616" y="21242"/>
                  </a:cubicBezTo>
                </a:path>
                <a:path w="22616" h="21600" stroke="0" extrusionOk="0">
                  <a:moveTo>
                    <a:pt x="0" y="24"/>
                  </a:moveTo>
                  <a:cubicBezTo>
                    <a:pt x="339" y="8"/>
                    <a:pt x="679" y="-1"/>
                    <a:pt x="1019" y="-1"/>
                  </a:cubicBezTo>
                  <a:cubicBezTo>
                    <a:pt x="12809" y="-1"/>
                    <a:pt x="22421" y="9454"/>
                    <a:pt x="22616" y="21242"/>
                  </a:cubicBezTo>
                  <a:lnTo>
                    <a:pt x="1019" y="21600"/>
                  </a:lnTo>
                  <a:lnTo>
                    <a:pt x="0" y="24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11" name="Arc 701"/>
            <p:cNvSpPr>
              <a:spLocks/>
            </p:cNvSpPr>
            <p:nvPr/>
          </p:nvSpPr>
          <p:spPr bwMode="auto">
            <a:xfrm rot="-8340000">
              <a:off x="2377" y="3664"/>
              <a:ext cx="22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61952" name="Group 702"/>
          <p:cNvGrpSpPr>
            <a:grpSpLocks/>
          </p:cNvGrpSpPr>
          <p:nvPr/>
        </p:nvGrpSpPr>
        <p:grpSpPr bwMode="auto">
          <a:xfrm>
            <a:off x="2255838" y="6038850"/>
            <a:ext cx="615950" cy="677863"/>
            <a:chOff x="1330" y="3656"/>
            <a:chExt cx="388" cy="427"/>
          </a:xfrm>
        </p:grpSpPr>
        <p:sp>
          <p:nvSpPr>
            <p:cNvPr id="162564" name="Arc 703"/>
            <p:cNvSpPr>
              <a:spLocks/>
            </p:cNvSpPr>
            <p:nvPr/>
          </p:nvSpPr>
          <p:spPr bwMode="auto">
            <a:xfrm rot="8220000">
              <a:off x="1624" y="3666"/>
              <a:ext cx="29" cy="60"/>
            </a:xfrm>
            <a:custGeom>
              <a:avLst/>
              <a:gdLst>
                <a:gd name="T0" fmla="*/ 0 w 22357"/>
                <a:gd name="T1" fmla="*/ 0 h 21600"/>
                <a:gd name="T2" fmla="*/ 0 w 22357"/>
                <a:gd name="T3" fmla="*/ 0 h 21600"/>
                <a:gd name="T4" fmla="*/ 0 w 22357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57"/>
                <a:gd name="T10" fmla="*/ 0 h 21600"/>
                <a:gd name="T11" fmla="*/ 22357 w 2235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57" h="21600" fill="none" extrusionOk="0">
                  <a:moveTo>
                    <a:pt x="22357" y="0"/>
                  </a:moveTo>
                  <a:cubicBezTo>
                    <a:pt x="22357" y="11929"/>
                    <a:pt x="12686" y="21600"/>
                    <a:pt x="757" y="21600"/>
                  </a:cubicBezTo>
                  <a:cubicBezTo>
                    <a:pt x="504" y="21599"/>
                    <a:pt x="252" y="21595"/>
                    <a:pt x="0" y="21586"/>
                  </a:cubicBezTo>
                </a:path>
                <a:path w="22357" h="21600" stroke="0" extrusionOk="0">
                  <a:moveTo>
                    <a:pt x="22357" y="0"/>
                  </a:moveTo>
                  <a:cubicBezTo>
                    <a:pt x="22357" y="11929"/>
                    <a:pt x="12686" y="21600"/>
                    <a:pt x="757" y="21600"/>
                  </a:cubicBezTo>
                  <a:cubicBezTo>
                    <a:pt x="504" y="21599"/>
                    <a:pt x="252" y="21595"/>
                    <a:pt x="0" y="21586"/>
                  </a:cubicBezTo>
                  <a:lnTo>
                    <a:pt x="757" y="0"/>
                  </a:lnTo>
                  <a:lnTo>
                    <a:pt x="22357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65" name="Arc 704"/>
            <p:cNvSpPr>
              <a:spLocks/>
            </p:cNvSpPr>
            <p:nvPr/>
          </p:nvSpPr>
          <p:spPr bwMode="auto">
            <a:xfrm rot="8220000">
              <a:off x="1653" y="3727"/>
              <a:ext cx="29" cy="61"/>
            </a:xfrm>
            <a:custGeom>
              <a:avLst/>
              <a:gdLst>
                <a:gd name="T0" fmla="*/ 0 w 21600"/>
                <a:gd name="T1" fmla="*/ 0 h 21587"/>
                <a:gd name="T2" fmla="*/ 0 w 21600"/>
                <a:gd name="T3" fmla="*/ 0 h 21587"/>
                <a:gd name="T4" fmla="*/ 0 w 21600"/>
                <a:gd name="T5" fmla="*/ 0 h 2158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7"/>
                <a:gd name="T11" fmla="*/ 21600 w 21600"/>
                <a:gd name="T12" fmla="*/ 21587 h 2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7" fill="none" extrusionOk="0">
                  <a:moveTo>
                    <a:pt x="-1" y="21586"/>
                  </a:moveTo>
                  <a:cubicBezTo>
                    <a:pt x="-1" y="9947"/>
                    <a:pt x="9223" y="400"/>
                    <a:pt x="20855" y="-1"/>
                  </a:cubicBezTo>
                </a:path>
                <a:path w="21600" h="21587" stroke="0" extrusionOk="0">
                  <a:moveTo>
                    <a:pt x="-1" y="21586"/>
                  </a:moveTo>
                  <a:cubicBezTo>
                    <a:pt x="-1" y="9947"/>
                    <a:pt x="9223" y="400"/>
                    <a:pt x="20855" y="-1"/>
                  </a:cubicBezTo>
                  <a:lnTo>
                    <a:pt x="21600" y="21587"/>
                  </a:lnTo>
                  <a:lnTo>
                    <a:pt x="-1" y="2158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66" name="Arc 705"/>
            <p:cNvSpPr>
              <a:spLocks/>
            </p:cNvSpPr>
            <p:nvPr/>
          </p:nvSpPr>
          <p:spPr bwMode="auto">
            <a:xfrm rot="8220000">
              <a:off x="1595" y="3712"/>
              <a:ext cx="22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7"/>
                <a:gd name="T11" fmla="*/ 21600 w 21600"/>
                <a:gd name="T12" fmla="*/ 21957 h 219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7" fill="none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</a:path>
                <a:path w="21600" h="21957" stroke="0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  <a:lnTo>
                    <a:pt x="21600" y="357"/>
                  </a:lnTo>
                  <a:lnTo>
                    <a:pt x="21600" y="2195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67" name="Arc 706"/>
            <p:cNvSpPr>
              <a:spLocks/>
            </p:cNvSpPr>
            <p:nvPr/>
          </p:nvSpPr>
          <p:spPr bwMode="auto">
            <a:xfrm rot="8220000">
              <a:off x="1696" y="3686"/>
              <a:ext cx="22" cy="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68" name="Arc 707"/>
            <p:cNvSpPr>
              <a:spLocks/>
            </p:cNvSpPr>
            <p:nvPr/>
          </p:nvSpPr>
          <p:spPr bwMode="auto">
            <a:xfrm rot="8220000">
              <a:off x="1640" y="3740"/>
              <a:ext cx="22" cy="61"/>
            </a:xfrm>
            <a:custGeom>
              <a:avLst/>
              <a:gdLst>
                <a:gd name="T0" fmla="*/ 0 w 21597"/>
                <a:gd name="T1" fmla="*/ 0 h 21600"/>
                <a:gd name="T2" fmla="*/ 0 w 21597"/>
                <a:gd name="T3" fmla="*/ 0 h 21600"/>
                <a:gd name="T4" fmla="*/ 0 w 2159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600"/>
                <a:gd name="T11" fmla="*/ 21597 w 2159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600" fill="none" extrusionOk="0">
                  <a:moveTo>
                    <a:pt x="0" y="-1"/>
                  </a:moveTo>
                  <a:cubicBezTo>
                    <a:pt x="11790" y="-1"/>
                    <a:pt x="21402" y="9454"/>
                    <a:pt x="21597" y="21242"/>
                  </a:cubicBezTo>
                </a:path>
                <a:path w="21597" h="21600" stroke="0" extrusionOk="0">
                  <a:moveTo>
                    <a:pt x="0" y="-1"/>
                  </a:moveTo>
                  <a:cubicBezTo>
                    <a:pt x="11790" y="-1"/>
                    <a:pt x="21402" y="9454"/>
                    <a:pt x="21597" y="21242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69" name="Arc 708"/>
            <p:cNvSpPr>
              <a:spLocks/>
            </p:cNvSpPr>
            <p:nvPr/>
          </p:nvSpPr>
          <p:spPr bwMode="auto">
            <a:xfrm rot="8220000">
              <a:off x="1573" y="3725"/>
              <a:ext cx="27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70" name="Arc 709"/>
            <p:cNvSpPr>
              <a:spLocks/>
            </p:cNvSpPr>
            <p:nvPr/>
          </p:nvSpPr>
          <p:spPr bwMode="auto">
            <a:xfrm rot="8220000">
              <a:off x="1599" y="3788"/>
              <a:ext cx="28" cy="61"/>
            </a:xfrm>
            <a:custGeom>
              <a:avLst/>
              <a:gdLst>
                <a:gd name="T0" fmla="*/ 0 w 21600"/>
                <a:gd name="T1" fmla="*/ 0 h 21586"/>
                <a:gd name="T2" fmla="*/ 0 w 21600"/>
                <a:gd name="T3" fmla="*/ 0 h 21586"/>
                <a:gd name="T4" fmla="*/ 0 w 21600"/>
                <a:gd name="T5" fmla="*/ 0 h 2158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6"/>
                <a:gd name="T11" fmla="*/ 21600 w 21600"/>
                <a:gd name="T12" fmla="*/ 21586 h 215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6" fill="none" extrusionOk="0">
                  <a:moveTo>
                    <a:pt x="-1" y="21585"/>
                  </a:moveTo>
                  <a:cubicBezTo>
                    <a:pt x="-1" y="9962"/>
                    <a:pt x="9198" y="422"/>
                    <a:pt x="20815" y="0"/>
                  </a:cubicBezTo>
                </a:path>
                <a:path w="21600" h="21586" stroke="0" extrusionOk="0">
                  <a:moveTo>
                    <a:pt x="-1" y="21585"/>
                  </a:moveTo>
                  <a:cubicBezTo>
                    <a:pt x="-1" y="9962"/>
                    <a:pt x="9198" y="422"/>
                    <a:pt x="20815" y="0"/>
                  </a:cubicBezTo>
                  <a:lnTo>
                    <a:pt x="21600" y="21586"/>
                  </a:lnTo>
                  <a:lnTo>
                    <a:pt x="-1" y="21585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71" name="Arc 710"/>
            <p:cNvSpPr>
              <a:spLocks/>
            </p:cNvSpPr>
            <p:nvPr/>
          </p:nvSpPr>
          <p:spPr bwMode="auto">
            <a:xfrm rot="-2580000">
              <a:off x="1399" y="3982"/>
              <a:ext cx="29" cy="62"/>
            </a:xfrm>
            <a:custGeom>
              <a:avLst/>
              <a:gdLst>
                <a:gd name="T0" fmla="*/ 0 w 21600"/>
                <a:gd name="T1" fmla="*/ 0 h 21587"/>
                <a:gd name="T2" fmla="*/ 0 w 21600"/>
                <a:gd name="T3" fmla="*/ 0 h 21587"/>
                <a:gd name="T4" fmla="*/ 0 w 21600"/>
                <a:gd name="T5" fmla="*/ 0 h 2158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7"/>
                <a:gd name="T11" fmla="*/ 21600 w 21600"/>
                <a:gd name="T12" fmla="*/ 21587 h 2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7" fill="none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</a:path>
                <a:path w="21600" h="21587" stroke="0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  <a:lnTo>
                    <a:pt x="21600" y="0"/>
                  </a:lnTo>
                  <a:lnTo>
                    <a:pt x="20843" y="2158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72" name="Arc 711"/>
            <p:cNvSpPr>
              <a:spLocks/>
            </p:cNvSpPr>
            <p:nvPr/>
          </p:nvSpPr>
          <p:spPr bwMode="auto">
            <a:xfrm rot="-2580000">
              <a:off x="1343" y="3958"/>
              <a:ext cx="30" cy="63"/>
            </a:xfrm>
            <a:custGeom>
              <a:avLst/>
              <a:gdLst>
                <a:gd name="T0" fmla="*/ 0 w 22344"/>
                <a:gd name="T1" fmla="*/ 0 h 21600"/>
                <a:gd name="T2" fmla="*/ 0 w 22344"/>
                <a:gd name="T3" fmla="*/ 0 h 21600"/>
                <a:gd name="T4" fmla="*/ 0 w 2234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44"/>
                <a:gd name="T10" fmla="*/ 0 h 21600"/>
                <a:gd name="T11" fmla="*/ 22344 w 2234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44" h="21600" fill="none" extrusionOk="0">
                  <a:moveTo>
                    <a:pt x="-1" y="12"/>
                  </a:moveTo>
                  <a:cubicBezTo>
                    <a:pt x="247" y="4"/>
                    <a:pt x="495" y="-1"/>
                    <a:pt x="744" y="-1"/>
                  </a:cubicBezTo>
                  <a:cubicBezTo>
                    <a:pt x="12673" y="-1"/>
                    <a:pt x="22344" y="9670"/>
                    <a:pt x="22344" y="21600"/>
                  </a:cubicBezTo>
                </a:path>
                <a:path w="22344" h="21600" stroke="0" extrusionOk="0">
                  <a:moveTo>
                    <a:pt x="-1" y="12"/>
                  </a:moveTo>
                  <a:cubicBezTo>
                    <a:pt x="247" y="4"/>
                    <a:pt x="495" y="-1"/>
                    <a:pt x="744" y="-1"/>
                  </a:cubicBezTo>
                  <a:cubicBezTo>
                    <a:pt x="12673" y="-1"/>
                    <a:pt x="22344" y="9670"/>
                    <a:pt x="22344" y="21600"/>
                  </a:cubicBezTo>
                  <a:lnTo>
                    <a:pt x="744" y="21600"/>
                  </a:lnTo>
                  <a:lnTo>
                    <a:pt x="-1" y="1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73" name="Arc 712"/>
            <p:cNvSpPr>
              <a:spLocks/>
            </p:cNvSpPr>
            <p:nvPr/>
          </p:nvSpPr>
          <p:spPr bwMode="auto">
            <a:xfrm rot="-2580000">
              <a:off x="1353" y="4021"/>
              <a:ext cx="21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1"/>
                <a:gd name="T11" fmla="*/ 21600 w 21600"/>
                <a:gd name="T12" fmla="*/ 21951 h 219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1" fill="none" extrusionOk="0">
                  <a:moveTo>
                    <a:pt x="21597" y="-1"/>
                  </a:moveTo>
                  <a:cubicBezTo>
                    <a:pt x="21599" y="116"/>
                    <a:pt x="21600" y="233"/>
                    <a:pt x="21600" y="351"/>
                  </a:cubicBezTo>
                  <a:cubicBezTo>
                    <a:pt x="21600" y="12280"/>
                    <a:pt x="11929" y="21951"/>
                    <a:pt x="-1" y="21951"/>
                  </a:cubicBezTo>
                </a:path>
                <a:path w="21600" h="21951" stroke="0" extrusionOk="0">
                  <a:moveTo>
                    <a:pt x="21597" y="-1"/>
                  </a:moveTo>
                  <a:cubicBezTo>
                    <a:pt x="21599" y="116"/>
                    <a:pt x="21600" y="233"/>
                    <a:pt x="21600" y="351"/>
                  </a:cubicBezTo>
                  <a:cubicBezTo>
                    <a:pt x="21600" y="12280"/>
                    <a:pt x="11929" y="21951"/>
                    <a:pt x="-1" y="21951"/>
                  </a:cubicBezTo>
                  <a:lnTo>
                    <a:pt x="0" y="351"/>
                  </a:lnTo>
                  <a:lnTo>
                    <a:pt x="21597" y="-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74" name="Arc 713"/>
            <p:cNvSpPr>
              <a:spLocks/>
            </p:cNvSpPr>
            <p:nvPr/>
          </p:nvSpPr>
          <p:spPr bwMode="auto">
            <a:xfrm rot="-2580000">
              <a:off x="1330" y="3979"/>
              <a:ext cx="22" cy="61"/>
            </a:xfrm>
            <a:custGeom>
              <a:avLst/>
              <a:gdLst>
                <a:gd name="T0" fmla="*/ 0 w 21597"/>
                <a:gd name="T1" fmla="*/ 0 h 21579"/>
                <a:gd name="T2" fmla="*/ 0 w 21597"/>
                <a:gd name="T3" fmla="*/ 0 h 21579"/>
                <a:gd name="T4" fmla="*/ 0 w 21597"/>
                <a:gd name="T5" fmla="*/ 0 h 21579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9"/>
                <a:gd name="T11" fmla="*/ 21597 w 21597"/>
                <a:gd name="T12" fmla="*/ 21579 h 215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9" fill="none" extrusionOk="0">
                  <a:moveTo>
                    <a:pt x="-1" y="21234"/>
                  </a:moveTo>
                  <a:cubicBezTo>
                    <a:pt x="181" y="9809"/>
                    <a:pt x="9230" y="503"/>
                    <a:pt x="20645" y="-1"/>
                  </a:cubicBezTo>
                </a:path>
                <a:path w="21597" h="21579" stroke="0" extrusionOk="0">
                  <a:moveTo>
                    <a:pt x="-1" y="21234"/>
                  </a:moveTo>
                  <a:cubicBezTo>
                    <a:pt x="181" y="9809"/>
                    <a:pt x="9230" y="503"/>
                    <a:pt x="20645" y="-1"/>
                  </a:cubicBezTo>
                  <a:lnTo>
                    <a:pt x="21597" y="21579"/>
                  </a:lnTo>
                  <a:lnTo>
                    <a:pt x="-1" y="21234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75" name="Arc 714"/>
            <p:cNvSpPr>
              <a:spLocks/>
            </p:cNvSpPr>
            <p:nvPr/>
          </p:nvSpPr>
          <p:spPr bwMode="auto">
            <a:xfrm rot="-2580000">
              <a:off x="1461" y="3920"/>
              <a:ext cx="29" cy="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76" name="Arc 715"/>
            <p:cNvSpPr>
              <a:spLocks/>
            </p:cNvSpPr>
            <p:nvPr/>
          </p:nvSpPr>
          <p:spPr bwMode="auto">
            <a:xfrm rot="-2580000">
              <a:off x="1406" y="3896"/>
              <a:ext cx="29" cy="62"/>
            </a:xfrm>
            <a:custGeom>
              <a:avLst/>
              <a:gdLst>
                <a:gd name="T0" fmla="*/ 0 w 22357"/>
                <a:gd name="T1" fmla="*/ 0 h 21600"/>
                <a:gd name="T2" fmla="*/ 0 w 22357"/>
                <a:gd name="T3" fmla="*/ 0 h 21600"/>
                <a:gd name="T4" fmla="*/ 0 w 22357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57"/>
                <a:gd name="T10" fmla="*/ 0 h 21600"/>
                <a:gd name="T11" fmla="*/ 22357 w 2235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57" h="21600" fill="none" extrusionOk="0">
                  <a:moveTo>
                    <a:pt x="0" y="13"/>
                  </a:moveTo>
                  <a:cubicBezTo>
                    <a:pt x="252" y="4"/>
                    <a:pt x="504" y="-1"/>
                    <a:pt x="757" y="-1"/>
                  </a:cubicBezTo>
                  <a:cubicBezTo>
                    <a:pt x="12686" y="-1"/>
                    <a:pt x="22357" y="9670"/>
                    <a:pt x="22357" y="21600"/>
                  </a:cubicBezTo>
                </a:path>
                <a:path w="22357" h="21600" stroke="0" extrusionOk="0">
                  <a:moveTo>
                    <a:pt x="0" y="13"/>
                  </a:moveTo>
                  <a:cubicBezTo>
                    <a:pt x="252" y="4"/>
                    <a:pt x="504" y="-1"/>
                    <a:pt x="757" y="-1"/>
                  </a:cubicBezTo>
                  <a:cubicBezTo>
                    <a:pt x="12686" y="-1"/>
                    <a:pt x="22357" y="9670"/>
                    <a:pt x="22357" y="21600"/>
                  </a:cubicBezTo>
                  <a:lnTo>
                    <a:pt x="757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77" name="Arc 716"/>
            <p:cNvSpPr>
              <a:spLocks/>
            </p:cNvSpPr>
            <p:nvPr/>
          </p:nvSpPr>
          <p:spPr bwMode="auto">
            <a:xfrm rot="-2580000">
              <a:off x="1422" y="3968"/>
              <a:ext cx="21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7"/>
                <a:gd name="T11" fmla="*/ 21600 w 21600"/>
                <a:gd name="T12" fmla="*/ 21957 h 219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7" fill="none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</a:path>
                <a:path w="21600" h="21957" stroke="0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  <a:lnTo>
                    <a:pt x="0" y="357"/>
                  </a:lnTo>
                  <a:lnTo>
                    <a:pt x="21597" y="-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78" name="Arc 717"/>
            <p:cNvSpPr>
              <a:spLocks/>
            </p:cNvSpPr>
            <p:nvPr/>
          </p:nvSpPr>
          <p:spPr bwMode="auto">
            <a:xfrm rot="-2580000">
              <a:off x="1392" y="3915"/>
              <a:ext cx="22" cy="61"/>
            </a:xfrm>
            <a:custGeom>
              <a:avLst/>
              <a:gdLst>
                <a:gd name="T0" fmla="*/ 0 w 21597"/>
                <a:gd name="T1" fmla="*/ 0 h 21578"/>
                <a:gd name="T2" fmla="*/ 0 w 21597"/>
                <a:gd name="T3" fmla="*/ 0 h 21578"/>
                <a:gd name="T4" fmla="*/ 0 w 21597"/>
                <a:gd name="T5" fmla="*/ 0 h 21578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8"/>
                <a:gd name="T11" fmla="*/ 21597 w 21597"/>
                <a:gd name="T12" fmla="*/ 21578 h 215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8" fill="none" extrusionOk="0">
                  <a:moveTo>
                    <a:pt x="-1" y="21226"/>
                  </a:moveTo>
                  <a:cubicBezTo>
                    <a:pt x="185" y="9813"/>
                    <a:pt x="9220" y="514"/>
                    <a:pt x="20623" y="-1"/>
                  </a:cubicBezTo>
                </a:path>
                <a:path w="21597" h="21578" stroke="0" extrusionOk="0">
                  <a:moveTo>
                    <a:pt x="-1" y="21226"/>
                  </a:moveTo>
                  <a:cubicBezTo>
                    <a:pt x="185" y="9813"/>
                    <a:pt x="9220" y="514"/>
                    <a:pt x="20623" y="-1"/>
                  </a:cubicBezTo>
                  <a:lnTo>
                    <a:pt x="21597" y="21578"/>
                  </a:lnTo>
                  <a:lnTo>
                    <a:pt x="-1" y="2122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79" name="Arc 718"/>
            <p:cNvSpPr>
              <a:spLocks/>
            </p:cNvSpPr>
            <p:nvPr/>
          </p:nvSpPr>
          <p:spPr bwMode="auto">
            <a:xfrm rot="-2580000">
              <a:off x="1517" y="3863"/>
              <a:ext cx="29" cy="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80" name="Arc 719"/>
            <p:cNvSpPr>
              <a:spLocks/>
            </p:cNvSpPr>
            <p:nvPr/>
          </p:nvSpPr>
          <p:spPr bwMode="auto">
            <a:xfrm rot="-2580000">
              <a:off x="1462" y="3838"/>
              <a:ext cx="30" cy="62"/>
            </a:xfrm>
            <a:custGeom>
              <a:avLst/>
              <a:gdLst>
                <a:gd name="T0" fmla="*/ 0 w 22332"/>
                <a:gd name="T1" fmla="*/ 0 h 21600"/>
                <a:gd name="T2" fmla="*/ 0 w 22332"/>
                <a:gd name="T3" fmla="*/ 0 h 21600"/>
                <a:gd name="T4" fmla="*/ 0 w 2233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32"/>
                <a:gd name="T10" fmla="*/ 0 h 21600"/>
                <a:gd name="T11" fmla="*/ 22332 w 2233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32" h="21600" fill="none" extrusionOk="0">
                  <a:moveTo>
                    <a:pt x="0" y="12"/>
                  </a:moveTo>
                  <a:cubicBezTo>
                    <a:pt x="243" y="4"/>
                    <a:pt x="487" y="-1"/>
                    <a:pt x="732" y="-1"/>
                  </a:cubicBezTo>
                  <a:cubicBezTo>
                    <a:pt x="12661" y="-1"/>
                    <a:pt x="22332" y="9670"/>
                    <a:pt x="22332" y="21600"/>
                  </a:cubicBezTo>
                </a:path>
                <a:path w="22332" h="21600" stroke="0" extrusionOk="0">
                  <a:moveTo>
                    <a:pt x="0" y="12"/>
                  </a:moveTo>
                  <a:cubicBezTo>
                    <a:pt x="243" y="4"/>
                    <a:pt x="487" y="-1"/>
                    <a:pt x="732" y="-1"/>
                  </a:cubicBezTo>
                  <a:cubicBezTo>
                    <a:pt x="12661" y="-1"/>
                    <a:pt x="22332" y="9670"/>
                    <a:pt x="22332" y="21600"/>
                  </a:cubicBezTo>
                  <a:lnTo>
                    <a:pt x="732" y="21600"/>
                  </a:lnTo>
                  <a:lnTo>
                    <a:pt x="0" y="1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81" name="Arc 720"/>
            <p:cNvSpPr>
              <a:spLocks/>
            </p:cNvSpPr>
            <p:nvPr/>
          </p:nvSpPr>
          <p:spPr bwMode="auto">
            <a:xfrm rot="-2580000">
              <a:off x="1485" y="3911"/>
              <a:ext cx="22" cy="62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04"/>
                <a:gd name="T10" fmla="*/ 0 h 21600"/>
                <a:gd name="T11" fmla="*/ 22604 w 226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lnTo>
                    <a:pt x="22604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82" name="Arc 721"/>
            <p:cNvSpPr>
              <a:spLocks/>
            </p:cNvSpPr>
            <p:nvPr/>
          </p:nvSpPr>
          <p:spPr bwMode="auto">
            <a:xfrm rot="-2580000">
              <a:off x="1449" y="3853"/>
              <a:ext cx="22" cy="61"/>
            </a:xfrm>
            <a:custGeom>
              <a:avLst/>
              <a:gdLst>
                <a:gd name="T0" fmla="*/ 0 w 21600"/>
                <a:gd name="T1" fmla="*/ 0 h 21577"/>
                <a:gd name="T2" fmla="*/ 0 w 21600"/>
                <a:gd name="T3" fmla="*/ 0 h 21577"/>
                <a:gd name="T4" fmla="*/ 0 w 21600"/>
                <a:gd name="T5" fmla="*/ 0 h 215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77"/>
                <a:gd name="T11" fmla="*/ 21600 w 21600"/>
                <a:gd name="T12" fmla="*/ 21577 h 215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77" fill="none" extrusionOk="0">
                  <a:moveTo>
                    <a:pt x="-1" y="21576"/>
                  </a:moveTo>
                  <a:cubicBezTo>
                    <a:pt x="-1" y="10038"/>
                    <a:pt x="9069" y="536"/>
                    <a:pt x="20596" y="0"/>
                  </a:cubicBezTo>
                </a:path>
                <a:path w="21600" h="21577" stroke="0" extrusionOk="0">
                  <a:moveTo>
                    <a:pt x="-1" y="21576"/>
                  </a:moveTo>
                  <a:cubicBezTo>
                    <a:pt x="-1" y="10038"/>
                    <a:pt x="9069" y="536"/>
                    <a:pt x="20596" y="0"/>
                  </a:cubicBezTo>
                  <a:lnTo>
                    <a:pt x="21600" y="21577"/>
                  </a:lnTo>
                  <a:lnTo>
                    <a:pt x="-1" y="2157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83" name="Arc 722"/>
            <p:cNvSpPr>
              <a:spLocks/>
            </p:cNvSpPr>
            <p:nvPr/>
          </p:nvSpPr>
          <p:spPr bwMode="auto">
            <a:xfrm rot="-2580000">
              <a:off x="1578" y="3798"/>
              <a:ext cx="29" cy="62"/>
            </a:xfrm>
            <a:custGeom>
              <a:avLst/>
              <a:gdLst>
                <a:gd name="T0" fmla="*/ 0 w 21600"/>
                <a:gd name="T1" fmla="*/ 0 h 21587"/>
                <a:gd name="T2" fmla="*/ 0 w 21600"/>
                <a:gd name="T3" fmla="*/ 0 h 21587"/>
                <a:gd name="T4" fmla="*/ 0 w 21600"/>
                <a:gd name="T5" fmla="*/ 0 h 2158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7"/>
                <a:gd name="T11" fmla="*/ 21600 w 21600"/>
                <a:gd name="T12" fmla="*/ 21587 h 2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7" fill="none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</a:path>
                <a:path w="21600" h="21587" stroke="0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  <a:lnTo>
                    <a:pt x="21600" y="0"/>
                  </a:lnTo>
                  <a:lnTo>
                    <a:pt x="20843" y="2158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84" name="Arc 723"/>
            <p:cNvSpPr>
              <a:spLocks/>
            </p:cNvSpPr>
            <p:nvPr/>
          </p:nvSpPr>
          <p:spPr bwMode="auto">
            <a:xfrm rot="-2580000">
              <a:off x="1521" y="3772"/>
              <a:ext cx="31" cy="62"/>
            </a:xfrm>
            <a:custGeom>
              <a:avLst/>
              <a:gdLst>
                <a:gd name="T0" fmla="*/ 0 w 22311"/>
                <a:gd name="T1" fmla="*/ 0 h 21600"/>
                <a:gd name="T2" fmla="*/ 0 w 22311"/>
                <a:gd name="T3" fmla="*/ 0 h 21600"/>
                <a:gd name="T4" fmla="*/ 0 w 22311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11"/>
                <a:gd name="T10" fmla="*/ 0 h 21600"/>
                <a:gd name="T11" fmla="*/ 22311 w 2231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11" h="21600" fill="none" extrusionOk="0">
                  <a:moveTo>
                    <a:pt x="-1" y="11"/>
                  </a:moveTo>
                  <a:cubicBezTo>
                    <a:pt x="237" y="3"/>
                    <a:pt x="475" y="-1"/>
                    <a:pt x="714" y="-1"/>
                  </a:cubicBezTo>
                  <a:cubicBezTo>
                    <a:pt x="12506" y="-1"/>
                    <a:pt x="22119" y="9458"/>
                    <a:pt x="22311" y="21248"/>
                  </a:cubicBezTo>
                </a:path>
                <a:path w="22311" h="21600" stroke="0" extrusionOk="0">
                  <a:moveTo>
                    <a:pt x="-1" y="11"/>
                  </a:moveTo>
                  <a:cubicBezTo>
                    <a:pt x="237" y="3"/>
                    <a:pt x="475" y="-1"/>
                    <a:pt x="714" y="-1"/>
                  </a:cubicBezTo>
                  <a:cubicBezTo>
                    <a:pt x="12506" y="-1"/>
                    <a:pt x="22119" y="9458"/>
                    <a:pt x="22311" y="21248"/>
                  </a:cubicBezTo>
                  <a:lnTo>
                    <a:pt x="714" y="21600"/>
                  </a:lnTo>
                  <a:lnTo>
                    <a:pt x="-1" y="1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85" name="Arc 724"/>
            <p:cNvSpPr>
              <a:spLocks/>
            </p:cNvSpPr>
            <p:nvPr/>
          </p:nvSpPr>
          <p:spPr bwMode="auto">
            <a:xfrm rot="-2580000">
              <a:off x="1541" y="3847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04"/>
                <a:gd name="T10" fmla="*/ 0 h 21600"/>
                <a:gd name="T11" fmla="*/ 22604 w 226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lnTo>
                    <a:pt x="22604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86" name="Arc 725"/>
            <p:cNvSpPr>
              <a:spLocks/>
            </p:cNvSpPr>
            <p:nvPr/>
          </p:nvSpPr>
          <p:spPr bwMode="auto">
            <a:xfrm rot="-2580000">
              <a:off x="1509" y="3792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6"/>
                <a:gd name="T11" fmla="*/ 21597 w 21597"/>
                <a:gd name="T12" fmla="*/ 21576 h 21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87" name="Arc 726"/>
            <p:cNvSpPr>
              <a:spLocks/>
            </p:cNvSpPr>
            <p:nvPr/>
          </p:nvSpPr>
          <p:spPr bwMode="auto">
            <a:xfrm rot="8220000">
              <a:off x="1647" y="3656"/>
              <a:ext cx="22" cy="61"/>
            </a:xfrm>
            <a:custGeom>
              <a:avLst/>
              <a:gdLst>
                <a:gd name="T0" fmla="*/ 0 w 21600"/>
                <a:gd name="T1" fmla="*/ 0 h 21925"/>
                <a:gd name="T2" fmla="*/ 0 w 21600"/>
                <a:gd name="T3" fmla="*/ 0 h 21925"/>
                <a:gd name="T4" fmla="*/ 0 w 21600"/>
                <a:gd name="T5" fmla="*/ 0 h 2192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25"/>
                <a:gd name="T11" fmla="*/ 21600 w 21600"/>
                <a:gd name="T12" fmla="*/ 21925 h 219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25" fill="none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</a:path>
                <a:path w="21600" h="21925" stroke="0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  <a:lnTo>
                    <a:pt x="21600" y="349"/>
                  </a:lnTo>
                  <a:lnTo>
                    <a:pt x="20587" y="21925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61953" name="Group 727"/>
          <p:cNvGrpSpPr>
            <a:grpSpLocks/>
          </p:cNvGrpSpPr>
          <p:nvPr/>
        </p:nvGrpSpPr>
        <p:grpSpPr bwMode="auto">
          <a:xfrm>
            <a:off x="2386013" y="6126163"/>
            <a:ext cx="1558925" cy="358775"/>
            <a:chOff x="1503" y="3936"/>
            <a:chExt cx="982" cy="226"/>
          </a:xfrm>
        </p:grpSpPr>
        <p:grpSp>
          <p:nvGrpSpPr>
            <p:cNvPr id="162514" name="Group 728"/>
            <p:cNvGrpSpPr>
              <a:grpSpLocks/>
            </p:cNvGrpSpPr>
            <p:nvPr/>
          </p:nvGrpSpPr>
          <p:grpSpPr bwMode="auto">
            <a:xfrm>
              <a:off x="1503" y="3938"/>
              <a:ext cx="478" cy="224"/>
              <a:chOff x="1503" y="3938"/>
              <a:chExt cx="478" cy="224"/>
            </a:xfrm>
          </p:grpSpPr>
          <p:sp>
            <p:nvSpPr>
              <p:cNvPr id="162540" name="Arc 729"/>
              <p:cNvSpPr>
                <a:spLocks/>
              </p:cNvSpPr>
              <p:nvPr/>
            </p:nvSpPr>
            <p:spPr bwMode="auto">
              <a:xfrm rot="9660000">
                <a:off x="1901" y="3940"/>
                <a:ext cx="30" cy="50"/>
              </a:xfrm>
              <a:custGeom>
                <a:avLst/>
                <a:gdLst>
                  <a:gd name="T0" fmla="*/ 0 w 22365"/>
                  <a:gd name="T1" fmla="*/ 0 h 22053"/>
                  <a:gd name="T2" fmla="*/ 0 w 22365"/>
                  <a:gd name="T3" fmla="*/ 0 h 22053"/>
                  <a:gd name="T4" fmla="*/ 0 w 22365"/>
                  <a:gd name="T5" fmla="*/ 0 h 22053"/>
                  <a:gd name="T6" fmla="*/ 0 60000 65536"/>
                  <a:gd name="T7" fmla="*/ 0 60000 65536"/>
                  <a:gd name="T8" fmla="*/ 0 60000 65536"/>
                  <a:gd name="T9" fmla="*/ 0 w 22365"/>
                  <a:gd name="T10" fmla="*/ 0 h 22053"/>
                  <a:gd name="T11" fmla="*/ 22365 w 22365"/>
                  <a:gd name="T12" fmla="*/ 22053 h 2205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65" h="22053" fill="none" extrusionOk="0">
                    <a:moveTo>
                      <a:pt x="22360" y="-1"/>
                    </a:moveTo>
                    <a:cubicBezTo>
                      <a:pt x="22363" y="150"/>
                      <a:pt x="22365" y="301"/>
                      <a:pt x="22365" y="453"/>
                    </a:cubicBezTo>
                    <a:cubicBezTo>
                      <a:pt x="22365" y="12382"/>
                      <a:pt x="12694" y="22053"/>
                      <a:pt x="765" y="22053"/>
                    </a:cubicBezTo>
                    <a:cubicBezTo>
                      <a:pt x="509" y="22052"/>
                      <a:pt x="254" y="22048"/>
                      <a:pt x="-1" y="22039"/>
                    </a:cubicBezTo>
                  </a:path>
                  <a:path w="22365" h="22053" stroke="0" extrusionOk="0">
                    <a:moveTo>
                      <a:pt x="22360" y="-1"/>
                    </a:moveTo>
                    <a:cubicBezTo>
                      <a:pt x="22363" y="150"/>
                      <a:pt x="22365" y="301"/>
                      <a:pt x="22365" y="453"/>
                    </a:cubicBezTo>
                    <a:cubicBezTo>
                      <a:pt x="22365" y="12382"/>
                      <a:pt x="12694" y="22053"/>
                      <a:pt x="765" y="22053"/>
                    </a:cubicBezTo>
                    <a:cubicBezTo>
                      <a:pt x="509" y="22052"/>
                      <a:pt x="254" y="22048"/>
                      <a:pt x="-1" y="22039"/>
                    </a:cubicBezTo>
                    <a:lnTo>
                      <a:pt x="765" y="453"/>
                    </a:lnTo>
                    <a:lnTo>
                      <a:pt x="2236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41" name="Arc 730"/>
              <p:cNvSpPr>
                <a:spLocks/>
              </p:cNvSpPr>
              <p:nvPr/>
            </p:nvSpPr>
            <p:spPr bwMode="auto">
              <a:xfrm rot="9660000">
                <a:off x="1904" y="3995"/>
                <a:ext cx="28" cy="49"/>
              </a:xfrm>
              <a:custGeom>
                <a:avLst/>
                <a:gdLst>
                  <a:gd name="T0" fmla="*/ 0 w 21596"/>
                  <a:gd name="T1" fmla="*/ 0 h 21587"/>
                  <a:gd name="T2" fmla="*/ 0 w 21596"/>
                  <a:gd name="T3" fmla="*/ 0 h 21587"/>
                  <a:gd name="T4" fmla="*/ 0 w 21596"/>
                  <a:gd name="T5" fmla="*/ 0 h 21587"/>
                  <a:gd name="T6" fmla="*/ 0 60000 65536"/>
                  <a:gd name="T7" fmla="*/ 0 60000 65536"/>
                  <a:gd name="T8" fmla="*/ 0 60000 65536"/>
                  <a:gd name="T9" fmla="*/ 0 w 21596"/>
                  <a:gd name="T10" fmla="*/ 0 h 21587"/>
                  <a:gd name="T11" fmla="*/ 21596 w 21596"/>
                  <a:gd name="T12" fmla="*/ 21587 h 215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6" h="21587" fill="none" extrusionOk="0">
                    <a:moveTo>
                      <a:pt x="0" y="21158"/>
                    </a:moveTo>
                    <a:cubicBezTo>
                      <a:pt x="228" y="9688"/>
                      <a:pt x="9381" y="398"/>
                      <a:pt x="20846" y="0"/>
                    </a:cubicBezTo>
                  </a:path>
                  <a:path w="21596" h="21587" stroke="0" extrusionOk="0">
                    <a:moveTo>
                      <a:pt x="0" y="21158"/>
                    </a:moveTo>
                    <a:cubicBezTo>
                      <a:pt x="228" y="9688"/>
                      <a:pt x="9381" y="398"/>
                      <a:pt x="20846" y="0"/>
                    </a:cubicBezTo>
                    <a:lnTo>
                      <a:pt x="21596" y="21587"/>
                    </a:lnTo>
                    <a:lnTo>
                      <a:pt x="0" y="2115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42" name="Arc 731"/>
              <p:cNvSpPr>
                <a:spLocks/>
              </p:cNvSpPr>
              <p:nvPr/>
            </p:nvSpPr>
            <p:spPr bwMode="auto">
              <a:xfrm rot="9660000">
                <a:off x="1857" y="3963"/>
                <a:ext cx="21" cy="4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lnTo>
                      <a:pt x="21600" y="2159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43" name="Arc 732"/>
              <p:cNvSpPr>
                <a:spLocks/>
              </p:cNvSpPr>
              <p:nvPr/>
            </p:nvSpPr>
            <p:spPr bwMode="auto">
              <a:xfrm rot="9660000">
                <a:off x="1959" y="3976"/>
                <a:ext cx="22" cy="50"/>
              </a:xfrm>
              <a:custGeom>
                <a:avLst/>
                <a:gdLst>
                  <a:gd name="T0" fmla="*/ 0 w 22604"/>
                  <a:gd name="T1" fmla="*/ 0 h 21600"/>
                  <a:gd name="T2" fmla="*/ 0 w 22604"/>
                  <a:gd name="T3" fmla="*/ 0 h 21600"/>
                  <a:gd name="T4" fmla="*/ 0 w 2260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604"/>
                  <a:gd name="T10" fmla="*/ 0 h 21600"/>
                  <a:gd name="T11" fmla="*/ 22604 w 2260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04" h="21600" fill="none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</a:path>
                  <a:path w="22604" h="21600" stroke="0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  <a:lnTo>
                      <a:pt x="1004" y="21600"/>
                    </a:lnTo>
                    <a:lnTo>
                      <a:pt x="0" y="2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44" name="Arc 733"/>
              <p:cNvSpPr>
                <a:spLocks/>
              </p:cNvSpPr>
              <p:nvPr/>
            </p:nvSpPr>
            <p:spPr bwMode="auto">
              <a:xfrm rot="9660000">
                <a:off x="1885" y="3999"/>
                <a:ext cx="22" cy="49"/>
              </a:xfrm>
              <a:custGeom>
                <a:avLst/>
                <a:gdLst>
                  <a:gd name="T0" fmla="*/ 0 w 22588"/>
                  <a:gd name="T1" fmla="*/ 0 h 21600"/>
                  <a:gd name="T2" fmla="*/ 0 w 22588"/>
                  <a:gd name="T3" fmla="*/ 0 h 21600"/>
                  <a:gd name="T4" fmla="*/ 0 w 2258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588"/>
                  <a:gd name="T10" fmla="*/ 0 h 21600"/>
                  <a:gd name="T11" fmla="*/ 22588 w 2258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588" h="21600" fill="none" extrusionOk="0">
                    <a:moveTo>
                      <a:pt x="-1" y="22"/>
                    </a:moveTo>
                    <a:cubicBezTo>
                      <a:pt x="330" y="7"/>
                      <a:pt x="661" y="-1"/>
                      <a:pt x="993" y="-1"/>
                    </a:cubicBezTo>
                    <a:cubicBezTo>
                      <a:pt x="12744" y="-1"/>
                      <a:pt x="22340" y="9394"/>
                      <a:pt x="22588" y="21143"/>
                    </a:cubicBezTo>
                  </a:path>
                  <a:path w="22588" h="21600" stroke="0" extrusionOk="0">
                    <a:moveTo>
                      <a:pt x="-1" y="22"/>
                    </a:moveTo>
                    <a:cubicBezTo>
                      <a:pt x="330" y="7"/>
                      <a:pt x="661" y="-1"/>
                      <a:pt x="993" y="-1"/>
                    </a:cubicBezTo>
                    <a:cubicBezTo>
                      <a:pt x="12744" y="-1"/>
                      <a:pt x="22340" y="9394"/>
                      <a:pt x="22588" y="21143"/>
                    </a:cubicBezTo>
                    <a:lnTo>
                      <a:pt x="993" y="21600"/>
                    </a:lnTo>
                    <a:lnTo>
                      <a:pt x="-1" y="2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45" name="Arc 734"/>
              <p:cNvSpPr>
                <a:spLocks/>
              </p:cNvSpPr>
              <p:nvPr/>
            </p:nvSpPr>
            <p:spPr bwMode="auto">
              <a:xfrm rot="9660000">
                <a:off x="1830" y="3966"/>
                <a:ext cx="28" cy="50"/>
              </a:xfrm>
              <a:custGeom>
                <a:avLst/>
                <a:gdLst>
                  <a:gd name="T0" fmla="*/ 0 w 22423"/>
                  <a:gd name="T1" fmla="*/ 0 h 22054"/>
                  <a:gd name="T2" fmla="*/ 0 w 22423"/>
                  <a:gd name="T3" fmla="*/ 0 h 22054"/>
                  <a:gd name="T4" fmla="*/ 0 w 22423"/>
                  <a:gd name="T5" fmla="*/ 0 h 22054"/>
                  <a:gd name="T6" fmla="*/ 0 60000 65536"/>
                  <a:gd name="T7" fmla="*/ 0 60000 65536"/>
                  <a:gd name="T8" fmla="*/ 0 60000 65536"/>
                  <a:gd name="T9" fmla="*/ 0 w 22423"/>
                  <a:gd name="T10" fmla="*/ 0 h 22054"/>
                  <a:gd name="T11" fmla="*/ 22423 w 22423"/>
                  <a:gd name="T12" fmla="*/ 22054 h 220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423" h="22054" fill="none" extrusionOk="0">
                    <a:moveTo>
                      <a:pt x="22418" y="-1"/>
                    </a:moveTo>
                    <a:cubicBezTo>
                      <a:pt x="22421" y="151"/>
                      <a:pt x="22423" y="302"/>
                      <a:pt x="22423" y="454"/>
                    </a:cubicBezTo>
                    <a:cubicBezTo>
                      <a:pt x="22423" y="12383"/>
                      <a:pt x="12752" y="22054"/>
                      <a:pt x="823" y="22054"/>
                    </a:cubicBezTo>
                    <a:cubicBezTo>
                      <a:pt x="548" y="22053"/>
                      <a:pt x="274" y="22048"/>
                      <a:pt x="-1" y="22038"/>
                    </a:cubicBezTo>
                  </a:path>
                  <a:path w="22423" h="22054" stroke="0" extrusionOk="0">
                    <a:moveTo>
                      <a:pt x="22418" y="-1"/>
                    </a:moveTo>
                    <a:cubicBezTo>
                      <a:pt x="22421" y="151"/>
                      <a:pt x="22423" y="302"/>
                      <a:pt x="22423" y="454"/>
                    </a:cubicBezTo>
                    <a:cubicBezTo>
                      <a:pt x="22423" y="12383"/>
                      <a:pt x="12752" y="22054"/>
                      <a:pt x="823" y="22054"/>
                    </a:cubicBezTo>
                    <a:cubicBezTo>
                      <a:pt x="548" y="22053"/>
                      <a:pt x="274" y="22048"/>
                      <a:pt x="-1" y="22038"/>
                    </a:cubicBezTo>
                    <a:lnTo>
                      <a:pt x="823" y="454"/>
                    </a:lnTo>
                    <a:lnTo>
                      <a:pt x="22418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46" name="Arc 735"/>
              <p:cNvSpPr>
                <a:spLocks/>
              </p:cNvSpPr>
              <p:nvPr/>
            </p:nvSpPr>
            <p:spPr bwMode="auto">
              <a:xfrm rot="9660000">
                <a:off x="1828" y="4022"/>
                <a:ext cx="28" cy="49"/>
              </a:xfrm>
              <a:custGeom>
                <a:avLst/>
                <a:gdLst>
                  <a:gd name="T0" fmla="*/ 0 w 21600"/>
                  <a:gd name="T1" fmla="*/ 0 h 21586"/>
                  <a:gd name="T2" fmla="*/ 0 w 21600"/>
                  <a:gd name="T3" fmla="*/ 0 h 21586"/>
                  <a:gd name="T4" fmla="*/ 0 w 21600"/>
                  <a:gd name="T5" fmla="*/ 0 h 2158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86"/>
                  <a:gd name="T11" fmla="*/ 21600 w 21600"/>
                  <a:gd name="T12" fmla="*/ 21586 h 215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86" fill="none" extrusionOk="0">
                    <a:moveTo>
                      <a:pt x="-1" y="21585"/>
                    </a:moveTo>
                    <a:cubicBezTo>
                      <a:pt x="-1" y="9962"/>
                      <a:pt x="9198" y="422"/>
                      <a:pt x="20815" y="0"/>
                    </a:cubicBezTo>
                  </a:path>
                  <a:path w="21600" h="21586" stroke="0" extrusionOk="0">
                    <a:moveTo>
                      <a:pt x="-1" y="21585"/>
                    </a:moveTo>
                    <a:cubicBezTo>
                      <a:pt x="-1" y="9962"/>
                      <a:pt x="9198" y="422"/>
                      <a:pt x="20815" y="0"/>
                    </a:cubicBezTo>
                    <a:lnTo>
                      <a:pt x="21600" y="21586"/>
                    </a:lnTo>
                    <a:lnTo>
                      <a:pt x="-1" y="2158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47" name="Arc 736"/>
              <p:cNvSpPr>
                <a:spLocks/>
              </p:cNvSpPr>
              <p:nvPr/>
            </p:nvSpPr>
            <p:spPr bwMode="auto">
              <a:xfrm rot="-1140000">
                <a:off x="1564" y="4100"/>
                <a:ext cx="28" cy="5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lnTo>
                      <a:pt x="21600" y="2159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48" name="Arc 737"/>
              <p:cNvSpPr>
                <a:spLocks/>
              </p:cNvSpPr>
              <p:nvPr/>
            </p:nvSpPr>
            <p:spPr bwMode="auto">
              <a:xfrm rot="-1140000">
                <a:off x="1524" y="4066"/>
                <a:ext cx="29" cy="50"/>
              </a:xfrm>
              <a:custGeom>
                <a:avLst/>
                <a:gdLst>
                  <a:gd name="T0" fmla="*/ 0 w 22345"/>
                  <a:gd name="T1" fmla="*/ 0 h 21600"/>
                  <a:gd name="T2" fmla="*/ 0 w 22345"/>
                  <a:gd name="T3" fmla="*/ 0 h 21600"/>
                  <a:gd name="T4" fmla="*/ 0 w 2234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45"/>
                  <a:gd name="T10" fmla="*/ 0 h 21600"/>
                  <a:gd name="T11" fmla="*/ 22345 w 2234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45" h="21600" fill="none" extrusionOk="0">
                    <a:moveTo>
                      <a:pt x="0" y="13"/>
                    </a:moveTo>
                    <a:cubicBezTo>
                      <a:pt x="249" y="4"/>
                      <a:pt x="499" y="-1"/>
                      <a:pt x="750" y="-1"/>
                    </a:cubicBezTo>
                    <a:cubicBezTo>
                      <a:pt x="12506" y="-1"/>
                      <a:pt x="22103" y="9402"/>
                      <a:pt x="22345" y="21155"/>
                    </a:cubicBezTo>
                  </a:path>
                  <a:path w="22345" h="21600" stroke="0" extrusionOk="0">
                    <a:moveTo>
                      <a:pt x="0" y="13"/>
                    </a:moveTo>
                    <a:cubicBezTo>
                      <a:pt x="249" y="4"/>
                      <a:pt x="499" y="-1"/>
                      <a:pt x="750" y="-1"/>
                    </a:cubicBezTo>
                    <a:cubicBezTo>
                      <a:pt x="12506" y="-1"/>
                      <a:pt x="22103" y="9402"/>
                      <a:pt x="22345" y="21155"/>
                    </a:cubicBezTo>
                    <a:lnTo>
                      <a:pt x="750" y="21600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49" name="Arc 738"/>
              <p:cNvSpPr>
                <a:spLocks/>
              </p:cNvSpPr>
              <p:nvPr/>
            </p:nvSpPr>
            <p:spPr bwMode="auto">
              <a:xfrm rot="-1140000">
                <a:off x="1506" y="4112"/>
                <a:ext cx="22" cy="50"/>
              </a:xfrm>
              <a:custGeom>
                <a:avLst/>
                <a:gdLst>
                  <a:gd name="T0" fmla="*/ 0 w 22663"/>
                  <a:gd name="T1" fmla="*/ 0 h 22056"/>
                  <a:gd name="T2" fmla="*/ 0 w 22663"/>
                  <a:gd name="T3" fmla="*/ 0 h 22056"/>
                  <a:gd name="T4" fmla="*/ 0 w 22663"/>
                  <a:gd name="T5" fmla="*/ 0 h 22056"/>
                  <a:gd name="T6" fmla="*/ 0 60000 65536"/>
                  <a:gd name="T7" fmla="*/ 0 60000 65536"/>
                  <a:gd name="T8" fmla="*/ 0 60000 65536"/>
                  <a:gd name="T9" fmla="*/ 0 w 22663"/>
                  <a:gd name="T10" fmla="*/ 0 h 22056"/>
                  <a:gd name="T11" fmla="*/ 22663 w 22663"/>
                  <a:gd name="T12" fmla="*/ 22056 h 220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63" h="22056" fill="none" extrusionOk="0">
                    <a:moveTo>
                      <a:pt x="22658" y="-1"/>
                    </a:moveTo>
                    <a:cubicBezTo>
                      <a:pt x="22661" y="151"/>
                      <a:pt x="22663" y="303"/>
                      <a:pt x="22663" y="456"/>
                    </a:cubicBezTo>
                    <a:cubicBezTo>
                      <a:pt x="22663" y="12385"/>
                      <a:pt x="12992" y="22056"/>
                      <a:pt x="1063" y="22056"/>
                    </a:cubicBezTo>
                    <a:cubicBezTo>
                      <a:pt x="708" y="22055"/>
                      <a:pt x="354" y="22047"/>
                      <a:pt x="0" y="22029"/>
                    </a:cubicBezTo>
                  </a:path>
                  <a:path w="22663" h="22056" stroke="0" extrusionOk="0">
                    <a:moveTo>
                      <a:pt x="22658" y="-1"/>
                    </a:moveTo>
                    <a:cubicBezTo>
                      <a:pt x="22661" y="151"/>
                      <a:pt x="22663" y="303"/>
                      <a:pt x="22663" y="456"/>
                    </a:cubicBezTo>
                    <a:cubicBezTo>
                      <a:pt x="22663" y="12385"/>
                      <a:pt x="12992" y="22056"/>
                      <a:pt x="1063" y="22056"/>
                    </a:cubicBezTo>
                    <a:cubicBezTo>
                      <a:pt x="708" y="22055"/>
                      <a:pt x="354" y="22047"/>
                      <a:pt x="0" y="22029"/>
                    </a:cubicBezTo>
                    <a:lnTo>
                      <a:pt x="1063" y="456"/>
                    </a:lnTo>
                    <a:lnTo>
                      <a:pt x="22658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50" name="Arc 739"/>
              <p:cNvSpPr>
                <a:spLocks/>
              </p:cNvSpPr>
              <p:nvPr/>
            </p:nvSpPr>
            <p:spPr bwMode="auto">
              <a:xfrm rot="-1140000">
                <a:off x="1503" y="4074"/>
                <a:ext cx="22" cy="49"/>
              </a:xfrm>
              <a:custGeom>
                <a:avLst/>
                <a:gdLst>
                  <a:gd name="T0" fmla="*/ 0 w 21600"/>
                  <a:gd name="T1" fmla="*/ 0 h 21578"/>
                  <a:gd name="T2" fmla="*/ 0 w 21600"/>
                  <a:gd name="T3" fmla="*/ 0 h 21578"/>
                  <a:gd name="T4" fmla="*/ 0 w 21600"/>
                  <a:gd name="T5" fmla="*/ 0 h 2157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78"/>
                  <a:gd name="T11" fmla="*/ 21600 w 21600"/>
                  <a:gd name="T12" fmla="*/ 21578 h 2157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78" fill="none" extrusionOk="0">
                    <a:moveTo>
                      <a:pt x="-1" y="21577"/>
                    </a:moveTo>
                    <a:cubicBezTo>
                      <a:pt x="-1" y="10030"/>
                      <a:pt x="9083" y="524"/>
                      <a:pt x="20619" y="0"/>
                    </a:cubicBezTo>
                  </a:path>
                  <a:path w="21600" h="21578" stroke="0" extrusionOk="0">
                    <a:moveTo>
                      <a:pt x="-1" y="21577"/>
                    </a:moveTo>
                    <a:cubicBezTo>
                      <a:pt x="-1" y="10030"/>
                      <a:pt x="9083" y="524"/>
                      <a:pt x="20619" y="0"/>
                    </a:cubicBezTo>
                    <a:lnTo>
                      <a:pt x="21600" y="21578"/>
                    </a:lnTo>
                    <a:lnTo>
                      <a:pt x="-1" y="2157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51" name="Arc 740"/>
              <p:cNvSpPr>
                <a:spLocks/>
              </p:cNvSpPr>
              <p:nvPr/>
            </p:nvSpPr>
            <p:spPr bwMode="auto">
              <a:xfrm rot="-1140000">
                <a:off x="1647" y="4075"/>
                <a:ext cx="28" cy="50"/>
              </a:xfrm>
              <a:custGeom>
                <a:avLst/>
                <a:gdLst>
                  <a:gd name="T0" fmla="*/ 0 w 21600"/>
                  <a:gd name="T1" fmla="*/ 0 h 22036"/>
                  <a:gd name="T2" fmla="*/ 0 w 21600"/>
                  <a:gd name="T3" fmla="*/ 0 h 22036"/>
                  <a:gd name="T4" fmla="*/ 0 w 21600"/>
                  <a:gd name="T5" fmla="*/ 0 h 2203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36"/>
                  <a:gd name="T11" fmla="*/ 21600 w 21600"/>
                  <a:gd name="T12" fmla="*/ 22036 h 220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36" fill="none" extrusionOk="0">
                    <a:moveTo>
                      <a:pt x="21600" y="22035"/>
                    </a:moveTo>
                    <a:cubicBezTo>
                      <a:pt x="9670" y="22036"/>
                      <a:pt x="0" y="12365"/>
                      <a:pt x="0" y="436"/>
                    </a:cubicBezTo>
                    <a:cubicBezTo>
                      <a:pt x="0" y="290"/>
                      <a:pt x="1" y="145"/>
                      <a:pt x="4" y="0"/>
                    </a:cubicBezTo>
                  </a:path>
                  <a:path w="21600" h="22036" stroke="0" extrusionOk="0">
                    <a:moveTo>
                      <a:pt x="21600" y="22035"/>
                    </a:moveTo>
                    <a:cubicBezTo>
                      <a:pt x="9670" y="22036"/>
                      <a:pt x="0" y="12365"/>
                      <a:pt x="0" y="436"/>
                    </a:cubicBezTo>
                    <a:cubicBezTo>
                      <a:pt x="0" y="290"/>
                      <a:pt x="1" y="145"/>
                      <a:pt x="4" y="0"/>
                    </a:cubicBezTo>
                    <a:lnTo>
                      <a:pt x="21600" y="436"/>
                    </a:lnTo>
                    <a:lnTo>
                      <a:pt x="21600" y="2203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52" name="Arc 741"/>
              <p:cNvSpPr>
                <a:spLocks/>
              </p:cNvSpPr>
              <p:nvPr/>
            </p:nvSpPr>
            <p:spPr bwMode="auto">
              <a:xfrm rot="-1140000">
                <a:off x="1606" y="4040"/>
                <a:ext cx="29" cy="50"/>
              </a:xfrm>
              <a:custGeom>
                <a:avLst/>
                <a:gdLst>
                  <a:gd name="T0" fmla="*/ 0 w 22359"/>
                  <a:gd name="T1" fmla="*/ 0 h 21600"/>
                  <a:gd name="T2" fmla="*/ 0 w 22359"/>
                  <a:gd name="T3" fmla="*/ 0 h 21600"/>
                  <a:gd name="T4" fmla="*/ 0 w 2235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59"/>
                  <a:gd name="T10" fmla="*/ 0 h 21600"/>
                  <a:gd name="T11" fmla="*/ 22359 w 2235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59" h="21600" fill="none" extrusionOk="0">
                    <a:moveTo>
                      <a:pt x="0" y="13"/>
                    </a:moveTo>
                    <a:cubicBezTo>
                      <a:pt x="254" y="4"/>
                      <a:pt x="508" y="-1"/>
                      <a:pt x="763" y="-1"/>
                    </a:cubicBezTo>
                    <a:cubicBezTo>
                      <a:pt x="12522" y="-1"/>
                      <a:pt x="22121" y="9406"/>
                      <a:pt x="22358" y="21164"/>
                    </a:cubicBezTo>
                  </a:path>
                  <a:path w="22359" h="21600" stroke="0" extrusionOk="0">
                    <a:moveTo>
                      <a:pt x="0" y="13"/>
                    </a:moveTo>
                    <a:cubicBezTo>
                      <a:pt x="254" y="4"/>
                      <a:pt x="508" y="-1"/>
                      <a:pt x="763" y="-1"/>
                    </a:cubicBezTo>
                    <a:cubicBezTo>
                      <a:pt x="12522" y="-1"/>
                      <a:pt x="22121" y="9406"/>
                      <a:pt x="22358" y="21164"/>
                    </a:cubicBezTo>
                    <a:lnTo>
                      <a:pt x="763" y="21600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53" name="Arc 742"/>
              <p:cNvSpPr>
                <a:spLocks/>
              </p:cNvSpPr>
              <p:nvPr/>
            </p:nvSpPr>
            <p:spPr bwMode="auto">
              <a:xfrm rot="-1140000">
                <a:off x="1592" y="4097"/>
                <a:ext cx="21" cy="49"/>
              </a:xfrm>
              <a:custGeom>
                <a:avLst/>
                <a:gdLst>
                  <a:gd name="T0" fmla="*/ 0 w 21600"/>
                  <a:gd name="T1" fmla="*/ 0 h 22045"/>
                  <a:gd name="T2" fmla="*/ 0 w 21600"/>
                  <a:gd name="T3" fmla="*/ 0 h 22045"/>
                  <a:gd name="T4" fmla="*/ 0 w 21600"/>
                  <a:gd name="T5" fmla="*/ 0 h 2204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45"/>
                  <a:gd name="T11" fmla="*/ 21600 w 21600"/>
                  <a:gd name="T12" fmla="*/ 22045 h 220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45" fill="none" extrusionOk="0">
                    <a:moveTo>
                      <a:pt x="21595" y="-1"/>
                    </a:moveTo>
                    <a:cubicBezTo>
                      <a:pt x="21598" y="148"/>
                      <a:pt x="21600" y="296"/>
                      <a:pt x="21600" y="445"/>
                    </a:cubicBezTo>
                    <a:cubicBezTo>
                      <a:pt x="21600" y="12374"/>
                      <a:pt x="11929" y="22045"/>
                      <a:pt x="-1" y="22045"/>
                    </a:cubicBezTo>
                  </a:path>
                  <a:path w="21600" h="22045" stroke="0" extrusionOk="0">
                    <a:moveTo>
                      <a:pt x="21595" y="-1"/>
                    </a:moveTo>
                    <a:cubicBezTo>
                      <a:pt x="21598" y="148"/>
                      <a:pt x="21600" y="296"/>
                      <a:pt x="21600" y="445"/>
                    </a:cubicBezTo>
                    <a:cubicBezTo>
                      <a:pt x="21600" y="12374"/>
                      <a:pt x="11929" y="22045"/>
                      <a:pt x="-1" y="22045"/>
                    </a:cubicBezTo>
                    <a:lnTo>
                      <a:pt x="0" y="445"/>
                    </a:lnTo>
                    <a:lnTo>
                      <a:pt x="21595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54" name="Arc 743"/>
              <p:cNvSpPr>
                <a:spLocks/>
              </p:cNvSpPr>
              <p:nvPr/>
            </p:nvSpPr>
            <p:spPr bwMode="auto">
              <a:xfrm rot="-1140000">
                <a:off x="1587" y="4048"/>
                <a:ext cx="21" cy="49"/>
              </a:xfrm>
              <a:custGeom>
                <a:avLst/>
                <a:gdLst>
                  <a:gd name="T0" fmla="*/ 0 w 21600"/>
                  <a:gd name="T1" fmla="*/ 0 h 21576"/>
                  <a:gd name="T2" fmla="*/ 0 w 21600"/>
                  <a:gd name="T3" fmla="*/ 0 h 21576"/>
                  <a:gd name="T4" fmla="*/ 0 w 21600"/>
                  <a:gd name="T5" fmla="*/ 0 h 2157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76"/>
                  <a:gd name="T11" fmla="*/ 21600 w 21600"/>
                  <a:gd name="T12" fmla="*/ 21576 h 215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76" fill="none" extrusionOk="0">
                    <a:moveTo>
                      <a:pt x="-1" y="21575"/>
                    </a:moveTo>
                    <a:cubicBezTo>
                      <a:pt x="-1" y="10045"/>
                      <a:pt x="9055" y="548"/>
                      <a:pt x="20573" y="0"/>
                    </a:cubicBezTo>
                  </a:path>
                  <a:path w="21600" h="21576" stroke="0" extrusionOk="0">
                    <a:moveTo>
                      <a:pt x="-1" y="21575"/>
                    </a:moveTo>
                    <a:cubicBezTo>
                      <a:pt x="-1" y="10045"/>
                      <a:pt x="9055" y="548"/>
                      <a:pt x="20573" y="0"/>
                    </a:cubicBezTo>
                    <a:lnTo>
                      <a:pt x="21600" y="21576"/>
                    </a:lnTo>
                    <a:lnTo>
                      <a:pt x="-1" y="2157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55" name="Arc 744"/>
              <p:cNvSpPr>
                <a:spLocks/>
              </p:cNvSpPr>
              <p:nvPr/>
            </p:nvSpPr>
            <p:spPr bwMode="auto">
              <a:xfrm rot="-1140000">
                <a:off x="1722" y="4051"/>
                <a:ext cx="29" cy="50"/>
              </a:xfrm>
              <a:custGeom>
                <a:avLst/>
                <a:gdLst>
                  <a:gd name="T0" fmla="*/ 0 w 21600"/>
                  <a:gd name="T1" fmla="*/ 0 h 21587"/>
                  <a:gd name="T2" fmla="*/ 0 w 21600"/>
                  <a:gd name="T3" fmla="*/ 0 h 21587"/>
                  <a:gd name="T4" fmla="*/ 0 w 21600"/>
                  <a:gd name="T5" fmla="*/ 0 h 2158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87"/>
                  <a:gd name="T11" fmla="*/ 21600 w 21600"/>
                  <a:gd name="T12" fmla="*/ 21587 h 215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87" fill="none" extrusionOk="0">
                    <a:moveTo>
                      <a:pt x="20843" y="21586"/>
                    </a:moveTo>
                    <a:cubicBezTo>
                      <a:pt x="9215" y="21178"/>
                      <a:pt x="-1" y="11634"/>
                      <a:pt x="-1" y="-1"/>
                    </a:cubicBezTo>
                  </a:path>
                  <a:path w="21600" h="21587" stroke="0" extrusionOk="0">
                    <a:moveTo>
                      <a:pt x="20843" y="21586"/>
                    </a:moveTo>
                    <a:cubicBezTo>
                      <a:pt x="9215" y="21178"/>
                      <a:pt x="-1" y="11634"/>
                      <a:pt x="-1" y="-1"/>
                    </a:cubicBezTo>
                    <a:lnTo>
                      <a:pt x="21600" y="0"/>
                    </a:lnTo>
                    <a:lnTo>
                      <a:pt x="20843" y="2158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56" name="Arc 745"/>
              <p:cNvSpPr>
                <a:spLocks/>
              </p:cNvSpPr>
              <p:nvPr/>
            </p:nvSpPr>
            <p:spPr bwMode="auto">
              <a:xfrm rot="-1140000">
                <a:off x="1681" y="4015"/>
                <a:ext cx="30" cy="50"/>
              </a:xfrm>
              <a:custGeom>
                <a:avLst/>
                <a:gdLst>
                  <a:gd name="T0" fmla="*/ 0 w 22333"/>
                  <a:gd name="T1" fmla="*/ 0 h 21600"/>
                  <a:gd name="T2" fmla="*/ 0 w 22333"/>
                  <a:gd name="T3" fmla="*/ 0 h 21600"/>
                  <a:gd name="T4" fmla="*/ 0 w 2233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33"/>
                  <a:gd name="T10" fmla="*/ 0 h 21600"/>
                  <a:gd name="T11" fmla="*/ 22333 w 2233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33" h="21600" fill="none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7" y="-1"/>
                    </a:cubicBezTo>
                    <a:cubicBezTo>
                      <a:pt x="12496" y="-1"/>
                      <a:pt x="22095" y="9406"/>
                      <a:pt x="22332" y="21164"/>
                    </a:cubicBezTo>
                  </a:path>
                  <a:path w="22333" h="21600" stroke="0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7" y="-1"/>
                    </a:cubicBezTo>
                    <a:cubicBezTo>
                      <a:pt x="12496" y="-1"/>
                      <a:pt x="22095" y="9406"/>
                      <a:pt x="22332" y="21164"/>
                    </a:cubicBezTo>
                    <a:lnTo>
                      <a:pt x="737" y="21600"/>
                    </a:lnTo>
                    <a:lnTo>
                      <a:pt x="-1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57" name="Arc 746"/>
              <p:cNvSpPr>
                <a:spLocks/>
              </p:cNvSpPr>
              <p:nvPr/>
            </p:nvSpPr>
            <p:spPr bwMode="auto">
              <a:xfrm rot="-1140000">
                <a:off x="1673" y="4074"/>
                <a:ext cx="21" cy="4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58" name="Arc 747"/>
              <p:cNvSpPr>
                <a:spLocks/>
              </p:cNvSpPr>
              <p:nvPr/>
            </p:nvSpPr>
            <p:spPr bwMode="auto">
              <a:xfrm rot="-1140000">
                <a:off x="1664" y="4021"/>
                <a:ext cx="22" cy="49"/>
              </a:xfrm>
              <a:custGeom>
                <a:avLst/>
                <a:gdLst>
                  <a:gd name="T0" fmla="*/ 0 w 21600"/>
                  <a:gd name="T1" fmla="*/ 0 h 21577"/>
                  <a:gd name="T2" fmla="*/ 0 w 21600"/>
                  <a:gd name="T3" fmla="*/ 0 h 21577"/>
                  <a:gd name="T4" fmla="*/ 0 w 21600"/>
                  <a:gd name="T5" fmla="*/ 0 h 2157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77"/>
                  <a:gd name="T11" fmla="*/ 21600 w 21600"/>
                  <a:gd name="T12" fmla="*/ 21577 h 2157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77" fill="none" extrusionOk="0">
                    <a:moveTo>
                      <a:pt x="-1" y="21576"/>
                    </a:moveTo>
                    <a:cubicBezTo>
                      <a:pt x="-1" y="10038"/>
                      <a:pt x="9069" y="536"/>
                      <a:pt x="20596" y="0"/>
                    </a:cubicBezTo>
                  </a:path>
                  <a:path w="21600" h="21577" stroke="0" extrusionOk="0">
                    <a:moveTo>
                      <a:pt x="-1" y="21576"/>
                    </a:moveTo>
                    <a:cubicBezTo>
                      <a:pt x="-1" y="10038"/>
                      <a:pt x="9069" y="536"/>
                      <a:pt x="20596" y="0"/>
                    </a:cubicBezTo>
                    <a:lnTo>
                      <a:pt x="21600" y="21577"/>
                    </a:lnTo>
                    <a:lnTo>
                      <a:pt x="-1" y="2157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59" name="Arc 748"/>
              <p:cNvSpPr>
                <a:spLocks/>
              </p:cNvSpPr>
              <p:nvPr/>
            </p:nvSpPr>
            <p:spPr bwMode="auto">
              <a:xfrm rot="-1140000">
                <a:off x="1804" y="4023"/>
                <a:ext cx="29" cy="50"/>
              </a:xfrm>
              <a:custGeom>
                <a:avLst/>
                <a:gdLst>
                  <a:gd name="T0" fmla="*/ 0 w 21600"/>
                  <a:gd name="T1" fmla="*/ 0 h 22015"/>
                  <a:gd name="T2" fmla="*/ 0 w 21600"/>
                  <a:gd name="T3" fmla="*/ 0 h 22015"/>
                  <a:gd name="T4" fmla="*/ 0 w 21600"/>
                  <a:gd name="T5" fmla="*/ 0 h 2201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15"/>
                  <a:gd name="T11" fmla="*/ 21600 w 21600"/>
                  <a:gd name="T12" fmla="*/ 22015 h 220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15" fill="none" extrusionOk="0">
                    <a:moveTo>
                      <a:pt x="20834" y="22015"/>
                    </a:moveTo>
                    <a:cubicBezTo>
                      <a:pt x="9210" y="21603"/>
                      <a:pt x="0" y="12060"/>
                      <a:pt x="0" y="429"/>
                    </a:cubicBezTo>
                    <a:cubicBezTo>
                      <a:pt x="0" y="285"/>
                      <a:pt x="1" y="142"/>
                      <a:pt x="4" y="0"/>
                    </a:cubicBezTo>
                  </a:path>
                  <a:path w="21600" h="22015" stroke="0" extrusionOk="0">
                    <a:moveTo>
                      <a:pt x="20834" y="22015"/>
                    </a:moveTo>
                    <a:cubicBezTo>
                      <a:pt x="9210" y="21603"/>
                      <a:pt x="0" y="12060"/>
                      <a:pt x="0" y="429"/>
                    </a:cubicBezTo>
                    <a:cubicBezTo>
                      <a:pt x="0" y="285"/>
                      <a:pt x="1" y="142"/>
                      <a:pt x="4" y="0"/>
                    </a:cubicBezTo>
                    <a:lnTo>
                      <a:pt x="21600" y="429"/>
                    </a:lnTo>
                    <a:lnTo>
                      <a:pt x="20834" y="2201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60" name="Arc 749"/>
              <p:cNvSpPr>
                <a:spLocks/>
              </p:cNvSpPr>
              <p:nvPr/>
            </p:nvSpPr>
            <p:spPr bwMode="auto">
              <a:xfrm rot="-1140000">
                <a:off x="1763" y="3986"/>
                <a:ext cx="30" cy="50"/>
              </a:xfrm>
              <a:custGeom>
                <a:avLst/>
                <a:gdLst>
                  <a:gd name="T0" fmla="*/ 0 w 22319"/>
                  <a:gd name="T1" fmla="*/ 0 h 21600"/>
                  <a:gd name="T2" fmla="*/ 0 w 22319"/>
                  <a:gd name="T3" fmla="*/ 0 h 21600"/>
                  <a:gd name="T4" fmla="*/ 0 w 2231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19"/>
                  <a:gd name="T10" fmla="*/ 0 h 21600"/>
                  <a:gd name="T11" fmla="*/ 22319 w 2231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19" h="21600" fill="none" extrusionOk="0">
                    <a:moveTo>
                      <a:pt x="0" y="12"/>
                    </a:moveTo>
                    <a:cubicBezTo>
                      <a:pt x="241" y="4"/>
                      <a:pt x="482" y="-1"/>
                      <a:pt x="724" y="-1"/>
                    </a:cubicBezTo>
                    <a:cubicBezTo>
                      <a:pt x="12480" y="-1"/>
                      <a:pt x="22077" y="9402"/>
                      <a:pt x="22319" y="21155"/>
                    </a:cubicBezTo>
                  </a:path>
                  <a:path w="22319" h="21600" stroke="0" extrusionOk="0">
                    <a:moveTo>
                      <a:pt x="0" y="12"/>
                    </a:moveTo>
                    <a:cubicBezTo>
                      <a:pt x="241" y="4"/>
                      <a:pt x="482" y="-1"/>
                      <a:pt x="724" y="-1"/>
                    </a:cubicBezTo>
                    <a:cubicBezTo>
                      <a:pt x="12480" y="-1"/>
                      <a:pt x="22077" y="9402"/>
                      <a:pt x="22319" y="21155"/>
                    </a:cubicBezTo>
                    <a:lnTo>
                      <a:pt x="724" y="21600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61" name="Arc 750"/>
              <p:cNvSpPr>
                <a:spLocks/>
              </p:cNvSpPr>
              <p:nvPr/>
            </p:nvSpPr>
            <p:spPr bwMode="auto">
              <a:xfrm rot="-1140000">
                <a:off x="1749" y="4045"/>
                <a:ext cx="23" cy="51"/>
              </a:xfrm>
              <a:custGeom>
                <a:avLst/>
                <a:gdLst>
                  <a:gd name="T0" fmla="*/ 0 w 22614"/>
                  <a:gd name="T1" fmla="*/ 0 h 22047"/>
                  <a:gd name="T2" fmla="*/ 0 w 22614"/>
                  <a:gd name="T3" fmla="*/ 0 h 22047"/>
                  <a:gd name="T4" fmla="*/ 0 w 22614"/>
                  <a:gd name="T5" fmla="*/ 0 h 22047"/>
                  <a:gd name="T6" fmla="*/ 0 60000 65536"/>
                  <a:gd name="T7" fmla="*/ 0 60000 65536"/>
                  <a:gd name="T8" fmla="*/ 0 60000 65536"/>
                  <a:gd name="T9" fmla="*/ 0 w 22614"/>
                  <a:gd name="T10" fmla="*/ 0 h 22047"/>
                  <a:gd name="T11" fmla="*/ 22614 w 22614"/>
                  <a:gd name="T12" fmla="*/ 22047 h 220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14" h="22047" fill="none" extrusionOk="0">
                    <a:moveTo>
                      <a:pt x="22609" y="-1"/>
                    </a:moveTo>
                    <a:cubicBezTo>
                      <a:pt x="22612" y="148"/>
                      <a:pt x="22614" y="297"/>
                      <a:pt x="22614" y="447"/>
                    </a:cubicBezTo>
                    <a:cubicBezTo>
                      <a:pt x="22614" y="12376"/>
                      <a:pt x="12943" y="22047"/>
                      <a:pt x="1014" y="22047"/>
                    </a:cubicBezTo>
                    <a:cubicBezTo>
                      <a:pt x="675" y="22046"/>
                      <a:pt x="337" y="22039"/>
                      <a:pt x="-1" y="22023"/>
                    </a:cubicBezTo>
                  </a:path>
                  <a:path w="22614" h="22047" stroke="0" extrusionOk="0">
                    <a:moveTo>
                      <a:pt x="22609" y="-1"/>
                    </a:moveTo>
                    <a:cubicBezTo>
                      <a:pt x="22612" y="148"/>
                      <a:pt x="22614" y="297"/>
                      <a:pt x="22614" y="447"/>
                    </a:cubicBezTo>
                    <a:cubicBezTo>
                      <a:pt x="22614" y="12376"/>
                      <a:pt x="12943" y="22047"/>
                      <a:pt x="1014" y="22047"/>
                    </a:cubicBezTo>
                    <a:cubicBezTo>
                      <a:pt x="675" y="22046"/>
                      <a:pt x="337" y="22039"/>
                      <a:pt x="-1" y="22023"/>
                    </a:cubicBezTo>
                    <a:lnTo>
                      <a:pt x="1014" y="447"/>
                    </a:lnTo>
                    <a:lnTo>
                      <a:pt x="22609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62" name="Arc 751"/>
              <p:cNvSpPr>
                <a:spLocks/>
              </p:cNvSpPr>
              <p:nvPr/>
            </p:nvSpPr>
            <p:spPr bwMode="auto">
              <a:xfrm rot="-1140000">
                <a:off x="1746" y="3995"/>
                <a:ext cx="20" cy="48"/>
              </a:xfrm>
              <a:custGeom>
                <a:avLst/>
                <a:gdLst>
                  <a:gd name="T0" fmla="*/ 0 w 21596"/>
                  <a:gd name="T1" fmla="*/ 0 h 21575"/>
                  <a:gd name="T2" fmla="*/ 0 w 21596"/>
                  <a:gd name="T3" fmla="*/ 0 h 21575"/>
                  <a:gd name="T4" fmla="*/ 0 w 21596"/>
                  <a:gd name="T5" fmla="*/ 0 h 21575"/>
                  <a:gd name="T6" fmla="*/ 0 60000 65536"/>
                  <a:gd name="T7" fmla="*/ 0 60000 65536"/>
                  <a:gd name="T8" fmla="*/ 0 60000 65536"/>
                  <a:gd name="T9" fmla="*/ 0 w 21596"/>
                  <a:gd name="T10" fmla="*/ 0 h 21575"/>
                  <a:gd name="T11" fmla="*/ 21596 w 21596"/>
                  <a:gd name="T12" fmla="*/ 21575 h 2157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6" h="21575" fill="none" extrusionOk="0">
                    <a:moveTo>
                      <a:pt x="0" y="21140"/>
                    </a:moveTo>
                    <a:cubicBezTo>
                      <a:pt x="229" y="9785"/>
                      <a:pt x="9210" y="547"/>
                      <a:pt x="20554" y="0"/>
                    </a:cubicBezTo>
                  </a:path>
                  <a:path w="21596" h="21575" stroke="0" extrusionOk="0">
                    <a:moveTo>
                      <a:pt x="0" y="21140"/>
                    </a:moveTo>
                    <a:cubicBezTo>
                      <a:pt x="229" y="9785"/>
                      <a:pt x="9210" y="547"/>
                      <a:pt x="20554" y="0"/>
                    </a:cubicBezTo>
                    <a:lnTo>
                      <a:pt x="21596" y="21575"/>
                    </a:lnTo>
                    <a:lnTo>
                      <a:pt x="0" y="2114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63" name="Arc 752"/>
              <p:cNvSpPr>
                <a:spLocks/>
              </p:cNvSpPr>
              <p:nvPr/>
            </p:nvSpPr>
            <p:spPr bwMode="auto">
              <a:xfrm rot="9660000">
                <a:off x="1927" y="3938"/>
                <a:ext cx="21" cy="49"/>
              </a:xfrm>
              <a:custGeom>
                <a:avLst/>
                <a:gdLst>
                  <a:gd name="T0" fmla="*/ 0 w 21600"/>
                  <a:gd name="T1" fmla="*/ 0 h 22045"/>
                  <a:gd name="T2" fmla="*/ 0 w 21600"/>
                  <a:gd name="T3" fmla="*/ 0 h 22045"/>
                  <a:gd name="T4" fmla="*/ 0 w 21600"/>
                  <a:gd name="T5" fmla="*/ 0 h 2204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45"/>
                  <a:gd name="T11" fmla="*/ 21600 w 21600"/>
                  <a:gd name="T12" fmla="*/ 22045 h 220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45" fill="none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</a:path>
                  <a:path w="21600" h="22045" stroke="0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  <a:lnTo>
                      <a:pt x="21600" y="445"/>
                    </a:lnTo>
                    <a:lnTo>
                      <a:pt x="21600" y="2204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62515" name="Group 753"/>
            <p:cNvGrpSpPr>
              <a:grpSpLocks/>
            </p:cNvGrpSpPr>
            <p:nvPr/>
          </p:nvGrpSpPr>
          <p:grpSpPr bwMode="auto">
            <a:xfrm>
              <a:off x="2007" y="3936"/>
              <a:ext cx="478" cy="225"/>
              <a:chOff x="2007" y="3936"/>
              <a:chExt cx="478" cy="225"/>
            </a:xfrm>
          </p:grpSpPr>
          <p:sp>
            <p:nvSpPr>
              <p:cNvPr id="162516" name="Arc 754"/>
              <p:cNvSpPr>
                <a:spLocks/>
              </p:cNvSpPr>
              <p:nvPr/>
            </p:nvSpPr>
            <p:spPr bwMode="auto">
              <a:xfrm rot="-9660000">
                <a:off x="2058" y="3940"/>
                <a:ext cx="29" cy="49"/>
              </a:xfrm>
              <a:custGeom>
                <a:avLst/>
                <a:gdLst>
                  <a:gd name="T0" fmla="*/ 0 w 21600"/>
                  <a:gd name="T1" fmla="*/ 0 h 22024"/>
                  <a:gd name="T2" fmla="*/ 0 w 21600"/>
                  <a:gd name="T3" fmla="*/ 0 h 22024"/>
                  <a:gd name="T4" fmla="*/ 0 w 21600"/>
                  <a:gd name="T5" fmla="*/ 0 h 2202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24"/>
                  <a:gd name="T11" fmla="*/ 21600 w 21600"/>
                  <a:gd name="T12" fmla="*/ 22024 h 220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24" fill="none" extrusionOk="0">
                    <a:moveTo>
                      <a:pt x="20834" y="22024"/>
                    </a:moveTo>
                    <a:cubicBezTo>
                      <a:pt x="9210" y="21612"/>
                      <a:pt x="0" y="12069"/>
                      <a:pt x="0" y="438"/>
                    </a:cubicBezTo>
                    <a:cubicBezTo>
                      <a:pt x="0" y="291"/>
                      <a:pt x="1" y="145"/>
                      <a:pt x="4" y="0"/>
                    </a:cubicBezTo>
                  </a:path>
                  <a:path w="21600" h="22024" stroke="0" extrusionOk="0">
                    <a:moveTo>
                      <a:pt x="20834" y="22024"/>
                    </a:moveTo>
                    <a:cubicBezTo>
                      <a:pt x="9210" y="21612"/>
                      <a:pt x="0" y="12069"/>
                      <a:pt x="0" y="438"/>
                    </a:cubicBezTo>
                    <a:cubicBezTo>
                      <a:pt x="0" y="291"/>
                      <a:pt x="1" y="145"/>
                      <a:pt x="4" y="0"/>
                    </a:cubicBezTo>
                    <a:lnTo>
                      <a:pt x="21600" y="438"/>
                    </a:lnTo>
                    <a:lnTo>
                      <a:pt x="20834" y="2202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17" name="Arc 755"/>
              <p:cNvSpPr>
                <a:spLocks/>
              </p:cNvSpPr>
              <p:nvPr/>
            </p:nvSpPr>
            <p:spPr bwMode="auto">
              <a:xfrm rot="-9660000">
                <a:off x="2056" y="3994"/>
                <a:ext cx="29" cy="4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18" name="Arc 756"/>
              <p:cNvSpPr>
                <a:spLocks/>
              </p:cNvSpPr>
              <p:nvPr/>
            </p:nvSpPr>
            <p:spPr bwMode="auto">
              <a:xfrm rot="-9660000">
                <a:off x="2110" y="3963"/>
                <a:ext cx="22" cy="49"/>
              </a:xfrm>
              <a:custGeom>
                <a:avLst/>
                <a:gdLst>
                  <a:gd name="T0" fmla="*/ 0 w 22604"/>
                  <a:gd name="T1" fmla="*/ 0 h 21600"/>
                  <a:gd name="T2" fmla="*/ 0 w 22604"/>
                  <a:gd name="T3" fmla="*/ 0 h 21600"/>
                  <a:gd name="T4" fmla="*/ 0 w 2260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604"/>
                  <a:gd name="T10" fmla="*/ 0 h 21600"/>
                  <a:gd name="T11" fmla="*/ 22604 w 2260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04" h="21600" fill="none" extrusionOk="0">
                    <a:moveTo>
                      <a:pt x="22604" y="0"/>
                    </a:moveTo>
                    <a:cubicBezTo>
                      <a:pt x="22604" y="11929"/>
                      <a:pt x="12933" y="21600"/>
                      <a:pt x="1004" y="21600"/>
                    </a:cubicBezTo>
                    <a:cubicBezTo>
                      <a:pt x="669" y="21599"/>
                      <a:pt x="334" y="21592"/>
                      <a:pt x="0" y="21576"/>
                    </a:cubicBezTo>
                  </a:path>
                  <a:path w="22604" h="21600" stroke="0" extrusionOk="0">
                    <a:moveTo>
                      <a:pt x="22604" y="0"/>
                    </a:moveTo>
                    <a:cubicBezTo>
                      <a:pt x="22604" y="11929"/>
                      <a:pt x="12933" y="21600"/>
                      <a:pt x="1004" y="21600"/>
                    </a:cubicBezTo>
                    <a:cubicBezTo>
                      <a:pt x="669" y="21599"/>
                      <a:pt x="334" y="21592"/>
                      <a:pt x="0" y="21576"/>
                    </a:cubicBezTo>
                    <a:lnTo>
                      <a:pt x="1004" y="0"/>
                    </a:lnTo>
                    <a:lnTo>
                      <a:pt x="22604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19" name="Arc 757"/>
              <p:cNvSpPr>
                <a:spLocks/>
              </p:cNvSpPr>
              <p:nvPr/>
            </p:nvSpPr>
            <p:spPr bwMode="auto">
              <a:xfrm rot="-9660000">
                <a:off x="2007" y="3977"/>
                <a:ext cx="22" cy="49"/>
              </a:xfrm>
              <a:custGeom>
                <a:avLst/>
                <a:gdLst>
                  <a:gd name="T0" fmla="*/ 0 w 21596"/>
                  <a:gd name="T1" fmla="*/ 0 h 21578"/>
                  <a:gd name="T2" fmla="*/ 0 w 21596"/>
                  <a:gd name="T3" fmla="*/ 0 h 21578"/>
                  <a:gd name="T4" fmla="*/ 0 w 21596"/>
                  <a:gd name="T5" fmla="*/ 0 h 21578"/>
                  <a:gd name="T6" fmla="*/ 0 60000 65536"/>
                  <a:gd name="T7" fmla="*/ 0 60000 65536"/>
                  <a:gd name="T8" fmla="*/ 0 60000 65536"/>
                  <a:gd name="T9" fmla="*/ 0 w 21596"/>
                  <a:gd name="T10" fmla="*/ 0 h 21578"/>
                  <a:gd name="T11" fmla="*/ 21596 w 21596"/>
                  <a:gd name="T12" fmla="*/ 21578 h 2157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6" h="21578" fill="none" extrusionOk="0">
                    <a:moveTo>
                      <a:pt x="0" y="21142"/>
                    </a:moveTo>
                    <a:cubicBezTo>
                      <a:pt x="230" y="9760"/>
                      <a:pt x="9253" y="511"/>
                      <a:pt x="20624" y="-1"/>
                    </a:cubicBezTo>
                  </a:path>
                  <a:path w="21596" h="21578" stroke="0" extrusionOk="0">
                    <a:moveTo>
                      <a:pt x="0" y="21142"/>
                    </a:moveTo>
                    <a:cubicBezTo>
                      <a:pt x="230" y="9760"/>
                      <a:pt x="9253" y="511"/>
                      <a:pt x="20624" y="-1"/>
                    </a:cubicBezTo>
                    <a:lnTo>
                      <a:pt x="21596" y="21578"/>
                    </a:lnTo>
                    <a:lnTo>
                      <a:pt x="0" y="2114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20" name="Arc 758"/>
              <p:cNvSpPr>
                <a:spLocks/>
              </p:cNvSpPr>
              <p:nvPr/>
            </p:nvSpPr>
            <p:spPr bwMode="auto">
              <a:xfrm rot="-9660000">
                <a:off x="2082" y="3998"/>
                <a:ext cx="21" cy="49"/>
              </a:xfrm>
              <a:custGeom>
                <a:avLst/>
                <a:gdLst>
                  <a:gd name="T0" fmla="*/ 0 w 21600"/>
                  <a:gd name="T1" fmla="*/ 0 h 21576"/>
                  <a:gd name="T2" fmla="*/ 0 w 21600"/>
                  <a:gd name="T3" fmla="*/ 0 h 21576"/>
                  <a:gd name="T4" fmla="*/ 0 w 21600"/>
                  <a:gd name="T5" fmla="*/ 0 h 2157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76"/>
                  <a:gd name="T11" fmla="*/ 21600 w 21600"/>
                  <a:gd name="T12" fmla="*/ 21576 h 215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76" fill="none" extrusionOk="0">
                    <a:moveTo>
                      <a:pt x="-1" y="21575"/>
                    </a:moveTo>
                    <a:cubicBezTo>
                      <a:pt x="-1" y="10045"/>
                      <a:pt x="9055" y="548"/>
                      <a:pt x="20573" y="0"/>
                    </a:cubicBezTo>
                  </a:path>
                  <a:path w="21600" h="21576" stroke="0" extrusionOk="0">
                    <a:moveTo>
                      <a:pt x="-1" y="21575"/>
                    </a:moveTo>
                    <a:cubicBezTo>
                      <a:pt x="-1" y="10045"/>
                      <a:pt x="9055" y="548"/>
                      <a:pt x="20573" y="0"/>
                    </a:cubicBezTo>
                    <a:lnTo>
                      <a:pt x="21600" y="21576"/>
                    </a:lnTo>
                    <a:lnTo>
                      <a:pt x="-1" y="2157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21" name="Arc 759"/>
              <p:cNvSpPr>
                <a:spLocks/>
              </p:cNvSpPr>
              <p:nvPr/>
            </p:nvSpPr>
            <p:spPr bwMode="auto">
              <a:xfrm rot="-9660000">
                <a:off x="2131" y="3967"/>
                <a:ext cx="27" cy="49"/>
              </a:xfrm>
              <a:custGeom>
                <a:avLst/>
                <a:gdLst>
                  <a:gd name="T0" fmla="*/ 0 w 21600"/>
                  <a:gd name="T1" fmla="*/ 0 h 22021"/>
                  <a:gd name="T2" fmla="*/ 0 w 21600"/>
                  <a:gd name="T3" fmla="*/ 0 h 22021"/>
                  <a:gd name="T4" fmla="*/ 0 w 21600"/>
                  <a:gd name="T5" fmla="*/ 0 h 2202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21"/>
                  <a:gd name="T11" fmla="*/ 21600 w 21600"/>
                  <a:gd name="T12" fmla="*/ 22021 h 220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21" fill="none" extrusionOk="0">
                    <a:moveTo>
                      <a:pt x="20776" y="22021"/>
                    </a:moveTo>
                    <a:cubicBezTo>
                      <a:pt x="9176" y="21578"/>
                      <a:pt x="0" y="12046"/>
                      <a:pt x="0" y="437"/>
                    </a:cubicBezTo>
                    <a:cubicBezTo>
                      <a:pt x="0" y="291"/>
                      <a:pt x="1" y="145"/>
                      <a:pt x="4" y="0"/>
                    </a:cubicBezTo>
                  </a:path>
                  <a:path w="21600" h="22021" stroke="0" extrusionOk="0">
                    <a:moveTo>
                      <a:pt x="20776" y="22021"/>
                    </a:moveTo>
                    <a:cubicBezTo>
                      <a:pt x="9176" y="21578"/>
                      <a:pt x="0" y="12046"/>
                      <a:pt x="0" y="437"/>
                    </a:cubicBezTo>
                    <a:cubicBezTo>
                      <a:pt x="0" y="291"/>
                      <a:pt x="1" y="145"/>
                      <a:pt x="4" y="0"/>
                    </a:cubicBezTo>
                    <a:lnTo>
                      <a:pt x="21600" y="437"/>
                    </a:lnTo>
                    <a:lnTo>
                      <a:pt x="20776" y="2202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22" name="Arc 760"/>
              <p:cNvSpPr>
                <a:spLocks/>
              </p:cNvSpPr>
              <p:nvPr/>
            </p:nvSpPr>
            <p:spPr bwMode="auto">
              <a:xfrm rot="-9660000">
                <a:off x="2132" y="4021"/>
                <a:ext cx="27" cy="4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23" name="Arc 761"/>
              <p:cNvSpPr>
                <a:spLocks/>
              </p:cNvSpPr>
              <p:nvPr/>
            </p:nvSpPr>
            <p:spPr bwMode="auto">
              <a:xfrm rot="1140000">
                <a:off x="2396" y="4099"/>
                <a:ext cx="29" cy="50"/>
              </a:xfrm>
              <a:custGeom>
                <a:avLst/>
                <a:gdLst>
                  <a:gd name="T0" fmla="*/ 0 w 22357"/>
                  <a:gd name="T1" fmla="*/ 0 h 21600"/>
                  <a:gd name="T2" fmla="*/ 0 w 22357"/>
                  <a:gd name="T3" fmla="*/ 0 h 21600"/>
                  <a:gd name="T4" fmla="*/ 0 w 2235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57"/>
                  <a:gd name="T10" fmla="*/ 0 h 21600"/>
                  <a:gd name="T11" fmla="*/ 22357 w 2235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57" h="21600" fill="none" extrusionOk="0">
                    <a:moveTo>
                      <a:pt x="22357" y="0"/>
                    </a:moveTo>
                    <a:cubicBezTo>
                      <a:pt x="22357" y="11929"/>
                      <a:pt x="12686" y="21600"/>
                      <a:pt x="757" y="21600"/>
                    </a:cubicBezTo>
                    <a:cubicBezTo>
                      <a:pt x="504" y="21599"/>
                      <a:pt x="252" y="21595"/>
                      <a:pt x="0" y="21586"/>
                    </a:cubicBezTo>
                  </a:path>
                  <a:path w="22357" h="21600" stroke="0" extrusionOk="0">
                    <a:moveTo>
                      <a:pt x="22357" y="0"/>
                    </a:moveTo>
                    <a:cubicBezTo>
                      <a:pt x="22357" y="11929"/>
                      <a:pt x="12686" y="21600"/>
                      <a:pt x="757" y="21600"/>
                    </a:cubicBezTo>
                    <a:cubicBezTo>
                      <a:pt x="504" y="21599"/>
                      <a:pt x="252" y="21595"/>
                      <a:pt x="0" y="21586"/>
                    </a:cubicBezTo>
                    <a:lnTo>
                      <a:pt x="757" y="0"/>
                    </a:lnTo>
                    <a:lnTo>
                      <a:pt x="22357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24" name="Arc 762"/>
              <p:cNvSpPr>
                <a:spLocks/>
              </p:cNvSpPr>
              <p:nvPr/>
            </p:nvSpPr>
            <p:spPr bwMode="auto">
              <a:xfrm rot="1140000">
                <a:off x="2436" y="4065"/>
                <a:ext cx="29" cy="50"/>
              </a:xfrm>
              <a:custGeom>
                <a:avLst/>
                <a:gdLst>
                  <a:gd name="T0" fmla="*/ 0 w 21600"/>
                  <a:gd name="T1" fmla="*/ 0 h 21587"/>
                  <a:gd name="T2" fmla="*/ 0 w 21600"/>
                  <a:gd name="T3" fmla="*/ 0 h 21587"/>
                  <a:gd name="T4" fmla="*/ 0 w 21600"/>
                  <a:gd name="T5" fmla="*/ 0 h 2158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87"/>
                  <a:gd name="T11" fmla="*/ 21600 w 21600"/>
                  <a:gd name="T12" fmla="*/ 21587 h 215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87" fill="none" extrusionOk="0">
                    <a:moveTo>
                      <a:pt x="-1" y="21586"/>
                    </a:moveTo>
                    <a:cubicBezTo>
                      <a:pt x="-1" y="9952"/>
                      <a:pt x="9215" y="408"/>
                      <a:pt x="20843" y="0"/>
                    </a:cubicBezTo>
                  </a:path>
                  <a:path w="21600" h="21587" stroke="0" extrusionOk="0">
                    <a:moveTo>
                      <a:pt x="-1" y="21586"/>
                    </a:moveTo>
                    <a:cubicBezTo>
                      <a:pt x="-1" y="9952"/>
                      <a:pt x="9215" y="408"/>
                      <a:pt x="20843" y="0"/>
                    </a:cubicBezTo>
                    <a:lnTo>
                      <a:pt x="21600" y="21587"/>
                    </a:lnTo>
                    <a:lnTo>
                      <a:pt x="-1" y="2158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25" name="Arc 763"/>
              <p:cNvSpPr>
                <a:spLocks/>
              </p:cNvSpPr>
              <p:nvPr/>
            </p:nvSpPr>
            <p:spPr bwMode="auto">
              <a:xfrm rot="1140000">
                <a:off x="2460" y="4112"/>
                <a:ext cx="21" cy="49"/>
              </a:xfrm>
              <a:custGeom>
                <a:avLst/>
                <a:gdLst>
                  <a:gd name="T0" fmla="*/ 0 w 21600"/>
                  <a:gd name="T1" fmla="*/ 0 h 22045"/>
                  <a:gd name="T2" fmla="*/ 0 w 21600"/>
                  <a:gd name="T3" fmla="*/ 0 h 22045"/>
                  <a:gd name="T4" fmla="*/ 0 w 21600"/>
                  <a:gd name="T5" fmla="*/ 0 h 2204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45"/>
                  <a:gd name="T11" fmla="*/ 21600 w 21600"/>
                  <a:gd name="T12" fmla="*/ 22045 h 220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45" fill="none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</a:path>
                  <a:path w="21600" h="22045" stroke="0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  <a:lnTo>
                      <a:pt x="21600" y="445"/>
                    </a:lnTo>
                    <a:lnTo>
                      <a:pt x="21600" y="2204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26" name="Arc 764"/>
              <p:cNvSpPr>
                <a:spLocks/>
              </p:cNvSpPr>
              <p:nvPr/>
            </p:nvSpPr>
            <p:spPr bwMode="auto">
              <a:xfrm rot="1140000">
                <a:off x="2463" y="4073"/>
                <a:ext cx="22" cy="49"/>
              </a:xfrm>
              <a:custGeom>
                <a:avLst/>
                <a:gdLst>
                  <a:gd name="T0" fmla="*/ 0 w 22604"/>
                  <a:gd name="T1" fmla="*/ 0 h 21600"/>
                  <a:gd name="T2" fmla="*/ 0 w 22604"/>
                  <a:gd name="T3" fmla="*/ 0 h 21600"/>
                  <a:gd name="T4" fmla="*/ 0 w 2260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604"/>
                  <a:gd name="T10" fmla="*/ 0 h 21600"/>
                  <a:gd name="T11" fmla="*/ 22604 w 2260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04" h="21600" fill="none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</a:path>
                  <a:path w="22604" h="21600" stroke="0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  <a:lnTo>
                      <a:pt x="1004" y="21600"/>
                    </a:lnTo>
                    <a:lnTo>
                      <a:pt x="0" y="2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27" name="Arc 765"/>
              <p:cNvSpPr>
                <a:spLocks/>
              </p:cNvSpPr>
              <p:nvPr/>
            </p:nvSpPr>
            <p:spPr bwMode="auto">
              <a:xfrm rot="1140000">
                <a:off x="2312" y="4073"/>
                <a:ext cx="30" cy="51"/>
              </a:xfrm>
              <a:custGeom>
                <a:avLst/>
                <a:gdLst>
                  <a:gd name="T0" fmla="*/ 0 w 22365"/>
                  <a:gd name="T1" fmla="*/ 0 h 22044"/>
                  <a:gd name="T2" fmla="*/ 0 w 22365"/>
                  <a:gd name="T3" fmla="*/ 0 h 22044"/>
                  <a:gd name="T4" fmla="*/ 0 w 22365"/>
                  <a:gd name="T5" fmla="*/ 0 h 22044"/>
                  <a:gd name="T6" fmla="*/ 0 60000 65536"/>
                  <a:gd name="T7" fmla="*/ 0 60000 65536"/>
                  <a:gd name="T8" fmla="*/ 0 60000 65536"/>
                  <a:gd name="T9" fmla="*/ 0 w 22365"/>
                  <a:gd name="T10" fmla="*/ 0 h 22044"/>
                  <a:gd name="T11" fmla="*/ 22365 w 22365"/>
                  <a:gd name="T12" fmla="*/ 22044 h 220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65" h="22044" fill="none" extrusionOk="0">
                    <a:moveTo>
                      <a:pt x="22360" y="-1"/>
                    </a:moveTo>
                    <a:cubicBezTo>
                      <a:pt x="22363" y="147"/>
                      <a:pt x="22365" y="295"/>
                      <a:pt x="22365" y="444"/>
                    </a:cubicBezTo>
                    <a:cubicBezTo>
                      <a:pt x="22365" y="12373"/>
                      <a:pt x="12694" y="22044"/>
                      <a:pt x="765" y="22044"/>
                    </a:cubicBezTo>
                    <a:cubicBezTo>
                      <a:pt x="509" y="22043"/>
                      <a:pt x="254" y="22039"/>
                      <a:pt x="-1" y="22030"/>
                    </a:cubicBezTo>
                  </a:path>
                  <a:path w="22365" h="22044" stroke="0" extrusionOk="0">
                    <a:moveTo>
                      <a:pt x="22360" y="-1"/>
                    </a:moveTo>
                    <a:cubicBezTo>
                      <a:pt x="22363" y="147"/>
                      <a:pt x="22365" y="295"/>
                      <a:pt x="22365" y="444"/>
                    </a:cubicBezTo>
                    <a:cubicBezTo>
                      <a:pt x="22365" y="12373"/>
                      <a:pt x="12694" y="22044"/>
                      <a:pt x="765" y="22044"/>
                    </a:cubicBezTo>
                    <a:cubicBezTo>
                      <a:pt x="509" y="22043"/>
                      <a:pt x="254" y="22039"/>
                      <a:pt x="-1" y="22030"/>
                    </a:cubicBezTo>
                    <a:lnTo>
                      <a:pt x="765" y="444"/>
                    </a:lnTo>
                    <a:lnTo>
                      <a:pt x="2236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28" name="Arc 766"/>
              <p:cNvSpPr>
                <a:spLocks/>
              </p:cNvSpPr>
              <p:nvPr/>
            </p:nvSpPr>
            <p:spPr bwMode="auto">
              <a:xfrm rot="1140000">
                <a:off x="2354" y="4039"/>
                <a:ext cx="28" cy="50"/>
              </a:xfrm>
              <a:custGeom>
                <a:avLst/>
                <a:gdLst>
                  <a:gd name="T0" fmla="*/ 0 w 21600"/>
                  <a:gd name="T1" fmla="*/ 0 h 21586"/>
                  <a:gd name="T2" fmla="*/ 0 w 21600"/>
                  <a:gd name="T3" fmla="*/ 0 h 21586"/>
                  <a:gd name="T4" fmla="*/ 0 w 21600"/>
                  <a:gd name="T5" fmla="*/ 0 h 2158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86"/>
                  <a:gd name="T11" fmla="*/ 21600 w 21600"/>
                  <a:gd name="T12" fmla="*/ 21586 h 215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86" fill="none" extrusionOk="0">
                    <a:moveTo>
                      <a:pt x="-1" y="21585"/>
                    </a:moveTo>
                    <a:cubicBezTo>
                      <a:pt x="-1" y="9956"/>
                      <a:pt x="9207" y="414"/>
                      <a:pt x="20828" y="-1"/>
                    </a:cubicBezTo>
                  </a:path>
                  <a:path w="21600" h="21586" stroke="0" extrusionOk="0">
                    <a:moveTo>
                      <a:pt x="-1" y="21585"/>
                    </a:moveTo>
                    <a:cubicBezTo>
                      <a:pt x="-1" y="9956"/>
                      <a:pt x="9207" y="414"/>
                      <a:pt x="20828" y="-1"/>
                    </a:cubicBezTo>
                    <a:lnTo>
                      <a:pt x="21600" y="21586"/>
                    </a:lnTo>
                    <a:lnTo>
                      <a:pt x="-1" y="2158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29" name="Arc 767"/>
              <p:cNvSpPr>
                <a:spLocks/>
              </p:cNvSpPr>
              <p:nvPr/>
            </p:nvSpPr>
            <p:spPr bwMode="auto">
              <a:xfrm rot="1140000">
                <a:off x="2375" y="4096"/>
                <a:ext cx="21" cy="49"/>
              </a:xfrm>
              <a:custGeom>
                <a:avLst/>
                <a:gdLst>
                  <a:gd name="T0" fmla="*/ 0 w 21600"/>
                  <a:gd name="T1" fmla="*/ 0 h 22009"/>
                  <a:gd name="T2" fmla="*/ 0 w 21600"/>
                  <a:gd name="T3" fmla="*/ 0 h 22009"/>
                  <a:gd name="T4" fmla="*/ 0 w 21600"/>
                  <a:gd name="T5" fmla="*/ 0 h 2200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09"/>
                  <a:gd name="T11" fmla="*/ 21600 w 21600"/>
                  <a:gd name="T12" fmla="*/ 22009 h 220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09" fill="none" extrusionOk="0">
                    <a:moveTo>
                      <a:pt x="20537" y="22008"/>
                    </a:moveTo>
                    <a:cubicBezTo>
                      <a:pt x="9034" y="21442"/>
                      <a:pt x="0" y="11951"/>
                      <a:pt x="0" y="435"/>
                    </a:cubicBezTo>
                    <a:cubicBezTo>
                      <a:pt x="0" y="289"/>
                      <a:pt x="1" y="144"/>
                      <a:pt x="4" y="0"/>
                    </a:cubicBezTo>
                  </a:path>
                  <a:path w="21600" h="22009" stroke="0" extrusionOk="0">
                    <a:moveTo>
                      <a:pt x="20537" y="22008"/>
                    </a:moveTo>
                    <a:cubicBezTo>
                      <a:pt x="9034" y="21442"/>
                      <a:pt x="0" y="11951"/>
                      <a:pt x="0" y="435"/>
                    </a:cubicBezTo>
                    <a:cubicBezTo>
                      <a:pt x="0" y="289"/>
                      <a:pt x="1" y="144"/>
                      <a:pt x="4" y="0"/>
                    </a:cubicBezTo>
                    <a:lnTo>
                      <a:pt x="21600" y="435"/>
                    </a:lnTo>
                    <a:lnTo>
                      <a:pt x="20537" y="2200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30" name="Arc 768"/>
              <p:cNvSpPr>
                <a:spLocks/>
              </p:cNvSpPr>
              <p:nvPr/>
            </p:nvSpPr>
            <p:spPr bwMode="auto">
              <a:xfrm rot="1140000">
                <a:off x="2380" y="4047"/>
                <a:ext cx="22" cy="49"/>
              </a:xfrm>
              <a:custGeom>
                <a:avLst/>
                <a:gdLst>
                  <a:gd name="T0" fmla="*/ 0 w 22604"/>
                  <a:gd name="T1" fmla="*/ 0 h 21600"/>
                  <a:gd name="T2" fmla="*/ 0 w 22604"/>
                  <a:gd name="T3" fmla="*/ 0 h 21600"/>
                  <a:gd name="T4" fmla="*/ 0 w 2260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604"/>
                  <a:gd name="T10" fmla="*/ 0 h 21600"/>
                  <a:gd name="T11" fmla="*/ 22604 w 2260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04" h="21600" fill="none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</a:path>
                  <a:path w="22604" h="21600" stroke="0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  <a:lnTo>
                      <a:pt x="1004" y="21600"/>
                    </a:lnTo>
                    <a:lnTo>
                      <a:pt x="0" y="2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31" name="Arc 769"/>
              <p:cNvSpPr>
                <a:spLocks/>
              </p:cNvSpPr>
              <p:nvPr/>
            </p:nvSpPr>
            <p:spPr bwMode="auto">
              <a:xfrm rot="1140000">
                <a:off x="2238" y="4050"/>
                <a:ext cx="29" cy="50"/>
              </a:xfrm>
              <a:custGeom>
                <a:avLst/>
                <a:gdLst>
                  <a:gd name="T0" fmla="*/ 0 w 22357"/>
                  <a:gd name="T1" fmla="*/ 0 h 21600"/>
                  <a:gd name="T2" fmla="*/ 0 w 22357"/>
                  <a:gd name="T3" fmla="*/ 0 h 21600"/>
                  <a:gd name="T4" fmla="*/ 0 w 2235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57"/>
                  <a:gd name="T10" fmla="*/ 0 h 21600"/>
                  <a:gd name="T11" fmla="*/ 22357 w 2235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57" h="21600" fill="none" extrusionOk="0">
                    <a:moveTo>
                      <a:pt x="22357" y="0"/>
                    </a:moveTo>
                    <a:cubicBezTo>
                      <a:pt x="22357" y="11929"/>
                      <a:pt x="12686" y="21600"/>
                      <a:pt x="757" y="21600"/>
                    </a:cubicBezTo>
                    <a:cubicBezTo>
                      <a:pt x="504" y="21599"/>
                      <a:pt x="252" y="21595"/>
                      <a:pt x="0" y="21586"/>
                    </a:cubicBezTo>
                  </a:path>
                  <a:path w="22357" h="21600" stroke="0" extrusionOk="0">
                    <a:moveTo>
                      <a:pt x="22357" y="0"/>
                    </a:moveTo>
                    <a:cubicBezTo>
                      <a:pt x="22357" y="11929"/>
                      <a:pt x="12686" y="21600"/>
                      <a:pt x="757" y="21600"/>
                    </a:cubicBezTo>
                    <a:cubicBezTo>
                      <a:pt x="504" y="21599"/>
                      <a:pt x="252" y="21595"/>
                      <a:pt x="0" y="21586"/>
                    </a:cubicBezTo>
                    <a:lnTo>
                      <a:pt x="757" y="0"/>
                    </a:lnTo>
                    <a:lnTo>
                      <a:pt x="22357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32" name="Arc 770"/>
              <p:cNvSpPr>
                <a:spLocks/>
              </p:cNvSpPr>
              <p:nvPr/>
            </p:nvSpPr>
            <p:spPr bwMode="auto">
              <a:xfrm rot="1140000">
                <a:off x="2277" y="4015"/>
                <a:ext cx="29" cy="49"/>
              </a:xfrm>
              <a:custGeom>
                <a:avLst/>
                <a:gdLst>
                  <a:gd name="T0" fmla="*/ 0 w 21596"/>
                  <a:gd name="T1" fmla="*/ 0 h 21587"/>
                  <a:gd name="T2" fmla="*/ 0 w 21596"/>
                  <a:gd name="T3" fmla="*/ 0 h 21587"/>
                  <a:gd name="T4" fmla="*/ 0 w 21596"/>
                  <a:gd name="T5" fmla="*/ 0 h 21587"/>
                  <a:gd name="T6" fmla="*/ 0 60000 65536"/>
                  <a:gd name="T7" fmla="*/ 0 60000 65536"/>
                  <a:gd name="T8" fmla="*/ 0 60000 65536"/>
                  <a:gd name="T9" fmla="*/ 0 w 21596"/>
                  <a:gd name="T10" fmla="*/ 0 h 21587"/>
                  <a:gd name="T11" fmla="*/ 21596 w 21596"/>
                  <a:gd name="T12" fmla="*/ 21587 h 215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6" h="21587" fill="none" extrusionOk="0">
                    <a:moveTo>
                      <a:pt x="0" y="21151"/>
                    </a:moveTo>
                    <a:cubicBezTo>
                      <a:pt x="231" y="9679"/>
                      <a:pt x="9391" y="391"/>
                      <a:pt x="20858" y="-1"/>
                    </a:cubicBezTo>
                  </a:path>
                  <a:path w="21596" h="21587" stroke="0" extrusionOk="0">
                    <a:moveTo>
                      <a:pt x="0" y="21151"/>
                    </a:moveTo>
                    <a:cubicBezTo>
                      <a:pt x="231" y="9679"/>
                      <a:pt x="9391" y="391"/>
                      <a:pt x="20858" y="-1"/>
                    </a:cubicBezTo>
                    <a:lnTo>
                      <a:pt x="21596" y="21587"/>
                    </a:lnTo>
                    <a:lnTo>
                      <a:pt x="0" y="2115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33" name="Arc 771"/>
              <p:cNvSpPr>
                <a:spLocks/>
              </p:cNvSpPr>
              <p:nvPr/>
            </p:nvSpPr>
            <p:spPr bwMode="auto">
              <a:xfrm rot="1140000">
                <a:off x="2294" y="4074"/>
                <a:ext cx="21" cy="50"/>
              </a:xfrm>
              <a:custGeom>
                <a:avLst/>
                <a:gdLst>
                  <a:gd name="T0" fmla="*/ 0 w 21600"/>
                  <a:gd name="T1" fmla="*/ 0 h 22036"/>
                  <a:gd name="T2" fmla="*/ 0 w 21600"/>
                  <a:gd name="T3" fmla="*/ 0 h 22036"/>
                  <a:gd name="T4" fmla="*/ 0 w 21600"/>
                  <a:gd name="T5" fmla="*/ 0 h 2203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36"/>
                  <a:gd name="T11" fmla="*/ 21600 w 21600"/>
                  <a:gd name="T12" fmla="*/ 22036 h 220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36" fill="none" extrusionOk="0">
                    <a:moveTo>
                      <a:pt x="21600" y="22035"/>
                    </a:moveTo>
                    <a:cubicBezTo>
                      <a:pt x="9670" y="22036"/>
                      <a:pt x="0" y="12365"/>
                      <a:pt x="0" y="436"/>
                    </a:cubicBezTo>
                    <a:cubicBezTo>
                      <a:pt x="0" y="290"/>
                      <a:pt x="1" y="145"/>
                      <a:pt x="4" y="0"/>
                    </a:cubicBezTo>
                  </a:path>
                  <a:path w="21600" h="22036" stroke="0" extrusionOk="0">
                    <a:moveTo>
                      <a:pt x="21600" y="22035"/>
                    </a:moveTo>
                    <a:cubicBezTo>
                      <a:pt x="9670" y="22036"/>
                      <a:pt x="0" y="12365"/>
                      <a:pt x="0" y="436"/>
                    </a:cubicBezTo>
                    <a:cubicBezTo>
                      <a:pt x="0" y="290"/>
                      <a:pt x="1" y="145"/>
                      <a:pt x="4" y="0"/>
                    </a:cubicBezTo>
                    <a:lnTo>
                      <a:pt x="21600" y="436"/>
                    </a:lnTo>
                    <a:lnTo>
                      <a:pt x="21600" y="2203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34" name="Arc 772"/>
              <p:cNvSpPr>
                <a:spLocks/>
              </p:cNvSpPr>
              <p:nvPr/>
            </p:nvSpPr>
            <p:spPr bwMode="auto">
              <a:xfrm rot="1140000">
                <a:off x="2302" y="4020"/>
                <a:ext cx="22" cy="49"/>
              </a:xfrm>
              <a:custGeom>
                <a:avLst/>
                <a:gdLst>
                  <a:gd name="T0" fmla="*/ 0 w 22627"/>
                  <a:gd name="T1" fmla="*/ 0 h 21600"/>
                  <a:gd name="T2" fmla="*/ 0 w 22627"/>
                  <a:gd name="T3" fmla="*/ 0 h 21600"/>
                  <a:gd name="T4" fmla="*/ 0 w 2262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627"/>
                  <a:gd name="T10" fmla="*/ 0 h 21600"/>
                  <a:gd name="T11" fmla="*/ 22627 w 2262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27" h="21600" fill="none" extrusionOk="0">
                    <a:moveTo>
                      <a:pt x="0" y="24"/>
                    </a:moveTo>
                    <a:cubicBezTo>
                      <a:pt x="342" y="8"/>
                      <a:pt x="684" y="-1"/>
                      <a:pt x="1027" y="-1"/>
                    </a:cubicBezTo>
                    <a:cubicBezTo>
                      <a:pt x="12956" y="-1"/>
                      <a:pt x="22627" y="9670"/>
                      <a:pt x="22627" y="21600"/>
                    </a:cubicBezTo>
                  </a:path>
                  <a:path w="22627" h="21600" stroke="0" extrusionOk="0">
                    <a:moveTo>
                      <a:pt x="0" y="24"/>
                    </a:moveTo>
                    <a:cubicBezTo>
                      <a:pt x="342" y="8"/>
                      <a:pt x="684" y="-1"/>
                      <a:pt x="1027" y="-1"/>
                    </a:cubicBezTo>
                    <a:cubicBezTo>
                      <a:pt x="12956" y="-1"/>
                      <a:pt x="22627" y="9670"/>
                      <a:pt x="22627" y="21600"/>
                    </a:cubicBezTo>
                    <a:lnTo>
                      <a:pt x="1027" y="21600"/>
                    </a:lnTo>
                    <a:lnTo>
                      <a:pt x="0" y="2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35" name="Arc 773"/>
              <p:cNvSpPr>
                <a:spLocks/>
              </p:cNvSpPr>
              <p:nvPr/>
            </p:nvSpPr>
            <p:spPr bwMode="auto">
              <a:xfrm rot="1140000">
                <a:off x="2155" y="4021"/>
                <a:ext cx="30" cy="51"/>
              </a:xfrm>
              <a:custGeom>
                <a:avLst/>
                <a:gdLst>
                  <a:gd name="T0" fmla="*/ 0 w 22365"/>
                  <a:gd name="T1" fmla="*/ 0 h 22044"/>
                  <a:gd name="T2" fmla="*/ 0 w 22365"/>
                  <a:gd name="T3" fmla="*/ 0 h 22044"/>
                  <a:gd name="T4" fmla="*/ 0 w 22365"/>
                  <a:gd name="T5" fmla="*/ 0 h 22044"/>
                  <a:gd name="T6" fmla="*/ 0 60000 65536"/>
                  <a:gd name="T7" fmla="*/ 0 60000 65536"/>
                  <a:gd name="T8" fmla="*/ 0 60000 65536"/>
                  <a:gd name="T9" fmla="*/ 0 w 22365"/>
                  <a:gd name="T10" fmla="*/ 0 h 22044"/>
                  <a:gd name="T11" fmla="*/ 22365 w 22365"/>
                  <a:gd name="T12" fmla="*/ 22044 h 220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65" h="22044" fill="none" extrusionOk="0">
                    <a:moveTo>
                      <a:pt x="22360" y="-1"/>
                    </a:moveTo>
                    <a:cubicBezTo>
                      <a:pt x="22363" y="147"/>
                      <a:pt x="22365" y="295"/>
                      <a:pt x="22365" y="444"/>
                    </a:cubicBezTo>
                    <a:cubicBezTo>
                      <a:pt x="22365" y="12373"/>
                      <a:pt x="12694" y="22044"/>
                      <a:pt x="765" y="22044"/>
                    </a:cubicBezTo>
                    <a:cubicBezTo>
                      <a:pt x="509" y="22043"/>
                      <a:pt x="254" y="22039"/>
                      <a:pt x="-1" y="22030"/>
                    </a:cubicBezTo>
                  </a:path>
                  <a:path w="22365" h="22044" stroke="0" extrusionOk="0">
                    <a:moveTo>
                      <a:pt x="22360" y="-1"/>
                    </a:moveTo>
                    <a:cubicBezTo>
                      <a:pt x="22363" y="147"/>
                      <a:pt x="22365" y="295"/>
                      <a:pt x="22365" y="444"/>
                    </a:cubicBezTo>
                    <a:cubicBezTo>
                      <a:pt x="22365" y="12373"/>
                      <a:pt x="12694" y="22044"/>
                      <a:pt x="765" y="22044"/>
                    </a:cubicBezTo>
                    <a:cubicBezTo>
                      <a:pt x="509" y="22043"/>
                      <a:pt x="254" y="22039"/>
                      <a:pt x="-1" y="22030"/>
                    </a:cubicBezTo>
                    <a:lnTo>
                      <a:pt x="765" y="444"/>
                    </a:lnTo>
                    <a:lnTo>
                      <a:pt x="2236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36" name="Arc 774"/>
              <p:cNvSpPr>
                <a:spLocks/>
              </p:cNvSpPr>
              <p:nvPr/>
            </p:nvSpPr>
            <p:spPr bwMode="auto">
              <a:xfrm rot="1140000">
                <a:off x="2195" y="3986"/>
                <a:ext cx="30" cy="49"/>
              </a:xfrm>
              <a:custGeom>
                <a:avLst/>
                <a:gdLst>
                  <a:gd name="T0" fmla="*/ 0 w 21600"/>
                  <a:gd name="T1" fmla="*/ 0 h 21588"/>
                  <a:gd name="T2" fmla="*/ 0 w 21600"/>
                  <a:gd name="T3" fmla="*/ 0 h 21588"/>
                  <a:gd name="T4" fmla="*/ 0 w 21600"/>
                  <a:gd name="T5" fmla="*/ 0 h 2158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88"/>
                  <a:gd name="T11" fmla="*/ 21600 w 21600"/>
                  <a:gd name="T12" fmla="*/ 21588 h 215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88" fill="none" extrusionOk="0">
                    <a:moveTo>
                      <a:pt x="-1" y="21587"/>
                    </a:moveTo>
                    <a:cubicBezTo>
                      <a:pt x="-1" y="9943"/>
                      <a:pt x="9230" y="395"/>
                      <a:pt x="20868" y="0"/>
                    </a:cubicBezTo>
                  </a:path>
                  <a:path w="21600" h="21588" stroke="0" extrusionOk="0">
                    <a:moveTo>
                      <a:pt x="-1" y="21587"/>
                    </a:moveTo>
                    <a:cubicBezTo>
                      <a:pt x="-1" y="9943"/>
                      <a:pt x="9230" y="395"/>
                      <a:pt x="20868" y="0"/>
                    </a:cubicBezTo>
                    <a:lnTo>
                      <a:pt x="21600" y="21588"/>
                    </a:lnTo>
                    <a:lnTo>
                      <a:pt x="-1" y="2158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37" name="Arc 775"/>
              <p:cNvSpPr>
                <a:spLocks/>
              </p:cNvSpPr>
              <p:nvPr/>
            </p:nvSpPr>
            <p:spPr bwMode="auto">
              <a:xfrm rot="1140000">
                <a:off x="2216" y="4045"/>
                <a:ext cx="22" cy="4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lnTo>
                      <a:pt x="21600" y="2159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38" name="Arc 776"/>
              <p:cNvSpPr>
                <a:spLocks/>
              </p:cNvSpPr>
              <p:nvPr/>
            </p:nvSpPr>
            <p:spPr bwMode="auto">
              <a:xfrm rot="1140000">
                <a:off x="2223" y="3994"/>
                <a:ext cx="21" cy="48"/>
              </a:xfrm>
              <a:custGeom>
                <a:avLst/>
                <a:gdLst>
                  <a:gd name="T0" fmla="*/ 0 w 22652"/>
                  <a:gd name="T1" fmla="*/ 0 h 21600"/>
                  <a:gd name="T2" fmla="*/ 0 w 22652"/>
                  <a:gd name="T3" fmla="*/ 0 h 21600"/>
                  <a:gd name="T4" fmla="*/ 0 w 2265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652"/>
                  <a:gd name="T10" fmla="*/ 0 h 21600"/>
                  <a:gd name="T11" fmla="*/ 22652 w 2265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52" h="21600" fill="none" extrusionOk="0">
                    <a:moveTo>
                      <a:pt x="-1" y="25"/>
                    </a:moveTo>
                    <a:cubicBezTo>
                      <a:pt x="350" y="8"/>
                      <a:pt x="701" y="-1"/>
                      <a:pt x="1052" y="-1"/>
                    </a:cubicBezTo>
                    <a:cubicBezTo>
                      <a:pt x="12981" y="-1"/>
                      <a:pt x="22652" y="9670"/>
                      <a:pt x="22652" y="21600"/>
                    </a:cubicBezTo>
                  </a:path>
                  <a:path w="22652" h="21600" stroke="0" extrusionOk="0">
                    <a:moveTo>
                      <a:pt x="-1" y="25"/>
                    </a:moveTo>
                    <a:cubicBezTo>
                      <a:pt x="350" y="8"/>
                      <a:pt x="701" y="-1"/>
                      <a:pt x="1052" y="-1"/>
                    </a:cubicBezTo>
                    <a:cubicBezTo>
                      <a:pt x="12981" y="-1"/>
                      <a:pt x="22652" y="9670"/>
                      <a:pt x="22652" y="21600"/>
                    </a:cubicBezTo>
                    <a:lnTo>
                      <a:pt x="1052" y="21600"/>
                    </a:lnTo>
                    <a:lnTo>
                      <a:pt x="-1" y="2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39" name="Arc 777"/>
              <p:cNvSpPr>
                <a:spLocks/>
              </p:cNvSpPr>
              <p:nvPr/>
            </p:nvSpPr>
            <p:spPr bwMode="auto">
              <a:xfrm rot="-9660000">
                <a:off x="2039" y="3936"/>
                <a:ext cx="23" cy="50"/>
              </a:xfrm>
              <a:custGeom>
                <a:avLst/>
                <a:gdLst>
                  <a:gd name="T0" fmla="*/ 0 w 22614"/>
                  <a:gd name="T1" fmla="*/ 0 h 22056"/>
                  <a:gd name="T2" fmla="*/ 0 w 22614"/>
                  <a:gd name="T3" fmla="*/ 0 h 22056"/>
                  <a:gd name="T4" fmla="*/ 0 w 22614"/>
                  <a:gd name="T5" fmla="*/ 0 h 22056"/>
                  <a:gd name="T6" fmla="*/ 0 60000 65536"/>
                  <a:gd name="T7" fmla="*/ 0 60000 65536"/>
                  <a:gd name="T8" fmla="*/ 0 60000 65536"/>
                  <a:gd name="T9" fmla="*/ 0 w 22614"/>
                  <a:gd name="T10" fmla="*/ 0 h 22056"/>
                  <a:gd name="T11" fmla="*/ 22614 w 22614"/>
                  <a:gd name="T12" fmla="*/ 22056 h 220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14" h="22056" fill="none" extrusionOk="0">
                    <a:moveTo>
                      <a:pt x="22609" y="-1"/>
                    </a:moveTo>
                    <a:cubicBezTo>
                      <a:pt x="22612" y="151"/>
                      <a:pt x="22614" y="303"/>
                      <a:pt x="22614" y="456"/>
                    </a:cubicBezTo>
                    <a:cubicBezTo>
                      <a:pt x="22614" y="12385"/>
                      <a:pt x="12943" y="22056"/>
                      <a:pt x="1014" y="22056"/>
                    </a:cubicBezTo>
                    <a:cubicBezTo>
                      <a:pt x="675" y="22055"/>
                      <a:pt x="337" y="22048"/>
                      <a:pt x="-1" y="22032"/>
                    </a:cubicBezTo>
                  </a:path>
                  <a:path w="22614" h="22056" stroke="0" extrusionOk="0">
                    <a:moveTo>
                      <a:pt x="22609" y="-1"/>
                    </a:moveTo>
                    <a:cubicBezTo>
                      <a:pt x="22612" y="151"/>
                      <a:pt x="22614" y="303"/>
                      <a:pt x="22614" y="456"/>
                    </a:cubicBezTo>
                    <a:cubicBezTo>
                      <a:pt x="22614" y="12385"/>
                      <a:pt x="12943" y="22056"/>
                      <a:pt x="1014" y="22056"/>
                    </a:cubicBezTo>
                    <a:cubicBezTo>
                      <a:pt x="675" y="22055"/>
                      <a:pt x="337" y="22048"/>
                      <a:pt x="-1" y="22032"/>
                    </a:cubicBezTo>
                    <a:lnTo>
                      <a:pt x="1014" y="456"/>
                    </a:lnTo>
                    <a:lnTo>
                      <a:pt x="22609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161954" name="Group 778"/>
          <p:cNvGrpSpPr>
            <a:grpSpLocks/>
          </p:cNvGrpSpPr>
          <p:nvPr/>
        </p:nvGrpSpPr>
        <p:grpSpPr bwMode="auto">
          <a:xfrm>
            <a:off x="2413000" y="6126163"/>
            <a:ext cx="1558925" cy="357187"/>
            <a:chOff x="1520" y="3936"/>
            <a:chExt cx="982" cy="225"/>
          </a:xfrm>
        </p:grpSpPr>
        <p:grpSp>
          <p:nvGrpSpPr>
            <p:cNvPr id="162464" name="Group 779"/>
            <p:cNvGrpSpPr>
              <a:grpSpLocks/>
            </p:cNvGrpSpPr>
            <p:nvPr/>
          </p:nvGrpSpPr>
          <p:grpSpPr bwMode="auto">
            <a:xfrm>
              <a:off x="1520" y="3937"/>
              <a:ext cx="478" cy="224"/>
              <a:chOff x="1520" y="3937"/>
              <a:chExt cx="478" cy="224"/>
            </a:xfrm>
          </p:grpSpPr>
          <p:sp>
            <p:nvSpPr>
              <p:cNvPr id="162490" name="Arc 780"/>
              <p:cNvSpPr>
                <a:spLocks/>
              </p:cNvSpPr>
              <p:nvPr/>
            </p:nvSpPr>
            <p:spPr bwMode="auto">
              <a:xfrm rot="9660000">
                <a:off x="1917" y="3939"/>
                <a:ext cx="30" cy="50"/>
              </a:xfrm>
              <a:custGeom>
                <a:avLst/>
                <a:gdLst>
                  <a:gd name="T0" fmla="*/ 0 w 22365"/>
                  <a:gd name="T1" fmla="*/ 0 h 22053"/>
                  <a:gd name="T2" fmla="*/ 0 w 22365"/>
                  <a:gd name="T3" fmla="*/ 0 h 22053"/>
                  <a:gd name="T4" fmla="*/ 0 w 22365"/>
                  <a:gd name="T5" fmla="*/ 0 h 22053"/>
                  <a:gd name="T6" fmla="*/ 0 60000 65536"/>
                  <a:gd name="T7" fmla="*/ 0 60000 65536"/>
                  <a:gd name="T8" fmla="*/ 0 60000 65536"/>
                  <a:gd name="T9" fmla="*/ 0 w 22365"/>
                  <a:gd name="T10" fmla="*/ 0 h 22053"/>
                  <a:gd name="T11" fmla="*/ 22365 w 22365"/>
                  <a:gd name="T12" fmla="*/ 22053 h 2205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65" h="22053" fill="none" extrusionOk="0">
                    <a:moveTo>
                      <a:pt x="22360" y="-1"/>
                    </a:moveTo>
                    <a:cubicBezTo>
                      <a:pt x="22363" y="150"/>
                      <a:pt x="22365" y="301"/>
                      <a:pt x="22365" y="453"/>
                    </a:cubicBezTo>
                    <a:cubicBezTo>
                      <a:pt x="22365" y="12382"/>
                      <a:pt x="12694" y="22053"/>
                      <a:pt x="765" y="22053"/>
                    </a:cubicBezTo>
                    <a:cubicBezTo>
                      <a:pt x="509" y="22052"/>
                      <a:pt x="254" y="22048"/>
                      <a:pt x="-1" y="22039"/>
                    </a:cubicBezTo>
                  </a:path>
                  <a:path w="22365" h="22053" stroke="0" extrusionOk="0">
                    <a:moveTo>
                      <a:pt x="22360" y="-1"/>
                    </a:moveTo>
                    <a:cubicBezTo>
                      <a:pt x="22363" y="150"/>
                      <a:pt x="22365" y="301"/>
                      <a:pt x="22365" y="453"/>
                    </a:cubicBezTo>
                    <a:cubicBezTo>
                      <a:pt x="22365" y="12382"/>
                      <a:pt x="12694" y="22053"/>
                      <a:pt x="765" y="22053"/>
                    </a:cubicBezTo>
                    <a:cubicBezTo>
                      <a:pt x="509" y="22052"/>
                      <a:pt x="254" y="22048"/>
                      <a:pt x="-1" y="22039"/>
                    </a:cubicBezTo>
                    <a:lnTo>
                      <a:pt x="765" y="453"/>
                    </a:lnTo>
                    <a:lnTo>
                      <a:pt x="2236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91" name="Arc 781"/>
              <p:cNvSpPr>
                <a:spLocks/>
              </p:cNvSpPr>
              <p:nvPr/>
            </p:nvSpPr>
            <p:spPr bwMode="auto">
              <a:xfrm rot="9660000">
                <a:off x="1921" y="3994"/>
                <a:ext cx="28" cy="49"/>
              </a:xfrm>
              <a:custGeom>
                <a:avLst/>
                <a:gdLst>
                  <a:gd name="T0" fmla="*/ 0 w 21596"/>
                  <a:gd name="T1" fmla="*/ 0 h 21587"/>
                  <a:gd name="T2" fmla="*/ 0 w 21596"/>
                  <a:gd name="T3" fmla="*/ 0 h 21587"/>
                  <a:gd name="T4" fmla="*/ 0 w 21596"/>
                  <a:gd name="T5" fmla="*/ 0 h 21587"/>
                  <a:gd name="T6" fmla="*/ 0 60000 65536"/>
                  <a:gd name="T7" fmla="*/ 0 60000 65536"/>
                  <a:gd name="T8" fmla="*/ 0 60000 65536"/>
                  <a:gd name="T9" fmla="*/ 0 w 21596"/>
                  <a:gd name="T10" fmla="*/ 0 h 21587"/>
                  <a:gd name="T11" fmla="*/ 21596 w 21596"/>
                  <a:gd name="T12" fmla="*/ 21587 h 215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6" h="21587" fill="none" extrusionOk="0">
                    <a:moveTo>
                      <a:pt x="0" y="21158"/>
                    </a:moveTo>
                    <a:cubicBezTo>
                      <a:pt x="228" y="9688"/>
                      <a:pt x="9381" y="398"/>
                      <a:pt x="20846" y="0"/>
                    </a:cubicBezTo>
                  </a:path>
                  <a:path w="21596" h="21587" stroke="0" extrusionOk="0">
                    <a:moveTo>
                      <a:pt x="0" y="21158"/>
                    </a:moveTo>
                    <a:cubicBezTo>
                      <a:pt x="228" y="9688"/>
                      <a:pt x="9381" y="398"/>
                      <a:pt x="20846" y="0"/>
                    </a:cubicBezTo>
                    <a:lnTo>
                      <a:pt x="21596" y="21587"/>
                    </a:lnTo>
                    <a:lnTo>
                      <a:pt x="0" y="2115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92" name="Arc 782"/>
              <p:cNvSpPr>
                <a:spLocks/>
              </p:cNvSpPr>
              <p:nvPr/>
            </p:nvSpPr>
            <p:spPr bwMode="auto">
              <a:xfrm rot="9660000">
                <a:off x="1874" y="3962"/>
                <a:ext cx="21" cy="4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lnTo>
                      <a:pt x="21600" y="2159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93" name="Arc 783"/>
              <p:cNvSpPr>
                <a:spLocks/>
              </p:cNvSpPr>
              <p:nvPr/>
            </p:nvSpPr>
            <p:spPr bwMode="auto">
              <a:xfrm rot="9660000">
                <a:off x="1976" y="3976"/>
                <a:ext cx="22" cy="50"/>
              </a:xfrm>
              <a:custGeom>
                <a:avLst/>
                <a:gdLst>
                  <a:gd name="T0" fmla="*/ 0 w 22589"/>
                  <a:gd name="T1" fmla="*/ 0 h 21600"/>
                  <a:gd name="T2" fmla="*/ 0 w 22589"/>
                  <a:gd name="T3" fmla="*/ 0 h 21600"/>
                  <a:gd name="T4" fmla="*/ 0 w 225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589"/>
                  <a:gd name="T10" fmla="*/ 0 h 21600"/>
                  <a:gd name="T11" fmla="*/ 22589 w 225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589" h="21600" fill="none" extrusionOk="0">
                    <a:moveTo>
                      <a:pt x="-1" y="22"/>
                    </a:moveTo>
                    <a:cubicBezTo>
                      <a:pt x="331" y="7"/>
                      <a:pt x="662" y="-1"/>
                      <a:pt x="994" y="-1"/>
                    </a:cubicBezTo>
                    <a:cubicBezTo>
                      <a:pt x="12749" y="-1"/>
                      <a:pt x="22346" y="9400"/>
                      <a:pt x="22589" y="21152"/>
                    </a:cubicBezTo>
                  </a:path>
                  <a:path w="22589" h="21600" stroke="0" extrusionOk="0">
                    <a:moveTo>
                      <a:pt x="-1" y="22"/>
                    </a:moveTo>
                    <a:cubicBezTo>
                      <a:pt x="331" y="7"/>
                      <a:pt x="662" y="-1"/>
                      <a:pt x="994" y="-1"/>
                    </a:cubicBezTo>
                    <a:cubicBezTo>
                      <a:pt x="12749" y="-1"/>
                      <a:pt x="22346" y="9400"/>
                      <a:pt x="22589" y="21152"/>
                    </a:cubicBezTo>
                    <a:lnTo>
                      <a:pt x="994" y="21600"/>
                    </a:lnTo>
                    <a:lnTo>
                      <a:pt x="-1" y="2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94" name="Arc 784"/>
              <p:cNvSpPr>
                <a:spLocks/>
              </p:cNvSpPr>
              <p:nvPr/>
            </p:nvSpPr>
            <p:spPr bwMode="auto">
              <a:xfrm rot="9660000">
                <a:off x="1901" y="3998"/>
                <a:ext cx="21" cy="4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95" name="Arc 785"/>
              <p:cNvSpPr>
                <a:spLocks/>
              </p:cNvSpPr>
              <p:nvPr/>
            </p:nvSpPr>
            <p:spPr bwMode="auto">
              <a:xfrm rot="9660000">
                <a:off x="1847" y="3966"/>
                <a:ext cx="27" cy="49"/>
              </a:xfrm>
              <a:custGeom>
                <a:avLst/>
                <a:gdLst>
                  <a:gd name="T0" fmla="*/ 0 w 21600"/>
                  <a:gd name="T1" fmla="*/ 0 h 22045"/>
                  <a:gd name="T2" fmla="*/ 0 w 21600"/>
                  <a:gd name="T3" fmla="*/ 0 h 22045"/>
                  <a:gd name="T4" fmla="*/ 0 w 21600"/>
                  <a:gd name="T5" fmla="*/ 0 h 2204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45"/>
                  <a:gd name="T11" fmla="*/ 21600 w 21600"/>
                  <a:gd name="T12" fmla="*/ 22045 h 220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45" fill="none" extrusionOk="0">
                    <a:moveTo>
                      <a:pt x="21595" y="-1"/>
                    </a:moveTo>
                    <a:cubicBezTo>
                      <a:pt x="21598" y="148"/>
                      <a:pt x="21600" y="296"/>
                      <a:pt x="21600" y="445"/>
                    </a:cubicBezTo>
                    <a:cubicBezTo>
                      <a:pt x="21600" y="12374"/>
                      <a:pt x="11929" y="22045"/>
                      <a:pt x="-1" y="22045"/>
                    </a:cubicBezTo>
                  </a:path>
                  <a:path w="21600" h="22045" stroke="0" extrusionOk="0">
                    <a:moveTo>
                      <a:pt x="21595" y="-1"/>
                    </a:moveTo>
                    <a:cubicBezTo>
                      <a:pt x="21598" y="148"/>
                      <a:pt x="21600" y="296"/>
                      <a:pt x="21600" y="445"/>
                    </a:cubicBezTo>
                    <a:cubicBezTo>
                      <a:pt x="21600" y="12374"/>
                      <a:pt x="11929" y="22045"/>
                      <a:pt x="-1" y="22045"/>
                    </a:cubicBezTo>
                    <a:lnTo>
                      <a:pt x="0" y="445"/>
                    </a:lnTo>
                    <a:lnTo>
                      <a:pt x="21595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96" name="Arc 786"/>
              <p:cNvSpPr>
                <a:spLocks/>
              </p:cNvSpPr>
              <p:nvPr/>
            </p:nvSpPr>
            <p:spPr bwMode="auto">
              <a:xfrm rot="9660000">
                <a:off x="1845" y="4021"/>
                <a:ext cx="27" cy="49"/>
              </a:xfrm>
              <a:custGeom>
                <a:avLst/>
                <a:gdLst>
                  <a:gd name="T0" fmla="*/ 0 w 21600"/>
                  <a:gd name="T1" fmla="*/ 0 h 21585"/>
                  <a:gd name="T2" fmla="*/ 0 w 21600"/>
                  <a:gd name="T3" fmla="*/ 0 h 21585"/>
                  <a:gd name="T4" fmla="*/ 0 w 21600"/>
                  <a:gd name="T5" fmla="*/ 0 h 2158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85"/>
                  <a:gd name="T11" fmla="*/ 21600 w 21600"/>
                  <a:gd name="T12" fmla="*/ 21585 h 215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85" fill="none" extrusionOk="0">
                    <a:moveTo>
                      <a:pt x="-1" y="21584"/>
                    </a:moveTo>
                    <a:cubicBezTo>
                      <a:pt x="-1" y="9966"/>
                      <a:pt x="9190" y="429"/>
                      <a:pt x="20800" y="-1"/>
                    </a:cubicBezTo>
                  </a:path>
                  <a:path w="21600" h="21585" stroke="0" extrusionOk="0">
                    <a:moveTo>
                      <a:pt x="-1" y="21584"/>
                    </a:moveTo>
                    <a:cubicBezTo>
                      <a:pt x="-1" y="9966"/>
                      <a:pt x="9190" y="429"/>
                      <a:pt x="20800" y="-1"/>
                    </a:cubicBezTo>
                    <a:lnTo>
                      <a:pt x="21600" y="21585"/>
                    </a:lnTo>
                    <a:lnTo>
                      <a:pt x="-1" y="2158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97" name="Arc 787"/>
              <p:cNvSpPr>
                <a:spLocks/>
              </p:cNvSpPr>
              <p:nvPr/>
            </p:nvSpPr>
            <p:spPr bwMode="auto">
              <a:xfrm rot="-1140000">
                <a:off x="1581" y="4099"/>
                <a:ext cx="28" cy="5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lnTo>
                      <a:pt x="21600" y="2159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98" name="Arc 788"/>
              <p:cNvSpPr>
                <a:spLocks/>
              </p:cNvSpPr>
              <p:nvPr/>
            </p:nvSpPr>
            <p:spPr bwMode="auto">
              <a:xfrm rot="-1140000">
                <a:off x="1540" y="4065"/>
                <a:ext cx="30" cy="50"/>
              </a:xfrm>
              <a:custGeom>
                <a:avLst/>
                <a:gdLst>
                  <a:gd name="T0" fmla="*/ 0 w 22333"/>
                  <a:gd name="T1" fmla="*/ 0 h 21600"/>
                  <a:gd name="T2" fmla="*/ 0 w 22333"/>
                  <a:gd name="T3" fmla="*/ 0 h 21600"/>
                  <a:gd name="T4" fmla="*/ 0 w 2233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33"/>
                  <a:gd name="T10" fmla="*/ 0 h 21600"/>
                  <a:gd name="T11" fmla="*/ 22333 w 2233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33" h="21600" fill="none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7" y="-1"/>
                    </a:cubicBezTo>
                    <a:cubicBezTo>
                      <a:pt x="12496" y="-1"/>
                      <a:pt x="22095" y="9406"/>
                      <a:pt x="22332" y="21164"/>
                    </a:cubicBezTo>
                  </a:path>
                  <a:path w="22333" h="21600" stroke="0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7" y="-1"/>
                    </a:cubicBezTo>
                    <a:cubicBezTo>
                      <a:pt x="12496" y="-1"/>
                      <a:pt x="22095" y="9406"/>
                      <a:pt x="22332" y="21164"/>
                    </a:cubicBezTo>
                    <a:lnTo>
                      <a:pt x="737" y="21600"/>
                    </a:lnTo>
                    <a:lnTo>
                      <a:pt x="-1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99" name="Arc 789"/>
              <p:cNvSpPr>
                <a:spLocks/>
              </p:cNvSpPr>
              <p:nvPr/>
            </p:nvSpPr>
            <p:spPr bwMode="auto">
              <a:xfrm rot="-1140000">
                <a:off x="1523" y="4112"/>
                <a:ext cx="21" cy="49"/>
              </a:xfrm>
              <a:custGeom>
                <a:avLst/>
                <a:gdLst>
                  <a:gd name="T0" fmla="*/ 0 w 21600"/>
                  <a:gd name="T1" fmla="*/ 0 h 22045"/>
                  <a:gd name="T2" fmla="*/ 0 w 21600"/>
                  <a:gd name="T3" fmla="*/ 0 h 22045"/>
                  <a:gd name="T4" fmla="*/ 0 w 21600"/>
                  <a:gd name="T5" fmla="*/ 0 h 2204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45"/>
                  <a:gd name="T11" fmla="*/ 21600 w 21600"/>
                  <a:gd name="T12" fmla="*/ 22045 h 220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45" fill="none" extrusionOk="0">
                    <a:moveTo>
                      <a:pt x="21595" y="-1"/>
                    </a:moveTo>
                    <a:cubicBezTo>
                      <a:pt x="21598" y="148"/>
                      <a:pt x="21600" y="296"/>
                      <a:pt x="21600" y="445"/>
                    </a:cubicBezTo>
                    <a:cubicBezTo>
                      <a:pt x="21600" y="12374"/>
                      <a:pt x="11929" y="22045"/>
                      <a:pt x="-1" y="22045"/>
                    </a:cubicBezTo>
                  </a:path>
                  <a:path w="21600" h="22045" stroke="0" extrusionOk="0">
                    <a:moveTo>
                      <a:pt x="21595" y="-1"/>
                    </a:moveTo>
                    <a:cubicBezTo>
                      <a:pt x="21598" y="148"/>
                      <a:pt x="21600" y="296"/>
                      <a:pt x="21600" y="445"/>
                    </a:cubicBezTo>
                    <a:cubicBezTo>
                      <a:pt x="21600" y="12374"/>
                      <a:pt x="11929" y="22045"/>
                      <a:pt x="-1" y="22045"/>
                    </a:cubicBezTo>
                    <a:lnTo>
                      <a:pt x="0" y="445"/>
                    </a:lnTo>
                    <a:lnTo>
                      <a:pt x="21595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00" name="Arc 790"/>
              <p:cNvSpPr>
                <a:spLocks/>
              </p:cNvSpPr>
              <p:nvPr/>
            </p:nvSpPr>
            <p:spPr bwMode="auto">
              <a:xfrm rot="-1140000">
                <a:off x="1520" y="4073"/>
                <a:ext cx="22" cy="49"/>
              </a:xfrm>
              <a:custGeom>
                <a:avLst/>
                <a:gdLst>
                  <a:gd name="T0" fmla="*/ 0 w 21600"/>
                  <a:gd name="T1" fmla="*/ 0 h 21577"/>
                  <a:gd name="T2" fmla="*/ 0 w 21600"/>
                  <a:gd name="T3" fmla="*/ 0 h 21577"/>
                  <a:gd name="T4" fmla="*/ 0 w 21600"/>
                  <a:gd name="T5" fmla="*/ 0 h 2157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77"/>
                  <a:gd name="T11" fmla="*/ 21600 w 21600"/>
                  <a:gd name="T12" fmla="*/ 21577 h 2157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77" fill="none" extrusionOk="0">
                    <a:moveTo>
                      <a:pt x="-1" y="21576"/>
                    </a:moveTo>
                    <a:cubicBezTo>
                      <a:pt x="-1" y="10038"/>
                      <a:pt x="9069" y="536"/>
                      <a:pt x="20596" y="0"/>
                    </a:cubicBezTo>
                  </a:path>
                  <a:path w="21600" h="21577" stroke="0" extrusionOk="0">
                    <a:moveTo>
                      <a:pt x="-1" y="21576"/>
                    </a:moveTo>
                    <a:cubicBezTo>
                      <a:pt x="-1" y="10038"/>
                      <a:pt x="9069" y="536"/>
                      <a:pt x="20596" y="0"/>
                    </a:cubicBezTo>
                    <a:lnTo>
                      <a:pt x="21600" y="21577"/>
                    </a:lnTo>
                    <a:lnTo>
                      <a:pt x="-1" y="2157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01" name="Arc 791"/>
              <p:cNvSpPr>
                <a:spLocks/>
              </p:cNvSpPr>
              <p:nvPr/>
            </p:nvSpPr>
            <p:spPr bwMode="auto">
              <a:xfrm rot="-1140000">
                <a:off x="1664" y="4074"/>
                <a:ext cx="28" cy="50"/>
              </a:xfrm>
              <a:custGeom>
                <a:avLst/>
                <a:gdLst>
                  <a:gd name="T0" fmla="*/ 0 w 21600"/>
                  <a:gd name="T1" fmla="*/ 0 h 22036"/>
                  <a:gd name="T2" fmla="*/ 0 w 21600"/>
                  <a:gd name="T3" fmla="*/ 0 h 22036"/>
                  <a:gd name="T4" fmla="*/ 0 w 21600"/>
                  <a:gd name="T5" fmla="*/ 0 h 2203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36"/>
                  <a:gd name="T11" fmla="*/ 21600 w 21600"/>
                  <a:gd name="T12" fmla="*/ 22036 h 220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36" fill="none" extrusionOk="0">
                    <a:moveTo>
                      <a:pt x="21600" y="22035"/>
                    </a:moveTo>
                    <a:cubicBezTo>
                      <a:pt x="9670" y="22036"/>
                      <a:pt x="0" y="12365"/>
                      <a:pt x="0" y="436"/>
                    </a:cubicBezTo>
                    <a:cubicBezTo>
                      <a:pt x="0" y="290"/>
                      <a:pt x="1" y="145"/>
                      <a:pt x="4" y="0"/>
                    </a:cubicBezTo>
                  </a:path>
                  <a:path w="21600" h="22036" stroke="0" extrusionOk="0">
                    <a:moveTo>
                      <a:pt x="21600" y="22035"/>
                    </a:moveTo>
                    <a:cubicBezTo>
                      <a:pt x="9670" y="22036"/>
                      <a:pt x="0" y="12365"/>
                      <a:pt x="0" y="436"/>
                    </a:cubicBezTo>
                    <a:cubicBezTo>
                      <a:pt x="0" y="290"/>
                      <a:pt x="1" y="145"/>
                      <a:pt x="4" y="0"/>
                    </a:cubicBezTo>
                    <a:lnTo>
                      <a:pt x="21600" y="436"/>
                    </a:lnTo>
                    <a:lnTo>
                      <a:pt x="21600" y="2203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02" name="Arc 792"/>
              <p:cNvSpPr>
                <a:spLocks/>
              </p:cNvSpPr>
              <p:nvPr/>
            </p:nvSpPr>
            <p:spPr bwMode="auto">
              <a:xfrm rot="-1140000">
                <a:off x="1623" y="4039"/>
                <a:ext cx="29" cy="50"/>
              </a:xfrm>
              <a:custGeom>
                <a:avLst/>
                <a:gdLst>
                  <a:gd name="T0" fmla="*/ 0 w 22345"/>
                  <a:gd name="T1" fmla="*/ 0 h 21600"/>
                  <a:gd name="T2" fmla="*/ 0 w 22345"/>
                  <a:gd name="T3" fmla="*/ 0 h 21600"/>
                  <a:gd name="T4" fmla="*/ 0 w 2234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45"/>
                  <a:gd name="T10" fmla="*/ 0 h 21600"/>
                  <a:gd name="T11" fmla="*/ 22345 w 2234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45" h="21600" fill="none" extrusionOk="0">
                    <a:moveTo>
                      <a:pt x="0" y="13"/>
                    </a:moveTo>
                    <a:cubicBezTo>
                      <a:pt x="249" y="4"/>
                      <a:pt x="499" y="-1"/>
                      <a:pt x="750" y="-1"/>
                    </a:cubicBezTo>
                    <a:cubicBezTo>
                      <a:pt x="12506" y="-1"/>
                      <a:pt x="22103" y="9402"/>
                      <a:pt x="22345" y="21155"/>
                    </a:cubicBezTo>
                  </a:path>
                  <a:path w="22345" h="21600" stroke="0" extrusionOk="0">
                    <a:moveTo>
                      <a:pt x="0" y="13"/>
                    </a:moveTo>
                    <a:cubicBezTo>
                      <a:pt x="249" y="4"/>
                      <a:pt x="499" y="-1"/>
                      <a:pt x="750" y="-1"/>
                    </a:cubicBezTo>
                    <a:cubicBezTo>
                      <a:pt x="12506" y="-1"/>
                      <a:pt x="22103" y="9402"/>
                      <a:pt x="22345" y="21155"/>
                    </a:cubicBezTo>
                    <a:lnTo>
                      <a:pt x="750" y="21600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03" name="Arc 793"/>
              <p:cNvSpPr>
                <a:spLocks/>
              </p:cNvSpPr>
              <p:nvPr/>
            </p:nvSpPr>
            <p:spPr bwMode="auto">
              <a:xfrm rot="-1140000">
                <a:off x="1608" y="4095"/>
                <a:ext cx="22" cy="50"/>
              </a:xfrm>
              <a:custGeom>
                <a:avLst/>
                <a:gdLst>
                  <a:gd name="T0" fmla="*/ 0 w 22663"/>
                  <a:gd name="T1" fmla="*/ 0 h 22056"/>
                  <a:gd name="T2" fmla="*/ 0 w 22663"/>
                  <a:gd name="T3" fmla="*/ 0 h 22056"/>
                  <a:gd name="T4" fmla="*/ 0 w 22663"/>
                  <a:gd name="T5" fmla="*/ 0 h 22056"/>
                  <a:gd name="T6" fmla="*/ 0 60000 65536"/>
                  <a:gd name="T7" fmla="*/ 0 60000 65536"/>
                  <a:gd name="T8" fmla="*/ 0 60000 65536"/>
                  <a:gd name="T9" fmla="*/ 0 w 22663"/>
                  <a:gd name="T10" fmla="*/ 0 h 22056"/>
                  <a:gd name="T11" fmla="*/ 22663 w 22663"/>
                  <a:gd name="T12" fmla="*/ 22056 h 220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63" h="22056" fill="none" extrusionOk="0">
                    <a:moveTo>
                      <a:pt x="22658" y="-1"/>
                    </a:moveTo>
                    <a:cubicBezTo>
                      <a:pt x="22661" y="151"/>
                      <a:pt x="22663" y="303"/>
                      <a:pt x="22663" y="456"/>
                    </a:cubicBezTo>
                    <a:cubicBezTo>
                      <a:pt x="22663" y="12385"/>
                      <a:pt x="12992" y="22056"/>
                      <a:pt x="1063" y="22056"/>
                    </a:cubicBezTo>
                    <a:cubicBezTo>
                      <a:pt x="708" y="22055"/>
                      <a:pt x="354" y="22047"/>
                      <a:pt x="0" y="22029"/>
                    </a:cubicBezTo>
                  </a:path>
                  <a:path w="22663" h="22056" stroke="0" extrusionOk="0">
                    <a:moveTo>
                      <a:pt x="22658" y="-1"/>
                    </a:moveTo>
                    <a:cubicBezTo>
                      <a:pt x="22661" y="151"/>
                      <a:pt x="22663" y="303"/>
                      <a:pt x="22663" y="456"/>
                    </a:cubicBezTo>
                    <a:cubicBezTo>
                      <a:pt x="22663" y="12385"/>
                      <a:pt x="12992" y="22056"/>
                      <a:pt x="1063" y="22056"/>
                    </a:cubicBezTo>
                    <a:cubicBezTo>
                      <a:pt x="708" y="22055"/>
                      <a:pt x="354" y="22047"/>
                      <a:pt x="0" y="22029"/>
                    </a:cubicBezTo>
                    <a:lnTo>
                      <a:pt x="1063" y="456"/>
                    </a:lnTo>
                    <a:lnTo>
                      <a:pt x="22658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04" name="Arc 794"/>
              <p:cNvSpPr>
                <a:spLocks/>
              </p:cNvSpPr>
              <p:nvPr/>
            </p:nvSpPr>
            <p:spPr bwMode="auto">
              <a:xfrm rot="-1140000">
                <a:off x="1604" y="4047"/>
                <a:ext cx="21" cy="49"/>
              </a:xfrm>
              <a:custGeom>
                <a:avLst/>
                <a:gdLst>
                  <a:gd name="T0" fmla="*/ 0 w 21600"/>
                  <a:gd name="T1" fmla="*/ 0 h 21576"/>
                  <a:gd name="T2" fmla="*/ 0 w 21600"/>
                  <a:gd name="T3" fmla="*/ 0 h 21576"/>
                  <a:gd name="T4" fmla="*/ 0 w 21600"/>
                  <a:gd name="T5" fmla="*/ 0 h 2157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76"/>
                  <a:gd name="T11" fmla="*/ 21600 w 21600"/>
                  <a:gd name="T12" fmla="*/ 21576 h 215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76" fill="none" extrusionOk="0">
                    <a:moveTo>
                      <a:pt x="-1" y="21575"/>
                    </a:moveTo>
                    <a:cubicBezTo>
                      <a:pt x="-1" y="10045"/>
                      <a:pt x="9055" y="548"/>
                      <a:pt x="20573" y="0"/>
                    </a:cubicBezTo>
                  </a:path>
                  <a:path w="21600" h="21576" stroke="0" extrusionOk="0">
                    <a:moveTo>
                      <a:pt x="-1" y="21575"/>
                    </a:moveTo>
                    <a:cubicBezTo>
                      <a:pt x="-1" y="10045"/>
                      <a:pt x="9055" y="548"/>
                      <a:pt x="20573" y="0"/>
                    </a:cubicBezTo>
                    <a:lnTo>
                      <a:pt x="21600" y="21576"/>
                    </a:lnTo>
                    <a:lnTo>
                      <a:pt x="-1" y="2157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05" name="Arc 795"/>
              <p:cNvSpPr>
                <a:spLocks/>
              </p:cNvSpPr>
              <p:nvPr/>
            </p:nvSpPr>
            <p:spPr bwMode="auto">
              <a:xfrm rot="-1140000">
                <a:off x="1738" y="4050"/>
                <a:ext cx="29" cy="50"/>
              </a:xfrm>
              <a:custGeom>
                <a:avLst/>
                <a:gdLst>
                  <a:gd name="T0" fmla="*/ 0 w 21600"/>
                  <a:gd name="T1" fmla="*/ 0 h 21587"/>
                  <a:gd name="T2" fmla="*/ 0 w 21600"/>
                  <a:gd name="T3" fmla="*/ 0 h 21587"/>
                  <a:gd name="T4" fmla="*/ 0 w 21600"/>
                  <a:gd name="T5" fmla="*/ 0 h 2158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87"/>
                  <a:gd name="T11" fmla="*/ 21600 w 21600"/>
                  <a:gd name="T12" fmla="*/ 21587 h 215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87" fill="none" extrusionOk="0">
                    <a:moveTo>
                      <a:pt x="20843" y="21586"/>
                    </a:moveTo>
                    <a:cubicBezTo>
                      <a:pt x="9215" y="21178"/>
                      <a:pt x="-1" y="11634"/>
                      <a:pt x="-1" y="-1"/>
                    </a:cubicBezTo>
                  </a:path>
                  <a:path w="21600" h="21587" stroke="0" extrusionOk="0">
                    <a:moveTo>
                      <a:pt x="20843" y="21586"/>
                    </a:moveTo>
                    <a:cubicBezTo>
                      <a:pt x="9215" y="21178"/>
                      <a:pt x="-1" y="11634"/>
                      <a:pt x="-1" y="-1"/>
                    </a:cubicBezTo>
                    <a:lnTo>
                      <a:pt x="21600" y="0"/>
                    </a:lnTo>
                    <a:lnTo>
                      <a:pt x="20843" y="2158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06" name="Arc 796"/>
              <p:cNvSpPr>
                <a:spLocks/>
              </p:cNvSpPr>
              <p:nvPr/>
            </p:nvSpPr>
            <p:spPr bwMode="auto">
              <a:xfrm rot="-1140000">
                <a:off x="1698" y="4014"/>
                <a:ext cx="30" cy="50"/>
              </a:xfrm>
              <a:custGeom>
                <a:avLst/>
                <a:gdLst>
                  <a:gd name="T0" fmla="*/ 0 w 22333"/>
                  <a:gd name="T1" fmla="*/ 0 h 21600"/>
                  <a:gd name="T2" fmla="*/ 0 w 22333"/>
                  <a:gd name="T3" fmla="*/ 0 h 21600"/>
                  <a:gd name="T4" fmla="*/ 0 w 2233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33"/>
                  <a:gd name="T10" fmla="*/ 0 h 21600"/>
                  <a:gd name="T11" fmla="*/ 22333 w 2233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33" h="21600" fill="none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7" y="-1"/>
                    </a:cubicBezTo>
                    <a:cubicBezTo>
                      <a:pt x="12496" y="-1"/>
                      <a:pt x="22095" y="9406"/>
                      <a:pt x="22332" y="21164"/>
                    </a:cubicBezTo>
                  </a:path>
                  <a:path w="22333" h="21600" stroke="0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7" y="-1"/>
                    </a:cubicBezTo>
                    <a:cubicBezTo>
                      <a:pt x="12496" y="-1"/>
                      <a:pt x="22095" y="9406"/>
                      <a:pt x="22332" y="21164"/>
                    </a:cubicBezTo>
                    <a:lnTo>
                      <a:pt x="737" y="21600"/>
                    </a:lnTo>
                    <a:lnTo>
                      <a:pt x="-1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07" name="Arc 797"/>
              <p:cNvSpPr>
                <a:spLocks/>
              </p:cNvSpPr>
              <p:nvPr/>
            </p:nvSpPr>
            <p:spPr bwMode="auto">
              <a:xfrm rot="-1140000">
                <a:off x="1689" y="4074"/>
                <a:ext cx="21" cy="50"/>
              </a:xfrm>
              <a:custGeom>
                <a:avLst/>
                <a:gdLst>
                  <a:gd name="T0" fmla="*/ 0 w 21600"/>
                  <a:gd name="T1" fmla="*/ 0 h 22036"/>
                  <a:gd name="T2" fmla="*/ 0 w 21600"/>
                  <a:gd name="T3" fmla="*/ 0 h 22036"/>
                  <a:gd name="T4" fmla="*/ 0 w 21600"/>
                  <a:gd name="T5" fmla="*/ 0 h 2203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36"/>
                  <a:gd name="T11" fmla="*/ 21600 w 21600"/>
                  <a:gd name="T12" fmla="*/ 22036 h 220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36" fill="none" extrusionOk="0">
                    <a:moveTo>
                      <a:pt x="21595" y="0"/>
                    </a:moveTo>
                    <a:cubicBezTo>
                      <a:pt x="21598" y="145"/>
                      <a:pt x="21600" y="290"/>
                      <a:pt x="21600" y="436"/>
                    </a:cubicBezTo>
                    <a:cubicBezTo>
                      <a:pt x="21600" y="12365"/>
                      <a:pt x="11929" y="22036"/>
                      <a:pt x="-1" y="22036"/>
                    </a:cubicBezTo>
                  </a:path>
                  <a:path w="21600" h="22036" stroke="0" extrusionOk="0">
                    <a:moveTo>
                      <a:pt x="21595" y="0"/>
                    </a:moveTo>
                    <a:cubicBezTo>
                      <a:pt x="21598" y="145"/>
                      <a:pt x="21600" y="290"/>
                      <a:pt x="21600" y="436"/>
                    </a:cubicBezTo>
                    <a:cubicBezTo>
                      <a:pt x="21600" y="12365"/>
                      <a:pt x="11929" y="22036"/>
                      <a:pt x="-1" y="22036"/>
                    </a:cubicBezTo>
                    <a:lnTo>
                      <a:pt x="0" y="436"/>
                    </a:lnTo>
                    <a:lnTo>
                      <a:pt x="21595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08" name="Arc 798"/>
              <p:cNvSpPr>
                <a:spLocks/>
              </p:cNvSpPr>
              <p:nvPr/>
            </p:nvSpPr>
            <p:spPr bwMode="auto">
              <a:xfrm rot="-1140000">
                <a:off x="1681" y="4020"/>
                <a:ext cx="21" cy="49"/>
              </a:xfrm>
              <a:custGeom>
                <a:avLst/>
                <a:gdLst>
                  <a:gd name="T0" fmla="*/ 0 w 21600"/>
                  <a:gd name="T1" fmla="*/ 0 h 21576"/>
                  <a:gd name="T2" fmla="*/ 0 w 21600"/>
                  <a:gd name="T3" fmla="*/ 0 h 21576"/>
                  <a:gd name="T4" fmla="*/ 0 w 21600"/>
                  <a:gd name="T5" fmla="*/ 0 h 2157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76"/>
                  <a:gd name="T11" fmla="*/ 21600 w 21600"/>
                  <a:gd name="T12" fmla="*/ 21576 h 215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76" fill="none" extrusionOk="0">
                    <a:moveTo>
                      <a:pt x="-1" y="21575"/>
                    </a:moveTo>
                    <a:cubicBezTo>
                      <a:pt x="-1" y="10045"/>
                      <a:pt x="9055" y="548"/>
                      <a:pt x="20573" y="0"/>
                    </a:cubicBezTo>
                  </a:path>
                  <a:path w="21600" h="21576" stroke="0" extrusionOk="0">
                    <a:moveTo>
                      <a:pt x="-1" y="21575"/>
                    </a:moveTo>
                    <a:cubicBezTo>
                      <a:pt x="-1" y="10045"/>
                      <a:pt x="9055" y="548"/>
                      <a:pt x="20573" y="0"/>
                    </a:cubicBezTo>
                    <a:lnTo>
                      <a:pt x="21600" y="21576"/>
                    </a:lnTo>
                    <a:lnTo>
                      <a:pt x="-1" y="2157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09" name="Arc 799"/>
              <p:cNvSpPr>
                <a:spLocks/>
              </p:cNvSpPr>
              <p:nvPr/>
            </p:nvSpPr>
            <p:spPr bwMode="auto">
              <a:xfrm rot="-1140000">
                <a:off x="1820" y="4022"/>
                <a:ext cx="29" cy="50"/>
              </a:xfrm>
              <a:custGeom>
                <a:avLst/>
                <a:gdLst>
                  <a:gd name="T0" fmla="*/ 0 w 21600"/>
                  <a:gd name="T1" fmla="*/ 0 h 22015"/>
                  <a:gd name="T2" fmla="*/ 0 w 21600"/>
                  <a:gd name="T3" fmla="*/ 0 h 22015"/>
                  <a:gd name="T4" fmla="*/ 0 w 21600"/>
                  <a:gd name="T5" fmla="*/ 0 h 2201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15"/>
                  <a:gd name="T11" fmla="*/ 21600 w 21600"/>
                  <a:gd name="T12" fmla="*/ 22015 h 220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15" fill="none" extrusionOk="0">
                    <a:moveTo>
                      <a:pt x="20834" y="22015"/>
                    </a:moveTo>
                    <a:cubicBezTo>
                      <a:pt x="9210" y="21603"/>
                      <a:pt x="0" y="12060"/>
                      <a:pt x="0" y="429"/>
                    </a:cubicBezTo>
                    <a:cubicBezTo>
                      <a:pt x="0" y="285"/>
                      <a:pt x="1" y="142"/>
                      <a:pt x="4" y="0"/>
                    </a:cubicBezTo>
                  </a:path>
                  <a:path w="21600" h="22015" stroke="0" extrusionOk="0">
                    <a:moveTo>
                      <a:pt x="20834" y="22015"/>
                    </a:moveTo>
                    <a:cubicBezTo>
                      <a:pt x="9210" y="21603"/>
                      <a:pt x="0" y="12060"/>
                      <a:pt x="0" y="429"/>
                    </a:cubicBezTo>
                    <a:cubicBezTo>
                      <a:pt x="0" y="285"/>
                      <a:pt x="1" y="142"/>
                      <a:pt x="4" y="0"/>
                    </a:cubicBezTo>
                    <a:lnTo>
                      <a:pt x="21600" y="429"/>
                    </a:lnTo>
                    <a:lnTo>
                      <a:pt x="20834" y="2201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10" name="Arc 800"/>
              <p:cNvSpPr>
                <a:spLocks/>
              </p:cNvSpPr>
              <p:nvPr/>
            </p:nvSpPr>
            <p:spPr bwMode="auto">
              <a:xfrm rot="-1140000">
                <a:off x="1780" y="3986"/>
                <a:ext cx="30" cy="49"/>
              </a:xfrm>
              <a:custGeom>
                <a:avLst/>
                <a:gdLst>
                  <a:gd name="T0" fmla="*/ 0 w 22332"/>
                  <a:gd name="T1" fmla="*/ 0 h 21600"/>
                  <a:gd name="T2" fmla="*/ 0 w 22332"/>
                  <a:gd name="T3" fmla="*/ 0 h 21600"/>
                  <a:gd name="T4" fmla="*/ 0 w 2233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32"/>
                  <a:gd name="T10" fmla="*/ 0 h 21600"/>
                  <a:gd name="T11" fmla="*/ 22332 w 2233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32" h="21600" fill="none" extrusionOk="0">
                    <a:moveTo>
                      <a:pt x="0" y="12"/>
                    </a:moveTo>
                    <a:cubicBezTo>
                      <a:pt x="243" y="4"/>
                      <a:pt x="487" y="-1"/>
                      <a:pt x="732" y="-1"/>
                    </a:cubicBezTo>
                    <a:cubicBezTo>
                      <a:pt x="12661" y="-1"/>
                      <a:pt x="22332" y="9670"/>
                      <a:pt x="22332" y="21600"/>
                    </a:cubicBezTo>
                  </a:path>
                  <a:path w="22332" h="21600" stroke="0" extrusionOk="0">
                    <a:moveTo>
                      <a:pt x="0" y="12"/>
                    </a:moveTo>
                    <a:cubicBezTo>
                      <a:pt x="243" y="4"/>
                      <a:pt x="487" y="-1"/>
                      <a:pt x="732" y="-1"/>
                    </a:cubicBezTo>
                    <a:cubicBezTo>
                      <a:pt x="12661" y="-1"/>
                      <a:pt x="22332" y="9670"/>
                      <a:pt x="22332" y="21600"/>
                    </a:cubicBezTo>
                    <a:lnTo>
                      <a:pt x="732" y="21600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11" name="Arc 801"/>
              <p:cNvSpPr>
                <a:spLocks/>
              </p:cNvSpPr>
              <p:nvPr/>
            </p:nvSpPr>
            <p:spPr bwMode="auto">
              <a:xfrm rot="-1140000">
                <a:off x="1766" y="4044"/>
                <a:ext cx="23" cy="51"/>
              </a:xfrm>
              <a:custGeom>
                <a:avLst/>
                <a:gdLst>
                  <a:gd name="T0" fmla="*/ 0 w 22614"/>
                  <a:gd name="T1" fmla="*/ 0 h 22047"/>
                  <a:gd name="T2" fmla="*/ 0 w 22614"/>
                  <a:gd name="T3" fmla="*/ 0 h 22047"/>
                  <a:gd name="T4" fmla="*/ 0 w 22614"/>
                  <a:gd name="T5" fmla="*/ 0 h 22047"/>
                  <a:gd name="T6" fmla="*/ 0 60000 65536"/>
                  <a:gd name="T7" fmla="*/ 0 60000 65536"/>
                  <a:gd name="T8" fmla="*/ 0 60000 65536"/>
                  <a:gd name="T9" fmla="*/ 0 w 22614"/>
                  <a:gd name="T10" fmla="*/ 0 h 22047"/>
                  <a:gd name="T11" fmla="*/ 22614 w 22614"/>
                  <a:gd name="T12" fmla="*/ 22047 h 220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14" h="22047" fill="none" extrusionOk="0">
                    <a:moveTo>
                      <a:pt x="22609" y="-1"/>
                    </a:moveTo>
                    <a:cubicBezTo>
                      <a:pt x="22612" y="148"/>
                      <a:pt x="22614" y="297"/>
                      <a:pt x="22614" y="447"/>
                    </a:cubicBezTo>
                    <a:cubicBezTo>
                      <a:pt x="22614" y="12376"/>
                      <a:pt x="12943" y="22047"/>
                      <a:pt x="1014" y="22047"/>
                    </a:cubicBezTo>
                    <a:cubicBezTo>
                      <a:pt x="675" y="22046"/>
                      <a:pt x="337" y="22039"/>
                      <a:pt x="-1" y="22023"/>
                    </a:cubicBezTo>
                  </a:path>
                  <a:path w="22614" h="22047" stroke="0" extrusionOk="0">
                    <a:moveTo>
                      <a:pt x="22609" y="-1"/>
                    </a:moveTo>
                    <a:cubicBezTo>
                      <a:pt x="22612" y="148"/>
                      <a:pt x="22614" y="297"/>
                      <a:pt x="22614" y="447"/>
                    </a:cubicBezTo>
                    <a:cubicBezTo>
                      <a:pt x="22614" y="12376"/>
                      <a:pt x="12943" y="22047"/>
                      <a:pt x="1014" y="22047"/>
                    </a:cubicBezTo>
                    <a:cubicBezTo>
                      <a:pt x="675" y="22046"/>
                      <a:pt x="337" y="22039"/>
                      <a:pt x="-1" y="22023"/>
                    </a:cubicBezTo>
                    <a:lnTo>
                      <a:pt x="1014" y="447"/>
                    </a:lnTo>
                    <a:lnTo>
                      <a:pt x="22609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12" name="Arc 802"/>
              <p:cNvSpPr>
                <a:spLocks/>
              </p:cNvSpPr>
              <p:nvPr/>
            </p:nvSpPr>
            <p:spPr bwMode="auto">
              <a:xfrm rot="-1140000">
                <a:off x="1761" y="3994"/>
                <a:ext cx="21" cy="48"/>
              </a:xfrm>
              <a:custGeom>
                <a:avLst/>
                <a:gdLst>
                  <a:gd name="T0" fmla="*/ 0 w 21595"/>
                  <a:gd name="T1" fmla="*/ 0 h 21576"/>
                  <a:gd name="T2" fmla="*/ 0 w 21595"/>
                  <a:gd name="T3" fmla="*/ 0 h 21576"/>
                  <a:gd name="T4" fmla="*/ 0 w 21595"/>
                  <a:gd name="T5" fmla="*/ 0 h 21576"/>
                  <a:gd name="T6" fmla="*/ 0 60000 65536"/>
                  <a:gd name="T7" fmla="*/ 0 60000 65536"/>
                  <a:gd name="T8" fmla="*/ 0 60000 65536"/>
                  <a:gd name="T9" fmla="*/ 0 w 21595"/>
                  <a:gd name="T10" fmla="*/ 0 h 21576"/>
                  <a:gd name="T11" fmla="*/ 21595 w 21595"/>
                  <a:gd name="T12" fmla="*/ 21576 h 215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5" h="21576" fill="none" extrusionOk="0">
                    <a:moveTo>
                      <a:pt x="-1" y="21130"/>
                    </a:moveTo>
                    <a:cubicBezTo>
                      <a:pt x="233" y="9771"/>
                      <a:pt x="9228" y="534"/>
                      <a:pt x="20577" y="-1"/>
                    </a:cubicBezTo>
                  </a:path>
                  <a:path w="21595" h="21576" stroke="0" extrusionOk="0">
                    <a:moveTo>
                      <a:pt x="-1" y="21130"/>
                    </a:moveTo>
                    <a:cubicBezTo>
                      <a:pt x="233" y="9771"/>
                      <a:pt x="9228" y="534"/>
                      <a:pt x="20577" y="-1"/>
                    </a:cubicBezTo>
                    <a:lnTo>
                      <a:pt x="21595" y="21576"/>
                    </a:lnTo>
                    <a:lnTo>
                      <a:pt x="-1" y="2113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13" name="Arc 803"/>
              <p:cNvSpPr>
                <a:spLocks/>
              </p:cNvSpPr>
              <p:nvPr/>
            </p:nvSpPr>
            <p:spPr bwMode="auto">
              <a:xfrm rot="9660000">
                <a:off x="1944" y="3937"/>
                <a:ext cx="21" cy="49"/>
              </a:xfrm>
              <a:custGeom>
                <a:avLst/>
                <a:gdLst>
                  <a:gd name="T0" fmla="*/ 0 w 21600"/>
                  <a:gd name="T1" fmla="*/ 0 h 22045"/>
                  <a:gd name="T2" fmla="*/ 0 w 21600"/>
                  <a:gd name="T3" fmla="*/ 0 h 22045"/>
                  <a:gd name="T4" fmla="*/ 0 w 21600"/>
                  <a:gd name="T5" fmla="*/ 0 h 2204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45"/>
                  <a:gd name="T11" fmla="*/ 21600 w 21600"/>
                  <a:gd name="T12" fmla="*/ 22045 h 220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45" fill="none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</a:path>
                  <a:path w="21600" h="22045" stroke="0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  <a:lnTo>
                      <a:pt x="21600" y="445"/>
                    </a:lnTo>
                    <a:lnTo>
                      <a:pt x="21600" y="2204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62465" name="Group 804"/>
            <p:cNvGrpSpPr>
              <a:grpSpLocks/>
            </p:cNvGrpSpPr>
            <p:nvPr/>
          </p:nvGrpSpPr>
          <p:grpSpPr bwMode="auto">
            <a:xfrm>
              <a:off x="2025" y="3936"/>
              <a:ext cx="477" cy="224"/>
              <a:chOff x="2025" y="3936"/>
              <a:chExt cx="477" cy="224"/>
            </a:xfrm>
          </p:grpSpPr>
          <p:sp>
            <p:nvSpPr>
              <p:cNvPr id="162466" name="Arc 805"/>
              <p:cNvSpPr>
                <a:spLocks/>
              </p:cNvSpPr>
              <p:nvPr/>
            </p:nvSpPr>
            <p:spPr bwMode="auto">
              <a:xfrm rot="-9660000">
                <a:off x="2074" y="3939"/>
                <a:ext cx="29" cy="49"/>
              </a:xfrm>
              <a:custGeom>
                <a:avLst/>
                <a:gdLst>
                  <a:gd name="T0" fmla="*/ 0 w 21600"/>
                  <a:gd name="T1" fmla="*/ 0 h 22045"/>
                  <a:gd name="T2" fmla="*/ 0 w 21600"/>
                  <a:gd name="T3" fmla="*/ 0 h 22045"/>
                  <a:gd name="T4" fmla="*/ 0 w 21600"/>
                  <a:gd name="T5" fmla="*/ 0 h 2204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45"/>
                  <a:gd name="T11" fmla="*/ 21600 w 21600"/>
                  <a:gd name="T12" fmla="*/ 22045 h 220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45" fill="none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</a:path>
                  <a:path w="21600" h="22045" stroke="0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  <a:lnTo>
                      <a:pt x="21600" y="445"/>
                    </a:lnTo>
                    <a:lnTo>
                      <a:pt x="21600" y="2204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67" name="Arc 806"/>
              <p:cNvSpPr>
                <a:spLocks/>
              </p:cNvSpPr>
              <p:nvPr/>
            </p:nvSpPr>
            <p:spPr bwMode="auto">
              <a:xfrm rot="-9660000">
                <a:off x="2073" y="3993"/>
                <a:ext cx="29" cy="49"/>
              </a:xfrm>
              <a:custGeom>
                <a:avLst/>
                <a:gdLst>
                  <a:gd name="T0" fmla="*/ 0 w 22357"/>
                  <a:gd name="T1" fmla="*/ 0 h 21600"/>
                  <a:gd name="T2" fmla="*/ 0 w 22357"/>
                  <a:gd name="T3" fmla="*/ 0 h 21600"/>
                  <a:gd name="T4" fmla="*/ 0 w 2235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57"/>
                  <a:gd name="T10" fmla="*/ 0 h 21600"/>
                  <a:gd name="T11" fmla="*/ 22357 w 2235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57" h="21600" fill="none" extrusionOk="0">
                    <a:moveTo>
                      <a:pt x="0" y="13"/>
                    </a:moveTo>
                    <a:cubicBezTo>
                      <a:pt x="252" y="4"/>
                      <a:pt x="504" y="-1"/>
                      <a:pt x="757" y="-1"/>
                    </a:cubicBezTo>
                    <a:cubicBezTo>
                      <a:pt x="12686" y="-1"/>
                      <a:pt x="22357" y="9670"/>
                      <a:pt x="22357" y="21600"/>
                    </a:cubicBezTo>
                  </a:path>
                  <a:path w="22357" h="21600" stroke="0" extrusionOk="0">
                    <a:moveTo>
                      <a:pt x="0" y="13"/>
                    </a:moveTo>
                    <a:cubicBezTo>
                      <a:pt x="252" y="4"/>
                      <a:pt x="504" y="-1"/>
                      <a:pt x="757" y="-1"/>
                    </a:cubicBezTo>
                    <a:cubicBezTo>
                      <a:pt x="12686" y="-1"/>
                      <a:pt x="22357" y="9670"/>
                      <a:pt x="22357" y="21600"/>
                    </a:cubicBezTo>
                    <a:lnTo>
                      <a:pt x="757" y="21600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68" name="Arc 807"/>
              <p:cNvSpPr>
                <a:spLocks/>
              </p:cNvSpPr>
              <p:nvPr/>
            </p:nvSpPr>
            <p:spPr bwMode="auto">
              <a:xfrm rot="-9660000">
                <a:off x="2126" y="3962"/>
                <a:ext cx="21" cy="4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69" name="Arc 808"/>
              <p:cNvSpPr>
                <a:spLocks/>
              </p:cNvSpPr>
              <p:nvPr/>
            </p:nvSpPr>
            <p:spPr bwMode="auto">
              <a:xfrm rot="-9660000">
                <a:off x="2025" y="3976"/>
                <a:ext cx="21" cy="49"/>
              </a:xfrm>
              <a:custGeom>
                <a:avLst/>
                <a:gdLst>
                  <a:gd name="T0" fmla="*/ 0 w 21596"/>
                  <a:gd name="T1" fmla="*/ 0 h 21577"/>
                  <a:gd name="T2" fmla="*/ 0 w 21596"/>
                  <a:gd name="T3" fmla="*/ 0 h 21577"/>
                  <a:gd name="T4" fmla="*/ 0 w 21596"/>
                  <a:gd name="T5" fmla="*/ 0 h 21577"/>
                  <a:gd name="T6" fmla="*/ 0 60000 65536"/>
                  <a:gd name="T7" fmla="*/ 0 60000 65536"/>
                  <a:gd name="T8" fmla="*/ 0 60000 65536"/>
                  <a:gd name="T9" fmla="*/ 0 w 21596"/>
                  <a:gd name="T10" fmla="*/ 0 h 21577"/>
                  <a:gd name="T11" fmla="*/ 21596 w 21596"/>
                  <a:gd name="T12" fmla="*/ 21577 h 2157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6" h="21577" fill="none" extrusionOk="0">
                    <a:moveTo>
                      <a:pt x="0" y="21151"/>
                    </a:moveTo>
                    <a:cubicBezTo>
                      <a:pt x="224" y="9774"/>
                      <a:pt x="9235" y="523"/>
                      <a:pt x="20601" y="-1"/>
                    </a:cubicBezTo>
                  </a:path>
                  <a:path w="21596" h="21577" stroke="0" extrusionOk="0">
                    <a:moveTo>
                      <a:pt x="0" y="21151"/>
                    </a:moveTo>
                    <a:cubicBezTo>
                      <a:pt x="224" y="9774"/>
                      <a:pt x="9235" y="523"/>
                      <a:pt x="20601" y="-1"/>
                    </a:cubicBezTo>
                    <a:lnTo>
                      <a:pt x="21596" y="21577"/>
                    </a:lnTo>
                    <a:lnTo>
                      <a:pt x="0" y="2115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70" name="Arc 809"/>
              <p:cNvSpPr>
                <a:spLocks/>
              </p:cNvSpPr>
              <p:nvPr/>
            </p:nvSpPr>
            <p:spPr bwMode="auto">
              <a:xfrm rot="-9660000">
                <a:off x="2098" y="3997"/>
                <a:ext cx="22" cy="49"/>
              </a:xfrm>
              <a:custGeom>
                <a:avLst/>
                <a:gdLst>
                  <a:gd name="T0" fmla="*/ 0 w 21600"/>
                  <a:gd name="T1" fmla="*/ 0 h 21577"/>
                  <a:gd name="T2" fmla="*/ 0 w 21600"/>
                  <a:gd name="T3" fmla="*/ 0 h 21577"/>
                  <a:gd name="T4" fmla="*/ 0 w 21600"/>
                  <a:gd name="T5" fmla="*/ 0 h 2157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77"/>
                  <a:gd name="T11" fmla="*/ 21600 w 21600"/>
                  <a:gd name="T12" fmla="*/ 21577 h 2157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77" fill="none" extrusionOk="0">
                    <a:moveTo>
                      <a:pt x="-1" y="21576"/>
                    </a:moveTo>
                    <a:cubicBezTo>
                      <a:pt x="-1" y="10038"/>
                      <a:pt x="9069" y="536"/>
                      <a:pt x="20596" y="0"/>
                    </a:cubicBezTo>
                  </a:path>
                  <a:path w="21600" h="21577" stroke="0" extrusionOk="0">
                    <a:moveTo>
                      <a:pt x="-1" y="21576"/>
                    </a:moveTo>
                    <a:cubicBezTo>
                      <a:pt x="-1" y="10038"/>
                      <a:pt x="9069" y="536"/>
                      <a:pt x="20596" y="0"/>
                    </a:cubicBezTo>
                    <a:lnTo>
                      <a:pt x="21600" y="21577"/>
                    </a:lnTo>
                    <a:lnTo>
                      <a:pt x="-1" y="2157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71" name="Arc 810"/>
              <p:cNvSpPr>
                <a:spLocks/>
              </p:cNvSpPr>
              <p:nvPr/>
            </p:nvSpPr>
            <p:spPr bwMode="auto">
              <a:xfrm rot="-9660000">
                <a:off x="2147" y="3966"/>
                <a:ext cx="27" cy="49"/>
              </a:xfrm>
              <a:custGeom>
                <a:avLst/>
                <a:gdLst>
                  <a:gd name="T0" fmla="*/ 0 w 21600"/>
                  <a:gd name="T1" fmla="*/ 0 h 22045"/>
                  <a:gd name="T2" fmla="*/ 0 w 21600"/>
                  <a:gd name="T3" fmla="*/ 0 h 22045"/>
                  <a:gd name="T4" fmla="*/ 0 w 21600"/>
                  <a:gd name="T5" fmla="*/ 0 h 2204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45"/>
                  <a:gd name="T11" fmla="*/ 21600 w 21600"/>
                  <a:gd name="T12" fmla="*/ 22045 h 220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45" fill="none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</a:path>
                  <a:path w="21600" h="22045" stroke="0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  <a:lnTo>
                      <a:pt x="21600" y="445"/>
                    </a:lnTo>
                    <a:lnTo>
                      <a:pt x="21600" y="2204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72" name="Arc 811"/>
              <p:cNvSpPr>
                <a:spLocks/>
              </p:cNvSpPr>
              <p:nvPr/>
            </p:nvSpPr>
            <p:spPr bwMode="auto">
              <a:xfrm rot="-9660000">
                <a:off x="2149" y="4020"/>
                <a:ext cx="28" cy="49"/>
              </a:xfrm>
              <a:custGeom>
                <a:avLst/>
                <a:gdLst>
                  <a:gd name="T0" fmla="*/ 0 w 22385"/>
                  <a:gd name="T1" fmla="*/ 0 h 21600"/>
                  <a:gd name="T2" fmla="*/ 0 w 22385"/>
                  <a:gd name="T3" fmla="*/ 0 h 21600"/>
                  <a:gd name="T4" fmla="*/ 0 w 2238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85"/>
                  <a:gd name="T10" fmla="*/ 0 h 21600"/>
                  <a:gd name="T11" fmla="*/ 22385 w 2238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85" h="21600" fill="none" extrusionOk="0">
                    <a:moveTo>
                      <a:pt x="0" y="14"/>
                    </a:moveTo>
                    <a:cubicBezTo>
                      <a:pt x="261" y="4"/>
                      <a:pt x="523" y="-1"/>
                      <a:pt x="785" y="-1"/>
                    </a:cubicBezTo>
                    <a:cubicBezTo>
                      <a:pt x="12714" y="-1"/>
                      <a:pt x="22385" y="9670"/>
                      <a:pt x="22385" y="21600"/>
                    </a:cubicBezTo>
                  </a:path>
                  <a:path w="22385" h="21600" stroke="0" extrusionOk="0">
                    <a:moveTo>
                      <a:pt x="0" y="14"/>
                    </a:moveTo>
                    <a:cubicBezTo>
                      <a:pt x="261" y="4"/>
                      <a:pt x="523" y="-1"/>
                      <a:pt x="785" y="-1"/>
                    </a:cubicBezTo>
                    <a:cubicBezTo>
                      <a:pt x="12714" y="-1"/>
                      <a:pt x="22385" y="9670"/>
                      <a:pt x="22385" y="21600"/>
                    </a:cubicBezTo>
                    <a:lnTo>
                      <a:pt x="785" y="21600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73" name="Arc 812"/>
              <p:cNvSpPr>
                <a:spLocks/>
              </p:cNvSpPr>
              <p:nvPr/>
            </p:nvSpPr>
            <p:spPr bwMode="auto">
              <a:xfrm rot="1140000">
                <a:off x="2412" y="4099"/>
                <a:ext cx="28" cy="50"/>
              </a:xfrm>
              <a:custGeom>
                <a:avLst/>
                <a:gdLst>
                  <a:gd name="T0" fmla="*/ 0 w 21600"/>
                  <a:gd name="T1" fmla="*/ 0 h 22036"/>
                  <a:gd name="T2" fmla="*/ 0 w 21600"/>
                  <a:gd name="T3" fmla="*/ 0 h 22036"/>
                  <a:gd name="T4" fmla="*/ 0 w 21600"/>
                  <a:gd name="T5" fmla="*/ 0 h 2203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36"/>
                  <a:gd name="T11" fmla="*/ 21600 w 21600"/>
                  <a:gd name="T12" fmla="*/ 22036 h 220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36" fill="none" extrusionOk="0">
                    <a:moveTo>
                      <a:pt x="21595" y="0"/>
                    </a:moveTo>
                    <a:cubicBezTo>
                      <a:pt x="21598" y="145"/>
                      <a:pt x="21600" y="290"/>
                      <a:pt x="21600" y="436"/>
                    </a:cubicBezTo>
                    <a:cubicBezTo>
                      <a:pt x="21600" y="12365"/>
                      <a:pt x="11929" y="22036"/>
                      <a:pt x="-1" y="22036"/>
                    </a:cubicBezTo>
                  </a:path>
                  <a:path w="21600" h="22036" stroke="0" extrusionOk="0">
                    <a:moveTo>
                      <a:pt x="21595" y="0"/>
                    </a:moveTo>
                    <a:cubicBezTo>
                      <a:pt x="21598" y="145"/>
                      <a:pt x="21600" y="290"/>
                      <a:pt x="21600" y="436"/>
                    </a:cubicBezTo>
                    <a:cubicBezTo>
                      <a:pt x="21600" y="12365"/>
                      <a:pt x="11929" y="22036"/>
                      <a:pt x="-1" y="22036"/>
                    </a:cubicBezTo>
                    <a:lnTo>
                      <a:pt x="0" y="436"/>
                    </a:lnTo>
                    <a:lnTo>
                      <a:pt x="21595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74" name="Arc 813"/>
              <p:cNvSpPr>
                <a:spLocks/>
              </p:cNvSpPr>
              <p:nvPr/>
            </p:nvSpPr>
            <p:spPr bwMode="auto">
              <a:xfrm rot="1140000">
                <a:off x="2452" y="4064"/>
                <a:ext cx="29" cy="50"/>
              </a:xfrm>
              <a:custGeom>
                <a:avLst/>
                <a:gdLst>
                  <a:gd name="T0" fmla="*/ 0 w 21600"/>
                  <a:gd name="T1" fmla="*/ 0 h 21587"/>
                  <a:gd name="T2" fmla="*/ 0 w 21600"/>
                  <a:gd name="T3" fmla="*/ 0 h 21587"/>
                  <a:gd name="T4" fmla="*/ 0 w 21600"/>
                  <a:gd name="T5" fmla="*/ 0 h 2158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87"/>
                  <a:gd name="T11" fmla="*/ 21600 w 21600"/>
                  <a:gd name="T12" fmla="*/ 21587 h 215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87" fill="none" extrusionOk="0">
                    <a:moveTo>
                      <a:pt x="-1" y="21586"/>
                    </a:moveTo>
                    <a:cubicBezTo>
                      <a:pt x="-1" y="9952"/>
                      <a:pt x="9215" y="408"/>
                      <a:pt x="20843" y="0"/>
                    </a:cubicBezTo>
                  </a:path>
                  <a:path w="21600" h="21587" stroke="0" extrusionOk="0">
                    <a:moveTo>
                      <a:pt x="-1" y="21586"/>
                    </a:moveTo>
                    <a:cubicBezTo>
                      <a:pt x="-1" y="9952"/>
                      <a:pt x="9215" y="408"/>
                      <a:pt x="20843" y="0"/>
                    </a:cubicBezTo>
                    <a:lnTo>
                      <a:pt x="21600" y="21587"/>
                    </a:lnTo>
                    <a:lnTo>
                      <a:pt x="-1" y="2158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75" name="Arc 814"/>
              <p:cNvSpPr>
                <a:spLocks/>
              </p:cNvSpPr>
              <p:nvPr/>
            </p:nvSpPr>
            <p:spPr bwMode="auto">
              <a:xfrm rot="1140000">
                <a:off x="2477" y="4111"/>
                <a:ext cx="21" cy="4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lnTo>
                      <a:pt x="21600" y="2159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76" name="Arc 815"/>
              <p:cNvSpPr>
                <a:spLocks/>
              </p:cNvSpPr>
              <p:nvPr/>
            </p:nvSpPr>
            <p:spPr bwMode="auto">
              <a:xfrm rot="1140000">
                <a:off x="2480" y="4072"/>
                <a:ext cx="22" cy="49"/>
              </a:xfrm>
              <a:custGeom>
                <a:avLst/>
                <a:gdLst>
                  <a:gd name="T0" fmla="*/ 0 w 22604"/>
                  <a:gd name="T1" fmla="*/ 0 h 21600"/>
                  <a:gd name="T2" fmla="*/ 0 w 22604"/>
                  <a:gd name="T3" fmla="*/ 0 h 21600"/>
                  <a:gd name="T4" fmla="*/ 0 w 2260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604"/>
                  <a:gd name="T10" fmla="*/ 0 h 21600"/>
                  <a:gd name="T11" fmla="*/ 22604 w 2260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04" h="21600" fill="none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</a:path>
                  <a:path w="22604" h="21600" stroke="0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  <a:lnTo>
                      <a:pt x="1004" y="21600"/>
                    </a:lnTo>
                    <a:lnTo>
                      <a:pt x="0" y="2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77" name="Arc 816"/>
              <p:cNvSpPr>
                <a:spLocks/>
              </p:cNvSpPr>
              <p:nvPr/>
            </p:nvSpPr>
            <p:spPr bwMode="auto">
              <a:xfrm rot="1140000">
                <a:off x="2329" y="4073"/>
                <a:ext cx="28" cy="5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78" name="Arc 817"/>
              <p:cNvSpPr>
                <a:spLocks/>
              </p:cNvSpPr>
              <p:nvPr/>
            </p:nvSpPr>
            <p:spPr bwMode="auto">
              <a:xfrm rot="1140000">
                <a:off x="2370" y="4038"/>
                <a:ext cx="28" cy="50"/>
              </a:xfrm>
              <a:custGeom>
                <a:avLst/>
                <a:gdLst>
                  <a:gd name="T0" fmla="*/ 0 w 21600"/>
                  <a:gd name="T1" fmla="*/ 0 h 21586"/>
                  <a:gd name="T2" fmla="*/ 0 w 21600"/>
                  <a:gd name="T3" fmla="*/ 0 h 21586"/>
                  <a:gd name="T4" fmla="*/ 0 w 21600"/>
                  <a:gd name="T5" fmla="*/ 0 h 2158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86"/>
                  <a:gd name="T11" fmla="*/ 21600 w 21600"/>
                  <a:gd name="T12" fmla="*/ 21586 h 215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86" fill="none" extrusionOk="0">
                    <a:moveTo>
                      <a:pt x="-1" y="21585"/>
                    </a:moveTo>
                    <a:cubicBezTo>
                      <a:pt x="-1" y="9956"/>
                      <a:pt x="9207" y="414"/>
                      <a:pt x="20828" y="-1"/>
                    </a:cubicBezTo>
                  </a:path>
                  <a:path w="21600" h="21586" stroke="0" extrusionOk="0">
                    <a:moveTo>
                      <a:pt x="-1" y="21585"/>
                    </a:moveTo>
                    <a:cubicBezTo>
                      <a:pt x="-1" y="9956"/>
                      <a:pt x="9207" y="414"/>
                      <a:pt x="20828" y="-1"/>
                    </a:cubicBezTo>
                    <a:lnTo>
                      <a:pt x="21600" y="21586"/>
                    </a:lnTo>
                    <a:lnTo>
                      <a:pt x="-1" y="2158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79" name="Arc 818"/>
              <p:cNvSpPr>
                <a:spLocks/>
              </p:cNvSpPr>
              <p:nvPr/>
            </p:nvSpPr>
            <p:spPr bwMode="auto">
              <a:xfrm rot="1140000">
                <a:off x="2391" y="4095"/>
                <a:ext cx="21" cy="49"/>
              </a:xfrm>
              <a:custGeom>
                <a:avLst/>
                <a:gdLst>
                  <a:gd name="T0" fmla="*/ 0 w 21600"/>
                  <a:gd name="T1" fmla="*/ 0 h 22045"/>
                  <a:gd name="T2" fmla="*/ 0 w 21600"/>
                  <a:gd name="T3" fmla="*/ 0 h 22045"/>
                  <a:gd name="T4" fmla="*/ 0 w 21600"/>
                  <a:gd name="T5" fmla="*/ 0 h 2204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45"/>
                  <a:gd name="T11" fmla="*/ 21600 w 21600"/>
                  <a:gd name="T12" fmla="*/ 22045 h 220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45" fill="none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</a:path>
                  <a:path w="21600" h="22045" stroke="0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  <a:lnTo>
                      <a:pt x="21600" y="445"/>
                    </a:lnTo>
                    <a:lnTo>
                      <a:pt x="21600" y="2204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80" name="Arc 819"/>
              <p:cNvSpPr>
                <a:spLocks/>
              </p:cNvSpPr>
              <p:nvPr/>
            </p:nvSpPr>
            <p:spPr bwMode="auto">
              <a:xfrm rot="1140000">
                <a:off x="2396" y="4046"/>
                <a:ext cx="22" cy="49"/>
              </a:xfrm>
              <a:custGeom>
                <a:avLst/>
                <a:gdLst>
                  <a:gd name="T0" fmla="*/ 0 w 22627"/>
                  <a:gd name="T1" fmla="*/ 0 h 21600"/>
                  <a:gd name="T2" fmla="*/ 0 w 22627"/>
                  <a:gd name="T3" fmla="*/ 0 h 21600"/>
                  <a:gd name="T4" fmla="*/ 0 w 2262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627"/>
                  <a:gd name="T10" fmla="*/ 0 h 21600"/>
                  <a:gd name="T11" fmla="*/ 22627 w 2262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27" h="21600" fill="none" extrusionOk="0">
                    <a:moveTo>
                      <a:pt x="0" y="24"/>
                    </a:moveTo>
                    <a:cubicBezTo>
                      <a:pt x="342" y="8"/>
                      <a:pt x="684" y="-1"/>
                      <a:pt x="1027" y="-1"/>
                    </a:cubicBezTo>
                    <a:cubicBezTo>
                      <a:pt x="12956" y="-1"/>
                      <a:pt x="22627" y="9670"/>
                      <a:pt x="22627" y="21600"/>
                    </a:cubicBezTo>
                  </a:path>
                  <a:path w="22627" h="21600" stroke="0" extrusionOk="0">
                    <a:moveTo>
                      <a:pt x="0" y="24"/>
                    </a:moveTo>
                    <a:cubicBezTo>
                      <a:pt x="342" y="8"/>
                      <a:pt x="684" y="-1"/>
                      <a:pt x="1027" y="-1"/>
                    </a:cubicBezTo>
                    <a:cubicBezTo>
                      <a:pt x="12956" y="-1"/>
                      <a:pt x="22627" y="9670"/>
                      <a:pt x="22627" y="21600"/>
                    </a:cubicBezTo>
                    <a:lnTo>
                      <a:pt x="1027" y="21600"/>
                    </a:lnTo>
                    <a:lnTo>
                      <a:pt x="0" y="2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81" name="Arc 820"/>
              <p:cNvSpPr>
                <a:spLocks/>
              </p:cNvSpPr>
              <p:nvPr/>
            </p:nvSpPr>
            <p:spPr bwMode="auto">
              <a:xfrm rot="1140000">
                <a:off x="2254" y="4049"/>
                <a:ext cx="29" cy="5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82" name="Arc 821"/>
              <p:cNvSpPr>
                <a:spLocks/>
              </p:cNvSpPr>
              <p:nvPr/>
            </p:nvSpPr>
            <p:spPr bwMode="auto">
              <a:xfrm rot="1140000">
                <a:off x="2294" y="4014"/>
                <a:ext cx="29" cy="49"/>
              </a:xfrm>
              <a:custGeom>
                <a:avLst/>
                <a:gdLst>
                  <a:gd name="T0" fmla="*/ 0 w 21596"/>
                  <a:gd name="T1" fmla="*/ 0 h 21587"/>
                  <a:gd name="T2" fmla="*/ 0 w 21596"/>
                  <a:gd name="T3" fmla="*/ 0 h 21587"/>
                  <a:gd name="T4" fmla="*/ 0 w 21596"/>
                  <a:gd name="T5" fmla="*/ 0 h 21587"/>
                  <a:gd name="T6" fmla="*/ 0 60000 65536"/>
                  <a:gd name="T7" fmla="*/ 0 60000 65536"/>
                  <a:gd name="T8" fmla="*/ 0 60000 65536"/>
                  <a:gd name="T9" fmla="*/ 0 w 21596"/>
                  <a:gd name="T10" fmla="*/ 0 h 21587"/>
                  <a:gd name="T11" fmla="*/ 21596 w 21596"/>
                  <a:gd name="T12" fmla="*/ 21587 h 215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6" h="21587" fill="none" extrusionOk="0">
                    <a:moveTo>
                      <a:pt x="0" y="21151"/>
                    </a:moveTo>
                    <a:cubicBezTo>
                      <a:pt x="231" y="9679"/>
                      <a:pt x="9391" y="391"/>
                      <a:pt x="20858" y="-1"/>
                    </a:cubicBezTo>
                  </a:path>
                  <a:path w="21596" h="21587" stroke="0" extrusionOk="0">
                    <a:moveTo>
                      <a:pt x="0" y="21151"/>
                    </a:moveTo>
                    <a:cubicBezTo>
                      <a:pt x="231" y="9679"/>
                      <a:pt x="9391" y="391"/>
                      <a:pt x="20858" y="-1"/>
                    </a:cubicBezTo>
                    <a:lnTo>
                      <a:pt x="21596" y="21587"/>
                    </a:lnTo>
                    <a:lnTo>
                      <a:pt x="0" y="2115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83" name="Arc 822"/>
              <p:cNvSpPr>
                <a:spLocks/>
              </p:cNvSpPr>
              <p:nvPr/>
            </p:nvSpPr>
            <p:spPr bwMode="auto">
              <a:xfrm rot="1140000">
                <a:off x="2310" y="4073"/>
                <a:ext cx="22" cy="50"/>
              </a:xfrm>
              <a:custGeom>
                <a:avLst/>
                <a:gdLst>
                  <a:gd name="T0" fmla="*/ 0 w 21600"/>
                  <a:gd name="T1" fmla="*/ 0 h 22002"/>
                  <a:gd name="T2" fmla="*/ 0 w 21600"/>
                  <a:gd name="T3" fmla="*/ 0 h 22002"/>
                  <a:gd name="T4" fmla="*/ 0 w 21600"/>
                  <a:gd name="T5" fmla="*/ 0 h 220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02"/>
                  <a:gd name="T11" fmla="*/ 21600 w 21600"/>
                  <a:gd name="T12" fmla="*/ 22002 h 220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02" fill="none" extrusionOk="0">
                    <a:moveTo>
                      <a:pt x="20585" y="22002"/>
                    </a:moveTo>
                    <a:cubicBezTo>
                      <a:pt x="9063" y="21460"/>
                      <a:pt x="0" y="11961"/>
                      <a:pt x="0" y="426"/>
                    </a:cubicBezTo>
                    <a:cubicBezTo>
                      <a:pt x="0" y="283"/>
                      <a:pt x="1" y="141"/>
                      <a:pt x="4" y="0"/>
                    </a:cubicBezTo>
                  </a:path>
                  <a:path w="21600" h="22002" stroke="0" extrusionOk="0">
                    <a:moveTo>
                      <a:pt x="20585" y="22002"/>
                    </a:moveTo>
                    <a:cubicBezTo>
                      <a:pt x="9063" y="21460"/>
                      <a:pt x="0" y="11961"/>
                      <a:pt x="0" y="426"/>
                    </a:cubicBezTo>
                    <a:cubicBezTo>
                      <a:pt x="0" y="283"/>
                      <a:pt x="1" y="141"/>
                      <a:pt x="4" y="0"/>
                    </a:cubicBezTo>
                    <a:lnTo>
                      <a:pt x="21600" y="426"/>
                    </a:lnTo>
                    <a:lnTo>
                      <a:pt x="20585" y="2200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84" name="Arc 823"/>
              <p:cNvSpPr>
                <a:spLocks/>
              </p:cNvSpPr>
              <p:nvPr/>
            </p:nvSpPr>
            <p:spPr bwMode="auto">
              <a:xfrm rot="1140000">
                <a:off x="2319" y="4019"/>
                <a:ext cx="22" cy="49"/>
              </a:xfrm>
              <a:custGeom>
                <a:avLst/>
                <a:gdLst>
                  <a:gd name="T0" fmla="*/ 0 w 22604"/>
                  <a:gd name="T1" fmla="*/ 0 h 21600"/>
                  <a:gd name="T2" fmla="*/ 0 w 22604"/>
                  <a:gd name="T3" fmla="*/ 0 h 21600"/>
                  <a:gd name="T4" fmla="*/ 0 w 2260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604"/>
                  <a:gd name="T10" fmla="*/ 0 h 21600"/>
                  <a:gd name="T11" fmla="*/ 22604 w 2260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04" h="21600" fill="none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</a:path>
                  <a:path w="22604" h="21600" stroke="0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  <a:lnTo>
                      <a:pt x="1004" y="21600"/>
                    </a:lnTo>
                    <a:lnTo>
                      <a:pt x="0" y="2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85" name="Arc 824"/>
              <p:cNvSpPr>
                <a:spLocks/>
              </p:cNvSpPr>
              <p:nvPr/>
            </p:nvSpPr>
            <p:spPr bwMode="auto">
              <a:xfrm rot="1140000">
                <a:off x="2172" y="4021"/>
                <a:ext cx="29" cy="50"/>
              </a:xfrm>
              <a:custGeom>
                <a:avLst/>
                <a:gdLst>
                  <a:gd name="T0" fmla="*/ 0 w 21600"/>
                  <a:gd name="T1" fmla="*/ 0 h 22036"/>
                  <a:gd name="T2" fmla="*/ 0 w 21600"/>
                  <a:gd name="T3" fmla="*/ 0 h 22036"/>
                  <a:gd name="T4" fmla="*/ 0 w 21600"/>
                  <a:gd name="T5" fmla="*/ 0 h 2203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36"/>
                  <a:gd name="T11" fmla="*/ 21600 w 21600"/>
                  <a:gd name="T12" fmla="*/ 22036 h 220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36" fill="none" extrusionOk="0">
                    <a:moveTo>
                      <a:pt x="21595" y="0"/>
                    </a:moveTo>
                    <a:cubicBezTo>
                      <a:pt x="21598" y="145"/>
                      <a:pt x="21600" y="290"/>
                      <a:pt x="21600" y="436"/>
                    </a:cubicBezTo>
                    <a:cubicBezTo>
                      <a:pt x="21600" y="12365"/>
                      <a:pt x="11929" y="22036"/>
                      <a:pt x="-1" y="22036"/>
                    </a:cubicBezTo>
                  </a:path>
                  <a:path w="21600" h="22036" stroke="0" extrusionOk="0">
                    <a:moveTo>
                      <a:pt x="21595" y="0"/>
                    </a:moveTo>
                    <a:cubicBezTo>
                      <a:pt x="21598" y="145"/>
                      <a:pt x="21600" y="290"/>
                      <a:pt x="21600" y="436"/>
                    </a:cubicBezTo>
                    <a:cubicBezTo>
                      <a:pt x="21600" y="12365"/>
                      <a:pt x="11929" y="22036"/>
                      <a:pt x="-1" y="22036"/>
                    </a:cubicBezTo>
                    <a:lnTo>
                      <a:pt x="0" y="436"/>
                    </a:lnTo>
                    <a:lnTo>
                      <a:pt x="21595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86" name="Arc 825"/>
              <p:cNvSpPr>
                <a:spLocks/>
              </p:cNvSpPr>
              <p:nvPr/>
            </p:nvSpPr>
            <p:spPr bwMode="auto">
              <a:xfrm rot="1140000">
                <a:off x="2212" y="3985"/>
                <a:ext cx="30" cy="49"/>
              </a:xfrm>
              <a:custGeom>
                <a:avLst/>
                <a:gdLst>
                  <a:gd name="T0" fmla="*/ 0 w 21600"/>
                  <a:gd name="T1" fmla="*/ 0 h 21588"/>
                  <a:gd name="T2" fmla="*/ 0 w 21600"/>
                  <a:gd name="T3" fmla="*/ 0 h 21588"/>
                  <a:gd name="T4" fmla="*/ 0 w 21600"/>
                  <a:gd name="T5" fmla="*/ 0 h 2158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88"/>
                  <a:gd name="T11" fmla="*/ 21600 w 21600"/>
                  <a:gd name="T12" fmla="*/ 21588 h 215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88" fill="none" extrusionOk="0">
                    <a:moveTo>
                      <a:pt x="-1" y="21587"/>
                    </a:moveTo>
                    <a:cubicBezTo>
                      <a:pt x="-1" y="9943"/>
                      <a:pt x="9230" y="395"/>
                      <a:pt x="20868" y="0"/>
                    </a:cubicBezTo>
                  </a:path>
                  <a:path w="21600" h="21588" stroke="0" extrusionOk="0">
                    <a:moveTo>
                      <a:pt x="-1" y="21587"/>
                    </a:moveTo>
                    <a:cubicBezTo>
                      <a:pt x="-1" y="9943"/>
                      <a:pt x="9230" y="395"/>
                      <a:pt x="20868" y="0"/>
                    </a:cubicBezTo>
                    <a:lnTo>
                      <a:pt x="21600" y="21588"/>
                    </a:lnTo>
                    <a:lnTo>
                      <a:pt x="-1" y="2158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87" name="Arc 826"/>
              <p:cNvSpPr>
                <a:spLocks/>
              </p:cNvSpPr>
              <p:nvPr/>
            </p:nvSpPr>
            <p:spPr bwMode="auto">
              <a:xfrm rot="1140000">
                <a:off x="2233" y="4044"/>
                <a:ext cx="22" cy="49"/>
              </a:xfrm>
              <a:custGeom>
                <a:avLst/>
                <a:gdLst>
                  <a:gd name="T0" fmla="*/ 0 w 21600"/>
                  <a:gd name="T1" fmla="*/ 0 h 21577"/>
                  <a:gd name="T2" fmla="*/ 0 w 21600"/>
                  <a:gd name="T3" fmla="*/ 0 h 21577"/>
                  <a:gd name="T4" fmla="*/ 0 w 21600"/>
                  <a:gd name="T5" fmla="*/ 0 h 2157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77"/>
                  <a:gd name="T11" fmla="*/ 21600 w 21600"/>
                  <a:gd name="T12" fmla="*/ 21577 h 2157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77" fill="none" extrusionOk="0">
                    <a:moveTo>
                      <a:pt x="20596" y="21576"/>
                    </a:moveTo>
                    <a:cubicBezTo>
                      <a:pt x="9069" y="21040"/>
                      <a:pt x="-1" y="11538"/>
                      <a:pt x="-1" y="-1"/>
                    </a:cubicBezTo>
                  </a:path>
                  <a:path w="21600" h="21577" stroke="0" extrusionOk="0">
                    <a:moveTo>
                      <a:pt x="20596" y="21576"/>
                    </a:moveTo>
                    <a:cubicBezTo>
                      <a:pt x="9069" y="21040"/>
                      <a:pt x="-1" y="11538"/>
                      <a:pt x="-1" y="-1"/>
                    </a:cubicBezTo>
                    <a:lnTo>
                      <a:pt x="21600" y="0"/>
                    </a:lnTo>
                    <a:lnTo>
                      <a:pt x="20596" y="2157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88" name="Arc 827"/>
              <p:cNvSpPr>
                <a:spLocks/>
              </p:cNvSpPr>
              <p:nvPr/>
            </p:nvSpPr>
            <p:spPr bwMode="auto">
              <a:xfrm rot="1140000">
                <a:off x="2239" y="3993"/>
                <a:ext cx="22" cy="48"/>
              </a:xfrm>
              <a:custGeom>
                <a:avLst/>
                <a:gdLst>
                  <a:gd name="T0" fmla="*/ 0 w 22627"/>
                  <a:gd name="T1" fmla="*/ 0 h 21600"/>
                  <a:gd name="T2" fmla="*/ 0 w 22627"/>
                  <a:gd name="T3" fmla="*/ 0 h 21600"/>
                  <a:gd name="T4" fmla="*/ 0 w 2262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627"/>
                  <a:gd name="T10" fmla="*/ 0 h 21600"/>
                  <a:gd name="T11" fmla="*/ 22627 w 2262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27" h="21600" fill="none" extrusionOk="0">
                    <a:moveTo>
                      <a:pt x="0" y="24"/>
                    </a:moveTo>
                    <a:cubicBezTo>
                      <a:pt x="342" y="8"/>
                      <a:pt x="684" y="-1"/>
                      <a:pt x="1027" y="-1"/>
                    </a:cubicBezTo>
                    <a:cubicBezTo>
                      <a:pt x="12956" y="-1"/>
                      <a:pt x="22627" y="9670"/>
                      <a:pt x="22627" y="21600"/>
                    </a:cubicBezTo>
                  </a:path>
                  <a:path w="22627" h="21600" stroke="0" extrusionOk="0">
                    <a:moveTo>
                      <a:pt x="0" y="24"/>
                    </a:moveTo>
                    <a:cubicBezTo>
                      <a:pt x="342" y="8"/>
                      <a:pt x="684" y="-1"/>
                      <a:pt x="1027" y="-1"/>
                    </a:cubicBezTo>
                    <a:cubicBezTo>
                      <a:pt x="12956" y="-1"/>
                      <a:pt x="22627" y="9670"/>
                      <a:pt x="22627" y="21600"/>
                    </a:cubicBezTo>
                    <a:lnTo>
                      <a:pt x="1027" y="21600"/>
                    </a:lnTo>
                    <a:lnTo>
                      <a:pt x="0" y="2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89" name="Arc 828"/>
              <p:cNvSpPr>
                <a:spLocks/>
              </p:cNvSpPr>
              <p:nvPr/>
            </p:nvSpPr>
            <p:spPr bwMode="auto">
              <a:xfrm rot="-9660000">
                <a:off x="2056" y="3936"/>
                <a:ext cx="21" cy="4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161955" name="Group 829"/>
          <p:cNvGrpSpPr>
            <a:grpSpLocks/>
          </p:cNvGrpSpPr>
          <p:nvPr/>
        </p:nvGrpSpPr>
        <p:grpSpPr bwMode="auto">
          <a:xfrm>
            <a:off x="2266950" y="6059488"/>
            <a:ext cx="614363" cy="676275"/>
            <a:chOff x="1336" y="3669"/>
            <a:chExt cx="387" cy="426"/>
          </a:xfrm>
        </p:grpSpPr>
        <p:sp>
          <p:nvSpPr>
            <p:cNvPr id="162440" name="Arc 830"/>
            <p:cNvSpPr>
              <a:spLocks/>
            </p:cNvSpPr>
            <p:nvPr/>
          </p:nvSpPr>
          <p:spPr bwMode="auto">
            <a:xfrm rot="8220000">
              <a:off x="1629" y="3679"/>
              <a:ext cx="30" cy="62"/>
            </a:xfrm>
            <a:custGeom>
              <a:avLst/>
              <a:gdLst>
                <a:gd name="T0" fmla="*/ 0 w 22364"/>
                <a:gd name="T1" fmla="*/ 0 h 21963"/>
                <a:gd name="T2" fmla="*/ 0 w 22364"/>
                <a:gd name="T3" fmla="*/ 0 h 21963"/>
                <a:gd name="T4" fmla="*/ 0 w 22364"/>
                <a:gd name="T5" fmla="*/ 0 h 21963"/>
                <a:gd name="T6" fmla="*/ 0 60000 65536"/>
                <a:gd name="T7" fmla="*/ 0 60000 65536"/>
                <a:gd name="T8" fmla="*/ 0 60000 65536"/>
                <a:gd name="T9" fmla="*/ 0 w 22364"/>
                <a:gd name="T10" fmla="*/ 0 h 21963"/>
                <a:gd name="T11" fmla="*/ 22364 w 22364"/>
                <a:gd name="T12" fmla="*/ 21963 h 219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64" h="21963" fill="none" extrusionOk="0">
                  <a:moveTo>
                    <a:pt x="22360" y="0"/>
                  </a:moveTo>
                  <a:cubicBezTo>
                    <a:pt x="22362" y="120"/>
                    <a:pt x="22364" y="241"/>
                    <a:pt x="22364" y="363"/>
                  </a:cubicBezTo>
                  <a:cubicBezTo>
                    <a:pt x="22364" y="12292"/>
                    <a:pt x="12693" y="21963"/>
                    <a:pt x="764" y="21963"/>
                  </a:cubicBezTo>
                  <a:cubicBezTo>
                    <a:pt x="509" y="21962"/>
                    <a:pt x="254" y="21958"/>
                    <a:pt x="-1" y="21949"/>
                  </a:cubicBezTo>
                </a:path>
                <a:path w="22364" h="21963" stroke="0" extrusionOk="0">
                  <a:moveTo>
                    <a:pt x="22360" y="0"/>
                  </a:moveTo>
                  <a:cubicBezTo>
                    <a:pt x="22362" y="120"/>
                    <a:pt x="22364" y="241"/>
                    <a:pt x="22364" y="363"/>
                  </a:cubicBezTo>
                  <a:cubicBezTo>
                    <a:pt x="22364" y="12292"/>
                    <a:pt x="12693" y="21963"/>
                    <a:pt x="764" y="21963"/>
                  </a:cubicBezTo>
                  <a:cubicBezTo>
                    <a:pt x="509" y="21962"/>
                    <a:pt x="254" y="21958"/>
                    <a:pt x="-1" y="21949"/>
                  </a:cubicBezTo>
                  <a:lnTo>
                    <a:pt x="764" y="363"/>
                  </a:lnTo>
                  <a:lnTo>
                    <a:pt x="2236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41" name="Arc 831"/>
            <p:cNvSpPr>
              <a:spLocks/>
            </p:cNvSpPr>
            <p:nvPr/>
          </p:nvSpPr>
          <p:spPr bwMode="auto">
            <a:xfrm rot="8220000">
              <a:off x="1660" y="3741"/>
              <a:ext cx="28" cy="61"/>
            </a:xfrm>
            <a:custGeom>
              <a:avLst/>
              <a:gdLst>
                <a:gd name="T0" fmla="*/ 0 w 21597"/>
                <a:gd name="T1" fmla="*/ 0 h 21587"/>
                <a:gd name="T2" fmla="*/ 0 w 21597"/>
                <a:gd name="T3" fmla="*/ 0 h 21587"/>
                <a:gd name="T4" fmla="*/ 0 w 21597"/>
                <a:gd name="T5" fmla="*/ 0 h 21587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87"/>
                <a:gd name="T11" fmla="*/ 21597 w 21597"/>
                <a:gd name="T12" fmla="*/ 21587 h 2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87" fill="none" extrusionOk="0">
                  <a:moveTo>
                    <a:pt x="-1" y="21241"/>
                  </a:moveTo>
                  <a:cubicBezTo>
                    <a:pt x="183" y="9739"/>
                    <a:pt x="9349" y="400"/>
                    <a:pt x="20846" y="0"/>
                  </a:cubicBezTo>
                </a:path>
                <a:path w="21597" h="21587" stroke="0" extrusionOk="0">
                  <a:moveTo>
                    <a:pt x="-1" y="21241"/>
                  </a:moveTo>
                  <a:cubicBezTo>
                    <a:pt x="183" y="9739"/>
                    <a:pt x="9349" y="400"/>
                    <a:pt x="20846" y="0"/>
                  </a:cubicBezTo>
                  <a:lnTo>
                    <a:pt x="21597" y="21587"/>
                  </a:lnTo>
                  <a:lnTo>
                    <a:pt x="-1" y="2124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42" name="Arc 832"/>
            <p:cNvSpPr>
              <a:spLocks/>
            </p:cNvSpPr>
            <p:nvPr/>
          </p:nvSpPr>
          <p:spPr bwMode="auto">
            <a:xfrm rot="8220000">
              <a:off x="1601" y="3725"/>
              <a:ext cx="22" cy="61"/>
            </a:xfrm>
            <a:custGeom>
              <a:avLst/>
              <a:gdLst>
                <a:gd name="T0" fmla="*/ 0 w 21600"/>
                <a:gd name="T1" fmla="*/ 0 h 21577"/>
                <a:gd name="T2" fmla="*/ 0 w 21600"/>
                <a:gd name="T3" fmla="*/ 0 h 21577"/>
                <a:gd name="T4" fmla="*/ 0 w 21600"/>
                <a:gd name="T5" fmla="*/ 0 h 215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77"/>
                <a:gd name="T11" fmla="*/ 21600 w 21600"/>
                <a:gd name="T12" fmla="*/ 21577 h 215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77" fill="none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</a:path>
                <a:path w="21600" h="21577" stroke="0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  <a:lnTo>
                    <a:pt x="21600" y="0"/>
                  </a:lnTo>
                  <a:lnTo>
                    <a:pt x="20596" y="2157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43" name="Arc 833"/>
            <p:cNvSpPr>
              <a:spLocks/>
            </p:cNvSpPr>
            <p:nvPr/>
          </p:nvSpPr>
          <p:spPr bwMode="auto">
            <a:xfrm rot="8220000">
              <a:off x="1701" y="3700"/>
              <a:ext cx="22" cy="62"/>
            </a:xfrm>
            <a:custGeom>
              <a:avLst/>
              <a:gdLst>
                <a:gd name="T0" fmla="*/ 0 w 21597"/>
                <a:gd name="T1" fmla="*/ 0 h 21600"/>
                <a:gd name="T2" fmla="*/ 0 w 21597"/>
                <a:gd name="T3" fmla="*/ 0 h 21600"/>
                <a:gd name="T4" fmla="*/ 0 w 2159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600"/>
                <a:gd name="T11" fmla="*/ 21597 w 2159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600" fill="none" extrusionOk="0">
                  <a:moveTo>
                    <a:pt x="0" y="-1"/>
                  </a:moveTo>
                  <a:cubicBezTo>
                    <a:pt x="11792" y="-1"/>
                    <a:pt x="21405" y="9458"/>
                    <a:pt x="21597" y="21248"/>
                  </a:cubicBezTo>
                </a:path>
                <a:path w="21597" h="21600" stroke="0" extrusionOk="0">
                  <a:moveTo>
                    <a:pt x="0" y="-1"/>
                  </a:moveTo>
                  <a:cubicBezTo>
                    <a:pt x="11792" y="-1"/>
                    <a:pt x="21405" y="9458"/>
                    <a:pt x="21597" y="21248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44" name="Arc 834"/>
            <p:cNvSpPr>
              <a:spLocks/>
            </p:cNvSpPr>
            <p:nvPr/>
          </p:nvSpPr>
          <p:spPr bwMode="auto">
            <a:xfrm rot="8220000">
              <a:off x="1646" y="3754"/>
              <a:ext cx="22" cy="61"/>
            </a:xfrm>
            <a:custGeom>
              <a:avLst/>
              <a:gdLst>
                <a:gd name="T0" fmla="*/ 0 w 22592"/>
                <a:gd name="T1" fmla="*/ 0 h 21600"/>
                <a:gd name="T2" fmla="*/ 0 w 22592"/>
                <a:gd name="T3" fmla="*/ 0 h 21600"/>
                <a:gd name="T4" fmla="*/ 0 w 2259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592"/>
                <a:gd name="T10" fmla="*/ 0 h 21600"/>
                <a:gd name="T11" fmla="*/ 22592 w 2259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92" h="21600" fill="none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2" y="-1"/>
                    <a:pt x="22392" y="9449"/>
                    <a:pt x="22591" y="21235"/>
                  </a:cubicBezTo>
                </a:path>
                <a:path w="22592" h="21600" stroke="0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2" y="-1"/>
                    <a:pt x="22392" y="9449"/>
                    <a:pt x="22591" y="21235"/>
                  </a:cubicBezTo>
                  <a:lnTo>
                    <a:pt x="995" y="21600"/>
                  </a:lnTo>
                  <a:lnTo>
                    <a:pt x="-1" y="2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45" name="Arc 835"/>
            <p:cNvSpPr>
              <a:spLocks/>
            </p:cNvSpPr>
            <p:nvPr/>
          </p:nvSpPr>
          <p:spPr bwMode="auto">
            <a:xfrm rot="8220000">
              <a:off x="1579" y="3739"/>
              <a:ext cx="27" cy="61"/>
            </a:xfrm>
            <a:custGeom>
              <a:avLst/>
              <a:gdLst>
                <a:gd name="T0" fmla="*/ 0 w 22415"/>
                <a:gd name="T1" fmla="*/ 0 h 21600"/>
                <a:gd name="T2" fmla="*/ 0 w 22415"/>
                <a:gd name="T3" fmla="*/ 0 h 21600"/>
                <a:gd name="T4" fmla="*/ 0 w 22415"/>
                <a:gd name="T5" fmla="*/ 0 h 21600"/>
                <a:gd name="T6" fmla="*/ 0 60000 65536"/>
                <a:gd name="T7" fmla="*/ 0 60000 65536"/>
                <a:gd name="T8" fmla="*/ 0 60000 65536"/>
                <a:gd name="T9" fmla="*/ 0 w 22415"/>
                <a:gd name="T10" fmla="*/ 0 h 21600"/>
                <a:gd name="T11" fmla="*/ 22415 w 2241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415" h="21600" fill="none" extrusionOk="0">
                  <a:moveTo>
                    <a:pt x="22415" y="0"/>
                  </a:moveTo>
                  <a:cubicBezTo>
                    <a:pt x="22415" y="11929"/>
                    <a:pt x="12744" y="21600"/>
                    <a:pt x="815" y="21600"/>
                  </a:cubicBezTo>
                  <a:cubicBezTo>
                    <a:pt x="543" y="21599"/>
                    <a:pt x="271" y="21594"/>
                    <a:pt x="0" y="21584"/>
                  </a:cubicBezTo>
                </a:path>
                <a:path w="22415" h="21600" stroke="0" extrusionOk="0">
                  <a:moveTo>
                    <a:pt x="22415" y="0"/>
                  </a:moveTo>
                  <a:cubicBezTo>
                    <a:pt x="22415" y="11929"/>
                    <a:pt x="12744" y="21600"/>
                    <a:pt x="815" y="21600"/>
                  </a:cubicBezTo>
                  <a:cubicBezTo>
                    <a:pt x="543" y="21599"/>
                    <a:pt x="271" y="21594"/>
                    <a:pt x="0" y="21584"/>
                  </a:cubicBezTo>
                  <a:lnTo>
                    <a:pt x="815" y="0"/>
                  </a:lnTo>
                  <a:lnTo>
                    <a:pt x="22415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46" name="Arc 836"/>
            <p:cNvSpPr>
              <a:spLocks/>
            </p:cNvSpPr>
            <p:nvPr/>
          </p:nvSpPr>
          <p:spPr bwMode="auto">
            <a:xfrm rot="8220000">
              <a:off x="1605" y="3801"/>
              <a:ext cx="28" cy="61"/>
            </a:xfrm>
            <a:custGeom>
              <a:avLst/>
              <a:gdLst>
                <a:gd name="T0" fmla="*/ 0 w 21600"/>
                <a:gd name="T1" fmla="*/ 0 h 21586"/>
                <a:gd name="T2" fmla="*/ 0 w 21600"/>
                <a:gd name="T3" fmla="*/ 0 h 21586"/>
                <a:gd name="T4" fmla="*/ 0 w 21600"/>
                <a:gd name="T5" fmla="*/ 0 h 2158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6"/>
                <a:gd name="T11" fmla="*/ 21600 w 21600"/>
                <a:gd name="T12" fmla="*/ 21586 h 215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6" fill="none" extrusionOk="0">
                  <a:moveTo>
                    <a:pt x="-1" y="21585"/>
                  </a:moveTo>
                  <a:cubicBezTo>
                    <a:pt x="-1" y="9962"/>
                    <a:pt x="9198" y="422"/>
                    <a:pt x="20815" y="0"/>
                  </a:cubicBezTo>
                </a:path>
                <a:path w="21600" h="21586" stroke="0" extrusionOk="0">
                  <a:moveTo>
                    <a:pt x="-1" y="21585"/>
                  </a:moveTo>
                  <a:cubicBezTo>
                    <a:pt x="-1" y="9962"/>
                    <a:pt x="9198" y="422"/>
                    <a:pt x="20815" y="0"/>
                  </a:cubicBezTo>
                  <a:lnTo>
                    <a:pt x="21600" y="21586"/>
                  </a:lnTo>
                  <a:lnTo>
                    <a:pt x="-1" y="21585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47" name="Arc 837"/>
            <p:cNvSpPr>
              <a:spLocks/>
            </p:cNvSpPr>
            <p:nvPr/>
          </p:nvSpPr>
          <p:spPr bwMode="auto">
            <a:xfrm rot="-2580000">
              <a:off x="1405" y="3996"/>
              <a:ext cx="29" cy="62"/>
            </a:xfrm>
            <a:custGeom>
              <a:avLst/>
              <a:gdLst>
                <a:gd name="T0" fmla="*/ 0 w 21600"/>
                <a:gd name="T1" fmla="*/ 0 h 21587"/>
                <a:gd name="T2" fmla="*/ 0 w 21600"/>
                <a:gd name="T3" fmla="*/ 0 h 21587"/>
                <a:gd name="T4" fmla="*/ 0 w 21600"/>
                <a:gd name="T5" fmla="*/ 0 h 2158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7"/>
                <a:gd name="T11" fmla="*/ 21600 w 21600"/>
                <a:gd name="T12" fmla="*/ 21587 h 2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7" fill="none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</a:path>
                <a:path w="21600" h="21587" stroke="0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  <a:lnTo>
                    <a:pt x="21600" y="0"/>
                  </a:lnTo>
                  <a:lnTo>
                    <a:pt x="20843" y="2158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48" name="Arc 838"/>
            <p:cNvSpPr>
              <a:spLocks/>
            </p:cNvSpPr>
            <p:nvPr/>
          </p:nvSpPr>
          <p:spPr bwMode="auto">
            <a:xfrm rot="-2580000">
              <a:off x="1349" y="3972"/>
              <a:ext cx="30" cy="63"/>
            </a:xfrm>
            <a:custGeom>
              <a:avLst/>
              <a:gdLst>
                <a:gd name="T0" fmla="*/ 0 w 22335"/>
                <a:gd name="T1" fmla="*/ 0 h 21600"/>
                <a:gd name="T2" fmla="*/ 0 w 22335"/>
                <a:gd name="T3" fmla="*/ 0 h 21600"/>
                <a:gd name="T4" fmla="*/ 0 w 22335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35"/>
                <a:gd name="T10" fmla="*/ 0 h 21600"/>
                <a:gd name="T11" fmla="*/ 22335 w 2233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35" h="21600" fill="none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2" y="-1"/>
                    <a:pt x="22146" y="9461"/>
                    <a:pt x="22335" y="21253"/>
                  </a:cubicBezTo>
                </a:path>
                <a:path w="22335" h="21600" stroke="0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2" y="-1"/>
                    <a:pt x="22146" y="9461"/>
                    <a:pt x="22335" y="21253"/>
                  </a:cubicBezTo>
                  <a:lnTo>
                    <a:pt x="738" y="21600"/>
                  </a:lnTo>
                  <a:lnTo>
                    <a:pt x="-1" y="1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49" name="Arc 839"/>
            <p:cNvSpPr>
              <a:spLocks/>
            </p:cNvSpPr>
            <p:nvPr/>
          </p:nvSpPr>
          <p:spPr bwMode="auto">
            <a:xfrm rot="-2580000">
              <a:off x="1359" y="4034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04"/>
                <a:gd name="T10" fmla="*/ 0 h 21600"/>
                <a:gd name="T11" fmla="*/ 22604 w 226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lnTo>
                    <a:pt x="22604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50" name="Arc 840"/>
            <p:cNvSpPr>
              <a:spLocks/>
            </p:cNvSpPr>
            <p:nvPr/>
          </p:nvSpPr>
          <p:spPr bwMode="auto">
            <a:xfrm rot="-2580000">
              <a:off x="1336" y="3993"/>
              <a:ext cx="22" cy="61"/>
            </a:xfrm>
            <a:custGeom>
              <a:avLst/>
              <a:gdLst>
                <a:gd name="T0" fmla="*/ 0 w 21597"/>
                <a:gd name="T1" fmla="*/ 0 h 21579"/>
                <a:gd name="T2" fmla="*/ 0 w 21597"/>
                <a:gd name="T3" fmla="*/ 0 h 21579"/>
                <a:gd name="T4" fmla="*/ 0 w 21597"/>
                <a:gd name="T5" fmla="*/ 0 h 21579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9"/>
                <a:gd name="T11" fmla="*/ 21597 w 21597"/>
                <a:gd name="T12" fmla="*/ 21579 h 215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9" fill="none" extrusionOk="0">
                  <a:moveTo>
                    <a:pt x="-1" y="21234"/>
                  </a:moveTo>
                  <a:cubicBezTo>
                    <a:pt x="181" y="9809"/>
                    <a:pt x="9230" y="503"/>
                    <a:pt x="20645" y="-1"/>
                  </a:cubicBezTo>
                </a:path>
                <a:path w="21597" h="21579" stroke="0" extrusionOk="0">
                  <a:moveTo>
                    <a:pt x="-1" y="21234"/>
                  </a:moveTo>
                  <a:cubicBezTo>
                    <a:pt x="181" y="9809"/>
                    <a:pt x="9230" y="503"/>
                    <a:pt x="20645" y="-1"/>
                  </a:cubicBezTo>
                  <a:lnTo>
                    <a:pt x="21597" y="21579"/>
                  </a:lnTo>
                  <a:lnTo>
                    <a:pt x="-1" y="21234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51" name="Arc 841"/>
            <p:cNvSpPr>
              <a:spLocks/>
            </p:cNvSpPr>
            <p:nvPr/>
          </p:nvSpPr>
          <p:spPr bwMode="auto">
            <a:xfrm rot="-2580000">
              <a:off x="1466" y="3934"/>
              <a:ext cx="29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1"/>
                <a:gd name="T11" fmla="*/ 21600 w 21600"/>
                <a:gd name="T12" fmla="*/ 21951 h 219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52" name="Arc 842"/>
            <p:cNvSpPr>
              <a:spLocks/>
            </p:cNvSpPr>
            <p:nvPr/>
          </p:nvSpPr>
          <p:spPr bwMode="auto">
            <a:xfrm rot="-2580000">
              <a:off x="1411" y="3910"/>
              <a:ext cx="30" cy="62"/>
            </a:xfrm>
            <a:custGeom>
              <a:avLst/>
              <a:gdLst>
                <a:gd name="T0" fmla="*/ 0 w 22335"/>
                <a:gd name="T1" fmla="*/ 0 h 21600"/>
                <a:gd name="T2" fmla="*/ 0 w 22335"/>
                <a:gd name="T3" fmla="*/ 0 h 21600"/>
                <a:gd name="T4" fmla="*/ 0 w 22335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35"/>
                <a:gd name="T10" fmla="*/ 0 h 21600"/>
                <a:gd name="T11" fmla="*/ 22335 w 2233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35" h="21600" fill="none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0" y="-1"/>
                    <a:pt x="22143" y="9458"/>
                    <a:pt x="22335" y="21248"/>
                  </a:cubicBezTo>
                </a:path>
                <a:path w="22335" h="21600" stroke="0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0" y="-1"/>
                    <a:pt x="22143" y="9458"/>
                    <a:pt x="22335" y="21248"/>
                  </a:cubicBezTo>
                  <a:lnTo>
                    <a:pt x="738" y="21600"/>
                  </a:lnTo>
                  <a:lnTo>
                    <a:pt x="-1" y="1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53" name="Arc 843"/>
            <p:cNvSpPr>
              <a:spLocks/>
            </p:cNvSpPr>
            <p:nvPr/>
          </p:nvSpPr>
          <p:spPr bwMode="auto">
            <a:xfrm rot="-2580000">
              <a:off x="1427" y="3980"/>
              <a:ext cx="23" cy="62"/>
            </a:xfrm>
            <a:custGeom>
              <a:avLst/>
              <a:gdLst>
                <a:gd name="T0" fmla="*/ 0 w 22612"/>
                <a:gd name="T1" fmla="*/ 0 h 21965"/>
                <a:gd name="T2" fmla="*/ 0 w 22612"/>
                <a:gd name="T3" fmla="*/ 0 h 21965"/>
                <a:gd name="T4" fmla="*/ 0 w 22612"/>
                <a:gd name="T5" fmla="*/ 0 h 21965"/>
                <a:gd name="T6" fmla="*/ 0 60000 65536"/>
                <a:gd name="T7" fmla="*/ 0 60000 65536"/>
                <a:gd name="T8" fmla="*/ 0 60000 65536"/>
                <a:gd name="T9" fmla="*/ 0 w 22612"/>
                <a:gd name="T10" fmla="*/ 0 h 21965"/>
                <a:gd name="T11" fmla="*/ 22612 w 22612"/>
                <a:gd name="T12" fmla="*/ 21965 h 219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12" h="21965" fill="none" extrusionOk="0">
                  <a:moveTo>
                    <a:pt x="22608" y="0"/>
                  </a:moveTo>
                  <a:cubicBezTo>
                    <a:pt x="22610" y="121"/>
                    <a:pt x="22612" y="243"/>
                    <a:pt x="22612" y="365"/>
                  </a:cubicBezTo>
                  <a:cubicBezTo>
                    <a:pt x="22612" y="12294"/>
                    <a:pt x="12941" y="21965"/>
                    <a:pt x="1012" y="21965"/>
                  </a:cubicBezTo>
                  <a:cubicBezTo>
                    <a:pt x="674" y="21964"/>
                    <a:pt x="337" y="21957"/>
                    <a:pt x="-1" y="21941"/>
                  </a:cubicBezTo>
                </a:path>
                <a:path w="22612" h="21965" stroke="0" extrusionOk="0">
                  <a:moveTo>
                    <a:pt x="22608" y="0"/>
                  </a:moveTo>
                  <a:cubicBezTo>
                    <a:pt x="22610" y="121"/>
                    <a:pt x="22612" y="243"/>
                    <a:pt x="22612" y="365"/>
                  </a:cubicBezTo>
                  <a:cubicBezTo>
                    <a:pt x="22612" y="12294"/>
                    <a:pt x="12941" y="21965"/>
                    <a:pt x="1012" y="21965"/>
                  </a:cubicBezTo>
                  <a:cubicBezTo>
                    <a:pt x="674" y="21964"/>
                    <a:pt x="337" y="21957"/>
                    <a:pt x="-1" y="21941"/>
                  </a:cubicBezTo>
                  <a:lnTo>
                    <a:pt x="1012" y="365"/>
                  </a:lnTo>
                  <a:lnTo>
                    <a:pt x="22608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54" name="Arc 844"/>
            <p:cNvSpPr>
              <a:spLocks/>
            </p:cNvSpPr>
            <p:nvPr/>
          </p:nvSpPr>
          <p:spPr bwMode="auto">
            <a:xfrm rot="-2580000">
              <a:off x="1397" y="3928"/>
              <a:ext cx="23" cy="61"/>
            </a:xfrm>
            <a:custGeom>
              <a:avLst/>
              <a:gdLst>
                <a:gd name="T0" fmla="*/ 0 w 21600"/>
                <a:gd name="T1" fmla="*/ 0 h 21579"/>
                <a:gd name="T2" fmla="*/ 0 w 21600"/>
                <a:gd name="T3" fmla="*/ 0 h 21579"/>
                <a:gd name="T4" fmla="*/ 0 w 21600"/>
                <a:gd name="T5" fmla="*/ 0 h 21579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79"/>
                <a:gd name="T11" fmla="*/ 21600 w 21600"/>
                <a:gd name="T12" fmla="*/ 21579 h 215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79" fill="none" extrusionOk="0">
                  <a:moveTo>
                    <a:pt x="-1" y="21578"/>
                  </a:moveTo>
                  <a:cubicBezTo>
                    <a:pt x="-1" y="10022"/>
                    <a:pt x="9095" y="513"/>
                    <a:pt x="20641" y="0"/>
                  </a:cubicBezTo>
                </a:path>
                <a:path w="21600" h="21579" stroke="0" extrusionOk="0">
                  <a:moveTo>
                    <a:pt x="-1" y="21578"/>
                  </a:moveTo>
                  <a:cubicBezTo>
                    <a:pt x="-1" y="10022"/>
                    <a:pt x="9095" y="513"/>
                    <a:pt x="20641" y="0"/>
                  </a:cubicBezTo>
                  <a:lnTo>
                    <a:pt x="21600" y="21579"/>
                  </a:lnTo>
                  <a:lnTo>
                    <a:pt x="-1" y="21578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55" name="Arc 845"/>
            <p:cNvSpPr>
              <a:spLocks/>
            </p:cNvSpPr>
            <p:nvPr/>
          </p:nvSpPr>
          <p:spPr bwMode="auto">
            <a:xfrm rot="-2580000">
              <a:off x="1523" y="3877"/>
              <a:ext cx="29" cy="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56" name="Arc 846"/>
            <p:cNvSpPr>
              <a:spLocks/>
            </p:cNvSpPr>
            <p:nvPr/>
          </p:nvSpPr>
          <p:spPr bwMode="auto">
            <a:xfrm rot="-2580000">
              <a:off x="1468" y="3852"/>
              <a:ext cx="30" cy="62"/>
            </a:xfrm>
            <a:custGeom>
              <a:avLst/>
              <a:gdLst>
                <a:gd name="T0" fmla="*/ 0 w 22332"/>
                <a:gd name="T1" fmla="*/ 0 h 21600"/>
                <a:gd name="T2" fmla="*/ 0 w 22332"/>
                <a:gd name="T3" fmla="*/ 0 h 21600"/>
                <a:gd name="T4" fmla="*/ 0 w 2233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32"/>
                <a:gd name="T10" fmla="*/ 0 h 21600"/>
                <a:gd name="T11" fmla="*/ 22332 w 2233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32" h="21600" fill="none" extrusionOk="0">
                  <a:moveTo>
                    <a:pt x="0" y="12"/>
                  </a:moveTo>
                  <a:cubicBezTo>
                    <a:pt x="243" y="4"/>
                    <a:pt x="487" y="-1"/>
                    <a:pt x="732" y="-1"/>
                  </a:cubicBezTo>
                  <a:cubicBezTo>
                    <a:pt x="12661" y="-1"/>
                    <a:pt x="22332" y="9670"/>
                    <a:pt x="22332" y="21600"/>
                  </a:cubicBezTo>
                </a:path>
                <a:path w="22332" h="21600" stroke="0" extrusionOk="0">
                  <a:moveTo>
                    <a:pt x="0" y="12"/>
                  </a:moveTo>
                  <a:cubicBezTo>
                    <a:pt x="243" y="4"/>
                    <a:pt x="487" y="-1"/>
                    <a:pt x="732" y="-1"/>
                  </a:cubicBezTo>
                  <a:cubicBezTo>
                    <a:pt x="12661" y="-1"/>
                    <a:pt x="22332" y="9670"/>
                    <a:pt x="22332" y="21600"/>
                  </a:cubicBezTo>
                  <a:lnTo>
                    <a:pt x="732" y="21600"/>
                  </a:lnTo>
                  <a:lnTo>
                    <a:pt x="0" y="1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57" name="Arc 847"/>
            <p:cNvSpPr>
              <a:spLocks/>
            </p:cNvSpPr>
            <p:nvPr/>
          </p:nvSpPr>
          <p:spPr bwMode="auto">
            <a:xfrm rot="-2580000">
              <a:off x="1489" y="3924"/>
              <a:ext cx="23" cy="63"/>
            </a:xfrm>
            <a:custGeom>
              <a:avLst/>
              <a:gdLst>
                <a:gd name="T0" fmla="*/ 0 w 22612"/>
                <a:gd name="T1" fmla="*/ 0 h 21960"/>
                <a:gd name="T2" fmla="*/ 0 w 22612"/>
                <a:gd name="T3" fmla="*/ 0 h 21960"/>
                <a:gd name="T4" fmla="*/ 0 w 22612"/>
                <a:gd name="T5" fmla="*/ 0 h 21960"/>
                <a:gd name="T6" fmla="*/ 0 60000 65536"/>
                <a:gd name="T7" fmla="*/ 0 60000 65536"/>
                <a:gd name="T8" fmla="*/ 0 60000 65536"/>
                <a:gd name="T9" fmla="*/ 0 w 22612"/>
                <a:gd name="T10" fmla="*/ 0 h 21960"/>
                <a:gd name="T11" fmla="*/ 22612 w 22612"/>
                <a:gd name="T12" fmla="*/ 21960 h 219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12" h="21960" fill="none" extrusionOk="0">
                  <a:moveTo>
                    <a:pt x="22608" y="0"/>
                  </a:moveTo>
                  <a:cubicBezTo>
                    <a:pt x="22610" y="119"/>
                    <a:pt x="22612" y="239"/>
                    <a:pt x="22612" y="360"/>
                  </a:cubicBezTo>
                  <a:cubicBezTo>
                    <a:pt x="22612" y="12289"/>
                    <a:pt x="12941" y="21960"/>
                    <a:pt x="1012" y="21960"/>
                  </a:cubicBezTo>
                  <a:cubicBezTo>
                    <a:pt x="674" y="21959"/>
                    <a:pt x="337" y="21952"/>
                    <a:pt x="-1" y="21936"/>
                  </a:cubicBezTo>
                </a:path>
                <a:path w="22612" h="21960" stroke="0" extrusionOk="0">
                  <a:moveTo>
                    <a:pt x="22608" y="0"/>
                  </a:moveTo>
                  <a:cubicBezTo>
                    <a:pt x="22610" y="119"/>
                    <a:pt x="22612" y="239"/>
                    <a:pt x="22612" y="360"/>
                  </a:cubicBezTo>
                  <a:cubicBezTo>
                    <a:pt x="22612" y="12289"/>
                    <a:pt x="12941" y="21960"/>
                    <a:pt x="1012" y="21960"/>
                  </a:cubicBezTo>
                  <a:cubicBezTo>
                    <a:pt x="674" y="21959"/>
                    <a:pt x="337" y="21952"/>
                    <a:pt x="-1" y="21936"/>
                  </a:cubicBezTo>
                  <a:lnTo>
                    <a:pt x="1012" y="360"/>
                  </a:lnTo>
                  <a:lnTo>
                    <a:pt x="22608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58" name="Arc 848"/>
            <p:cNvSpPr>
              <a:spLocks/>
            </p:cNvSpPr>
            <p:nvPr/>
          </p:nvSpPr>
          <p:spPr bwMode="auto">
            <a:xfrm rot="-2580000">
              <a:off x="1454" y="3866"/>
              <a:ext cx="22" cy="61"/>
            </a:xfrm>
            <a:custGeom>
              <a:avLst/>
              <a:gdLst>
                <a:gd name="T0" fmla="*/ 0 w 21600"/>
                <a:gd name="T1" fmla="*/ 0 h 21578"/>
                <a:gd name="T2" fmla="*/ 0 w 21600"/>
                <a:gd name="T3" fmla="*/ 0 h 21578"/>
                <a:gd name="T4" fmla="*/ 0 w 21600"/>
                <a:gd name="T5" fmla="*/ 0 h 2157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78"/>
                <a:gd name="T11" fmla="*/ 21600 w 21600"/>
                <a:gd name="T12" fmla="*/ 21578 h 215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78" fill="none" extrusionOk="0">
                  <a:moveTo>
                    <a:pt x="-1" y="21577"/>
                  </a:moveTo>
                  <a:cubicBezTo>
                    <a:pt x="-1" y="10030"/>
                    <a:pt x="9083" y="524"/>
                    <a:pt x="20619" y="0"/>
                  </a:cubicBezTo>
                </a:path>
                <a:path w="21600" h="21578" stroke="0" extrusionOk="0">
                  <a:moveTo>
                    <a:pt x="-1" y="21577"/>
                  </a:moveTo>
                  <a:cubicBezTo>
                    <a:pt x="-1" y="10030"/>
                    <a:pt x="9083" y="524"/>
                    <a:pt x="20619" y="0"/>
                  </a:cubicBezTo>
                  <a:lnTo>
                    <a:pt x="21600" y="21578"/>
                  </a:lnTo>
                  <a:lnTo>
                    <a:pt x="-1" y="2157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59" name="Arc 849"/>
            <p:cNvSpPr>
              <a:spLocks/>
            </p:cNvSpPr>
            <p:nvPr/>
          </p:nvSpPr>
          <p:spPr bwMode="auto">
            <a:xfrm rot="-2580000">
              <a:off x="1583" y="3812"/>
              <a:ext cx="29" cy="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60" name="Arc 850"/>
            <p:cNvSpPr>
              <a:spLocks/>
            </p:cNvSpPr>
            <p:nvPr/>
          </p:nvSpPr>
          <p:spPr bwMode="auto">
            <a:xfrm rot="-2580000">
              <a:off x="1527" y="3785"/>
              <a:ext cx="31" cy="62"/>
            </a:xfrm>
            <a:custGeom>
              <a:avLst/>
              <a:gdLst>
                <a:gd name="T0" fmla="*/ 0 w 22320"/>
                <a:gd name="T1" fmla="*/ 0 h 21600"/>
                <a:gd name="T2" fmla="*/ 0 w 22320"/>
                <a:gd name="T3" fmla="*/ 0 h 21600"/>
                <a:gd name="T4" fmla="*/ 0 w 22320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20"/>
                <a:gd name="T10" fmla="*/ 0 h 21600"/>
                <a:gd name="T11" fmla="*/ 22320 w 2232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20" h="21600" fill="none" extrusionOk="0">
                  <a:moveTo>
                    <a:pt x="0" y="12"/>
                  </a:moveTo>
                  <a:cubicBezTo>
                    <a:pt x="239" y="4"/>
                    <a:pt x="479" y="-1"/>
                    <a:pt x="720" y="-1"/>
                  </a:cubicBezTo>
                  <a:cubicBezTo>
                    <a:pt x="12649" y="-1"/>
                    <a:pt x="22320" y="9670"/>
                    <a:pt x="22320" y="21600"/>
                  </a:cubicBezTo>
                </a:path>
                <a:path w="22320" h="21600" stroke="0" extrusionOk="0">
                  <a:moveTo>
                    <a:pt x="0" y="12"/>
                  </a:moveTo>
                  <a:cubicBezTo>
                    <a:pt x="239" y="4"/>
                    <a:pt x="479" y="-1"/>
                    <a:pt x="720" y="-1"/>
                  </a:cubicBezTo>
                  <a:cubicBezTo>
                    <a:pt x="12649" y="-1"/>
                    <a:pt x="22320" y="9670"/>
                    <a:pt x="22320" y="21600"/>
                  </a:cubicBezTo>
                  <a:lnTo>
                    <a:pt x="720" y="21600"/>
                  </a:lnTo>
                  <a:lnTo>
                    <a:pt x="0" y="1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61" name="Arc 851"/>
            <p:cNvSpPr>
              <a:spLocks/>
            </p:cNvSpPr>
            <p:nvPr/>
          </p:nvSpPr>
          <p:spPr bwMode="auto">
            <a:xfrm rot="-2580000">
              <a:off x="1546" y="3861"/>
              <a:ext cx="22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7"/>
                <a:gd name="T11" fmla="*/ 21600 w 21600"/>
                <a:gd name="T12" fmla="*/ 21957 h 219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7" fill="none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</a:path>
                <a:path w="21600" h="21957" stroke="0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  <a:lnTo>
                    <a:pt x="0" y="357"/>
                  </a:lnTo>
                  <a:lnTo>
                    <a:pt x="21597" y="-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62" name="Arc 852"/>
            <p:cNvSpPr>
              <a:spLocks/>
            </p:cNvSpPr>
            <p:nvPr/>
          </p:nvSpPr>
          <p:spPr bwMode="auto">
            <a:xfrm rot="-2580000">
              <a:off x="1514" y="3804"/>
              <a:ext cx="22" cy="61"/>
            </a:xfrm>
            <a:custGeom>
              <a:avLst/>
              <a:gdLst>
                <a:gd name="T0" fmla="*/ 0 w 21600"/>
                <a:gd name="T1" fmla="*/ 0 h 21577"/>
                <a:gd name="T2" fmla="*/ 0 w 21600"/>
                <a:gd name="T3" fmla="*/ 0 h 21577"/>
                <a:gd name="T4" fmla="*/ 0 w 21600"/>
                <a:gd name="T5" fmla="*/ 0 h 215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77"/>
                <a:gd name="T11" fmla="*/ 21600 w 21600"/>
                <a:gd name="T12" fmla="*/ 21577 h 215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77" fill="none" extrusionOk="0">
                  <a:moveTo>
                    <a:pt x="-1" y="21576"/>
                  </a:moveTo>
                  <a:cubicBezTo>
                    <a:pt x="-1" y="10038"/>
                    <a:pt x="9069" y="536"/>
                    <a:pt x="20596" y="0"/>
                  </a:cubicBezTo>
                </a:path>
                <a:path w="21600" h="21577" stroke="0" extrusionOk="0">
                  <a:moveTo>
                    <a:pt x="-1" y="21576"/>
                  </a:moveTo>
                  <a:cubicBezTo>
                    <a:pt x="-1" y="10038"/>
                    <a:pt x="9069" y="536"/>
                    <a:pt x="20596" y="0"/>
                  </a:cubicBezTo>
                  <a:lnTo>
                    <a:pt x="21600" y="21577"/>
                  </a:lnTo>
                  <a:lnTo>
                    <a:pt x="-1" y="2157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63" name="Arc 853"/>
            <p:cNvSpPr>
              <a:spLocks/>
            </p:cNvSpPr>
            <p:nvPr/>
          </p:nvSpPr>
          <p:spPr bwMode="auto">
            <a:xfrm rot="8220000">
              <a:off x="1653" y="3669"/>
              <a:ext cx="22" cy="61"/>
            </a:xfrm>
            <a:custGeom>
              <a:avLst/>
              <a:gdLst>
                <a:gd name="T0" fmla="*/ 0 w 21600"/>
                <a:gd name="T1" fmla="*/ 0 h 21925"/>
                <a:gd name="T2" fmla="*/ 0 w 21600"/>
                <a:gd name="T3" fmla="*/ 0 h 21925"/>
                <a:gd name="T4" fmla="*/ 0 w 21600"/>
                <a:gd name="T5" fmla="*/ 0 h 2192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25"/>
                <a:gd name="T11" fmla="*/ 21600 w 21600"/>
                <a:gd name="T12" fmla="*/ 21925 h 219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25" fill="none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</a:path>
                <a:path w="21600" h="21925" stroke="0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  <a:lnTo>
                    <a:pt x="21600" y="349"/>
                  </a:lnTo>
                  <a:lnTo>
                    <a:pt x="20587" y="21925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61956" name="Group 854"/>
          <p:cNvGrpSpPr>
            <a:grpSpLocks/>
          </p:cNvGrpSpPr>
          <p:nvPr/>
        </p:nvGrpSpPr>
        <p:grpSpPr bwMode="auto">
          <a:xfrm>
            <a:off x="3843338" y="6078538"/>
            <a:ext cx="631825" cy="660400"/>
            <a:chOff x="2330" y="3681"/>
            <a:chExt cx="398" cy="416"/>
          </a:xfrm>
        </p:grpSpPr>
        <p:sp>
          <p:nvSpPr>
            <p:cNvPr id="162416" name="Arc 855"/>
            <p:cNvSpPr>
              <a:spLocks/>
            </p:cNvSpPr>
            <p:nvPr/>
          </p:nvSpPr>
          <p:spPr bwMode="auto">
            <a:xfrm rot="-8340000">
              <a:off x="2393" y="3692"/>
              <a:ext cx="29" cy="61"/>
            </a:xfrm>
            <a:custGeom>
              <a:avLst/>
              <a:gdLst>
                <a:gd name="T0" fmla="*/ 0 w 21600"/>
                <a:gd name="T1" fmla="*/ 0 h 21937"/>
                <a:gd name="T2" fmla="*/ 0 w 21600"/>
                <a:gd name="T3" fmla="*/ 0 h 21937"/>
                <a:gd name="T4" fmla="*/ 0 w 21600"/>
                <a:gd name="T5" fmla="*/ 0 h 2193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37"/>
                <a:gd name="T11" fmla="*/ 21600 w 21600"/>
                <a:gd name="T12" fmla="*/ 21937 h 219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37" fill="none" extrusionOk="0">
                  <a:moveTo>
                    <a:pt x="20835" y="21937"/>
                  </a:moveTo>
                  <a:cubicBezTo>
                    <a:pt x="9211" y="21526"/>
                    <a:pt x="0" y="11983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37" stroke="0" extrusionOk="0">
                  <a:moveTo>
                    <a:pt x="20835" y="21937"/>
                  </a:moveTo>
                  <a:cubicBezTo>
                    <a:pt x="9211" y="21526"/>
                    <a:pt x="0" y="11983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0835" y="2193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17" name="Arc 856"/>
            <p:cNvSpPr>
              <a:spLocks/>
            </p:cNvSpPr>
            <p:nvPr/>
          </p:nvSpPr>
          <p:spPr bwMode="auto">
            <a:xfrm rot="-8340000">
              <a:off x="2366" y="3754"/>
              <a:ext cx="29" cy="61"/>
            </a:xfrm>
            <a:custGeom>
              <a:avLst/>
              <a:gdLst>
                <a:gd name="T0" fmla="*/ 0 w 22357"/>
                <a:gd name="T1" fmla="*/ 0 h 21600"/>
                <a:gd name="T2" fmla="*/ 0 w 22357"/>
                <a:gd name="T3" fmla="*/ 0 h 21600"/>
                <a:gd name="T4" fmla="*/ 0 w 22357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57"/>
                <a:gd name="T10" fmla="*/ 0 h 21600"/>
                <a:gd name="T11" fmla="*/ 22357 w 2235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57" h="21600" fill="none" extrusionOk="0">
                  <a:moveTo>
                    <a:pt x="0" y="13"/>
                  </a:moveTo>
                  <a:cubicBezTo>
                    <a:pt x="252" y="4"/>
                    <a:pt x="504" y="-1"/>
                    <a:pt x="757" y="-1"/>
                  </a:cubicBezTo>
                  <a:cubicBezTo>
                    <a:pt x="12686" y="-1"/>
                    <a:pt x="22357" y="9670"/>
                    <a:pt x="22357" y="21600"/>
                  </a:cubicBezTo>
                </a:path>
                <a:path w="22357" h="21600" stroke="0" extrusionOk="0">
                  <a:moveTo>
                    <a:pt x="0" y="13"/>
                  </a:moveTo>
                  <a:cubicBezTo>
                    <a:pt x="252" y="4"/>
                    <a:pt x="504" y="-1"/>
                    <a:pt x="757" y="-1"/>
                  </a:cubicBezTo>
                  <a:cubicBezTo>
                    <a:pt x="12686" y="-1"/>
                    <a:pt x="22357" y="9670"/>
                    <a:pt x="22357" y="21600"/>
                  </a:cubicBezTo>
                  <a:lnTo>
                    <a:pt x="757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18" name="Arc 857"/>
            <p:cNvSpPr>
              <a:spLocks/>
            </p:cNvSpPr>
            <p:nvPr/>
          </p:nvSpPr>
          <p:spPr bwMode="auto">
            <a:xfrm rot="-8340000">
              <a:off x="2430" y="3736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04"/>
                <a:gd name="T10" fmla="*/ 0 h 21600"/>
                <a:gd name="T11" fmla="*/ 22604 w 226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lnTo>
                    <a:pt x="22604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19" name="Arc 858"/>
            <p:cNvSpPr>
              <a:spLocks/>
            </p:cNvSpPr>
            <p:nvPr/>
          </p:nvSpPr>
          <p:spPr bwMode="auto">
            <a:xfrm rot="-8340000">
              <a:off x="2330" y="3714"/>
              <a:ext cx="21" cy="61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6"/>
                <a:gd name="T11" fmla="*/ 21597 w 21597"/>
                <a:gd name="T12" fmla="*/ 21576 h 21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6" fill="none" extrusionOk="0">
                  <a:moveTo>
                    <a:pt x="-1" y="21224"/>
                  </a:moveTo>
                  <a:cubicBezTo>
                    <a:pt x="185" y="9828"/>
                    <a:pt x="9193" y="537"/>
                    <a:pt x="20578" y="0"/>
                  </a:cubicBezTo>
                </a:path>
                <a:path w="21597" h="21576" stroke="0" extrusionOk="0">
                  <a:moveTo>
                    <a:pt x="-1" y="21224"/>
                  </a:moveTo>
                  <a:cubicBezTo>
                    <a:pt x="185" y="9828"/>
                    <a:pt x="9193" y="537"/>
                    <a:pt x="20578" y="0"/>
                  </a:cubicBezTo>
                  <a:lnTo>
                    <a:pt x="21597" y="21576"/>
                  </a:lnTo>
                  <a:lnTo>
                    <a:pt x="-1" y="21224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20" name="Arc 859"/>
            <p:cNvSpPr>
              <a:spLocks/>
            </p:cNvSpPr>
            <p:nvPr/>
          </p:nvSpPr>
          <p:spPr bwMode="auto">
            <a:xfrm rot="-8340000">
              <a:off x="2388" y="3767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6"/>
                <a:gd name="T11" fmla="*/ 21597 w 21597"/>
                <a:gd name="T12" fmla="*/ 21576 h 21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21" name="Arc 860"/>
            <p:cNvSpPr>
              <a:spLocks/>
            </p:cNvSpPr>
            <p:nvPr/>
          </p:nvSpPr>
          <p:spPr bwMode="auto">
            <a:xfrm rot="-8340000">
              <a:off x="2448" y="3749"/>
              <a:ext cx="27" cy="61"/>
            </a:xfrm>
            <a:custGeom>
              <a:avLst/>
              <a:gdLst>
                <a:gd name="T0" fmla="*/ 0 w 21600"/>
                <a:gd name="T1" fmla="*/ 0 h 21934"/>
                <a:gd name="T2" fmla="*/ 0 w 21600"/>
                <a:gd name="T3" fmla="*/ 0 h 21934"/>
                <a:gd name="T4" fmla="*/ 0 w 21600"/>
                <a:gd name="T5" fmla="*/ 0 h 21934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34"/>
                <a:gd name="T11" fmla="*/ 21600 w 21600"/>
                <a:gd name="T12" fmla="*/ 21934 h 219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34" fill="none" extrusionOk="0">
                  <a:moveTo>
                    <a:pt x="20778" y="21934"/>
                  </a:moveTo>
                  <a:cubicBezTo>
                    <a:pt x="9177" y="21493"/>
                    <a:pt x="0" y="11959"/>
                    <a:pt x="0" y="350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34" stroke="0" extrusionOk="0">
                  <a:moveTo>
                    <a:pt x="20778" y="21934"/>
                  </a:moveTo>
                  <a:cubicBezTo>
                    <a:pt x="9177" y="21493"/>
                    <a:pt x="0" y="11959"/>
                    <a:pt x="0" y="350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0"/>
                  </a:lnTo>
                  <a:lnTo>
                    <a:pt x="20778" y="21934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22" name="Arc 861"/>
            <p:cNvSpPr>
              <a:spLocks/>
            </p:cNvSpPr>
            <p:nvPr/>
          </p:nvSpPr>
          <p:spPr bwMode="auto">
            <a:xfrm rot="-8340000">
              <a:off x="2424" y="3812"/>
              <a:ext cx="28" cy="61"/>
            </a:xfrm>
            <a:custGeom>
              <a:avLst/>
              <a:gdLst>
                <a:gd name="T0" fmla="*/ 0 w 22385"/>
                <a:gd name="T1" fmla="*/ 0 h 21600"/>
                <a:gd name="T2" fmla="*/ 0 w 22385"/>
                <a:gd name="T3" fmla="*/ 0 h 21600"/>
                <a:gd name="T4" fmla="*/ 0 w 22385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85"/>
                <a:gd name="T10" fmla="*/ 0 h 21600"/>
                <a:gd name="T11" fmla="*/ 22385 w 2238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85" h="21600" fill="none" extrusionOk="0">
                  <a:moveTo>
                    <a:pt x="0" y="14"/>
                  </a:moveTo>
                  <a:cubicBezTo>
                    <a:pt x="261" y="4"/>
                    <a:pt x="523" y="-1"/>
                    <a:pt x="785" y="-1"/>
                  </a:cubicBezTo>
                  <a:cubicBezTo>
                    <a:pt x="12714" y="-1"/>
                    <a:pt x="22385" y="9670"/>
                    <a:pt x="22385" y="21600"/>
                  </a:cubicBezTo>
                </a:path>
                <a:path w="22385" h="21600" stroke="0" extrusionOk="0">
                  <a:moveTo>
                    <a:pt x="0" y="14"/>
                  </a:moveTo>
                  <a:cubicBezTo>
                    <a:pt x="261" y="4"/>
                    <a:pt x="523" y="-1"/>
                    <a:pt x="785" y="-1"/>
                  </a:cubicBezTo>
                  <a:cubicBezTo>
                    <a:pt x="12714" y="-1"/>
                    <a:pt x="22385" y="9670"/>
                    <a:pt x="22385" y="21600"/>
                  </a:cubicBezTo>
                  <a:lnTo>
                    <a:pt x="785" y="21600"/>
                  </a:lnTo>
                  <a:lnTo>
                    <a:pt x="0" y="14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23" name="Arc 862"/>
            <p:cNvSpPr>
              <a:spLocks/>
            </p:cNvSpPr>
            <p:nvPr/>
          </p:nvSpPr>
          <p:spPr bwMode="auto">
            <a:xfrm rot="2460000">
              <a:off x="2629" y="3999"/>
              <a:ext cx="30" cy="62"/>
            </a:xfrm>
            <a:custGeom>
              <a:avLst/>
              <a:gdLst>
                <a:gd name="T0" fmla="*/ 0 w 22364"/>
                <a:gd name="T1" fmla="*/ 0 h 21963"/>
                <a:gd name="T2" fmla="*/ 0 w 22364"/>
                <a:gd name="T3" fmla="*/ 0 h 21963"/>
                <a:gd name="T4" fmla="*/ 0 w 22364"/>
                <a:gd name="T5" fmla="*/ 0 h 21963"/>
                <a:gd name="T6" fmla="*/ 0 60000 65536"/>
                <a:gd name="T7" fmla="*/ 0 60000 65536"/>
                <a:gd name="T8" fmla="*/ 0 60000 65536"/>
                <a:gd name="T9" fmla="*/ 0 w 22364"/>
                <a:gd name="T10" fmla="*/ 0 h 21963"/>
                <a:gd name="T11" fmla="*/ 22364 w 22364"/>
                <a:gd name="T12" fmla="*/ 21963 h 219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64" h="21963" fill="none" extrusionOk="0">
                  <a:moveTo>
                    <a:pt x="22360" y="0"/>
                  </a:moveTo>
                  <a:cubicBezTo>
                    <a:pt x="22362" y="120"/>
                    <a:pt x="22364" y="241"/>
                    <a:pt x="22364" y="363"/>
                  </a:cubicBezTo>
                  <a:cubicBezTo>
                    <a:pt x="22364" y="12292"/>
                    <a:pt x="12693" y="21963"/>
                    <a:pt x="764" y="21963"/>
                  </a:cubicBezTo>
                  <a:cubicBezTo>
                    <a:pt x="509" y="21962"/>
                    <a:pt x="254" y="21958"/>
                    <a:pt x="-1" y="21949"/>
                  </a:cubicBezTo>
                </a:path>
                <a:path w="22364" h="21963" stroke="0" extrusionOk="0">
                  <a:moveTo>
                    <a:pt x="22360" y="0"/>
                  </a:moveTo>
                  <a:cubicBezTo>
                    <a:pt x="22362" y="120"/>
                    <a:pt x="22364" y="241"/>
                    <a:pt x="22364" y="363"/>
                  </a:cubicBezTo>
                  <a:cubicBezTo>
                    <a:pt x="22364" y="12292"/>
                    <a:pt x="12693" y="21963"/>
                    <a:pt x="764" y="21963"/>
                  </a:cubicBezTo>
                  <a:cubicBezTo>
                    <a:pt x="509" y="21962"/>
                    <a:pt x="254" y="21958"/>
                    <a:pt x="-1" y="21949"/>
                  </a:cubicBezTo>
                  <a:lnTo>
                    <a:pt x="764" y="363"/>
                  </a:lnTo>
                  <a:lnTo>
                    <a:pt x="2236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24" name="Arc 863"/>
            <p:cNvSpPr>
              <a:spLocks/>
            </p:cNvSpPr>
            <p:nvPr/>
          </p:nvSpPr>
          <p:spPr bwMode="auto">
            <a:xfrm rot="2460000">
              <a:off x="2683" y="3976"/>
              <a:ext cx="29" cy="61"/>
            </a:xfrm>
            <a:custGeom>
              <a:avLst/>
              <a:gdLst>
                <a:gd name="T0" fmla="*/ 0 w 21597"/>
                <a:gd name="T1" fmla="*/ 0 h 21587"/>
                <a:gd name="T2" fmla="*/ 0 w 21597"/>
                <a:gd name="T3" fmla="*/ 0 h 21587"/>
                <a:gd name="T4" fmla="*/ 0 w 21597"/>
                <a:gd name="T5" fmla="*/ 0 h 21587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87"/>
                <a:gd name="T11" fmla="*/ 21597 w 21597"/>
                <a:gd name="T12" fmla="*/ 21587 h 2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87" fill="none" extrusionOk="0">
                  <a:moveTo>
                    <a:pt x="-1" y="21235"/>
                  </a:moveTo>
                  <a:cubicBezTo>
                    <a:pt x="186" y="9731"/>
                    <a:pt x="9359" y="392"/>
                    <a:pt x="20858" y="-1"/>
                  </a:cubicBezTo>
                </a:path>
                <a:path w="21597" h="21587" stroke="0" extrusionOk="0">
                  <a:moveTo>
                    <a:pt x="-1" y="21235"/>
                  </a:moveTo>
                  <a:cubicBezTo>
                    <a:pt x="186" y="9731"/>
                    <a:pt x="9359" y="392"/>
                    <a:pt x="20858" y="-1"/>
                  </a:cubicBezTo>
                  <a:lnTo>
                    <a:pt x="21597" y="21587"/>
                  </a:lnTo>
                  <a:lnTo>
                    <a:pt x="-1" y="21235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25" name="Arc 864"/>
            <p:cNvSpPr>
              <a:spLocks/>
            </p:cNvSpPr>
            <p:nvPr/>
          </p:nvSpPr>
          <p:spPr bwMode="auto">
            <a:xfrm rot="2460000">
              <a:off x="2683" y="4036"/>
              <a:ext cx="22" cy="61"/>
            </a:xfrm>
            <a:custGeom>
              <a:avLst/>
              <a:gdLst>
                <a:gd name="T0" fmla="*/ 0 w 21600"/>
                <a:gd name="T1" fmla="*/ 0 h 21577"/>
                <a:gd name="T2" fmla="*/ 0 w 21600"/>
                <a:gd name="T3" fmla="*/ 0 h 21577"/>
                <a:gd name="T4" fmla="*/ 0 w 21600"/>
                <a:gd name="T5" fmla="*/ 0 h 215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77"/>
                <a:gd name="T11" fmla="*/ 21600 w 21600"/>
                <a:gd name="T12" fmla="*/ 21577 h 215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77" fill="none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</a:path>
                <a:path w="21600" h="21577" stroke="0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  <a:lnTo>
                    <a:pt x="21600" y="0"/>
                  </a:lnTo>
                  <a:lnTo>
                    <a:pt x="20596" y="2157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26" name="Arc 865"/>
            <p:cNvSpPr>
              <a:spLocks/>
            </p:cNvSpPr>
            <p:nvPr/>
          </p:nvSpPr>
          <p:spPr bwMode="auto">
            <a:xfrm rot="2460000">
              <a:off x="2705" y="3993"/>
              <a:ext cx="23" cy="61"/>
            </a:xfrm>
            <a:custGeom>
              <a:avLst/>
              <a:gdLst>
                <a:gd name="T0" fmla="*/ 0 w 22581"/>
                <a:gd name="T1" fmla="*/ 0 h 21600"/>
                <a:gd name="T2" fmla="*/ 0 w 22581"/>
                <a:gd name="T3" fmla="*/ 0 h 21600"/>
                <a:gd name="T4" fmla="*/ 0 w 22581"/>
                <a:gd name="T5" fmla="*/ 0 h 21600"/>
                <a:gd name="T6" fmla="*/ 0 60000 65536"/>
                <a:gd name="T7" fmla="*/ 0 60000 65536"/>
                <a:gd name="T8" fmla="*/ 0 60000 65536"/>
                <a:gd name="T9" fmla="*/ 0 w 22581"/>
                <a:gd name="T10" fmla="*/ 0 h 21600"/>
                <a:gd name="T11" fmla="*/ 22581 w 225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81" h="21600" fill="none" extrusionOk="0">
                  <a:moveTo>
                    <a:pt x="0" y="22"/>
                  </a:moveTo>
                  <a:cubicBezTo>
                    <a:pt x="326" y="7"/>
                    <a:pt x="653" y="-1"/>
                    <a:pt x="981" y="-1"/>
                  </a:cubicBezTo>
                  <a:cubicBezTo>
                    <a:pt x="12910" y="-1"/>
                    <a:pt x="22581" y="9670"/>
                    <a:pt x="22581" y="21600"/>
                  </a:cubicBezTo>
                </a:path>
                <a:path w="22581" h="21600" stroke="0" extrusionOk="0">
                  <a:moveTo>
                    <a:pt x="0" y="22"/>
                  </a:moveTo>
                  <a:cubicBezTo>
                    <a:pt x="326" y="7"/>
                    <a:pt x="653" y="-1"/>
                    <a:pt x="981" y="-1"/>
                  </a:cubicBezTo>
                  <a:cubicBezTo>
                    <a:pt x="12910" y="-1"/>
                    <a:pt x="22581" y="9670"/>
                    <a:pt x="22581" y="21600"/>
                  </a:cubicBezTo>
                  <a:lnTo>
                    <a:pt x="981" y="21600"/>
                  </a:lnTo>
                  <a:lnTo>
                    <a:pt x="0" y="2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27" name="Arc 866"/>
            <p:cNvSpPr>
              <a:spLocks/>
            </p:cNvSpPr>
            <p:nvPr/>
          </p:nvSpPr>
          <p:spPr bwMode="auto">
            <a:xfrm rot="2460000">
              <a:off x="2565" y="3941"/>
              <a:ext cx="28" cy="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28" name="Arc 867"/>
            <p:cNvSpPr>
              <a:spLocks/>
            </p:cNvSpPr>
            <p:nvPr/>
          </p:nvSpPr>
          <p:spPr bwMode="auto">
            <a:xfrm rot="2460000">
              <a:off x="2620" y="3914"/>
              <a:ext cx="28" cy="62"/>
            </a:xfrm>
            <a:custGeom>
              <a:avLst/>
              <a:gdLst>
                <a:gd name="T0" fmla="*/ 0 w 21600"/>
                <a:gd name="T1" fmla="*/ 0 h 21586"/>
                <a:gd name="T2" fmla="*/ 0 w 21600"/>
                <a:gd name="T3" fmla="*/ 0 h 21586"/>
                <a:gd name="T4" fmla="*/ 0 w 21600"/>
                <a:gd name="T5" fmla="*/ 0 h 2158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6"/>
                <a:gd name="T11" fmla="*/ 21600 w 21600"/>
                <a:gd name="T12" fmla="*/ 21586 h 215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6" fill="none" extrusionOk="0">
                  <a:moveTo>
                    <a:pt x="-1" y="21585"/>
                  </a:moveTo>
                  <a:cubicBezTo>
                    <a:pt x="-1" y="9956"/>
                    <a:pt x="9207" y="414"/>
                    <a:pt x="20828" y="-1"/>
                  </a:cubicBezTo>
                </a:path>
                <a:path w="21600" h="21586" stroke="0" extrusionOk="0">
                  <a:moveTo>
                    <a:pt x="-1" y="21585"/>
                  </a:moveTo>
                  <a:cubicBezTo>
                    <a:pt x="-1" y="9956"/>
                    <a:pt x="9207" y="414"/>
                    <a:pt x="20828" y="-1"/>
                  </a:cubicBezTo>
                  <a:lnTo>
                    <a:pt x="21600" y="21586"/>
                  </a:lnTo>
                  <a:lnTo>
                    <a:pt x="-1" y="21585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29" name="Arc 868"/>
            <p:cNvSpPr>
              <a:spLocks/>
            </p:cNvSpPr>
            <p:nvPr/>
          </p:nvSpPr>
          <p:spPr bwMode="auto">
            <a:xfrm rot="2460000">
              <a:off x="2612" y="3987"/>
              <a:ext cx="21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7"/>
                <a:gd name="T11" fmla="*/ 21600 w 21600"/>
                <a:gd name="T12" fmla="*/ 21957 h 219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7" fill="none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</a:path>
                <a:path w="21600" h="21957" stroke="0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  <a:lnTo>
                    <a:pt x="21600" y="357"/>
                  </a:lnTo>
                  <a:lnTo>
                    <a:pt x="21600" y="2195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30" name="Arc 869"/>
            <p:cNvSpPr>
              <a:spLocks/>
            </p:cNvSpPr>
            <p:nvPr/>
          </p:nvSpPr>
          <p:spPr bwMode="auto">
            <a:xfrm rot="2460000">
              <a:off x="2641" y="3932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04"/>
                <a:gd name="T10" fmla="*/ 0 h 21600"/>
                <a:gd name="T11" fmla="*/ 22604 w 226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04" h="21600" fill="none" extrusionOk="0">
                  <a:moveTo>
                    <a:pt x="0" y="23"/>
                  </a:moveTo>
                  <a:cubicBezTo>
                    <a:pt x="334" y="7"/>
                    <a:pt x="669" y="-1"/>
                    <a:pt x="1004" y="-1"/>
                  </a:cubicBezTo>
                  <a:cubicBezTo>
                    <a:pt x="12933" y="-1"/>
                    <a:pt x="22604" y="9670"/>
                    <a:pt x="22604" y="21600"/>
                  </a:cubicBezTo>
                </a:path>
                <a:path w="22604" h="21600" stroke="0" extrusionOk="0">
                  <a:moveTo>
                    <a:pt x="0" y="23"/>
                  </a:moveTo>
                  <a:cubicBezTo>
                    <a:pt x="334" y="7"/>
                    <a:pt x="669" y="-1"/>
                    <a:pt x="1004" y="-1"/>
                  </a:cubicBezTo>
                  <a:cubicBezTo>
                    <a:pt x="12933" y="-1"/>
                    <a:pt x="22604" y="9670"/>
                    <a:pt x="22604" y="21600"/>
                  </a:cubicBezTo>
                  <a:lnTo>
                    <a:pt x="1004" y="21600"/>
                  </a:lnTo>
                  <a:lnTo>
                    <a:pt x="0" y="23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31" name="Arc 870"/>
            <p:cNvSpPr>
              <a:spLocks/>
            </p:cNvSpPr>
            <p:nvPr/>
          </p:nvSpPr>
          <p:spPr bwMode="auto">
            <a:xfrm rot="2460000">
              <a:off x="2507" y="3886"/>
              <a:ext cx="29" cy="62"/>
            </a:xfrm>
            <a:custGeom>
              <a:avLst/>
              <a:gdLst>
                <a:gd name="T0" fmla="*/ 0 w 22357"/>
                <a:gd name="T1" fmla="*/ 0 h 21600"/>
                <a:gd name="T2" fmla="*/ 0 w 22357"/>
                <a:gd name="T3" fmla="*/ 0 h 21600"/>
                <a:gd name="T4" fmla="*/ 0 w 22357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57"/>
                <a:gd name="T10" fmla="*/ 0 h 21600"/>
                <a:gd name="T11" fmla="*/ 22357 w 2235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57" h="21600" fill="none" extrusionOk="0">
                  <a:moveTo>
                    <a:pt x="22357" y="0"/>
                  </a:moveTo>
                  <a:cubicBezTo>
                    <a:pt x="22357" y="11929"/>
                    <a:pt x="12686" y="21600"/>
                    <a:pt x="757" y="21600"/>
                  </a:cubicBezTo>
                  <a:cubicBezTo>
                    <a:pt x="504" y="21599"/>
                    <a:pt x="252" y="21595"/>
                    <a:pt x="0" y="21586"/>
                  </a:cubicBezTo>
                </a:path>
                <a:path w="22357" h="21600" stroke="0" extrusionOk="0">
                  <a:moveTo>
                    <a:pt x="22357" y="0"/>
                  </a:moveTo>
                  <a:cubicBezTo>
                    <a:pt x="22357" y="11929"/>
                    <a:pt x="12686" y="21600"/>
                    <a:pt x="757" y="21600"/>
                  </a:cubicBezTo>
                  <a:cubicBezTo>
                    <a:pt x="504" y="21599"/>
                    <a:pt x="252" y="21595"/>
                    <a:pt x="0" y="21586"/>
                  </a:cubicBezTo>
                  <a:lnTo>
                    <a:pt x="757" y="0"/>
                  </a:lnTo>
                  <a:lnTo>
                    <a:pt x="22357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32" name="Arc 871"/>
            <p:cNvSpPr>
              <a:spLocks/>
            </p:cNvSpPr>
            <p:nvPr/>
          </p:nvSpPr>
          <p:spPr bwMode="auto">
            <a:xfrm rot="2460000">
              <a:off x="2561" y="3859"/>
              <a:ext cx="29" cy="61"/>
            </a:xfrm>
            <a:custGeom>
              <a:avLst/>
              <a:gdLst>
                <a:gd name="T0" fmla="*/ 0 w 21597"/>
                <a:gd name="T1" fmla="*/ 0 h 21588"/>
                <a:gd name="T2" fmla="*/ 0 w 21597"/>
                <a:gd name="T3" fmla="*/ 0 h 21588"/>
                <a:gd name="T4" fmla="*/ 0 w 21597"/>
                <a:gd name="T5" fmla="*/ 0 h 21588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88"/>
                <a:gd name="T11" fmla="*/ 21597 w 21597"/>
                <a:gd name="T12" fmla="*/ 21588 h 2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88" fill="none" extrusionOk="0">
                  <a:moveTo>
                    <a:pt x="-1" y="21242"/>
                  </a:moveTo>
                  <a:cubicBezTo>
                    <a:pt x="183" y="9731"/>
                    <a:pt x="9364" y="387"/>
                    <a:pt x="20871" y="0"/>
                  </a:cubicBezTo>
                </a:path>
                <a:path w="21597" h="21588" stroke="0" extrusionOk="0">
                  <a:moveTo>
                    <a:pt x="-1" y="21242"/>
                  </a:moveTo>
                  <a:cubicBezTo>
                    <a:pt x="183" y="9731"/>
                    <a:pt x="9364" y="387"/>
                    <a:pt x="20871" y="0"/>
                  </a:cubicBezTo>
                  <a:lnTo>
                    <a:pt x="21597" y="21588"/>
                  </a:lnTo>
                  <a:lnTo>
                    <a:pt x="-1" y="2124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33" name="Arc 872"/>
            <p:cNvSpPr>
              <a:spLocks/>
            </p:cNvSpPr>
            <p:nvPr/>
          </p:nvSpPr>
          <p:spPr bwMode="auto">
            <a:xfrm rot="2460000">
              <a:off x="2548" y="3931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34" name="Arc 873"/>
            <p:cNvSpPr>
              <a:spLocks/>
            </p:cNvSpPr>
            <p:nvPr/>
          </p:nvSpPr>
          <p:spPr bwMode="auto">
            <a:xfrm rot="2460000">
              <a:off x="2582" y="3873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04"/>
                <a:gd name="T10" fmla="*/ 0 h 21600"/>
                <a:gd name="T11" fmla="*/ 22604 w 226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04" h="21600" fill="none" extrusionOk="0">
                  <a:moveTo>
                    <a:pt x="0" y="23"/>
                  </a:moveTo>
                  <a:cubicBezTo>
                    <a:pt x="334" y="7"/>
                    <a:pt x="669" y="-1"/>
                    <a:pt x="1004" y="-1"/>
                  </a:cubicBezTo>
                  <a:cubicBezTo>
                    <a:pt x="12933" y="-1"/>
                    <a:pt x="22604" y="9670"/>
                    <a:pt x="22604" y="21600"/>
                  </a:cubicBezTo>
                </a:path>
                <a:path w="22604" h="21600" stroke="0" extrusionOk="0">
                  <a:moveTo>
                    <a:pt x="0" y="23"/>
                  </a:moveTo>
                  <a:cubicBezTo>
                    <a:pt x="334" y="7"/>
                    <a:pt x="669" y="-1"/>
                    <a:pt x="1004" y="-1"/>
                  </a:cubicBezTo>
                  <a:cubicBezTo>
                    <a:pt x="12933" y="-1"/>
                    <a:pt x="22604" y="9670"/>
                    <a:pt x="22604" y="21600"/>
                  </a:cubicBezTo>
                  <a:lnTo>
                    <a:pt x="1004" y="21600"/>
                  </a:lnTo>
                  <a:lnTo>
                    <a:pt x="0" y="23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35" name="Arc 874"/>
            <p:cNvSpPr>
              <a:spLocks/>
            </p:cNvSpPr>
            <p:nvPr/>
          </p:nvSpPr>
          <p:spPr bwMode="auto">
            <a:xfrm rot="2460000">
              <a:off x="2443" y="3822"/>
              <a:ext cx="30" cy="63"/>
            </a:xfrm>
            <a:custGeom>
              <a:avLst/>
              <a:gdLst>
                <a:gd name="T0" fmla="*/ 0 w 22364"/>
                <a:gd name="T1" fmla="*/ 0 h 21957"/>
                <a:gd name="T2" fmla="*/ 0 w 22364"/>
                <a:gd name="T3" fmla="*/ 0 h 21957"/>
                <a:gd name="T4" fmla="*/ 0 w 22364"/>
                <a:gd name="T5" fmla="*/ 0 h 21957"/>
                <a:gd name="T6" fmla="*/ 0 60000 65536"/>
                <a:gd name="T7" fmla="*/ 0 60000 65536"/>
                <a:gd name="T8" fmla="*/ 0 60000 65536"/>
                <a:gd name="T9" fmla="*/ 0 w 22364"/>
                <a:gd name="T10" fmla="*/ 0 h 21957"/>
                <a:gd name="T11" fmla="*/ 22364 w 22364"/>
                <a:gd name="T12" fmla="*/ 21957 h 219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64" h="21957" fill="none" extrusionOk="0">
                  <a:moveTo>
                    <a:pt x="22361" y="-1"/>
                  </a:moveTo>
                  <a:cubicBezTo>
                    <a:pt x="22363" y="118"/>
                    <a:pt x="22364" y="237"/>
                    <a:pt x="22364" y="357"/>
                  </a:cubicBezTo>
                  <a:cubicBezTo>
                    <a:pt x="22364" y="12286"/>
                    <a:pt x="12693" y="21957"/>
                    <a:pt x="764" y="21957"/>
                  </a:cubicBezTo>
                  <a:cubicBezTo>
                    <a:pt x="509" y="21956"/>
                    <a:pt x="254" y="21952"/>
                    <a:pt x="-1" y="21943"/>
                  </a:cubicBezTo>
                </a:path>
                <a:path w="22364" h="21957" stroke="0" extrusionOk="0">
                  <a:moveTo>
                    <a:pt x="22361" y="-1"/>
                  </a:moveTo>
                  <a:cubicBezTo>
                    <a:pt x="22363" y="118"/>
                    <a:pt x="22364" y="237"/>
                    <a:pt x="22364" y="357"/>
                  </a:cubicBezTo>
                  <a:cubicBezTo>
                    <a:pt x="22364" y="12286"/>
                    <a:pt x="12693" y="21957"/>
                    <a:pt x="764" y="21957"/>
                  </a:cubicBezTo>
                  <a:cubicBezTo>
                    <a:pt x="509" y="21956"/>
                    <a:pt x="254" y="21952"/>
                    <a:pt x="-1" y="21943"/>
                  </a:cubicBezTo>
                  <a:lnTo>
                    <a:pt x="764" y="357"/>
                  </a:lnTo>
                  <a:lnTo>
                    <a:pt x="22361" y="-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36" name="Arc 875"/>
            <p:cNvSpPr>
              <a:spLocks/>
            </p:cNvSpPr>
            <p:nvPr/>
          </p:nvSpPr>
          <p:spPr bwMode="auto">
            <a:xfrm rot="2460000">
              <a:off x="2499" y="3796"/>
              <a:ext cx="29" cy="61"/>
            </a:xfrm>
            <a:custGeom>
              <a:avLst/>
              <a:gdLst>
                <a:gd name="T0" fmla="*/ 0 w 21597"/>
                <a:gd name="T1" fmla="*/ 0 h 21588"/>
                <a:gd name="T2" fmla="*/ 0 w 21597"/>
                <a:gd name="T3" fmla="*/ 0 h 21588"/>
                <a:gd name="T4" fmla="*/ 0 w 21597"/>
                <a:gd name="T5" fmla="*/ 0 h 21588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88"/>
                <a:gd name="T11" fmla="*/ 21597 w 21597"/>
                <a:gd name="T12" fmla="*/ 21588 h 2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88" fill="none" extrusionOk="0">
                  <a:moveTo>
                    <a:pt x="-1" y="21242"/>
                  </a:moveTo>
                  <a:cubicBezTo>
                    <a:pt x="183" y="9731"/>
                    <a:pt x="9364" y="387"/>
                    <a:pt x="20871" y="0"/>
                  </a:cubicBezTo>
                </a:path>
                <a:path w="21597" h="21588" stroke="0" extrusionOk="0">
                  <a:moveTo>
                    <a:pt x="-1" y="21242"/>
                  </a:moveTo>
                  <a:cubicBezTo>
                    <a:pt x="183" y="9731"/>
                    <a:pt x="9364" y="387"/>
                    <a:pt x="20871" y="0"/>
                  </a:cubicBezTo>
                  <a:lnTo>
                    <a:pt x="21597" y="21588"/>
                  </a:lnTo>
                  <a:lnTo>
                    <a:pt x="-1" y="2124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37" name="Arc 876"/>
            <p:cNvSpPr>
              <a:spLocks/>
            </p:cNvSpPr>
            <p:nvPr/>
          </p:nvSpPr>
          <p:spPr bwMode="auto">
            <a:xfrm rot="2460000">
              <a:off x="2490" y="3870"/>
              <a:ext cx="22" cy="61"/>
            </a:xfrm>
            <a:custGeom>
              <a:avLst/>
              <a:gdLst>
                <a:gd name="T0" fmla="*/ 0 w 21600"/>
                <a:gd name="T1" fmla="*/ 0 h 21577"/>
                <a:gd name="T2" fmla="*/ 0 w 21600"/>
                <a:gd name="T3" fmla="*/ 0 h 21577"/>
                <a:gd name="T4" fmla="*/ 0 w 21600"/>
                <a:gd name="T5" fmla="*/ 0 h 215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77"/>
                <a:gd name="T11" fmla="*/ 21600 w 21600"/>
                <a:gd name="T12" fmla="*/ 21577 h 215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77" fill="none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</a:path>
                <a:path w="21600" h="21577" stroke="0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  <a:lnTo>
                    <a:pt x="21600" y="0"/>
                  </a:lnTo>
                  <a:lnTo>
                    <a:pt x="20596" y="2157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38" name="Arc 877"/>
            <p:cNvSpPr>
              <a:spLocks/>
            </p:cNvSpPr>
            <p:nvPr/>
          </p:nvSpPr>
          <p:spPr bwMode="auto">
            <a:xfrm rot="2460000">
              <a:off x="2520" y="3812"/>
              <a:ext cx="22" cy="61"/>
            </a:xfrm>
            <a:custGeom>
              <a:avLst/>
              <a:gdLst>
                <a:gd name="T0" fmla="*/ 0 w 22616"/>
                <a:gd name="T1" fmla="*/ 0 h 21600"/>
                <a:gd name="T2" fmla="*/ 0 w 22616"/>
                <a:gd name="T3" fmla="*/ 0 h 21600"/>
                <a:gd name="T4" fmla="*/ 0 w 22616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16"/>
                <a:gd name="T10" fmla="*/ 0 h 21600"/>
                <a:gd name="T11" fmla="*/ 22616 w 2261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16" h="21600" fill="none" extrusionOk="0">
                  <a:moveTo>
                    <a:pt x="0" y="24"/>
                  </a:moveTo>
                  <a:cubicBezTo>
                    <a:pt x="339" y="8"/>
                    <a:pt x="679" y="-1"/>
                    <a:pt x="1019" y="-1"/>
                  </a:cubicBezTo>
                  <a:cubicBezTo>
                    <a:pt x="12809" y="-1"/>
                    <a:pt x="22421" y="9454"/>
                    <a:pt x="22616" y="21242"/>
                  </a:cubicBezTo>
                </a:path>
                <a:path w="22616" h="21600" stroke="0" extrusionOk="0">
                  <a:moveTo>
                    <a:pt x="0" y="24"/>
                  </a:moveTo>
                  <a:cubicBezTo>
                    <a:pt x="339" y="8"/>
                    <a:pt x="679" y="-1"/>
                    <a:pt x="1019" y="-1"/>
                  </a:cubicBezTo>
                  <a:cubicBezTo>
                    <a:pt x="12809" y="-1"/>
                    <a:pt x="22421" y="9454"/>
                    <a:pt x="22616" y="21242"/>
                  </a:cubicBezTo>
                  <a:lnTo>
                    <a:pt x="1019" y="21600"/>
                  </a:lnTo>
                  <a:lnTo>
                    <a:pt x="0" y="24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39" name="Arc 878"/>
            <p:cNvSpPr>
              <a:spLocks/>
            </p:cNvSpPr>
            <p:nvPr/>
          </p:nvSpPr>
          <p:spPr bwMode="auto">
            <a:xfrm rot="-8340000">
              <a:off x="2377" y="3681"/>
              <a:ext cx="22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61957" name="Group 879"/>
          <p:cNvGrpSpPr>
            <a:grpSpLocks/>
          </p:cNvGrpSpPr>
          <p:nvPr/>
        </p:nvGrpSpPr>
        <p:grpSpPr bwMode="auto">
          <a:xfrm>
            <a:off x="2266950" y="6059488"/>
            <a:ext cx="615950" cy="676275"/>
            <a:chOff x="1336" y="3669"/>
            <a:chExt cx="389" cy="426"/>
          </a:xfrm>
        </p:grpSpPr>
        <p:sp>
          <p:nvSpPr>
            <p:cNvPr id="162392" name="Arc 880"/>
            <p:cNvSpPr>
              <a:spLocks/>
            </p:cNvSpPr>
            <p:nvPr/>
          </p:nvSpPr>
          <p:spPr bwMode="auto">
            <a:xfrm rot="8220000">
              <a:off x="1631" y="3679"/>
              <a:ext cx="30" cy="62"/>
            </a:xfrm>
            <a:custGeom>
              <a:avLst/>
              <a:gdLst>
                <a:gd name="T0" fmla="*/ 0 w 22364"/>
                <a:gd name="T1" fmla="*/ 0 h 21963"/>
                <a:gd name="T2" fmla="*/ 0 w 22364"/>
                <a:gd name="T3" fmla="*/ 0 h 21963"/>
                <a:gd name="T4" fmla="*/ 0 w 22364"/>
                <a:gd name="T5" fmla="*/ 0 h 21963"/>
                <a:gd name="T6" fmla="*/ 0 60000 65536"/>
                <a:gd name="T7" fmla="*/ 0 60000 65536"/>
                <a:gd name="T8" fmla="*/ 0 60000 65536"/>
                <a:gd name="T9" fmla="*/ 0 w 22364"/>
                <a:gd name="T10" fmla="*/ 0 h 21963"/>
                <a:gd name="T11" fmla="*/ 22364 w 22364"/>
                <a:gd name="T12" fmla="*/ 21963 h 219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64" h="21963" fill="none" extrusionOk="0">
                  <a:moveTo>
                    <a:pt x="22360" y="0"/>
                  </a:moveTo>
                  <a:cubicBezTo>
                    <a:pt x="22362" y="120"/>
                    <a:pt x="22364" y="241"/>
                    <a:pt x="22364" y="363"/>
                  </a:cubicBezTo>
                  <a:cubicBezTo>
                    <a:pt x="22364" y="12292"/>
                    <a:pt x="12693" y="21963"/>
                    <a:pt x="764" y="21963"/>
                  </a:cubicBezTo>
                  <a:cubicBezTo>
                    <a:pt x="509" y="21962"/>
                    <a:pt x="254" y="21958"/>
                    <a:pt x="-1" y="21949"/>
                  </a:cubicBezTo>
                </a:path>
                <a:path w="22364" h="21963" stroke="0" extrusionOk="0">
                  <a:moveTo>
                    <a:pt x="22360" y="0"/>
                  </a:moveTo>
                  <a:cubicBezTo>
                    <a:pt x="22362" y="120"/>
                    <a:pt x="22364" y="241"/>
                    <a:pt x="22364" y="363"/>
                  </a:cubicBezTo>
                  <a:cubicBezTo>
                    <a:pt x="22364" y="12292"/>
                    <a:pt x="12693" y="21963"/>
                    <a:pt x="764" y="21963"/>
                  </a:cubicBezTo>
                  <a:cubicBezTo>
                    <a:pt x="509" y="21962"/>
                    <a:pt x="254" y="21958"/>
                    <a:pt x="-1" y="21949"/>
                  </a:cubicBezTo>
                  <a:lnTo>
                    <a:pt x="764" y="363"/>
                  </a:lnTo>
                  <a:lnTo>
                    <a:pt x="2236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93" name="Arc 881"/>
            <p:cNvSpPr>
              <a:spLocks/>
            </p:cNvSpPr>
            <p:nvPr/>
          </p:nvSpPr>
          <p:spPr bwMode="auto">
            <a:xfrm rot="8220000">
              <a:off x="1662" y="3741"/>
              <a:ext cx="28" cy="61"/>
            </a:xfrm>
            <a:custGeom>
              <a:avLst/>
              <a:gdLst>
                <a:gd name="T0" fmla="*/ 0 w 21597"/>
                <a:gd name="T1" fmla="*/ 0 h 21587"/>
                <a:gd name="T2" fmla="*/ 0 w 21597"/>
                <a:gd name="T3" fmla="*/ 0 h 21587"/>
                <a:gd name="T4" fmla="*/ 0 w 21597"/>
                <a:gd name="T5" fmla="*/ 0 h 21587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87"/>
                <a:gd name="T11" fmla="*/ 21597 w 21597"/>
                <a:gd name="T12" fmla="*/ 21587 h 2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87" fill="none" extrusionOk="0">
                  <a:moveTo>
                    <a:pt x="-1" y="21241"/>
                  </a:moveTo>
                  <a:cubicBezTo>
                    <a:pt x="183" y="9739"/>
                    <a:pt x="9349" y="400"/>
                    <a:pt x="20846" y="0"/>
                  </a:cubicBezTo>
                </a:path>
                <a:path w="21597" h="21587" stroke="0" extrusionOk="0">
                  <a:moveTo>
                    <a:pt x="-1" y="21241"/>
                  </a:moveTo>
                  <a:cubicBezTo>
                    <a:pt x="183" y="9739"/>
                    <a:pt x="9349" y="400"/>
                    <a:pt x="20846" y="0"/>
                  </a:cubicBezTo>
                  <a:lnTo>
                    <a:pt x="21597" y="21587"/>
                  </a:lnTo>
                  <a:lnTo>
                    <a:pt x="-1" y="2124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94" name="Arc 882"/>
            <p:cNvSpPr>
              <a:spLocks/>
            </p:cNvSpPr>
            <p:nvPr/>
          </p:nvSpPr>
          <p:spPr bwMode="auto">
            <a:xfrm rot="8220000">
              <a:off x="1603" y="3725"/>
              <a:ext cx="22" cy="61"/>
            </a:xfrm>
            <a:custGeom>
              <a:avLst/>
              <a:gdLst>
                <a:gd name="T0" fmla="*/ 0 w 21600"/>
                <a:gd name="T1" fmla="*/ 0 h 21577"/>
                <a:gd name="T2" fmla="*/ 0 w 21600"/>
                <a:gd name="T3" fmla="*/ 0 h 21577"/>
                <a:gd name="T4" fmla="*/ 0 w 21600"/>
                <a:gd name="T5" fmla="*/ 0 h 215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77"/>
                <a:gd name="T11" fmla="*/ 21600 w 21600"/>
                <a:gd name="T12" fmla="*/ 21577 h 215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77" fill="none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</a:path>
                <a:path w="21600" h="21577" stroke="0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  <a:lnTo>
                    <a:pt x="21600" y="0"/>
                  </a:lnTo>
                  <a:lnTo>
                    <a:pt x="20596" y="2157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95" name="Arc 883"/>
            <p:cNvSpPr>
              <a:spLocks/>
            </p:cNvSpPr>
            <p:nvPr/>
          </p:nvSpPr>
          <p:spPr bwMode="auto">
            <a:xfrm rot="8220000">
              <a:off x="1703" y="3700"/>
              <a:ext cx="22" cy="62"/>
            </a:xfrm>
            <a:custGeom>
              <a:avLst/>
              <a:gdLst>
                <a:gd name="T0" fmla="*/ 0 w 21597"/>
                <a:gd name="T1" fmla="*/ 0 h 21600"/>
                <a:gd name="T2" fmla="*/ 0 w 21597"/>
                <a:gd name="T3" fmla="*/ 0 h 21600"/>
                <a:gd name="T4" fmla="*/ 0 w 2159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600"/>
                <a:gd name="T11" fmla="*/ 21597 w 2159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600" fill="none" extrusionOk="0">
                  <a:moveTo>
                    <a:pt x="0" y="-1"/>
                  </a:moveTo>
                  <a:cubicBezTo>
                    <a:pt x="11792" y="-1"/>
                    <a:pt x="21405" y="9458"/>
                    <a:pt x="21597" y="21248"/>
                  </a:cubicBezTo>
                </a:path>
                <a:path w="21597" h="21600" stroke="0" extrusionOk="0">
                  <a:moveTo>
                    <a:pt x="0" y="-1"/>
                  </a:moveTo>
                  <a:cubicBezTo>
                    <a:pt x="11792" y="-1"/>
                    <a:pt x="21405" y="9458"/>
                    <a:pt x="21597" y="21248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96" name="Arc 884"/>
            <p:cNvSpPr>
              <a:spLocks/>
            </p:cNvSpPr>
            <p:nvPr/>
          </p:nvSpPr>
          <p:spPr bwMode="auto">
            <a:xfrm rot="8220000">
              <a:off x="1648" y="3754"/>
              <a:ext cx="22" cy="61"/>
            </a:xfrm>
            <a:custGeom>
              <a:avLst/>
              <a:gdLst>
                <a:gd name="T0" fmla="*/ 0 w 22592"/>
                <a:gd name="T1" fmla="*/ 0 h 21600"/>
                <a:gd name="T2" fmla="*/ 0 w 22592"/>
                <a:gd name="T3" fmla="*/ 0 h 21600"/>
                <a:gd name="T4" fmla="*/ 0 w 2259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592"/>
                <a:gd name="T10" fmla="*/ 0 h 21600"/>
                <a:gd name="T11" fmla="*/ 22592 w 2259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92" h="21600" fill="none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2" y="-1"/>
                    <a:pt x="22392" y="9449"/>
                    <a:pt x="22591" y="21235"/>
                  </a:cubicBezTo>
                </a:path>
                <a:path w="22592" h="21600" stroke="0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2" y="-1"/>
                    <a:pt x="22392" y="9449"/>
                    <a:pt x="22591" y="21235"/>
                  </a:cubicBezTo>
                  <a:lnTo>
                    <a:pt x="995" y="21600"/>
                  </a:lnTo>
                  <a:lnTo>
                    <a:pt x="-1" y="2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97" name="Arc 885"/>
            <p:cNvSpPr>
              <a:spLocks/>
            </p:cNvSpPr>
            <p:nvPr/>
          </p:nvSpPr>
          <p:spPr bwMode="auto">
            <a:xfrm rot="8220000">
              <a:off x="1581" y="3739"/>
              <a:ext cx="27" cy="61"/>
            </a:xfrm>
            <a:custGeom>
              <a:avLst/>
              <a:gdLst>
                <a:gd name="T0" fmla="*/ 0 w 22415"/>
                <a:gd name="T1" fmla="*/ 0 h 21600"/>
                <a:gd name="T2" fmla="*/ 0 w 22415"/>
                <a:gd name="T3" fmla="*/ 0 h 21600"/>
                <a:gd name="T4" fmla="*/ 0 w 22415"/>
                <a:gd name="T5" fmla="*/ 0 h 21600"/>
                <a:gd name="T6" fmla="*/ 0 60000 65536"/>
                <a:gd name="T7" fmla="*/ 0 60000 65536"/>
                <a:gd name="T8" fmla="*/ 0 60000 65536"/>
                <a:gd name="T9" fmla="*/ 0 w 22415"/>
                <a:gd name="T10" fmla="*/ 0 h 21600"/>
                <a:gd name="T11" fmla="*/ 22415 w 2241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415" h="21600" fill="none" extrusionOk="0">
                  <a:moveTo>
                    <a:pt x="22415" y="0"/>
                  </a:moveTo>
                  <a:cubicBezTo>
                    <a:pt x="22415" y="11929"/>
                    <a:pt x="12744" y="21600"/>
                    <a:pt x="815" y="21600"/>
                  </a:cubicBezTo>
                  <a:cubicBezTo>
                    <a:pt x="543" y="21599"/>
                    <a:pt x="271" y="21594"/>
                    <a:pt x="0" y="21584"/>
                  </a:cubicBezTo>
                </a:path>
                <a:path w="22415" h="21600" stroke="0" extrusionOk="0">
                  <a:moveTo>
                    <a:pt x="22415" y="0"/>
                  </a:moveTo>
                  <a:cubicBezTo>
                    <a:pt x="22415" y="11929"/>
                    <a:pt x="12744" y="21600"/>
                    <a:pt x="815" y="21600"/>
                  </a:cubicBezTo>
                  <a:cubicBezTo>
                    <a:pt x="543" y="21599"/>
                    <a:pt x="271" y="21594"/>
                    <a:pt x="0" y="21584"/>
                  </a:cubicBezTo>
                  <a:lnTo>
                    <a:pt x="815" y="0"/>
                  </a:lnTo>
                  <a:lnTo>
                    <a:pt x="22415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98" name="Arc 886"/>
            <p:cNvSpPr>
              <a:spLocks/>
            </p:cNvSpPr>
            <p:nvPr/>
          </p:nvSpPr>
          <p:spPr bwMode="auto">
            <a:xfrm rot="8220000">
              <a:off x="1606" y="3801"/>
              <a:ext cx="28" cy="61"/>
            </a:xfrm>
            <a:custGeom>
              <a:avLst/>
              <a:gdLst>
                <a:gd name="T0" fmla="*/ 0 w 21600"/>
                <a:gd name="T1" fmla="*/ 0 h 21586"/>
                <a:gd name="T2" fmla="*/ 0 w 21600"/>
                <a:gd name="T3" fmla="*/ 0 h 21586"/>
                <a:gd name="T4" fmla="*/ 0 w 21600"/>
                <a:gd name="T5" fmla="*/ 0 h 2158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6"/>
                <a:gd name="T11" fmla="*/ 21600 w 21600"/>
                <a:gd name="T12" fmla="*/ 21586 h 215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6" fill="none" extrusionOk="0">
                  <a:moveTo>
                    <a:pt x="-1" y="21585"/>
                  </a:moveTo>
                  <a:cubicBezTo>
                    <a:pt x="-1" y="9956"/>
                    <a:pt x="9207" y="414"/>
                    <a:pt x="20828" y="-1"/>
                  </a:cubicBezTo>
                </a:path>
                <a:path w="21600" h="21586" stroke="0" extrusionOk="0">
                  <a:moveTo>
                    <a:pt x="-1" y="21585"/>
                  </a:moveTo>
                  <a:cubicBezTo>
                    <a:pt x="-1" y="9956"/>
                    <a:pt x="9207" y="414"/>
                    <a:pt x="20828" y="-1"/>
                  </a:cubicBezTo>
                  <a:lnTo>
                    <a:pt x="21600" y="21586"/>
                  </a:lnTo>
                  <a:lnTo>
                    <a:pt x="-1" y="21585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99" name="Arc 887"/>
            <p:cNvSpPr>
              <a:spLocks/>
            </p:cNvSpPr>
            <p:nvPr/>
          </p:nvSpPr>
          <p:spPr bwMode="auto">
            <a:xfrm rot="-2580000">
              <a:off x="1407" y="3996"/>
              <a:ext cx="29" cy="62"/>
            </a:xfrm>
            <a:custGeom>
              <a:avLst/>
              <a:gdLst>
                <a:gd name="T0" fmla="*/ 0 w 21600"/>
                <a:gd name="T1" fmla="*/ 0 h 21587"/>
                <a:gd name="T2" fmla="*/ 0 w 21600"/>
                <a:gd name="T3" fmla="*/ 0 h 21587"/>
                <a:gd name="T4" fmla="*/ 0 w 21600"/>
                <a:gd name="T5" fmla="*/ 0 h 2158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7"/>
                <a:gd name="T11" fmla="*/ 21600 w 21600"/>
                <a:gd name="T12" fmla="*/ 21587 h 2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7" fill="none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</a:path>
                <a:path w="21600" h="21587" stroke="0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  <a:lnTo>
                    <a:pt x="21600" y="0"/>
                  </a:lnTo>
                  <a:lnTo>
                    <a:pt x="20843" y="2158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00" name="Arc 888"/>
            <p:cNvSpPr>
              <a:spLocks/>
            </p:cNvSpPr>
            <p:nvPr/>
          </p:nvSpPr>
          <p:spPr bwMode="auto">
            <a:xfrm rot="-2580000">
              <a:off x="1351" y="3972"/>
              <a:ext cx="30" cy="63"/>
            </a:xfrm>
            <a:custGeom>
              <a:avLst/>
              <a:gdLst>
                <a:gd name="T0" fmla="*/ 0 w 22335"/>
                <a:gd name="T1" fmla="*/ 0 h 21600"/>
                <a:gd name="T2" fmla="*/ 0 w 22335"/>
                <a:gd name="T3" fmla="*/ 0 h 21600"/>
                <a:gd name="T4" fmla="*/ 0 w 22335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35"/>
                <a:gd name="T10" fmla="*/ 0 h 21600"/>
                <a:gd name="T11" fmla="*/ 22335 w 2233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35" h="21600" fill="none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2" y="-1"/>
                    <a:pt x="22146" y="9461"/>
                    <a:pt x="22335" y="21253"/>
                  </a:cubicBezTo>
                </a:path>
                <a:path w="22335" h="21600" stroke="0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2" y="-1"/>
                    <a:pt x="22146" y="9461"/>
                    <a:pt x="22335" y="21253"/>
                  </a:cubicBezTo>
                  <a:lnTo>
                    <a:pt x="738" y="21600"/>
                  </a:lnTo>
                  <a:lnTo>
                    <a:pt x="-1" y="1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01" name="Arc 889"/>
            <p:cNvSpPr>
              <a:spLocks/>
            </p:cNvSpPr>
            <p:nvPr/>
          </p:nvSpPr>
          <p:spPr bwMode="auto">
            <a:xfrm rot="-2580000">
              <a:off x="1361" y="4034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04"/>
                <a:gd name="T10" fmla="*/ 0 h 21600"/>
                <a:gd name="T11" fmla="*/ 22604 w 226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lnTo>
                    <a:pt x="22604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02" name="Arc 890"/>
            <p:cNvSpPr>
              <a:spLocks/>
            </p:cNvSpPr>
            <p:nvPr/>
          </p:nvSpPr>
          <p:spPr bwMode="auto">
            <a:xfrm rot="-2580000">
              <a:off x="1336" y="3993"/>
              <a:ext cx="23" cy="61"/>
            </a:xfrm>
            <a:custGeom>
              <a:avLst/>
              <a:gdLst>
                <a:gd name="T0" fmla="*/ 0 w 21597"/>
                <a:gd name="T1" fmla="*/ 0 h 21580"/>
                <a:gd name="T2" fmla="*/ 0 w 21597"/>
                <a:gd name="T3" fmla="*/ 0 h 21580"/>
                <a:gd name="T4" fmla="*/ 0 w 21597"/>
                <a:gd name="T5" fmla="*/ 0 h 21580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80"/>
                <a:gd name="T11" fmla="*/ 21597 w 21597"/>
                <a:gd name="T12" fmla="*/ 21580 h 215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80" fill="none" extrusionOk="0">
                  <a:moveTo>
                    <a:pt x="-1" y="21228"/>
                  </a:moveTo>
                  <a:cubicBezTo>
                    <a:pt x="185" y="9798"/>
                    <a:pt x="9245" y="492"/>
                    <a:pt x="20666" y="0"/>
                  </a:cubicBezTo>
                </a:path>
                <a:path w="21597" h="21580" stroke="0" extrusionOk="0">
                  <a:moveTo>
                    <a:pt x="-1" y="21228"/>
                  </a:moveTo>
                  <a:cubicBezTo>
                    <a:pt x="185" y="9798"/>
                    <a:pt x="9245" y="492"/>
                    <a:pt x="20666" y="0"/>
                  </a:cubicBezTo>
                  <a:lnTo>
                    <a:pt x="21597" y="21580"/>
                  </a:lnTo>
                  <a:lnTo>
                    <a:pt x="-1" y="21228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03" name="Arc 891"/>
            <p:cNvSpPr>
              <a:spLocks/>
            </p:cNvSpPr>
            <p:nvPr/>
          </p:nvSpPr>
          <p:spPr bwMode="auto">
            <a:xfrm rot="-2580000">
              <a:off x="1468" y="3934"/>
              <a:ext cx="29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1"/>
                <a:gd name="T11" fmla="*/ 21600 w 21600"/>
                <a:gd name="T12" fmla="*/ 21951 h 219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04" name="Arc 892"/>
            <p:cNvSpPr>
              <a:spLocks/>
            </p:cNvSpPr>
            <p:nvPr/>
          </p:nvSpPr>
          <p:spPr bwMode="auto">
            <a:xfrm rot="-2580000">
              <a:off x="1413" y="3910"/>
              <a:ext cx="29" cy="62"/>
            </a:xfrm>
            <a:custGeom>
              <a:avLst/>
              <a:gdLst>
                <a:gd name="T0" fmla="*/ 0 w 22348"/>
                <a:gd name="T1" fmla="*/ 0 h 21600"/>
                <a:gd name="T2" fmla="*/ 0 w 22348"/>
                <a:gd name="T3" fmla="*/ 0 h 21600"/>
                <a:gd name="T4" fmla="*/ 0 w 22348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48"/>
                <a:gd name="T10" fmla="*/ 0 h 21600"/>
                <a:gd name="T11" fmla="*/ 22348 w 2234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48" h="21600" fill="none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</a:path>
                <a:path w="22348" h="21600" stroke="0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  <a:lnTo>
                    <a:pt x="751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05" name="Arc 893"/>
            <p:cNvSpPr>
              <a:spLocks/>
            </p:cNvSpPr>
            <p:nvPr/>
          </p:nvSpPr>
          <p:spPr bwMode="auto">
            <a:xfrm rot="-2580000">
              <a:off x="1429" y="3980"/>
              <a:ext cx="23" cy="62"/>
            </a:xfrm>
            <a:custGeom>
              <a:avLst/>
              <a:gdLst>
                <a:gd name="T0" fmla="*/ 0 w 22612"/>
                <a:gd name="T1" fmla="*/ 0 h 21965"/>
                <a:gd name="T2" fmla="*/ 0 w 22612"/>
                <a:gd name="T3" fmla="*/ 0 h 21965"/>
                <a:gd name="T4" fmla="*/ 0 w 22612"/>
                <a:gd name="T5" fmla="*/ 0 h 21965"/>
                <a:gd name="T6" fmla="*/ 0 60000 65536"/>
                <a:gd name="T7" fmla="*/ 0 60000 65536"/>
                <a:gd name="T8" fmla="*/ 0 60000 65536"/>
                <a:gd name="T9" fmla="*/ 0 w 22612"/>
                <a:gd name="T10" fmla="*/ 0 h 21965"/>
                <a:gd name="T11" fmla="*/ 22612 w 22612"/>
                <a:gd name="T12" fmla="*/ 21965 h 219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12" h="21965" fill="none" extrusionOk="0">
                  <a:moveTo>
                    <a:pt x="22608" y="0"/>
                  </a:moveTo>
                  <a:cubicBezTo>
                    <a:pt x="22610" y="121"/>
                    <a:pt x="22612" y="243"/>
                    <a:pt x="22612" y="365"/>
                  </a:cubicBezTo>
                  <a:cubicBezTo>
                    <a:pt x="22612" y="12294"/>
                    <a:pt x="12941" y="21965"/>
                    <a:pt x="1012" y="21965"/>
                  </a:cubicBezTo>
                  <a:cubicBezTo>
                    <a:pt x="674" y="21964"/>
                    <a:pt x="337" y="21957"/>
                    <a:pt x="-1" y="21941"/>
                  </a:cubicBezTo>
                </a:path>
                <a:path w="22612" h="21965" stroke="0" extrusionOk="0">
                  <a:moveTo>
                    <a:pt x="22608" y="0"/>
                  </a:moveTo>
                  <a:cubicBezTo>
                    <a:pt x="22610" y="121"/>
                    <a:pt x="22612" y="243"/>
                    <a:pt x="22612" y="365"/>
                  </a:cubicBezTo>
                  <a:cubicBezTo>
                    <a:pt x="22612" y="12294"/>
                    <a:pt x="12941" y="21965"/>
                    <a:pt x="1012" y="21965"/>
                  </a:cubicBezTo>
                  <a:cubicBezTo>
                    <a:pt x="674" y="21964"/>
                    <a:pt x="337" y="21957"/>
                    <a:pt x="-1" y="21941"/>
                  </a:cubicBezTo>
                  <a:lnTo>
                    <a:pt x="1012" y="365"/>
                  </a:lnTo>
                  <a:lnTo>
                    <a:pt x="22608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06" name="Arc 894"/>
            <p:cNvSpPr>
              <a:spLocks/>
            </p:cNvSpPr>
            <p:nvPr/>
          </p:nvSpPr>
          <p:spPr bwMode="auto">
            <a:xfrm rot="-2580000">
              <a:off x="1399" y="3928"/>
              <a:ext cx="22" cy="61"/>
            </a:xfrm>
            <a:custGeom>
              <a:avLst/>
              <a:gdLst>
                <a:gd name="T0" fmla="*/ 0 w 21600"/>
                <a:gd name="T1" fmla="*/ 0 h 21578"/>
                <a:gd name="T2" fmla="*/ 0 w 21600"/>
                <a:gd name="T3" fmla="*/ 0 h 21578"/>
                <a:gd name="T4" fmla="*/ 0 w 21600"/>
                <a:gd name="T5" fmla="*/ 0 h 2157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78"/>
                <a:gd name="T11" fmla="*/ 21600 w 21600"/>
                <a:gd name="T12" fmla="*/ 21578 h 215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78" fill="none" extrusionOk="0">
                  <a:moveTo>
                    <a:pt x="-1" y="21577"/>
                  </a:moveTo>
                  <a:cubicBezTo>
                    <a:pt x="-1" y="10030"/>
                    <a:pt x="9083" y="524"/>
                    <a:pt x="20619" y="0"/>
                  </a:cubicBezTo>
                </a:path>
                <a:path w="21600" h="21578" stroke="0" extrusionOk="0">
                  <a:moveTo>
                    <a:pt x="-1" y="21577"/>
                  </a:moveTo>
                  <a:cubicBezTo>
                    <a:pt x="-1" y="10030"/>
                    <a:pt x="9083" y="524"/>
                    <a:pt x="20619" y="0"/>
                  </a:cubicBezTo>
                  <a:lnTo>
                    <a:pt x="21600" y="21578"/>
                  </a:lnTo>
                  <a:lnTo>
                    <a:pt x="-1" y="2157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07" name="Arc 895"/>
            <p:cNvSpPr>
              <a:spLocks/>
            </p:cNvSpPr>
            <p:nvPr/>
          </p:nvSpPr>
          <p:spPr bwMode="auto">
            <a:xfrm rot="-2580000">
              <a:off x="1524" y="3877"/>
              <a:ext cx="29" cy="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08" name="Arc 896"/>
            <p:cNvSpPr>
              <a:spLocks/>
            </p:cNvSpPr>
            <p:nvPr/>
          </p:nvSpPr>
          <p:spPr bwMode="auto">
            <a:xfrm rot="-2580000">
              <a:off x="1470" y="3852"/>
              <a:ext cx="30" cy="62"/>
            </a:xfrm>
            <a:custGeom>
              <a:avLst/>
              <a:gdLst>
                <a:gd name="T0" fmla="*/ 0 w 22332"/>
                <a:gd name="T1" fmla="*/ 0 h 21600"/>
                <a:gd name="T2" fmla="*/ 0 w 22332"/>
                <a:gd name="T3" fmla="*/ 0 h 21600"/>
                <a:gd name="T4" fmla="*/ 0 w 2233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32"/>
                <a:gd name="T10" fmla="*/ 0 h 21600"/>
                <a:gd name="T11" fmla="*/ 22332 w 2233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32" h="21600" fill="none" extrusionOk="0">
                  <a:moveTo>
                    <a:pt x="0" y="12"/>
                  </a:moveTo>
                  <a:cubicBezTo>
                    <a:pt x="243" y="4"/>
                    <a:pt x="487" y="-1"/>
                    <a:pt x="732" y="-1"/>
                  </a:cubicBezTo>
                  <a:cubicBezTo>
                    <a:pt x="12661" y="-1"/>
                    <a:pt x="22332" y="9670"/>
                    <a:pt x="22332" y="21600"/>
                  </a:cubicBezTo>
                </a:path>
                <a:path w="22332" h="21600" stroke="0" extrusionOk="0">
                  <a:moveTo>
                    <a:pt x="0" y="12"/>
                  </a:moveTo>
                  <a:cubicBezTo>
                    <a:pt x="243" y="4"/>
                    <a:pt x="487" y="-1"/>
                    <a:pt x="732" y="-1"/>
                  </a:cubicBezTo>
                  <a:cubicBezTo>
                    <a:pt x="12661" y="-1"/>
                    <a:pt x="22332" y="9670"/>
                    <a:pt x="22332" y="21600"/>
                  </a:cubicBezTo>
                  <a:lnTo>
                    <a:pt x="732" y="21600"/>
                  </a:lnTo>
                  <a:lnTo>
                    <a:pt x="0" y="1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09" name="Arc 897"/>
            <p:cNvSpPr>
              <a:spLocks/>
            </p:cNvSpPr>
            <p:nvPr/>
          </p:nvSpPr>
          <p:spPr bwMode="auto">
            <a:xfrm rot="-2580000">
              <a:off x="1491" y="3924"/>
              <a:ext cx="23" cy="63"/>
            </a:xfrm>
            <a:custGeom>
              <a:avLst/>
              <a:gdLst>
                <a:gd name="T0" fmla="*/ 0 w 22612"/>
                <a:gd name="T1" fmla="*/ 0 h 21960"/>
                <a:gd name="T2" fmla="*/ 0 w 22612"/>
                <a:gd name="T3" fmla="*/ 0 h 21960"/>
                <a:gd name="T4" fmla="*/ 0 w 22612"/>
                <a:gd name="T5" fmla="*/ 0 h 21960"/>
                <a:gd name="T6" fmla="*/ 0 60000 65536"/>
                <a:gd name="T7" fmla="*/ 0 60000 65536"/>
                <a:gd name="T8" fmla="*/ 0 60000 65536"/>
                <a:gd name="T9" fmla="*/ 0 w 22612"/>
                <a:gd name="T10" fmla="*/ 0 h 21960"/>
                <a:gd name="T11" fmla="*/ 22612 w 22612"/>
                <a:gd name="T12" fmla="*/ 21960 h 219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12" h="21960" fill="none" extrusionOk="0">
                  <a:moveTo>
                    <a:pt x="22608" y="0"/>
                  </a:moveTo>
                  <a:cubicBezTo>
                    <a:pt x="22610" y="119"/>
                    <a:pt x="22612" y="239"/>
                    <a:pt x="22612" y="360"/>
                  </a:cubicBezTo>
                  <a:cubicBezTo>
                    <a:pt x="22612" y="12289"/>
                    <a:pt x="12941" y="21960"/>
                    <a:pt x="1012" y="21960"/>
                  </a:cubicBezTo>
                  <a:cubicBezTo>
                    <a:pt x="674" y="21959"/>
                    <a:pt x="337" y="21952"/>
                    <a:pt x="-1" y="21936"/>
                  </a:cubicBezTo>
                </a:path>
                <a:path w="22612" h="21960" stroke="0" extrusionOk="0">
                  <a:moveTo>
                    <a:pt x="22608" y="0"/>
                  </a:moveTo>
                  <a:cubicBezTo>
                    <a:pt x="22610" y="119"/>
                    <a:pt x="22612" y="239"/>
                    <a:pt x="22612" y="360"/>
                  </a:cubicBezTo>
                  <a:cubicBezTo>
                    <a:pt x="22612" y="12289"/>
                    <a:pt x="12941" y="21960"/>
                    <a:pt x="1012" y="21960"/>
                  </a:cubicBezTo>
                  <a:cubicBezTo>
                    <a:pt x="674" y="21959"/>
                    <a:pt x="337" y="21952"/>
                    <a:pt x="-1" y="21936"/>
                  </a:cubicBezTo>
                  <a:lnTo>
                    <a:pt x="1012" y="360"/>
                  </a:lnTo>
                  <a:lnTo>
                    <a:pt x="22608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10" name="Arc 898"/>
            <p:cNvSpPr>
              <a:spLocks/>
            </p:cNvSpPr>
            <p:nvPr/>
          </p:nvSpPr>
          <p:spPr bwMode="auto">
            <a:xfrm rot="-2580000">
              <a:off x="1456" y="3866"/>
              <a:ext cx="22" cy="61"/>
            </a:xfrm>
            <a:custGeom>
              <a:avLst/>
              <a:gdLst>
                <a:gd name="T0" fmla="*/ 0 w 21600"/>
                <a:gd name="T1" fmla="*/ 0 h 21578"/>
                <a:gd name="T2" fmla="*/ 0 w 21600"/>
                <a:gd name="T3" fmla="*/ 0 h 21578"/>
                <a:gd name="T4" fmla="*/ 0 w 21600"/>
                <a:gd name="T5" fmla="*/ 0 h 2157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78"/>
                <a:gd name="T11" fmla="*/ 21600 w 21600"/>
                <a:gd name="T12" fmla="*/ 21578 h 215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78" fill="none" extrusionOk="0">
                  <a:moveTo>
                    <a:pt x="-1" y="21577"/>
                  </a:moveTo>
                  <a:cubicBezTo>
                    <a:pt x="-1" y="10030"/>
                    <a:pt x="9083" y="524"/>
                    <a:pt x="20619" y="0"/>
                  </a:cubicBezTo>
                </a:path>
                <a:path w="21600" h="21578" stroke="0" extrusionOk="0">
                  <a:moveTo>
                    <a:pt x="-1" y="21577"/>
                  </a:moveTo>
                  <a:cubicBezTo>
                    <a:pt x="-1" y="10030"/>
                    <a:pt x="9083" y="524"/>
                    <a:pt x="20619" y="0"/>
                  </a:cubicBezTo>
                  <a:lnTo>
                    <a:pt x="21600" y="21578"/>
                  </a:lnTo>
                  <a:lnTo>
                    <a:pt x="-1" y="2157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11" name="Arc 899"/>
            <p:cNvSpPr>
              <a:spLocks/>
            </p:cNvSpPr>
            <p:nvPr/>
          </p:nvSpPr>
          <p:spPr bwMode="auto">
            <a:xfrm rot="-2580000">
              <a:off x="1585" y="3812"/>
              <a:ext cx="29" cy="62"/>
            </a:xfrm>
            <a:custGeom>
              <a:avLst/>
              <a:gdLst>
                <a:gd name="T0" fmla="*/ 0 w 21600"/>
                <a:gd name="T1" fmla="*/ 0 h 21587"/>
                <a:gd name="T2" fmla="*/ 0 w 21600"/>
                <a:gd name="T3" fmla="*/ 0 h 21587"/>
                <a:gd name="T4" fmla="*/ 0 w 21600"/>
                <a:gd name="T5" fmla="*/ 0 h 2158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7"/>
                <a:gd name="T11" fmla="*/ 21600 w 21600"/>
                <a:gd name="T12" fmla="*/ 21587 h 2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7" fill="none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</a:path>
                <a:path w="21600" h="21587" stroke="0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  <a:lnTo>
                    <a:pt x="21600" y="0"/>
                  </a:lnTo>
                  <a:lnTo>
                    <a:pt x="20843" y="2158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12" name="Arc 900"/>
            <p:cNvSpPr>
              <a:spLocks/>
            </p:cNvSpPr>
            <p:nvPr/>
          </p:nvSpPr>
          <p:spPr bwMode="auto">
            <a:xfrm rot="-2580000">
              <a:off x="1529" y="3785"/>
              <a:ext cx="30" cy="62"/>
            </a:xfrm>
            <a:custGeom>
              <a:avLst/>
              <a:gdLst>
                <a:gd name="T0" fmla="*/ 0 w 22332"/>
                <a:gd name="T1" fmla="*/ 0 h 21600"/>
                <a:gd name="T2" fmla="*/ 0 w 22332"/>
                <a:gd name="T3" fmla="*/ 0 h 21600"/>
                <a:gd name="T4" fmla="*/ 0 w 2233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32"/>
                <a:gd name="T10" fmla="*/ 0 h 21600"/>
                <a:gd name="T11" fmla="*/ 22332 w 2233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32" h="21600" fill="none" extrusionOk="0">
                  <a:moveTo>
                    <a:pt x="0" y="12"/>
                  </a:moveTo>
                  <a:cubicBezTo>
                    <a:pt x="243" y="4"/>
                    <a:pt x="487" y="-1"/>
                    <a:pt x="732" y="-1"/>
                  </a:cubicBezTo>
                  <a:cubicBezTo>
                    <a:pt x="12661" y="-1"/>
                    <a:pt x="22332" y="9670"/>
                    <a:pt x="22332" y="21600"/>
                  </a:cubicBezTo>
                </a:path>
                <a:path w="22332" h="21600" stroke="0" extrusionOk="0">
                  <a:moveTo>
                    <a:pt x="0" y="12"/>
                  </a:moveTo>
                  <a:cubicBezTo>
                    <a:pt x="243" y="4"/>
                    <a:pt x="487" y="-1"/>
                    <a:pt x="732" y="-1"/>
                  </a:cubicBezTo>
                  <a:cubicBezTo>
                    <a:pt x="12661" y="-1"/>
                    <a:pt x="22332" y="9670"/>
                    <a:pt x="22332" y="21600"/>
                  </a:cubicBezTo>
                  <a:lnTo>
                    <a:pt x="732" y="21600"/>
                  </a:lnTo>
                  <a:lnTo>
                    <a:pt x="0" y="1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13" name="Arc 901"/>
            <p:cNvSpPr>
              <a:spLocks/>
            </p:cNvSpPr>
            <p:nvPr/>
          </p:nvSpPr>
          <p:spPr bwMode="auto">
            <a:xfrm rot="-2580000">
              <a:off x="1548" y="3861"/>
              <a:ext cx="22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7"/>
                <a:gd name="T11" fmla="*/ 21600 w 21600"/>
                <a:gd name="T12" fmla="*/ 21957 h 219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7" fill="none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</a:path>
                <a:path w="21600" h="21957" stroke="0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  <a:lnTo>
                    <a:pt x="0" y="357"/>
                  </a:lnTo>
                  <a:lnTo>
                    <a:pt x="21597" y="-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14" name="Arc 902"/>
            <p:cNvSpPr>
              <a:spLocks/>
            </p:cNvSpPr>
            <p:nvPr/>
          </p:nvSpPr>
          <p:spPr bwMode="auto">
            <a:xfrm rot="-2580000">
              <a:off x="1516" y="3804"/>
              <a:ext cx="22" cy="61"/>
            </a:xfrm>
            <a:custGeom>
              <a:avLst/>
              <a:gdLst>
                <a:gd name="T0" fmla="*/ 0 w 21600"/>
                <a:gd name="T1" fmla="*/ 0 h 21577"/>
                <a:gd name="T2" fmla="*/ 0 w 21600"/>
                <a:gd name="T3" fmla="*/ 0 h 21577"/>
                <a:gd name="T4" fmla="*/ 0 w 21600"/>
                <a:gd name="T5" fmla="*/ 0 h 215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77"/>
                <a:gd name="T11" fmla="*/ 21600 w 21600"/>
                <a:gd name="T12" fmla="*/ 21577 h 215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77" fill="none" extrusionOk="0">
                  <a:moveTo>
                    <a:pt x="-1" y="21576"/>
                  </a:moveTo>
                  <a:cubicBezTo>
                    <a:pt x="-1" y="10038"/>
                    <a:pt x="9069" y="536"/>
                    <a:pt x="20596" y="0"/>
                  </a:cubicBezTo>
                </a:path>
                <a:path w="21600" h="21577" stroke="0" extrusionOk="0">
                  <a:moveTo>
                    <a:pt x="-1" y="21576"/>
                  </a:moveTo>
                  <a:cubicBezTo>
                    <a:pt x="-1" y="10038"/>
                    <a:pt x="9069" y="536"/>
                    <a:pt x="20596" y="0"/>
                  </a:cubicBezTo>
                  <a:lnTo>
                    <a:pt x="21600" y="21577"/>
                  </a:lnTo>
                  <a:lnTo>
                    <a:pt x="-1" y="2157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15" name="Arc 903"/>
            <p:cNvSpPr>
              <a:spLocks/>
            </p:cNvSpPr>
            <p:nvPr/>
          </p:nvSpPr>
          <p:spPr bwMode="auto">
            <a:xfrm rot="8220000">
              <a:off x="1654" y="3669"/>
              <a:ext cx="22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7"/>
                <a:gd name="T11" fmla="*/ 21600 w 21600"/>
                <a:gd name="T12" fmla="*/ 21957 h 219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7" fill="none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</a:path>
                <a:path w="21600" h="21957" stroke="0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  <a:lnTo>
                    <a:pt x="21600" y="357"/>
                  </a:lnTo>
                  <a:lnTo>
                    <a:pt x="21600" y="2195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61958" name="AutoShape 904"/>
          <p:cNvSpPr>
            <a:spLocks noChangeArrowheads="1"/>
          </p:cNvSpPr>
          <p:nvPr/>
        </p:nvSpPr>
        <p:spPr bwMode="auto">
          <a:xfrm>
            <a:off x="2901950" y="5988050"/>
            <a:ext cx="34925" cy="222250"/>
          </a:xfrm>
          <a:prstGeom prst="roundRect">
            <a:avLst>
              <a:gd name="adj" fmla="val 49995"/>
            </a:avLst>
          </a:prstGeom>
          <a:solidFill>
            <a:srgbClr val="FF5050"/>
          </a:solidFill>
          <a:ln>
            <a:noFill/>
          </a:ln>
          <a:effectLst>
            <a:prstShdw prst="shdw17" dist="17961" dir="2700000">
              <a:srgbClr val="993030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59" name="Arc 905"/>
          <p:cNvSpPr>
            <a:spLocks/>
          </p:cNvSpPr>
          <p:nvPr/>
        </p:nvSpPr>
        <p:spPr bwMode="auto">
          <a:xfrm rot="10800000">
            <a:off x="3667125" y="6018213"/>
            <a:ext cx="46038" cy="98425"/>
          </a:xfrm>
          <a:custGeom>
            <a:avLst/>
            <a:gdLst>
              <a:gd name="T0" fmla="*/ 94760 w 22364"/>
              <a:gd name="T1" fmla="*/ 0 h 21963"/>
              <a:gd name="T2" fmla="*/ 0 w 22364"/>
              <a:gd name="T3" fmla="*/ 440800 h 21963"/>
              <a:gd name="T4" fmla="*/ 3238 w 22364"/>
              <a:gd name="T5" fmla="*/ 7291 h 21963"/>
              <a:gd name="T6" fmla="*/ 0 60000 65536"/>
              <a:gd name="T7" fmla="*/ 0 60000 65536"/>
              <a:gd name="T8" fmla="*/ 0 60000 65536"/>
              <a:gd name="T9" fmla="*/ 0 w 22364"/>
              <a:gd name="T10" fmla="*/ 0 h 21963"/>
              <a:gd name="T11" fmla="*/ 22364 w 22364"/>
              <a:gd name="T12" fmla="*/ 21963 h 219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364" h="21963" fill="none" extrusionOk="0">
                <a:moveTo>
                  <a:pt x="22360" y="0"/>
                </a:moveTo>
                <a:cubicBezTo>
                  <a:pt x="22362" y="120"/>
                  <a:pt x="22364" y="241"/>
                  <a:pt x="22364" y="363"/>
                </a:cubicBezTo>
                <a:cubicBezTo>
                  <a:pt x="22364" y="12292"/>
                  <a:pt x="12693" y="21963"/>
                  <a:pt x="764" y="21963"/>
                </a:cubicBezTo>
                <a:cubicBezTo>
                  <a:pt x="509" y="21962"/>
                  <a:pt x="254" y="21958"/>
                  <a:pt x="-1" y="21949"/>
                </a:cubicBezTo>
              </a:path>
              <a:path w="22364" h="21963" stroke="0" extrusionOk="0">
                <a:moveTo>
                  <a:pt x="22360" y="0"/>
                </a:moveTo>
                <a:cubicBezTo>
                  <a:pt x="22362" y="120"/>
                  <a:pt x="22364" y="241"/>
                  <a:pt x="22364" y="363"/>
                </a:cubicBezTo>
                <a:cubicBezTo>
                  <a:pt x="22364" y="12292"/>
                  <a:pt x="12693" y="21963"/>
                  <a:pt x="764" y="21963"/>
                </a:cubicBezTo>
                <a:cubicBezTo>
                  <a:pt x="509" y="21962"/>
                  <a:pt x="254" y="21958"/>
                  <a:pt x="-1" y="21949"/>
                </a:cubicBezTo>
                <a:lnTo>
                  <a:pt x="764" y="363"/>
                </a:lnTo>
                <a:lnTo>
                  <a:pt x="22360" y="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60" name="Arc 906"/>
          <p:cNvSpPr>
            <a:spLocks/>
          </p:cNvSpPr>
          <p:nvPr/>
        </p:nvSpPr>
        <p:spPr bwMode="auto">
          <a:xfrm rot="10800000">
            <a:off x="3575050" y="6005513"/>
            <a:ext cx="34925" cy="96837"/>
          </a:xfrm>
          <a:custGeom>
            <a:avLst/>
            <a:gdLst>
              <a:gd name="T0" fmla="*/ 56470 w 21600"/>
              <a:gd name="T1" fmla="*/ 427080 h 21957"/>
              <a:gd name="T2" fmla="*/ 8 w 21600"/>
              <a:gd name="T3" fmla="*/ 0 h 21957"/>
              <a:gd name="T4" fmla="*/ 56470 w 21600"/>
              <a:gd name="T5" fmla="*/ 6942 h 21957"/>
              <a:gd name="T6" fmla="*/ 0 60000 65536"/>
              <a:gd name="T7" fmla="*/ 0 60000 65536"/>
              <a:gd name="T8" fmla="*/ 0 60000 65536"/>
              <a:gd name="T9" fmla="*/ 0 w 21600"/>
              <a:gd name="T10" fmla="*/ 0 h 21957"/>
              <a:gd name="T11" fmla="*/ 21600 w 21600"/>
              <a:gd name="T12" fmla="*/ 21957 h 219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957" fill="none" extrusionOk="0">
                <a:moveTo>
                  <a:pt x="21600" y="21956"/>
                </a:moveTo>
                <a:cubicBezTo>
                  <a:pt x="9670" y="21957"/>
                  <a:pt x="0" y="12286"/>
                  <a:pt x="0" y="357"/>
                </a:cubicBezTo>
                <a:cubicBezTo>
                  <a:pt x="0" y="237"/>
                  <a:pt x="0" y="118"/>
                  <a:pt x="2" y="-1"/>
                </a:cubicBezTo>
              </a:path>
              <a:path w="21600" h="21957" stroke="0" extrusionOk="0">
                <a:moveTo>
                  <a:pt x="21600" y="21956"/>
                </a:moveTo>
                <a:cubicBezTo>
                  <a:pt x="9670" y="21957"/>
                  <a:pt x="0" y="12286"/>
                  <a:pt x="0" y="357"/>
                </a:cubicBezTo>
                <a:cubicBezTo>
                  <a:pt x="0" y="237"/>
                  <a:pt x="0" y="118"/>
                  <a:pt x="2" y="-1"/>
                </a:cubicBezTo>
                <a:lnTo>
                  <a:pt x="21600" y="357"/>
                </a:lnTo>
                <a:lnTo>
                  <a:pt x="21600" y="21956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61" name="Arc 907"/>
          <p:cNvSpPr>
            <a:spLocks/>
          </p:cNvSpPr>
          <p:nvPr/>
        </p:nvSpPr>
        <p:spPr bwMode="auto">
          <a:xfrm rot="10800000">
            <a:off x="3771900" y="6119813"/>
            <a:ext cx="36513" cy="96837"/>
          </a:xfrm>
          <a:custGeom>
            <a:avLst/>
            <a:gdLst>
              <a:gd name="T0" fmla="*/ 0 w 22604"/>
              <a:gd name="T1" fmla="*/ 462 h 21600"/>
              <a:gd name="T2" fmla="*/ 58981 w 22604"/>
              <a:gd name="T3" fmla="*/ 434139 h 21600"/>
              <a:gd name="T4" fmla="*/ 2620 w 22604"/>
              <a:gd name="T5" fmla="*/ 434139 h 21600"/>
              <a:gd name="T6" fmla="*/ 0 60000 65536"/>
              <a:gd name="T7" fmla="*/ 0 60000 65536"/>
              <a:gd name="T8" fmla="*/ 0 60000 65536"/>
              <a:gd name="T9" fmla="*/ 0 w 22604"/>
              <a:gd name="T10" fmla="*/ 0 h 21600"/>
              <a:gd name="T11" fmla="*/ 22604 w 2260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604" h="21600" fill="none" extrusionOk="0">
                <a:moveTo>
                  <a:pt x="0" y="23"/>
                </a:moveTo>
                <a:cubicBezTo>
                  <a:pt x="334" y="7"/>
                  <a:pt x="669" y="-1"/>
                  <a:pt x="1004" y="-1"/>
                </a:cubicBezTo>
                <a:cubicBezTo>
                  <a:pt x="12933" y="-1"/>
                  <a:pt x="22604" y="9670"/>
                  <a:pt x="22604" y="21600"/>
                </a:cubicBezTo>
              </a:path>
              <a:path w="22604" h="21600" stroke="0" extrusionOk="0">
                <a:moveTo>
                  <a:pt x="0" y="23"/>
                </a:moveTo>
                <a:cubicBezTo>
                  <a:pt x="334" y="7"/>
                  <a:pt x="669" y="-1"/>
                  <a:pt x="1004" y="-1"/>
                </a:cubicBezTo>
                <a:cubicBezTo>
                  <a:pt x="12933" y="-1"/>
                  <a:pt x="22604" y="9670"/>
                  <a:pt x="22604" y="21600"/>
                </a:cubicBezTo>
                <a:lnTo>
                  <a:pt x="1004" y="21600"/>
                </a:lnTo>
                <a:lnTo>
                  <a:pt x="0" y="23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62" name="Arc 908"/>
          <p:cNvSpPr>
            <a:spLocks/>
          </p:cNvSpPr>
          <p:nvPr/>
        </p:nvSpPr>
        <p:spPr bwMode="auto">
          <a:xfrm rot="10800000">
            <a:off x="3533775" y="6002338"/>
            <a:ext cx="42863" cy="96837"/>
          </a:xfrm>
          <a:custGeom>
            <a:avLst/>
            <a:gdLst>
              <a:gd name="T0" fmla="*/ 85045 w 21600"/>
              <a:gd name="T1" fmla="*/ 0 h 21957"/>
              <a:gd name="T2" fmla="*/ 0 w 21600"/>
              <a:gd name="T3" fmla="*/ 427080 h 21957"/>
              <a:gd name="T4" fmla="*/ 0 w 21600"/>
              <a:gd name="T5" fmla="*/ 6942 h 21957"/>
              <a:gd name="T6" fmla="*/ 0 60000 65536"/>
              <a:gd name="T7" fmla="*/ 0 60000 65536"/>
              <a:gd name="T8" fmla="*/ 0 60000 65536"/>
              <a:gd name="T9" fmla="*/ 0 w 21600"/>
              <a:gd name="T10" fmla="*/ 0 h 21957"/>
              <a:gd name="T11" fmla="*/ 21600 w 21600"/>
              <a:gd name="T12" fmla="*/ 21957 h 219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957" fill="none" extrusionOk="0">
                <a:moveTo>
                  <a:pt x="21597" y="-1"/>
                </a:moveTo>
                <a:cubicBezTo>
                  <a:pt x="21599" y="118"/>
                  <a:pt x="21600" y="237"/>
                  <a:pt x="21600" y="357"/>
                </a:cubicBezTo>
                <a:cubicBezTo>
                  <a:pt x="21600" y="12286"/>
                  <a:pt x="11929" y="21957"/>
                  <a:pt x="-1" y="21957"/>
                </a:cubicBezTo>
              </a:path>
              <a:path w="21600" h="21957" stroke="0" extrusionOk="0">
                <a:moveTo>
                  <a:pt x="21597" y="-1"/>
                </a:moveTo>
                <a:cubicBezTo>
                  <a:pt x="21599" y="118"/>
                  <a:pt x="21600" y="237"/>
                  <a:pt x="21600" y="357"/>
                </a:cubicBezTo>
                <a:cubicBezTo>
                  <a:pt x="21600" y="12286"/>
                  <a:pt x="11929" y="21957"/>
                  <a:pt x="-1" y="21957"/>
                </a:cubicBezTo>
                <a:lnTo>
                  <a:pt x="0" y="357"/>
                </a:lnTo>
                <a:lnTo>
                  <a:pt x="21597" y="-1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63" name="Arc 909"/>
          <p:cNvSpPr>
            <a:spLocks/>
          </p:cNvSpPr>
          <p:nvPr/>
        </p:nvSpPr>
        <p:spPr bwMode="auto">
          <a:xfrm rot="10800000">
            <a:off x="3511550" y="6092825"/>
            <a:ext cx="42863" cy="95250"/>
          </a:xfrm>
          <a:custGeom>
            <a:avLst/>
            <a:gdLst>
              <a:gd name="T0" fmla="*/ 0 w 21597"/>
              <a:gd name="T1" fmla="*/ 413368 h 21585"/>
              <a:gd name="T2" fmla="*/ 81945 w 21597"/>
              <a:gd name="T3" fmla="*/ 0 h 21585"/>
              <a:gd name="T4" fmla="*/ 85069 w 21597"/>
              <a:gd name="T5" fmla="*/ 420318 h 21585"/>
              <a:gd name="T6" fmla="*/ 0 60000 65536"/>
              <a:gd name="T7" fmla="*/ 0 60000 65536"/>
              <a:gd name="T8" fmla="*/ 0 60000 65536"/>
              <a:gd name="T9" fmla="*/ 0 w 21597"/>
              <a:gd name="T10" fmla="*/ 0 h 21585"/>
              <a:gd name="T11" fmla="*/ 21597 w 21597"/>
              <a:gd name="T12" fmla="*/ 21585 h 215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7" h="21585" fill="none" extrusionOk="0">
                <a:moveTo>
                  <a:pt x="-1" y="21227"/>
                </a:moveTo>
                <a:cubicBezTo>
                  <a:pt x="189" y="9746"/>
                  <a:pt x="9329" y="421"/>
                  <a:pt x="20803" y="-1"/>
                </a:cubicBezTo>
              </a:path>
              <a:path w="21597" h="21585" stroke="0" extrusionOk="0">
                <a:moveTo>
                  <a:pt x="-1" y="21227"/>
                </a:moveTo>
                <a:cubicBezTo>
                  <a:pt x="189" y="9746"/>
                  <a:pt x="9329" y="421"/>
                  <a:pt x="20803" y="-1"/>
                </a:cubicBezTo>
                <a:lnTo>
                  <a:pt x="21597" y="21585"/>
                </a:lnTo>
                <a:lnTo>
                  <a:pt x="-1" y="21227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64" name="Arc 910"/>
          <p:cNvSpPr>
            <a:spLocks/>
          </p:cNvSpPr>
          <p:nvPr/>
        </p:nvSpPr>
        <p:spPr bwMode="auto">
          <a:xfrm>
            <a:off x="3025775" y="6086475"/>
            <a:ext cx="44450" cy="96838"/>
          </a:xfrm>
          <a:custGeom>
            <a:avLst/>
            <a:gdLst>
              <a:gd name="T0" fmla="*/ 91472 w 21600"/>
              <a:gd name="T1" fmla="*/ 434148 h 21600"/>
              <a:gd name="T2" fmla="*/ 0 w 21600"/>
              <a:gd name="T3" fmla="*/ 0 h 21600"/>
              <a:gd name="T4" fmla="*/ 91472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</a:path>
              <a:path w="21600" h="21600" stroke="0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  <a:lnTo>
                  <a:pt x="21600" y="0"/>
                </a:lnTo>
                <a:lnTo>
                  <a:pt x="21600" y="21599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65" name="Arc 911"/>
          <p:cNvSpPr>
            <a:spLocks/>
          </p:cNvSpPr>
          <p:nvPr/>
        </p:nvSpPr>
        <p:spPr bwMode="auto">
          <a:xfrm>
            <a:off x="2989263" y="5988050"/>
            <a:ext cx="47625" cy="96838"/>
          </a:xfrm>
          <a:custGeom>
            <a:avLst/>
            <a:gdLst>
              <a:gd name="T0" fmla="*/ 0 w 22371"/>
              <a:gd name="T1" fmla="*/ 282 h 21600"/>
              <a:gd name="T2" fmla="*/ 101388 w 22371"/>
              <a:gd name="T3" fmla="*/ 434148 h 21600"/>
              <a:gd name="T4" fmla="*/ 3493 w 22371"/>
              <a:gd name="T5" fmla="*/ 434148 h 21600"/>
              <a:gd name="T6" fmla="*/ 0 60000 65536"/>
              <a:gd name="T7" fmla="*/ 0 60000 65536"/>
              <a:gd name="T8" fmla="*/ 0 60000 65536"/>
              <a:gd name="T9" fmla="*/ 0 w 22371"/>
              <a:gd name="T10" fmla="*/ 0 h 21600"/>
              <a:gd name="T11" fmla="*/ 22371 w 2237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371" h="21600" fill="none" extrusionOk="0">
                <a:moveTo>
                  <a:pt x="-1" y="13"/>
                </a:moveTo>
                <a:cubicBezTo>
                  <a:pt x="256" y="4"/>
                  <a:pt x="513" y="-1"/>
                  <a:pt x="771" y="-1"/>
                </a:cubicBezTo>
                <a:cubicBezTo>
                  <a:pt x="12700" y="-1"/>
                  <a:pt x="22371" y="9670"/>
                  <a:pt x="22371" y="21600"/>
                </a:cubicBezTo>
              </a:path>
              <a:path w="22371" h="21600" stroke="0" extrusionOk="0">
                <a:moveTo>
                  <a:pt x="-1" y="13"/>
                </a:moveTo>
                <a:cubicBezTo>
                  <a:pt x="256" y="4"/>
                  <a:pt x="513" y="-1"/>
                  <a:pt x="771" y="-1"/>
                </a:cubicBezTo>
                <a:cubicBezTo>
                  <a:pt x="12700" y="-1"/>
                  <a:pt x="22371" y="9670"/>
                  <a:pt x="22371" y="21600"/>
                </a:cubicBezTo>
                <a:lnTo>
                  <a:pt x="771" y="21600"/>
                </a:lnTo>
                <a:lnTo>
                  <a:pt x="-1" y="13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66" name="Arc 912"/>
          <p:cNvSpPr>
            <a:spLocks/>
          </p:cNvSpPr>
          <p:nvPr/>
        </p:nvSpPr>
        <p:spPr bwMode="auto">
          <a:xfrm>
            <a:off x="2924175" y="6078538"/>
            <a:ext cx="31750" cy="96837"/>
          </a:xfrm>
          <a:custGeom>
            <a:avLst/>
            <a:gdLst>
              <a:gd name="T0" fmla="*/ 62376 w 22652"/>
              <a:gd name="T1" fmla="*/ 0 h 21600"/>
              <a:gd name="T2" fmla="*/ 0 w 22652"/>
              <a:gd name="T3" fmla="*/ 1943980 h 21600"/>
              <a:gd name="T4" fmla="*/ 2897 w 22652"/>
              <a:gd name="T5" fmla="*/ 0 h 21600"/>
              <a:gd name="T6" fmla="*/ 0 60000 65536"/>
              <a:gd name="T7" fmla="*/ 0 60000 65536"/>
              <a:gd name="T8" fmla="*/ 0 60000 65536"/>
              <a:gd name="T9" fmla="*/ 0 w 22652"/>
              <a:gd name="T10" fmla="*/ 0 h 21600"/>
              <a:gd name="T11" fmla="*/ 22652 w 2265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652" h="21600" fill="none" extrusionOk="0">
                <a:moveTo>
                  <a:pt x="22652" y="0"/>
                </a:moveTo>
                <a:cubicBezTo>
                  <a:pt x="22652" y="11929"/>
                  <a:pt x="12981" y="21600"/>
                  <a:pt x="1052" y="21600"/>
                </a:cubicBezTo>
                <a:cubicBezTo>
                  <a:pt x="701" y="21599"/>
                  <a:pt x="350" y="21591"/>
                  <a:pt x="-1" y="21574"/>
                </a:cubicBezTo>
              </a:path>
              <a:path w="22652" h="21600" stroke="0" extrusionOk="0">
                <a:moveTo>
                  <a:pt x="22652" y="0"/>
                </a:moveTo>
                <a:cubicBezTo>
                  <a:pt x="22652" y="11929"/>
                  <a:pt x="12981" y="21600"/>
                  <a:pt x="1052" y="21600"/>
                </a:cubicBezTo>
                <a:cubicBezTo>
                  <a:pt x="701" y="21599"/>
                  <a:pt x="350" y="21591"/>
                  <a:pt x="-1" y="21574"/>
                </a:cubicBezTo>
                <a:lnTo>
                  <a:pt x="1052" y="0"/>
                </a:lnTo>
                <a:lnTo>
                  <a:pt x="22652" y="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>
            <a:prstShdw prst="shdw17" dist="17961" dir="2700000">
              <a:srgbClr val="99303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67" name="Arc 913"/>
          <p:cNvSpPr>
            <a:spLocks/>
          </p:cNvSpPr>
          <p:nvPr/>
        </p:nvSpPr>
        <p:spPr bwMode="auto">
          <a:xfrm>
            <a:off x="2952750" y="5991225"/>
            <a:ext cx="33338" cy="95250"/>
          </a:xfrm>
          <a:custGeom>
            <a:avLst/>
            <a:gdLst>
              <a:gd name="T0" fmla="*/ 0 w 21600"/>
              <a:gd name="T1" fmla="*/ 420493 h 21576"/>
              <a:gd name="T2" fmla="*/ 49008 w 21600"/>
              <a:gd name="T3" fmla="*/ 0 h 21576"/>
              <a:gd name="T4" fmla="*/ 51455 w 21600"/>
              <a:gd name="T5" fmla="*/ 420493 h 21576"/>
              <a:gd name="T6" fmla="*/ 0 60000 65536"/>
              <a:gd name="T7" fmla="*/ 0 60000 65536"/>
              <a:gd name="T8" fmla="*/ 0 60000 65536"/>
              <a:gd name="T9" fmla="*/ 0 w 21600"/>
              <a:gd name="T10" fmla="*/ 0 h 21576"/>
              <a:gd name="T11" fmla="*/ 21600 w 21600"/>
              <a:gd name="T12" fmla="*/ 21576 h 215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76" fill="none" extrusionOk="0">
                <a:moveTo>
                  <a:pt x="-1" y="21575"/>
                </a:moveTo>
                <a:cubicBezTo>
                  <a:pt x="-1" y="10045"/>
                  <a:pt x="9055" y="548"/>
                  <a:pt x="20573" y="0"/>
                </a:cubicBezTo>
              </a:path>
              <a:path w="21600" h="21576" stroke="0" extrusionOk="0">
                <a:moveTo>
                  <a:pt x="-1" y="21575"/>
                </a:moveTo>
                <a:cubicBezTo>
                  <a:pt x="-1" y="10045"/>
                  <a:pt x="9055" y="548"/>
                  <a:pt x="20573" y="0"/>
                </a:cubicBezTo>
                <a:lnTo>
                  <a:pt x="21600" y="21576"/>
                </a:lnTo>
                <a:lnTo>
                  <a:pt x="-1" y="21575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68" name="Arc 914"/>
          <p:cNvSpPr>
            <a:spLocks/>
          </p:cNvSpPr>
          <p:nvPr/>
        </p:nvSpPr>
        <p:spPr bwMode="auto">
          <a:xfrm>
            <a:off x="3170238" y="6086475"/>
            <a:ext cx="44450" cy="96838"/>
          </a:xfrm>
          <a:custGeom>
            <a:avLst/>
            <a:gdLst>
              <a:gd name="T0" fmla="*/ 91472 w 21600"/>
              <a:gd name="T1" fmla="*/ 434148 h 21600"/>
              <a:gd name="T2" fmla="*/ 0 w 21600"/>
              <a:gd name="T3" fmla="*/ 0 h 21600"/>
              <a:gd name="T4" fmla="*/ 91472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</a:path>
              <a:path w="21600" h="21600" stroke="0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  <a:lnTo>
                  <a:pt x="21600" y="0"/>
                </a:lnTo>
                <a:lnTo>
                  <a:pt x="21600" y="21599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69" name="Arc 915"/>
          <p:cNvSpPr>
            <a:spLocks/>
          </p:cNvSpPr>
          <p:nvPr/>
        </p:nvSpPr>
        <p:spPr bwMode="auto">
          <a:xfrm>
            <a:off x="3133725" y="5992813"/>
            <a:ext cx="47625" cy="98425"/>
          </a:xfrm>
          <a:custGeom>
            <a:avLst/>
            <a:gdLst>
              <a:gd name="T0" fmla="*/ 0 w 22362"/>
              <a:gd name="T1" fmla="*/ 292 h 21600"/>
              <a:gd name="T2" fmla="*/ 101428 w 22362"/>
              <a:gd name="T3" fmla="*/ 441208 h 21600"/>
              <a:gd name="T4" fmla="*/ 3469 w 22362"/>
              <a:gd name="T5" fmla="*/ 448494 h 21600"/>
              <a:gd name="T6" fmla="*/ 0 60000 65536"/>
              <a:gd name="T7" fmla="*/ 0 60000 65536"/>
              <a:gd name="T8" fmla="*/ 0 60000 65536"/>
              <a:gd name="T9" fmla="*/ 0 w 22362"/>
              <a:gd name="T10" fmla="*/ 0 h 21600"/>
              <a:gd name="T11" fmla="*/ 22362 w 2236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362" h="21600" fill="none" extrusionOk="0">
                <a:moveTo>
                  <a:pt x="-1" y="13"/>
                </a:moveTo>
                <a:cubicBezTo>
                  <a:pt x="254" y="4"/>
                  <a:pt x="509" y="-1"/>
                  <a:pt x="765" y="-1"/>
                </a:cubicBezTo>
                <a:cubicBezTo>
                  <a:pt x="12557" y="-1"/>
                  <a:pt x="22170" y="9458"/>
                  <a:pt x="22362" y="21248"/>
                </a:cubicBezTo>
              </a:path>
              <a:path w="22362" h="21600" stroke="0" extrusionOk="0">
                <a:moveTo>
                  <a:pt x="-1" y="13"/>
                </a:moveTo>
                <a:cubicBezTo>
                  <a:pt x="254" y="4"/>
                  <a:pt x="509" y="-1"/>
                  <a:pt x="765" y="-1"/>
                </a:cubicBezTo>
                <a:cubicBezTo>
                  <a:pt x="12557" y="-1"/>
                  <a:pt x="22170" y="9458"/>
                  <a:pt x="22362" y="21248"/>
                </a:cubicBezTo>
                <a:lnTo>
                  <a:pt x="765" y="21600"/>
                </a:lnTo>
                <a:lnTo>
                  <a:pt x="-1" y="13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70" name="Arc 916"/>
          <p:cNvSpPr>
            <a:spLocks/>
          </p:cNvSpPr>
          <p:nvPr/>
        </p:nvSpPr>
        <p:spPr bwMode="auto">
          <a:xfrm>
            <a:off x="3079750" y="6086475"/>
            <a:ext cx="31750" cy="96838"/>
          </a:xfrm>
          <a:custGeom>
            <a:avLst/>
            <a:gdLst>
              <a:gd name="T0" fmla="*/ 46670 w 21600"/>
              <a:gd name="T1" fmla="*/ 0 h 21600"/>
              <a:gd name="T2" fmla="*/ 0 w 21600"/>
              <a:gd name="T3" fmla="*/ 434148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71" name="Arc 917"/>
          <p:cNvSpPr>
            <a:spLocks/>
          </p:cNvSpPr>
          <p:nvPr/>
        </p:nvSpPr>
        <p:spPr bwMode="auto">
          <a:xfrm>
            <a:off x="3105150" y="5997575"/>
            <a:ext cx="33338" cy="95250"/>
          </a:xfrm>
          <a:custGeom>
            <a:avLst/>
            <a:gdLst>
              <a:gd name="T0" fmla="*/ 0 w 21597"/>
              <a:gd name="T1" fmla="*/ 413671 h 21577"/>
              <a:gd name="T2" fmla="*/ 49091 w 21597"/>
              <a:gd name="T3" fmla="*/ 0 h 21577"/>
              <a:gd name="T4" fmla="*/ 51462 w 21597"/>
              <a:gd name="T5" fmla="*/ 420474 h 21577"/>
              <a:gd name="T6" fmla="*/ 0 60000 65536"/>
              <a:gd name="T7" fmla="*/ 0 60000 65536"/>
              <a:gd name="T8" fmla="*/ 0 60000 65536"/>
              <a:gd name="T9" fmla="*/ 0 w 21597"/>
              <a:gd name="T10" fmla="*/ 0 h 21577"/>
              <a:gd name="T11" fmla="*/ 21597 w 21597"/>
              <a:gd name="T12" fmla="*/ 21577 h 215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7" h="21577" fill="none" extrusionOk="0">
                <a:moveTo>
                  <a:pt x="-1" y="21227"/>
                </a:moveTo>
                <a:cubicBezTo>
                  <a:pt x="184" y="9821"/>
                  <a:pt x="9206" y="525"/>
                  <a:pt x="20601" y="-1"/>
                </a:cubicBezTo>
              </a:path>
              <a:path w="21597" h="21577" stroke="0" extrusionOk="0">
                <a:moveTo>
                  <a:pt x="-1" y="21227"/>
                </a:moveTo>
                <a:cubicBezTo>
                  <a:pt x="184" y="9821"/>
                  <a:pt x="9206" y="525"/>
                  <a:pt x="20601" y="-1"/>
                </a:cubicBezTo>
                <a:lnTo>
                  <a:pt x="21597" y="21577"/>
                </a:lnTo>
                <a:lnTo>
                  <a:pt x="-1" y="21227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72" name="Arc 918"/>
          <p:cNvSpPr>
            <a:spLocks/>
          </p:cNvSpPr>
          <p:nvPr/>
        </p:nvSpPr>
        <p:spPr bwMode="auto">
          <a:xfrm>
            <a:off x="3297238" y="6086475"/>
            <a:ext cx="44450" cy="96838"/>
          </a:xfrm>
          <a:custGeom>
            <a:avLst/>
            <a:gdLst>
              <a:gd name="T0" fmla="*/ 91472 w 21600"/>
              <a:gd name="T1" fmla="*/ 434148 h 21600"/>
              <a:gd name="T2" fmla="*/ 0 w 21600"/>
              <a:gd name="T3" fmla="*/ 0 h 21600"/>
              <a:gd name="T4" fmla="*/ 91472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</a:path>
              <a:path w="21600" h="21600" stroke="0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  <a:lnTo>
                  <a:pt x="21600" y="0"/>
                </a:lnTo>
                <a:lnTo>
                  <a:pt x="21600" y="21599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73" name="Arc 919"/>
          <p:cNvSpPr>
            <a:spLocks/>
          </p:cNvSpPr>
          <p:nvPr/>
        </p:nvSpPr>
        <p:spPr bwMode="auto">
          <a:xfrm>
            <a:off x="3265488" y="5992813"/>
            <a:ext cx="44450" cy="98425"/>
          </a:xfrm>
          <a:custGeom>
            <a:avLst/>
            <a:gdLst>
              <a:gd name="T0" fmla="*/ 0 w 22348"/>
              <a:gd name="T1" fmla="*/ 269 h 21600"/>
              <a:gd name="T2" fmla="*/ 88411 w 22348"/>
              <a:gd name="T3" fmla="*/ 441081 h 21600"/>
              <a:gd name="T4" fmla="*/ 2972 w 22348"/>
              <a:gd name="T5" fmla="*/ 448494 h 21600"/>
              <a:gd name="T6" fmla="*/ 0 60000 65536"/>
              <a:gd name="T7" fmla="*/ 0 60000 65536"/>
              <a:gd name="T8" fmla="*/ 0 60000 65536"/>
              <a:gd name="T9" fmla="*/ 0 w 22348"/>
              <a:gd name="T10" fmla="*/ 0 h 21600"/>
              <a:gd name="T11" fmla="*/ 22348 w 2234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348" h="21600" fill="none" extrusionOk="0">
                <a:moveTo>
                  <a:pt x="0" y="13"/>
                </a:moveTo>
                <a:cubicBezTo>
                  <a:pt x="250" y="4"/>
                  <a:pt x="500" y="-1"/>
                  <a:pt x="751" y="-1"/>
                </a:cubicBezTo>
                <a:cubicBezTo>
                  <a:pt x="12541" y="-1"/>
                  <a:pt x="22153" y="9454"/>
                  <a:pt x="22348" y="21242"/>
                </a:cubicBezTo>
              </a:path>
              <a:path w="22348" h="21600" stroke="0" extrusionOk="0">
                <a:moveTo>
                  <a:pt x="0" y="13"/>
                </a:moveTo>
                <a:cubicBezTo>
                  <a:pt x="250" y="4"/>
                  <a:pt x="500" y="-1"/>
                  <a:pt x="751" y="-1"/>
                </a:cubicBezTo>
                <a:cubicBezTo>
                  <a:pt x="12541" y="-1"/>
                  <a:pt x="22153" y="9454"/>
                  <a:pt x="22348" y="21242"/>
                </a:cubicBezTo>
                <a:lnTo>
                  <a:pt x="751" y="21600"/>
                </a:lnTo>
                <a:lnTo>
                  <a:pt x="0" y="13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74" name="Arc 920"/>
          <p:cNvSpPr>
            <a:spLocks/>
          </p:cNvSpPr>
          <p:nvPr/>
        </p:nvSpPr>
        <p:spPr bwMode="auto">
          <a:xfrm>
            <a:off x="3209925" y="6086475"/>
            <a:ext cx="33338" cy="96838"/>
          </a:xfrm>
          <a:custGeom>
            <a:avLst/>
            <a:gdLst>
              <a:gd name="T0" fmla="*/ 49169 w 22604"/>
              <a:gd name="T1" fmla="*/ 0 h 21600"/>
              <a:gd name="T2" fmla="*/ 0 w 22604"/>
              <a:gd name="T3" fmla="*/ 433686 h 21600"/>
              <a:gd name="T4" fmla="*/ 2184 w 22604"/>
              <a:gd name="T5" fmla="*/ 0 h 21600"/>
              <a:gd name="T6" fmla="*/ 0 60000 65536"/>
              <a:gd name="T7" fmla="*/ 0 60000 65536"/>
              <a:gd name="T8" fmla="*/ 0 60000 65536"/>
              <a:gd name="T9" fmla="*/ 0 w 22604"/>
              <a:gd name="T10" fmla="*/ 0 h 21600"/>
              <a:gd name="T11" fmla="*/ 22604 w 2260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604" h="21600" fill="none" extrusionOk="0">
                <a:moveTo>
                  <a:pt x="22604" y="0"/>
                </a:moveTo>
                <a:cubicBezTo>
                  <a:pt x="22604" y="11929"/>
                  <a:pt x="12933" y="21600"/>
                  <a:pt x="1004" y="21600"/>
                </a:cubicBezTo>
                <a:cubicBezTo>
                  <a:pt x="669" y="21599"/>
                  <a:pt x="334" y="21592"/>
                  <a:pt x="0" y="21576"/>
                </a:cubicBezTo>
              </a:path>
              <a:path w="22604" h="21600" stroke="0" extrusionOk="0">
                <a:moveTo>
                  <a:pt x="22604" y="0"/>
                </a:moveTo>
                <a:cubicBezTo>
                  <a:pt x="22604" y="11929"/>
                  <a:pt x="12933" y="21600"/>
                  <a:pt x="1004" y="21600"/>
                </a:cubicBezTo>
                <a:cubicBezTo>
                  <a:pt x="669" y="21599"/>
                  <a:pt x="334" y="21592"/>
                  <a:pt x="0" y="21576"/>
                </a:cubicBezTo>
                <a:lnTo>
                  <a:pt x="1004" y="0"/>
                </a:lnTo>
                <a:lnTo>
                  <a:pt x="22604" y="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75" name="Arc 921"/>
          <p:cNvSpPr>
            <a:spLocks/>
          </p:cNvSpPr>
          <p:nvPr/>
        </p:nvSpPr>
        <p:spPr bwMode="auto">
          <a:xfrm>
            <a:off x="3236913" y="6000750"/>
            <a:ext cx="31750" cy="95250"/>
          </a:xfrm>
          <a:custGeom>
            <a:avLst/>
            <a:gdLst>
              <a:gd name="T0" fmla="*/ 0 w 21597"/>
              <a:gd name="T1" fmla="*/ 413671 h 21577"/>
              <a:gd name="T2" fmla="*/ 44525 w 21597"/>
              <a:gd name="T3" fmla="*/ 0 h 21577"/>
              <a:gd name="T4" fmla="*/ 46676 w 21597"/>
              <a:gd name="T5" fmla="*/ 420474 h 21577"/>
              <a:gd name="T6" fmla="*/ 0 60000 65536"/>
              <a:gd name="T7" fmla="*/ 0 60000 65536"/>
              <a:gd name="T8" fmla="*/ 0 60000 65536"/>
              <a:gd name="T9" fmla="*/ 0 w 21597"/>
              <a:gd name="T10" fmla="*/ 0 h 21577"/>
              <a:gd name="T11" fmla="*/ 21597 w 21597"/>
              <a:gd name="T12" fmla="*/ 21577 h 215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7" h="21577" fill="none" extrusionOk="0">
                <a:moveTo>
                  <a:pt x="-1" y="21227"/>
                </a:moveTo>
                <a:cubicBezTo>
                  <a:pt x="184" y="9821"/>
                  <a:pt x="9206" y="525"/>
                  <a:pt x="20601" y="-1"/>
                </a:cubicBezTo>
              </a:path>
              <a:path w="21597" h="21577" stroke="0" extrusionOk="0">
                <a:moveTo>
                  <a:pt x="-1" y="21227"/>
                </a:moveTo>
                <a:cubicBezTo>
                  <a:pt x="184" y="9821"/>
                  <a:pt x="9206" y="525"/>
                  <a:pt x="20601" y="-1"/>
                </a:cubicBezTo>
                <a:lnTo>
                  <a:pt x="21597" y="21577"/>
                </a:lnTo>
                <a:lnTo>
                  <a:pt x="-1" y="21227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76" name="Arc 922"/>
          <p:cNvSpPr>
            <a:spLocks/>
          </p:cNvSpPr>
          <p:nvPr/>
        </p:nvSpPr>
        <p:spPr bwMode="auto">
          <a:xfrm>
            <a:off x="3446463" y="6086475"/>
            <a:ext cx="47625" cy="96838"/>
          </a:xfrm>
          <a:custGeom>
            <a:avLst/>
            <a:gdLst>
              <a:gd name="T0" fmla="*/ 101327 w 21600"/>
              <a:gd name="T1" fmla="*/ 434409 h 21587"/>
              <a:gd name="T2" fmla="*/ 0 w 21600"/>
              <a:gd name="T3" fmla="*/ 0 h 21587"/>
              <a:gd name="T4" fmla="*/ 105007 w 21600"/>
              <a:gd name="T5" fmla="*/ 0 h 21587"/>
              <a:gd name="T6" fmla="*/ 0 60000 65536"/>
              <a:gd name="T7" fmla="*/ 0 60000 65536"/>
              <a:gd name="T8" fmla="*/ 0 60000 65536"/>
              <a:gd name="T9" fmla="*/ 0 w 21600"/>
              <a:gd name="T10" fmla="*/ 0 h 21587"/>
              <a:gd name="T11" fmla="*/ 21600 w 21600"/>
              <a:gd name="T12" fmla="*/ 21587 h 2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87" fill="none" extrusionOk="0">
                <a:moveTo>
                  <a:pt x="20843" y="21586"/>
                </a:moveTo>
                <a:cubicBezTo>
                  <a:pt x="9215" y="21178"/>
                  <a:pt x="-1" y="11634"/>
                  <a:pt x="-1" y="-1"/>
                </a:cubicBezTo>
              </a:path>
              <a:path w="21600" h="21587" stroke="0" extrusionOk="0">
                <a:moveTo>
                  <a:pt x="20843" y="21586"/>
                </a:moveTo>
                <a:cubicBezTo>
                  <a:pt x="9215" y="21178"/>
                  <a:pt x="-1" y="11634"/>
                  <a:pt x="-1" y="-1"/>
                </a:cubicBezTo>
                <a:lnTo>
                  <a:pt x="21600" y="0"/>
                </a:lnTo>
                <a:lnTo>
                  <a:pt x="20843" y="21586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77" name="Arc 923"/>
          <p:cNvSpPr>
            <a:spLocks/>
          </p:cNvSpPr>
          <p:nvPr/>
        </p:nvSpPr>
        <p:spPr bwMode="auto">
          <a:xfrm>
            <a:off x="3409950" y="5992813"/>
            <a:ext cx="47625" cy="98425"/>
          </a:xfrm>
          <a:custGeom>
            <a:avLst/>
            <a:gdLst>
              <a:gd name="T0" fmla="*/ 0 w 22335"/>
              <a:gd name="T1" fmla="*/ 269 h 21600"/>
              <a:gd name="T2" fmla="*/ 101551 w 22335"/>
              <a:gd name="T3" fmla="*/ 441208 h 21600"/>
              <a:gd name="T4" fmla="*/ 3356 w 22335"/>
              <a:gd name="T5" fmla="*/ 448494 h 21600"/>
              <a:gd name="T6" fmla="*/ 0 60000 65536"/>
              <a:gd name="T7" fmla="*/ 0 60000 65536"/>
              <a:gd name="T8" fmla="*/ 0 60000 65536"/>
              <a:gd name="T9" fmla="*/ 0 w 22335"/>
              <a:gd name="T10" fmla="*/ 0 h 21600"/>
              <a:gd name="T11" fmla="*/ 22335 w 2233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335" h="21600" fill="none" extrusionOk="0">
                <a:moveTo>
                  <a:pt x="-1" y="12"/>
                </a:moveTo>
                <a:cubicBezTo>
                  <a:pt x="245" y="4"/>
                  <a:pt x="491" y="-1"/>
                  <a:pt x="738" y="-1"/>
                </a:cubicBezTo>
                <a:cubicBezTo>
                  <a:pt x="12530" y="-1"/>
                  <a:pt x="22143" y="9458"/>
                  <a:pt x="22335" y="21248"/>
                </a:cubicBezTo>
              </a:path>
              <a:path w="22335" h="21600" stroke="0" extrusionOk="0">
                <a:moveTo>
                  <a:pt x="-1" y="12"/>
                </a:moveTo>
                <a:cubicBezTo>
                  <a:pt x="245" y="4"/>
                  <a:pt x="491" y="-1"/>
                  <a:pt x="738" y="-1"/>
                </a:cubicBezTo>
                <a:cubicBezTo>
                  <a:pt x="12530" y="-1"/>
                  <a:pt x="22143" y="9458"/>
                  <a:pt x="22335" y="21248"/>
                </a:cubicBezTo>
                <a:lnTo>
                  <a:pt x="738" y="21600"/>
                </a:lnTo>
                <a:lnTo>
                  <a:pt x="-1" y="12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78" name="Arc 924"/>
          <p:cNvSpPr>
            <a:spLocks/>
          </p:cNvSpPr>
          <p:nvPr/>
        </p:nvSpPr>
        <p:spPr bwMode="auto">
          <a:xfrm>
            <a:off x="3351213" y="6086475"/>
            <a:ext cx="33337" cy="96838"/>
          </a:xfrm>
          <a:custGeom>
            <a:avLst/>
            <a:gdLst>
              <a:gd name="T0" fmla="*/ 49166 w 22604"/>
              <a:gd name="T1" fmla="*/ 0 h 21600"/>
              <a:gd name="T2" fmla="*/ 0 w 22604"/>
              <a:gd name="T3" fmla="*/ 433686 h 21600"/>
              <a:gd name="T4" fmla="*/ 2184 w 22604"/>
              <a:gd name="T5" fmla="*/ 0 h 21600"/>
              <a:gd name="T6" fmla="*/ 0 60000 65536"/>
              <a:gd name="T7" fmla="*/ 0 60000 65536"/>
              <a:gd name="T8" fmla="*/ 0 60000 65536"/>
              <a:gd name="T9" fmla="*/ 0 w 22604"/>
              <a:gd name="T10" fmla="*/ 0 h 21600"/>
              <a:gd name="T11" fmla="*/ 22604 w 2260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604" h="21600" fill="none" extrusionOk="0">
                <a:moveTo>
                  <a:pt x="22604" y="0"/>
                </a:moveTo>
                <a:cubicBezTo>
                  <a:pt x="22604" y="11929"/>
                  <a:pt x="12933" y="21600"/>
                  <a:pt x="1004" y="21600"/>
                </a:cubicBezTo>
                <a:cubicBezTo>
                  <a:pt x="669" y="21599"/>
                  <a:pt x="334" y="21592"/>
                  <a:pt x="0" y="21576"/>
                </a:cubicBezTo>
              </a:path>
              <a:path w="22604" h="21600" stroke="0" extrusionOk="0">
                <a:moveTo>
                  <a:pt x="22604" y="0"/>
                </a:moveTo>
                <a:cubicBezTo>
                  <a:pt x="22604" y="11929"/>
                  <a:pt x="12933" y="21600"/>
                  <a:pt x="1004" y="21600"/>
                </a:cubicBezTo>
                <a:cubicBezTo>
                  <a:pt x="669" y="21599"/>
                  <a:pt x="334" y="21592"/>
                  <a:pt x="0" y="21576"/>
                </a:cubicBezTo>
                <a:lnTo>
                  <a:pt x="1004" y="0"/>
                </a:lnTo>
                <a:lnTo>
                  <a:pt x="22604" y="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79" name="Arc 925"/>
          <p:cNvSpPr>
            <a:spLocks/>
          </p:cNvSpPr>
          <p:nvPr/>
        </p:nvSpPr>
        <p:spPr bwMode="auto">
          <a:xfrm>
            <a:off x="3379788" y="6000750"/>
            <a:ext cx="30162" cy="95250"/>
          </a:xfrm>
          <a:custGeom>
            <a:avLst/>
            <a:gdLst>
              <a:gd name="T0" fmla="*/ 0 w 21597"/>
              <a:gd name="T1" fmla="*/ 413732 h 21575"/>
              <a:gd name="T2" fmla="*/ 40088 w 21597"/>
              <a:gd name="T3" fmla="*/ 0 h 21575"/>
              <a:gd name="T4" fmla="*/ 42124 w 21597"/>
              <a:gd name="T5" fmla="*/ 420513 h 21575"/>
              <a:gd name="T6" fmla="*/ 0 60000 65536"/>
              <a:gd name="T7" fmla="*/ 0 60000 65536"/>
              <a:gd name="T8" fmla="*/ 0 60000 65536"/>
              <a:gd name="T9" fmla="*/ 0 w 21597"/>
              <a:gd name="T10" fmla="*/ 0 h 21575"/>
              <a:gd name="T11" fmla="*/ 21597 w 21597"/>
              <a:gd name="T12" fmla="*/ 21575 h 215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7" h="21575" fill="none" extrusionOk="0">
                <a:moveTo>
                  <a:pt x="-1" y="21226"/>
                </a:moveTo>
                <a:cubicBezTo>
                  <a:pt x="183" y="9839"/>
                  <a:pt x="9177" y="550"/>
                  <a:pt x="20553" y="0"/>
                </a:cubicBezTo>
              </a:path>
              <a:path w="21597" h="21575" stroke="0" extrusionOk="0">
                <a:moveTo>
                  <a:pt x="-1" y="21226"/>
                </a:moveTo>
                <a:cubicBezTo>
                  <a:pt x="183" y="9839"/>
                  <a:pt x="9177" y="550"/>
                  <a:pt x="20553" y="0"/>
                </a:cubicBezTo>
                <a:lnTo>
                  <a:pt x="21597" y="21575"/>
                </a:lnTo>
                <a:lnTo>
                  <a:pt x="-1" y="21226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80" name="Arc 926"/>
          <p:cNvSpPr>
            <a:spLocks/>
          </p:cNvSpPr>
          <p:nvPr/>
        </p:nvSpPr>
        <p:spPr bwMode="auto">
          <a:xfrm rot="10800000">
            <a:off x="3716338" y="6022975"/>
            <a:ext cx="34925" cy="96838"/>
          </a:xfrm>
          <a:custGeom>
            <a:avLst/>
            <a:gdLst>
              <a:gd name="T0" fmla="*/ 56470 w 21600"/>
              <a:gd name="T1" fmla="*/ 427089 h 21957"/>
              <a:gd name="T2" fmla="*/ 8 w 21600"/>
              <a:gd name="T3" fmla="*/ 0 h 21957"/>
              <a:gd name="T4" fmla="*/ 56470 w 21600"/>
              <a:gd name="T5" fmla="*/ 6942 h 21957"/>
              <a:gd name="T6" fmla="*/ 0 60000 65536"/>
              <a:gd name="T7" fmla="*/ 0 60000 65536"/>
              <a:gd name="T8" fmla="*/ 0 60000 65536"/>
              <a:gd name="T9" fmla="*/ 0 w 21600"/>
              <a:gd name="T10" fmla="*/ 0 h 21957"/>
              <a:gd name="T11" fmla="*/ 21600 w 21600"/>
              <a:gd name="T12" fmla="*/ 21957 h 219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957" fill="none" extrusionOk="0">
                <a:moveTo>
                  <a:pt x="21600" y="21956"/>
                </a:moveTo>
                <a:cubicBezTo>
                  <a:pt x="9670" y="21957"/>
                  <a:pt x="0" y="12286"/>
                  <a:pt x="0" y="357"/>
                </a:cubicBezTo>
                <a:cubicBezTo>
                  <a:pt x="0" y="237"/>
                  <a:pt x="0" y="118"/>
                  <a:pt x="2" y="-1"/>
                </a:cubicBezTo>
              </a:path>
              <a:path w="21600" h="21957" stroke="0" extrusionOk="0">
                <a:moveTo>
                  <a:pt x="21600" y="21956"/>
                </a:moveTo>
                <a:cubicBezTo>
                  <a:pt x="9670" y="21957"/>
                  <a:pt x="0" y="12286"/>
                  <a:pt x="0" y="357"/>
                </a:cubicBezTo>
                <a:cubicBezTo>
                  <a:pt x="0" y="237"/>
                  <a:pt x="0" y="118"/>
                  <a:pt x="2" y="-1"/>
                </a:cubicBezTo>
                <a:lnTo>
                  <a:pt x="21600" y="357"/>
                </a:lnTo>
                <a:lnTo>
                  <a:pt x="21600" y="21956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81" name="Arc 927"/>
          <p:cNvSpPr>
            <a:spLocks/>
          </p:cNvSpPr>
          <p:nvPr/>
        </p:nvSpPr>
        <p:spPr bwMode="auto">
          <a:xfrm rot="10800000">
            <a:off x="3630613" y="6115050"/>
            <a:ext cx="46037" cy="96838"/>
          </a:xfrm>
          <a:custGeom>
            <a:avLst/>
            <a:gdLst>
              <a:gd name="T0" fmla="*/ 0 w 21600"/>
              <a:gd name="T1" fmla="*/ 434409 h 21587"/>
              <a:gd name="T2" fmla="*/ 94683 w 21600"/>
              <a:gd name="T3" fmla="*/ 0 h 21587"/>
              <a:gd name="T4" fmla="*/ 98121 w 21600"/>
              <a:gd name="T5" fmla="*/ 434409 h 21587"/>
              <a:gd name="T6" fmla="*/ 0 60000 65536"/>
              <a:gd name="T7" fmla="*/ 0 60000 65536"/>
              <a:gd name="T8" fmla="*/ 0 60000 65536"/>
              <a:gd name="T9" fmla="*/ 0 w 21600"/>
              <a:gd name="T10" fmla="*/ 0 h 21587"/>
              <a:gd name="T11" fmla="*/ 21600 w 21600"/>
              <a:gd name="T12" fmla="*/ 21587 h 2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87" fill="none" extrusionOk="0">
                <a:moveTo>
                  <a:pt x="-1" y="21586"/>
                </a:moveTo>
                <a:cubicBezTo>
                  <a:pt x="-1" y="9952"/>
                  <a:pt x="9215" y="408"/>
                  <a:pt x="20843" y="0"/>
                </a:cubicBezTo>
              </a:path>
              <a:path w="21600" h="21587" stroke="0" extrusionOk="0">
                <a:moveTo>
                  <a:pt x="-1" y="21586"/>
                </a:moveTo>
                <a:cubicBezTo>
                  <a:pt x="-1" y="9952"/>
                  <a:pt x="9215" y="408"/>
                  <a:pt x="20843" y="0"/>
                </a:cubicBezTo>
                <a:lnTo>
                  <a:pt x="21600" y="21587"/>
                </a:lnTo>
                <a:lnTo>
                  <a:pt x="-1" y="21586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82" name="Arc 928"/>
          <p:cNvSpPr>
            <a:spLocks/>
          </p:cNvSpPr>
          <p:nvPr/>
        </p:nvSpPr>
        <p:spPr bwMode="auto">
          <a:xfrm rot="10800000">
            <a:off x="3733800" y="6127750"/>
            <a:ext cx="34925" cy="98425"/>
          </a:xfrm>
          <a:custGeom>
            <a:avLst/>
            <a:gdLst>
              <a:gd name="T0" fmla="*/ 0 w 22592"/>
              <a:gd name="T1" fmla="*/ 478 h 21600"/>
              <a:gd name="T2" fmla="*/ 53991 w 22592"/>
              <a:gd name="T3" fmla="*/ 441021 h 21600"/>
              <a:gd name="T4" fmla="*/ 2378 w 22592"/>
              <a:gd name="T5" fmla="*/ 448494 h 21600"/>
              <a:gd name="T6" fmla="*/ 0 60000 65536"/>
              <a:gd name="T7" fmla="*/ 0 60000 65536"/>
              <a:gd name="T8" fmla="*/ 0 60000 65536"/>
              <a:gd name="T9" fmla="*/ 0 w 22592"/>
              <a:gd name="T10" fmla="*/ 0 h 21600"/>
              <a:gd name="T11" fmla="*/ 22592 w 2259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592" h="21600" fill="none" extrusionOk="0">
                <a:moveTo>
                  <a:pt x="-1" y="22"/>
                </a:moveTo>
                <a:cubicBezTo>
                  <a:pt x="331" y="7"/>
                  <a:pt x="663" y="-1"/>
                  <a:pt x="995" y="-1"/>
                </a:cubicBezTo>
                <a:cubicBezTo>
                  <a:pt x="12783" y="-1"/>
                  <a:pt x="22395" y="9452"/>
                  <a:pt x="22591" y="21240"/>
                </a:cubicBezTo>
              </a:path>
              <a:path w="22592" h="21600" stroke="0" extrusionOk="0">
                <a:moveTo>
                  <a:pt x="-1" y="22"/>
                </a:moveTo>
                <a:cubicBezTo>
                  <a:pt x="331" y="7"/>
                  <a:pt x="663" y="-1"/>
                  <a:pt x="995" y="-1"/>
                </a:cubicBezTo>
                <a:cubicBezTo>
                  <a:pt x="12783" y="-1"/>
                  <a:pt x="22395" y="9452"/>
                  <a:pt x="22591" y="21240"/>
                </a:cubicBezTo>
                <a:lnTo>
                  <a:pt x="995" y="21600"/>
                </a:lnTo>
                <a:lnTo>
                  <a:pt x="-1" y="22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83" name="Arc 929"/>
          <p:cNvSpPr>
            <a:spLocks/>
          </p:cNvSpPr>
          <p:nvPr/>
        </p:nvSpPr>
        <p:spPr bwMode="auto">
          <a:xfrm rot="10800000">
            <a:off x="3590925" y="6119813"/>
            <a:ext cx="33338" cy="96837"/>
          </a:xfrm>
          <a:custGeom>
            <a:avLst/>
            <a:gdLst>
              <a:gd name="T0" fmla="*/ 0 w 21600"/>
              <a:gd name="T1" fmla="*/ 0 h 21600"/>
              <a:gd name="T2" fmla="*/ 51455 w 21600"/>
              <a:gd name="T3" fmla="*/ 434139 h 21600"/>
              <a:gd name="T4" fmla="*/ 0 w 21600"/>
              <a:gd name="T5" fmla="*/ 434139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61984" name="Group 930"/>
          <p:cNvGrpSpPr>
            <a:grpSpLocks/>
          </p:cNvGrpSpPr>
          <p:nvPr/>
        </p:nvGrpSpPr>
        <p:grpSpPr bwMode="auto">
          <a:xfrm>
            <a:off x="2930525" y="5999163"/>
            <a:ext cx="839788" cy="211137"/>
            <a:chOff x="1755" y="3631"/>
            <a:chExt cx="529" cy="133"/>
          </a:xfrm>
        </p:grpSpPr>
        <p:sp>
          <p:nvSpPr>
            <p:cNvPr id="162369" name="Arc 931"/>
            <p:cNvSpPr>
              <a:spLocks/>
            </p:cNvSpPr>
            <p:nvPr/>
          </p:nvSpPr>
          <p:spPr bwMode="auto">
            <a:xfrm rot="10800000">
              <a:off x="2212" y="3700"/>
              <a:ext cx="28" cy="60"/>
            </a:xfrm>
            <a:custGeom>
              <a:avLst/>
              <a:gdLst>
                <a:gd name="T0" fmla="*/ 0 w 21597"/>
                <a:gd name="T1" fmla="*/ 0 h 21587"/>
                <a:gd name="T2" fmla="*/ 0 w 21597"/>
                <a:gd name="T3" fmla="*/ 0 h 21587"/>
                <a:gd name="T4" fmla="*/ 0 w 21597"/>
                <a:gd name="T5" fmla="*/ 0 h 21587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87"/>
                <a:gd name="T11" fmla="*/ 21597 w 21597"/>
                <a:gd name="T12" fmla="*/ 21587 h 2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87" fill="none" extrusionOk="0">
                  <a:moveTo>
                    <a:pt x="-1" y="21235"/>
                  </a:moveTo>
                  <a:cubicBezTo>
                    <a:pt x="186" y="9736"/>
                    <a:pt x="9351" y="399"/>
                    <a:pt x="20846" y="0"/>
                  </a:cubicBezTo>
                </a:path>
                <a:path w="21597" h="21587" stroke="0" extrusionOk="0">
                  <a:moveTo>
                    <a:pt x="-1" y="21235"/>
                  </a:moveTo>
                  <a:cubicBezTo>
                    <a:pt x="186" y="9736"/>
                    <a:pt x="9351" y="399"/>
                    <a:pt x="20846" y="0"/>
                  </a:cubicBezTo>
                  <a:lnTo>
                    <a:pt x="21597" y="21587"/>
                  </a:lnTo>
                  <a:lnTo>
                    <a:pt x="-1" y="21235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70" name="Arc 932"/>
            <p:cNvSpPr>
              <a:spLocks/>
            </p:cNvSpPr>
            <p:nvPr/>
          </p:nvSpPr>
          <p:spPr bwMode="auto">
            <a:xfrm rot="10800000">
              <a:off x="2188" y="3698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71" name="Arc 933"/>
            <p:cNvSpPr>
              <a:spLocks/>
            </p:cNvSpPr>
            <p:nvPr/>
          </p:nvSpPr>
          <p:spPr bwMode="auto">
            <a:xfrm rot="10800000">
              <a:off x="2230" y="3631"/>
              <a:ext cx="28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7"/>
                <a:gd name="T11" fmla="*/ 21600 w 21600"/>
                <a:gd name="T12" fmla="*/ 21957 h 219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7" fill="none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</a:path>
                <a:path w="21600" h="21957" stroke="0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  <a:lnTo>
                    <a:pt x="0" y="357"/>
                  </a:lnTo>
                  <a:lnTo>
                    <a:pt x="21597" y="-1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72" name="Arc 934"/>
            <p:cNvSpPr>
              <a:spLocks/>
            </p:cNvSpPr>
            <p:nvPr/>
          </p:nvSpPr>
          <p:spPr bwMode="auto">
            <a:xfrm rot="10800000">
              <a:off x="2179" y="3633"/>
              <a:ext cx="22" cy="61"/>
            </a:xfrm>
            <a:custGeom>
              <a:avLst/>
              <a:gdLst>
                <a:gd name="T0" fmla="*/ 0 w 21600"/>
                <a:gd name="T1" fmla="*/ 0 h 21925"/>
                <a:gd name="T2" fmla="*/ 0 w 21600"/>
                <a:gd name="T3" fmla="*/ 0 h 21925"/>
                <a:gd name="T4" fmla="*/ 0 w 21600"/>
                <a:gd name="T5" fmla="*/ 0 h 2192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25"/>
                <a:gd name="T11" fmla="*/ 21600 w 21600"/>
                <a:gd name="T12" fmla="*/ 21925 h 219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25" fill="none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</a:path>
                <a:path w="21600" h="21925" stroke="0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  <a:lnTo>
                    <a:pt x="21600" y="349"/>
                  </a:lnTo>
                  <a:lnTo>
                    <a:pt x="20587" y="21925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73" name="Arc 935"/>
            <p:cNvSpPr>
              <a:spLocks/>
            </p:cNvSpPr>
            <p:nvPr/>
          </p:nvSpPr>
          <p:spPr bwMode="auto">
            <a:xfrm rot="10800000">
              <a:off x="2146" y="3632"/>
              <a:ext cx="28" cy="62"/>
            </a:xfrm>
            <a:custGeom>
              <a:avLst/>
              <a:gdLst>
                <a:gd name="T0" fmla="*/ 0 w 22421"/>
                <a:gd name="T1" fmla="*/ 0 h 21964"/>
                <a:gd name="T2" fmla="*/ 0 w 22421"/>
                <a:gd name="T3" fmla="*/ 0 h 21964"/>
                <a:gd name="T4" fmla="*/ 0 w 22421"/>
                <a:gd name="T5" fmla="*/ 0 h 21964"/>
                <a:gd name="T6" fmla="*/ 0 60000 65536"/>
                <a:gd name="T7" fmla="*/ 0 60000 65536"/>
                <a:gd name="T8" fmla="*/ 0 60000 65536"/>
                <a:gd name="T9" fmla="*/ 0 w 22421"/>
                <a:gd name="T10" fmla="*/ 0 h 21964"/>
                <a:gd name="T11" fmla="*/ 22421 w 22421"/>
                <a:gd name="T12" fmla="*/ 21964 h 219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421" h="21964" fill="none" extrusionOk="0">
                  <a:moveTo>
                    <a:pt x="22417" y="0"/>
                  </a:moveTo>
                  <a:cubicBezTo>
                    <a:pt x="22419" y="121"/>
                    <a:pt x="22421" y="242"/>
                    <a:pt x="22421" y="364"/>
                  </a:cubicBezTo>
                  <a:cubicBezTo>
                    <a:pt x="22421" y="12293"/>
                    <a:pt x="12750" y="21964"/>
                    <a:pt x="821" y="21964"/>
                  </a:cubicBezTo>
                  <a:cubicBezTo>
                    <a:pt x="547" y="21963"/>
                    <a:pt x="273" y="21958"/>
                    <a:pt x="-1" y="21948"/>
                  </a:cubicBezTo>
                </a:path>
                <a:path w="22421" h="21964" stroke="0" extrusionOk="0">
                  <a:moveTo>
                    <a:pt x="22417" y="0"/>
                  </a:moveTo>
                  <a:cubicBezTo>
                    <a:pt x="22419" y="121"/>
                    <a:pt x="22421" y="242"/>
                    <a:pt x="22421" y="364"/>
                  </a:cubicBezTo>
                  <a:cubicBezTo>
                    <a:pt x="22421" y="12293"/>
                    <a:pt x="12750" y="21964"/>
                    <a:pt x="821" y="21964"/>
                  </a:cubicBezTo>
                  <a:cubicBezTo>
                    <a:pt x="547" y="21963"/>
                    <a:pt x="273" y="21958"/>
                    <a:pt x="-1" y="21948"/>
                  </a:cubicBezTo>
                  <a:lnTo>
                    <a:pt x="821" y="364"/>
                  </a:lnTo>
                  <a:lnTo>
                    <a:pt x="22417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74" name="Arc 936"/>
            <p:cNvSpPr>
              <a:spLocks/>
            </p:cNvSpPr>
            <p:nvPr/>
          </p:nvSpPr>
          <p:spPr bwMode="auto">
            <a:xfrm rot="10800000">
              <a:off x="2132" y="3703"/>
              <a:ext cx="27" cy="61"/>
            </a:xfrm>
            <a:custGeom>
              <a:avLst/>
              <a:gdLst>
                <a:gd name="T0" fmla="*/ 0 w 21600"/>
                <a:gd name="T1" fmla="*/ 0 h 21585"/>
                <a:gd name="T2" fmla="*/ 0 w 21600"/>
                <a:gd name="T3" fmla="*/ 0 h 21585"/>
                <a:gd name="T4" fmla="*/ 0 w 21600"/>
                <a:gd name="T5" fmla="*/ 0 h 2158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5"/>
                <a:gd name="T11" fmla="*/ 21600 w 21600"/>
                <a:gd name="T12" fmla="*/ 21585 h 215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5" fill="none" extrusionOk="0">
                  <a:moveTo>
                    <a:pt x="-1" y="21584"/>
                  </a:moveTo>
                  <a:cubicBezTo>
                    <a:pt x="-1" y="9966"/>
                    <a:pt x="9190" y="429"/>
                    <a:pt x="20800" y="-1"/>
                  </a:cubicBezTo>
                </a:path>
                <a:path w="21600" h="21585" stroke="0" extrusionOk="0">
                  <a:moveTo>
                    <a:pt x="-1" y="21584"/>
                  </a:moveTo>
                  <a:cubicBezTo>
                    <a:pt x="-1" y="9966"/>
                    <a:pt x="9190" y="429"/>
                    <a:pt x="20800" y="-1"/>
                  </a:cubicBezTo>
                  <a:lnTo>
                    <a:pt x="21600" y="21585"/>
                  </a:lnTo>
                  <a:lnTo>
                    <a:pt x="-1" y="21584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75" name="Arc 937"/>
            <p:cNvSpPr>
              <a:spLocks/>
            </p:cNvSpPr>
            <p:nvPr/>
          </p:nvSpPr>
          <p:spPr bwMode="auto">
            <a:xfrm>
              <a:off x="1820" y="3701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1"/>
                <a:gd name="T11" fmla="*/ 21600 w 21600"/>
                <a:gd name="T12" fmla="*/ 21951 h 219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76" name="Arc 938"/>
            <p:cNvSpPr>
              <a:spLocks/>
            </p:cNvSpPr>
            <p:nvPr/>
          </p:nvSpPr>
          <p:spPr bwMode="auto">
            <a:xfrm>
              <a:off x="1798" y="3638"/>
              <a:ext cx="29" cy="62"/>
            </a:xfrm>
            <a:custGeom>
              <a:avLst/>
              <a:gdLst>
                <a:gd name="T0" fmla="*/ 0 w 22348"/>
                <a:gd name="T1" fmla="*/ 0 h 21600"/>
                <a:gd name="T2" fmla="*/ 0 w 22348"/>
                <a:gd name="T3" fmla="*/ 0 h 21600"/>
                <a:gd name="T4" fmla="*/ 0 w 22348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48"/>
                <a:gd name="T10" fmla="*/ 0 h 21600"/>
                <a:gd name="T11" fmla="*/ 22348 w 2234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48" h="21600" fill="none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</a:path>
                <a:path w="22348" h="21600" stroke="0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  <a:lnTo>
                    <a:pt x="751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77" name="Arc 939"/>
            <p:cNvSpPr>
              <a:spLocks/>
            </p:cNvSpPr>
            <p:nvPr/>
          </p:nvSpPr>
          <p:spPr bwMode="auto">
            <a:xfrm>
              <a:off x="1755" y="3695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78" name="Arc 940"/>
            <p:cNvSpPr>
              <a:spLocks/>
            </p:cNvSpPr>
            <p:nvPr/>
          </p:nvSpPr>
          <p:spPr bwMode="auto">
            <a:xfrm>
              <a:off x="1774" y="3641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6"/>
                <a:gd name="T11" fmla="*/ 21597 w 21597"/>
                <a:gd name="T12" fmla="*/ 21576 h 21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79" name="Arc 941"/>
            <p:cNvSpPr>
              <a:spLocks/>
            </p:cNvSpPr>
            <p:nvPr/>
          </p:nvSpPr>
          <p:spPr bwMode="auto">
            <a:xfrm>
              <a:off x="1910" y="3701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1"/>
                <a:gd name="T11" fmla="*/ 21600 w 21600"/>
                <a:gd name="T12" fmla="*/ 21951 h 219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80" name="Arc 942"/>
            <p:cNvSpPr>
              <a:spLocks/>
            </p:cNvSpPr>
            <p:nvPr/>
          </p:nvSpPr>
          <p:spPr bwMode="auto">
            <a:xfrm>
              <a:off x="1887" y="3638"/>
              <a:ext cx="29" cy="62"/>
            </a:xfrm>
            <a:custGeom>
              <a:avLst/>
              <a:gdLst>
                <a:gd name="T0" fmla="*/ 0 w 22362"/>
                <a:gd name="T1" fmla="*/ 0 h 21600"/>
                <a:gd name="T2" fmla="*/ 0 w 22362"/>
                <a:gd name="T3" fmla="*/ 0 h 21600"/>
                <a:gd name="T4" fmla="*/ 0 w 2236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62"/>
                <a:gd name="T10" fmla="*/ 0 h 21600"/>
                <a:gd name="T11" fmla="*/ 22362 w 2236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62" h="21600" fill="none" extrusionOk="0">
                  <a:moveTo>
                    <a:pt x="-1" y="13"/>
                  </a:moveTo>
                  <a:cubicBezTo>
                    <a:pt x="254" y="4"/>
                    <a:pt x="509" y="-1"/>
                    <a:pt x="765" y="-1"/>
                  </a:cubicBezTo>
                  <a:cubicBezTo>
                    <a:pt x="12557" y="-1"/>
                    <a:pt x="22170" y="9458"/>
                    <a:pt x="22362" y="21248"/>
                  </a:cubicBezTo>
                </a:path>
                <a:path w="22362" h="21600" stroke="0" extrusionOk="0">
                  <a:moveTo>
                    <a:pt x="-1" y="13"/>
                  </a:moveTo>
                  <a:cubicBezTo>
                    <a:pt x="254" y="4"/>
                    <a:pt x="509" y="-1"/>
                    <a:pt x="765" y="-1"/>
                  </a:cubicBezTo>
                  <a:cubicBezTo>
                    <a:pt x="12557" y="-1"/>
                    <a:pt x="22170" y="9458"/>
                    <a:pt x="22362" y="21248"/>
                  </a:cubicBezTo>
                  <a:lnTo>
                    <a:pt x="765" y="21600"/>
                  </a:lnTo>
                  <a:lnTo>
                    <a:pt x="-1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81" name="Arc 943"/>
            <p:cNvSpPr>
              <a:spLocks/>
            </p:cNvSpPr>
            <p:nvPr/>
          </p:nvSpPr>
          <p:spPr bwMode="auto">
            <a:xfrm>
              <a:off x="1855" y="3701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82" name="Arc 944"/>
            <p:cNvSpPr>
              <a:spLocks/>
            </p:cNvSpPr>
            <p:nvPr/>
          </p:nvSpPr>
          <p:spPr bwMode="auto">
            <a:xfrm>
              <a:off x="1870" y="3646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6"/>
                <a:gd name="T11" fmla="*/ 21597 w 21597"/>
                <a:gd name="T12" fmla="*/ 21576 h 21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83" name="Arc 945"/>
            <p:cNvSpPr>
              <a:spLocks/>
            </p:cNvSpPr>
            <p:nvPr/>
          </p:nvSpPr>
          <p:spPr bwMode="auto">
            <a:xfrm>
              <a:off x="1990" y="3701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1"/>
                <a:gd name="T11" fmla="*/ 21600 w 21600"/>
                <a:gd name="T12" fmla="*/ 21951 h 219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84" name="Arc 946"/>
            <p:cNvSpPr>
              <a:spLocks/>
            </p:cNvSpPr>
            <p:nvPr/>
          </p:nvSpPr>
          <p:spPr bwMode="auto">
            <a:xfrm>
              <a:off x="1967" y="3638"/>
              <a:ext cx="29" cy="62"/>
            </a:xfrm>
            <a:custGeom>
              <a:avLst/>
              <a:gdLst>
                <a:gd name="T0" fmla="*/ 0 w 22348"/>
                <a:gd name="T1" fmla="*/ 0 h 21600"/>
                <a:gd name="T2" fmla="*/ 0 w 22348"/>
                <a:gd name="T3" fmla="*/ 0 h 21600"/>
                <a:gd name="T4" fmla="*/ 0 w 22348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48"/>
                <a:gd name="T10" fmla="*/ 0 h 21600"/>
                <a:gd name="T11" fmla="*/ 22348 w 2234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48" h="21600" fill="none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</a:path>
                <a:path w="22348" h="21600" stroke="0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  <a:lnTo>
                    <a:pt x="751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85" name="Arc 947"/>
            <p:cNvSpPr>
              <a:spLocks/>
            </p:cNvSpPr>
            <p:nvPr/>
          </p:nvSpPr>
          <p:spPr bwMode="auto">
            <a:xfrm>
              <a:off x="1935" y="3701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04"/>
                <a:gd name="T10" fmla="*/ 0 h 21600"/>
                <a:gd name="T11" fmla="*/ 22604 w 226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lnTo>
                    <a:pt x="22604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86" name="Arc 948"/>
            <p:cNvSpPr>
              <a:spLocks/>
            </p:cNvSpPr>
            <p:nvPr/>
          </p:nvSpPr>
          <p:spPr bwMode="auto">
            <a:xfrm>
              <a:off x="1952" y="3646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6"/>
                <a:gd name="T11" fmla="*/ 21597 w 21597"/>
                <a:gd name="T12" fmla="*/ 21576 h 21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87" name="Arc 949"/>
            <p:cNvSpPr>
              <a:spLocks/>
            </p:cNvSpPr>
            <p:nvPr/>
          </p:nvSpPr>
          <p:spPr bwMode="auto">
            <a:xfrm>
              <a:off x="2091" y="3701"/>
              <a:ext cx="29" cy="62"/>
            </a:xfrm>
            <a:custGeom>
              <a:avLst/>
              <a:gdLst>
                <a:gd name="T0" fmla="*/ 0 w 21600"/>
                <a:gd name="T1" fmla="*/ 0 h 21931"/>
                <a:gd name="T2" fmla="*/ 0 w 21600"/>
                <a:gd name="T3" fmla="*/ 0 h 21931"/>
                <a:gd name="T4" fmla="*/ 0 w 21600"/>
                <a:gd name="T5" fmla="*/ 0 h 2193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31"/>
                <a:gd name="T11" fmla="*/ 21600 w 21600"/>
                <a:gd name="T12" fmla="*/ 21931 h 219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31" fill="none" extrusionOk="0">
                  <a:moveTo>
                    <a:pt x="20835" y="21931"/>
                  </a:moveTo>
                  <a:cubicBezTo>
                    <a:pt x="9211" y="21520"/>
                    <a:pt x="0" y="11977"/>
                    <a:pt x="0" y="345"/>
                  </a:cubicBezTo>
                  <a:cubicBezTo>
                    <a:pt x="0" y="229"/>
                    <a:pt x="0" y="114"/>
                    <a:pt x="2" y="-1"/>
                  </a:cubicBezTo>
                </a:path>
                <a:path w="21600" h="21931" stroke="0" extrusionOk="0">
                  <a:moveTo>
                    <a:pt x="20835" y="21931"/>
                  </a:moveTo>
                  <a:cubicBezTo>
                    <a:pt x="9211" y="21520"/>
                    <a:pt x="0" y="11977"/>
                    <a:pt x="0" y="345"/>
                  </a:cubicBezTo>
                  <a:cubicBezTo>
                    <a:pt x="0" y="229"/>
                    <a:pt x="0" y="114"/>
                    <a:pt x="2" y="-1"/>
                  </a:cubicBezTo>
                  <a:lnTo>
                    <a:pt x="21600" y="345"/>
                  </a:lnTo>
                  <a:lnTo>
                    <a:pt x="20835" y="21931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88" name="Arc 950"/>
            <p:cNvSpPr>
              <a:spLocks/>
            </p:cNvSpPr>
            <p:nvPr/>
          </p:nvSpPr>
          <p:spPr bwMode="auto">
            <a:xfrm>
              <a:off x="2068" y="3638"/>
              <a:ext cx="30" cy="62"/>
            </a:xfrm>
            <a:custGeom>
              <a:avLst/>
              <a:gdLst>
                <a:gd name="T0" fmla="*/ 0 w 22335"/>
                <a:gd name="T1" fmla="*/ 0 h 21600"/>
                <a:gd name="T2" fmla="*/ 0 w 22335"/>
                <a:gd name="T3" fmla="*/ 0 h 21600"/>
                <a:gd name="T4" fmla="*/ 0 w 22335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35"/>
                <a:gd name="T10" fmla="*/ 0 h 21600"/>
                <a:gd name="T11" fmla="*/ 22335 w 2233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35" h="21600" fill="none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0" y="-1"/>
                    <a:pt x="22143" y="9458"/>
                    <a:pt x="22335" y="21248"/>
                  </a:cubicBezTo>
                </a:path>
                <a:path w="22335" h="21600" stroke="0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0" y="-1"/>
                    <a:pt x="22143" y="9458"/>
                    <a:pt x="22335" y="21248"/>
                  </a:cubicBezTo>
                  <a:lnTo>
                    <a:pt x="738" y="21600"/>
                  </a:lnTo>
                  <a:lnTo>
                    <a:pt x="-1" y="12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89" name="Arc 951"/>
            <p:cNvSpPr>
              <a:spLocks/>
            </p:cNvSpPr>
            <p:nvPr/>
          </p:nvSpPr>
          <p:spPr bwMode="auto">
            <a:xfrm>
              <a:off x="2025" y="3701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04"/>
                <a:gd name="T10" fmla="*/ 0 h 21600"/>
                <a:gd name="T11" fmla="*/ 22604 w 226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lnTo>
                    <a:pt x="22604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90" name="Arc 952"/>
            <p:cNvSpPr>
              <a:spLocks/>
            </p:cNvSpPr>
            <p:nvPr/>
          </p:nvSpPr>
          <p:spPr bwMode="auto">
            <a:xfrm>
              <a:off x="2041" y="3646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6"/>
                <a:gd name="T11" fmla="*/ 21597 w 21597"/>
                <a:gd name="T12" fmla="*/ 21576 h 21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91" name="Arc 953"/>
            <p:cNvSpPr>
              <a:spLocks/>
            </p:cNvSpPr>
            <p:nvPr/>
          </p:nvSpPr>
          <p:spPr bwMode="auto">
            <a:xfrm rot="10800000">
              <a:off x="2262" y="3633"/>
              <a:ext cx="22" cy="61"/>
            </a:xfrm>
            <a:custGeom>
              <a:avLst/>
              <a:gdLst>
                <a:gd name="T0" fmla="*/ 0 w 21600"/>
                <a:gd name="T1" fmla="*/ 0 h 21925"/>
                <a:gd name="T2" fmla="*/ 0 w 21600"/>
                <a:gd name="T3" fmla="*/ 0 h 21925"/>
                <a:gd name="T4" fmla="*/ 0 w 21600"/>
                <a:gd name="T5" fmla="*/ 0 h 2192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25"/>
                <a:gd name="T11" fmla="*/ 21600 w 21600"/>
                <a:gd name="T12" fmla="*/ 21925 h 219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25" fill="none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</a:path>
                <a:path w="21600" h="21925" stroke="0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  <a:lnTo>
                    <a:pt x="21600" y="349"/>
                  </a:lnTo>
                  <a:lnTo>
                    <a:pt x="20587" y="21925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61985" name="AutoShape 954"/>
          <p:cNvSpPr>
            <a:spLocks noChangeArrowheads="1"/>
          </p:cNvSpPr>
          <p:nvPr/>
        </p:nvSpPr>
        <p:spPr bwMode="auto">
          <a:xfrm>
            <a:off x="3776663" y="5991225"/>
            <a:ext cx="33337" cy="222250"/>
          </a:xfrm>
          <a:prstGeom prst="roundRect">
            <a:avLst>
              <a:gd name="adj" fmla="val 49995"/>
            </a:avLst>
          </a:prstGeom>
          <a:solidFill>
            <a:srgbClr val="FF5050"/>
          </a:solidFill>
          <a:ln>
            <a:noFill/>
          </a:ln>
          <a:effectLst>
            <a:prstShdw prst="shdw17" dist="17961" dir="2700000">
              <a:srgbClr val="993030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86" name="AutoShape 955"/>
          <p:cNvSpPr>
            <a:spLocks noChangeArrowheads="1"/>
          </p:cNvSpPr>
          <p:nvPr/>
        </p:nvSpPr>
        <p:spPr bwMode="auto">
          <a:xfrm rot="1920000">
            <a:off x="5605463" y="4811713"/>
            <a:ext cx="50800" cy="219075"/>
          </a:xfrm>
          <a:prstGeom prst="roundRect">
            <a:avLst>
              <a:gd name="adj" fmla="val 49995"/>
            </a:avLst>
          </a:prstGeom>
          <a:solidFill>
            <a:srgbClr val="FF5050"/>
          </a:solidFill>
          <a:ln>
            <a:noFill/>
          </a:ln>
          <a:effectLst>
            <a:prstShdw prst="shdw17" dist="17961" dir="2700000">
              <a:srgbClr val="993030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87" name="AutoShape 956"/>
          <p:cNvSpPr>
            <a:spLocks noChangeArrowheads="1"/>
          </p:cNvSpPr>
          <p:nvPr/>
        </p:nvSpPr>
        <p:spPr bwMode="auto">
          <a:xfrm rot="1920000">
            <a:off x="5675313" y="4841875"/>
            <a:ext cx="50800" cy="219075"/>
          </a:xfrm>
          <a:prstGeom prst="roundRect">
            <a:avLst>
              <a:gd name="adj" fmla="val 49995"/>
            </a:avLst>
          </a:prstGeom>
          <a:solidFill>
            <a:srgbClr val="FF5050"/>
          </a:solidFill>
          <a:ln>
            <a:noFill/>
          </a:ln>
          <a:effectLst>
            <a:prstShdw prst="shdw17" dist="17961" dir="2700000">
              <a:srgbClr val="993030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grpSp>
        <p:nvGrpSpPr>
          <p:cNvPr id="161988" name="Group 957"/>
          <p:cNvGrpSpPr>
            <a:grpSpLocks/>
          </p:cNvGrpSpPr>
          <p:nvPr/>
        </p:nvGrpSpPr>
        <p:grpSpPr bwMode="auto">
          <a:xfrm>
            <a:off x="2082800" y="4719638"/>
            <a:ext cx="598488" cy="868362"/>
            <a:chOff x="1221" y="2825"/>
            <a:chExt cx="377" cy="547"/>
          </a:xfrm>
        </p:grpSpPr>
        <p:sp>
          <p:nvSpPr>
            <p:cNvPr id="162317" name="AutoShape 958"/>
            <p:cNvSpPr>
              <a:spLocks noChangeArrowheads="1"/>
            </p:cNvSpPr>
            <p:nvPr/>
          </p:nvSpPr>
          <p:spPr bwMode="auto">
            <a:xfrm rot="3960000">
              <a:off x="1516" y="3291"/>
              <a:ext cx="23" cy="140"/>
            </a:xfrm>
            <a:prstGeom prst="roundRect">
              <a:avLst>
                <a:gd name="adj" fmla="val 49995"/>
              </a:avLst>
            </a:prstGeom>
            <a:solidFill>
              <a:srgbClr val="FF5050"/>
            </a:solidFill>
            <a:ln>
              <a:noFill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318" name="AutoShape 959"/>
            <p:cNvSpPr>
              <a:spLocks noChangeArrowheads="1"/>
            </p:cNvSpPr>
            <p:nvPr/>
          </p:nvSpPr>
          <p:spPr bwMode="auto">
            <a:xfrm rot="3960000">
              <a:off x="1279" y="2767"/>
              <a:ext cx="23" cy="140"/>
            </a:xfrm>
            <a:prstGeom prst="roundRect">
              <a:avLst>
                <a:gd name="adj" fmla="val 49995"/>
              </a:avLst>
            </a:prstGeom>
            <a:solidFill>
              <a:srgbClr val="FF5050"/>
            </a:solidFill>
            <a:ln>
              <a:noFill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grpSp>
          <p:nvGrpSpPr>
            <p:cNvPr id="162319" name="Group 960"/>
            <p:cNvGrpSpPr>
              <a:grpSpLocks/>
            </p:cNvGrpSpPr>
            <p:nvPr/>
          </p:nvGrpSpPr>
          <p:grpSpPr bwMode="auto">
            <a:xfrm>
              <a:off x="1254" y="2865"/>
              <a:ext cx="319" cy="498"/>
              <a:chOff x="1254" y="2865"/>
              <a:chExt cx="319" cy="498"/>
            </a:xfrm>
          </p:grpSpPr>
          <p:sp>
            <p:nvSpPr>
              <p:cNvPr id="162345" name="Arc 961"/>
              <p:cNvSpPr>
                <a:spLocks/>
              </p:cNvSpPr>
              <p:nvPr/>
            </p:nvSpPr>
            <p:spPr bwMode="auto">
              <a:xfrm rot="-6840000">
                <a:off x="1513" y="3259"/>
                <a:ext cx="30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46" name="Arc 962"/>
              <p:cNvSpPr>
                <a:spLocks/>
              </p:cNvSpPr>
              <p:nvPr/>
            </p:nvSpPr>
            <p:spPr bwMode="auto">
              <a:xfrm rot="-6840000">
                <a:off x="1456" y="3264"/>
                <a:ext cx="29" cy="61"/>
              </a:xfrm>
              <a:custGeom>
                <a:avLst/>
                <a:gdLst>
                  <a:gd name="T0" fmla="*/ 0 w 21600"/>
                  <a:gd name="T1" fmla="*/ 0 h 21587"/>
                  <a:gd name="T2" fmla="*/ 0 w 21600"/>
                  <a:gd name="T3" fmla="*/ 0 h 21587"/>
                  <a:gd name="T4" fmla="*/ 0 w 21600"/>
                  <a:gd name="T5" fmla="*/ 0 h 2158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87"/>
                  <a:gd name="T11" fmla="*/ 21600 w 21600"/>
                  <a:gd name="T12" fmla="*/ 21587 h 215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87" fill="none" extrusionOk="0">
                    <a:moveTo>
                      <a:pt x="-1" y="21586"/>
                    </a:moveTo>
                    <a:cubicBezTo>
                      <a:pt x="-1" y="9952"/>
                      <a:pt x="9215" y="408"/>
                      <a:pt x="20843" y="0"/>
                    </a:cubicBezTo>
                  </a:path>
                  <a:path w="21600" h="21587" stroke="0" extrusionOk="0">
                    <a:moveTo>
                      <a:pt x="-1" y="21586"/>
                    </a:moveTo>
                    <a:cubicBezTo>
                      <a:pt x="-1" y="9952"/>
                      <a:pt x="9215" y="408"/>
                      <a:pt x="20843" y="0"/>
                    </a:cubicBezTo>
                    <a:lnTo>
                      <a:pt x="21600" y="21587"/>
                    </a:lnTo>
                    <a:lnTo>
                      <a:pt x="-1" y="2158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47" name="Arc 963"/>
              <p:cNvSpPr>
                <a:spLocks/>
              </p:cNvSpPr>
              <p:nvPr/>
            </p:nvSpPr>
            <p:spPr bwMode="auto">
              <a:xfrm rot="-6840000">
                <a:off x="1488" y="3204"/>
                <a:ext cx="23" cy="61"/>
              </a:xfrm>
              <a:custGeom>
                <a:avLst/>
                <a:gdLst>
                  <a:gd name="T0" fmla="*/ 0 w 21600"/>
                  <a:gd name="T1" fmla="*/ 0 h 21579"/>
                  <a:gd name="T2" fmla="*/ 0 w 21600"/>
                  <a:gd name="T3" fmla="*/ 0 h 21579"/>
                  <a:gd name="T4" fmla="*/ 0 w 21600"/>
                  <a:gd name="T5" fmla="*/ 0 h 2157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79"/>
                  <a:gd name="T11" fmla="*/ 21600 w 21600"/>
                  <a:gd name="T12" fmla="*/ 21579 h 215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79" fill="none" extrusionOk="0">
                    <a:moveTo>
                      <a:pt x="20641" y="21578"/>
                    </a:moveTo>
                    <a:cubicBezTo>
                      <a:pt x="9095" y="21065"/>
                      <a:pt x="-1" y="11556"/>
                      <a:pt x="-1" y="-1"/>
                    </a:cubicBezTo>
                  </a:path>
                  <a:path w="21600" h="21579" stroke="0" extrusionOk="0">
                    <a:moveTo>
                      <a:pt x="20641" y="21578"/>
                    </a:moveTo>
                    <a:cubicBezTo>
                      <a:pt x="9095" y="21065"/>
                      <a:pt x="-1" y="11556"/>
                      <a:pt x="-1" y="-1"/>
                    </a:cubicBezTo>
                    <a:lnTo>
                      <a:pt x="21600" y="0"/>
                    </a:lnTo>
                    <a:lnTo>
                      <a:pt x="20641" y="2157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48" name="Arc 964"/>
              <p:cNvSpPr>
                <a:spLocks/>
              </p:cNvSpPr>
              <p:nvPr/>
            </p:nvSpPr>
            <p:spPr bwMode="auto">
              <a:xfrm rot="-6840000">
                <a:off x="1477" y="3321"/>
                <a:ext cx="22" cy="61"/>
              </a:xfrm>
              <a:custGeom>
                <a:avLst/>
                <a:gdLst>
                  <a:gd name="T0" fmla="*/ 0 w 22604"/>
                  <a:gd name="T1" fmla="*/ 0 h 21600"/>
                  <a:gd name="T2" fmla="*/ 0 w 22604"/>
                  <a:gd name="T3" fmla="*/ 0 h 21600"/>
                  <a:gd name="T4" fmla="*/ 0 w 2260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604"/>
                  <a:gd name="T10" fmla="*/ 0 h 21600"/>
                  <a:gd name="T11" fmla="*/ 22604 w 2260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04" h="21600" fill="none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</a:path>
                  <a:path w="22604" h="21600" stroke="0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  <a:lnTo>
                      <a:pt x="1004" y="21600"/>
                    </a:lnTo>
                    <a:lnTo>
                      <a:pt x="0" y="2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49" name="Arc 965"/>
              <p:cNvSpPr>
                <a:spLocks/>
              </p:cNvSpPr>
              <p:nvPr/>
            </p:nvSpPr>
            <p:spPr bwMode="auto">
              <a:xfrm rot="-6840000">
                <a:off x="1445" y="3236"/>
                <a:ext cx="23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50" name="Arc 966"/>
              <p:cNvSpPr>
                <a:spLocks/>
              </p:cNvSpPr>
              <p:nvPr/>
            </p:nvSpPr>
            <p:spPr bwMode="auto">
              <a:xfrm rot="-6840000">
                <a:off x="1475" y="3177"/>
                <a:ext cx="27" cy="61"/>
              </a:xfrm>
              <a:custGeom>
                <a:avLst/>
                <a:gdLst>
                  <a:gd name="T0" fmla="*/ 0 w 21600"/>
                  <a:gd name="T1" fmla="*/ 0 h 21957"/>
                  <a:gd name="T2" fmla="*/ 0 w 21600"/>
                  <a:gd name="T3" fmla="*/ 0 h 21957"/>
                  <a:gd name="T4" fmla="*/ 0 w 21600"/>
                  <a:gd name="T5" fmla="*/ 0 h 2195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7"/>
                  <a:gd name="T11" fmla="*/ 21600 w 21600"/>
                  <a:gd name="T12" fmla="*/ 21957 h 219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7" fill="none" extrusionOk="0">
                    <a:moveTo>
                      <a:pt x="21597" y="-1"/>
                    </a:moveTo>
                    <a:cubicBezTo>
                      <a:pt x="21599" y="118"/>
                      <a:pt x="21600" y="237"/>
                      <a:pt x="21600" y="357"/>
                    </a:cubicBezTo>
                    <a:cubicBezTo>
                      <a:pt x="21600" y="12286"/>
                      <a:pt x="11929" y="21957"/>
                      <a:pt x="-1" y="21957"/>
                    </a:cubicBezTo>
                  </a:path>
                  <a:path w="21600" h="21957" stroke="0" extrusionOk="0">
                    <a:moveTo>
                      <a:pt x="21597" y="-1"/>
                    </a:moveTo>
                    <a:cubicBezTo>
                      <a:pt x="21599" y="118"/>
                      <a:pt x="21600" y="237"/>
                      <a:pt x="21600" y="357"/>
                    </a:cubicBezTo>
                    <a:cubicBezTo>
                      <a:pt x="21600" y="12286"/>
                      <a:pt x="11929" y="21957"/>
                      <a:pt x="-1" y="21957"/>
                    </a:cubicBezTo>
                    <a:lnTo>
                      <a:pt x="0" y="357"/>
                    </a:lnTo>
                    <a:lnTo>
                      <a:pt x="21597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51" name="Arc 967"/>
              <p:cNvSpPr>
                <a:spLocks/>
              </p:cNvSpPr>
              <p:nvPr/>
            </p:nvSpPr>
            <p:spPr bwMode="auto">
              <a:xfrm rot="-6840000">
                <a:off x="1416" y="3186"/>
                <a:ext cx="28" cy="61"/>
              </a:xfrm>
              <a:custGeom>
                <a:avLst/>
                <a:gdLst>
                  <a:gd name="T0" fmla="*/ 0 w 21600"/>
                  <a:gd name="T1" fmla="*/ 0 h 21586"/>
                  <a:gd name="T2" fmla="*/ 0 w 21600"/>
                  <a:gd name="T3" fmla="*/ 0 h 21586"/>
                  <a:gd name="T4" fmla="*/ 0 w 21600"/>
                  <a:gd name="T5" fmla="*/ 0 h 2158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86"/>
                  <a:gd name="T11" fmla="*/ 21600 w 21600"/>
                  <a:gd name="T12" fmla="*/ 21586 h 215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86" fill="none" extrusionOk="0">
                    <a:moveTo>
                      <a:pt x="-1" y="21585"/>
                    </a:moveTo>
                    <a:cubicBezTo>
                      <a:pt x="-1" y="9956"/>
                      <a:pt x="9207" y="414"/>
                      <a:pt x="20828" y="-1"/>
                    </a:cubicBezTo>
                  </a:path>
                  <a:path w="21600" h="21586" stroke="0" extrusionOk="0">
                    <a:moveTo>
                      <a:pt x="-1" y="21585"/>
                    </a:moveTo>
                    <a:cubicBezTo>
                      <a:pt x="-1" y="9956"/>
                      <a:pt x="9207" y="414"/>
                      <a:pt x="20828" y="-1"/>
                    </a:cubicBezTo>
                    <a:lnTo>
                      <a:pt x="21600" y="21586"/>
                    </a:lnTo>
                    <a:lnTo>
                      <a:pt x="-1" y="2158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52" name="Arc 968"/>
              <p:cNvSpPr>
                <a:spLocks/>
              </p:cNvSpPr>
              <p:nvPr/>
            </p:nvSpPr>
            <p:spPr bwMode="auto">
              <a:xfrm rot="3960000">
                <a:off x="1289" y="2906"/>
                <a:ext cx="29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1"/>
                  <a:gd name="T11" fmla="*/ 21600 w 21600"/>
                  <a:gd name="T12" fmla="*/ 21951 h 219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1" fill="none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</a:path>
                  <a:path w="21600" h="21951" stroke="0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  <a:lnTo>
                      <a:pt x="21600" y="351"/>
                    </a:lnTo>
                    <a:lnTo>
                      <a:pt x="21600" y="2195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53" name="Arc 969"/>
              <p:cNvSpPr>
                <a:spLocks/>
              </p:cNvSpPr>
              <p:nvPr/>
            </p:nvSpPr>
            <p:spPr bwMode="auto">
              <a:xfrm rot="3960000">
                <a:off x="1340" y="2860"/>
                <a:ext cx="30" cy="62"/>
              </a:xfrm>
              <a:custGeom>
                <a:avLst/>
                <a:gdLst>
                  <a:gd name="T0" fmla="*/ 0 w 22344"/>
                  <a:gd name="T1" fmla="*/ 0 h 21600"/>
                  <a:gd name="T2" fmla="*/ 0 w 22344"/>
                  <a:gd name="T3" fmla="*/ 0 h 21600"/>
                  <a:gd name="T4" fmla="*/ 0 w 2234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44"/>
                  <a:gd name="T10" fmla="*/ 0 h 21600"/>
                  <a:gd name="T11" fmla="*/ 22344 w 2234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44" h="21600" fill="none" extrusionOk="0">
                    <a:moveTo>
                      <a:pt x="-1" y="12"/>
                    </a:moveTo>
                    <a:cubicBezTo>
                      <a:pt x="247" y="4"/>
                      <a:pt x="495" y="-1"/>
                      <a:pt x="744" y="-1"/>
                    </a:cubicBezTo>
                    <a:cubicBezTo>
                      <a:pt x="12673" y="-1"/>
                      <a:pt x="22344" y="9670"/>
                      <a:pt x="22344" y="21600"/>
                    </a:cubicBezTo>
                  </a:path>
                  <a:path w="22344" h="21600" stroke="0" extrusionOk="0">
                    <a:moveTo>
                      <a:pt x="-1" y="12"/>
                    </a:moveTo>
                    <a:cubicBezTo>
                      <a:pt x="247" y="4"/>
                      <a:pt x="495" y="-1"/>
                      <a:pt x="744" y="-1"/>
                    </a:cubicBezTo>
                    <a:cubicBezTo>
                      <a:pt x="12673" y="-1"/>
                      <a:pt x="22344" y="9670"/>
                      <a:pt x="22344" y="21600"/>
                    </a:cubicBezTo>
                    <a:lnTo>
                      <a:pt x="744" y="21600"/>
                    </a:lnTo>
                    <a:lnTo>
                      <a:pt x="-1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54" name="Arc 970"/>
              <p:cNvSpPr>
                <a:spLocks/>
              </p:cNvSpPr>
              <p:nvPr/>
            </p:nvSpPr>
            <p:spPr bwMode="auto">
              <a:xfrm rot="3960000">
                <a:off x="1274" y="2850"/>
                <a:ext cx="22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1"/>
                  <a:gd name="T11" fmla="*/ 21600 w 21600"/>
                  <a:gd name="T12" fmla="*/ 21951 h 219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1" fill="none" extrusionOk="0">
                    <a:moveTo>
                      <a:pt x="21597" y="-1"/>
                    </a:moveTo>
                    <a:cubicBezTo>
                      <a:pt x="21599" y="116"/>
                      <a:pt x="21600" y="233"/>
                      <a:pt x="21600" y="351"/>
                    </a:cubicBezTo>
                    <a:cubicBezTo>
                      <a:pt x="21600" y="12280"/>
                      <a:pt x="11929" y="21951"/>
                      <a:pt x="-1" y="21951"/>
                    </a:cubicBezTo>
                  </a:path>
                  <a:path w="21600" h="21951" stroke="0" extrusionOk="0">
                    <a:moveTo>
                      <a:pt x="21597" y="-1"/>
                    </a:moveTo>
                    <a:cubicBezTo>
                      <a:pt x="21599" y="116"/>
                      <a:pt x="21600" y="233"/>
                      <a:pt x="21600" y="351"/>
                    </a:cubicBezTo>
                    <a:cubicBezTo>
                      <a:pt x="21600" y="12280"/>
                      <a:pt x="11929" y="21951"/>
                      <a:pt x="-1" y="21951"/>
                    </a:cubicBezTo>
                    <a:lnTo>
                      <a:pt x="0" y="351"/>
                    </a:lnTo>
                    <a:lnTo>
                      <a:pt x="21597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55" name="Arc 971"/>
              <p:cNvSpPr>
                <a:spLocks/>
              </p:cNvSpPr>
              <p:nvPr/>
            </p:nvSpPr>
            <p:spPr bwMode="auto">
              <a:xfrm rot="3960000">
                <a:off x="1333" y="2845"/>
                <a:ext cx="22" cy="61"/>
              </a:xfrm>
              <a:custGeom>
                <a:avLst/>
                <a:gdLst>
                  <a:gd name="T0" fmla="*/ 0 w 21597"/>
                  <a:gd name="T1" fmla="*/ 0 h 21579"/>
                  <a:gd name="T2" fmla="*/ 0 w 21597"/>
                  <a:gd name="T3" fmla="*/ 0 h 21579"/>
                  <a:gd name="T4" fmla="*/ 0 w 21597"/>
                  <a:gd name="T5" fmla="*/ 0 h 21579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579"/>
                  <a:gd name="T11" fmla="*/ 21597 w 21597"/>
                  <a:gd name="T12" fmla="*/ 21579 h 215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579" fill="none" extrusionOk="0">
                    <a:moveTo>
                      <a:pt x="-1" y="21234"/>
                    </a:moveTo>
                    <a:cubicBezTo>
                      <a:pt x="181" y="9809"/>
                      <a:pt x="9230" y="503"/>
                      <a:pt x="20645" y="-1"/>
                    </a:cubicBezTo>
                  </a:path>
                  <a:path w="21597" h="21579" stroke="0" extrusionOk="0">
                    <a:moveTo>
                      <a:pt x="-1" y="21234"/>
                    </a:moveTo>
                    <a:cubicBezTo>
                      <a:pt x="181" y="9809"/>
                      <a:pt x="9230" y="503"/>
                      <a:pt x="20645" y="-1"/>
                    </a:cubicBezTo>
                    <a:lnTo>
                      <a:pt x="21597" y="21579"/>
                    </a:lnTo>
                    <a:lnTo>
                      <a:pt x="-1" y="2123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56" name="Arc 972"/>
              <p:cNvSpPr>
                <a:spLocks/>
              </p:cNvSpPr>
              <p:nvPr/>
            </p:nvSpPr>
            <p:spPr bwMode="auto">
              <a:xfrm rot="3960000">
                <a:off x="1327" y="2991"/>
                <a:ext cx="29" cy="6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lnTo>
                      <a:pt x="21600" y="2159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57" name="Arc 973"/>
              <p:cNvSpPr>
                <a:spLocks/>
              </p:cNvSpPr>
              <p:nvPr/>
            </p:nvSpPr>
            <p:spPr bwMode="auto">
              <a:xfrm rot="3960000">
                <a:off x="1372" y="2945"/>
                <a:ext cx="30" cy="62"/>
              </a:xfrm>
              <a:custGeom>
                <a:avLst/>
                <a:gdLst>
                  <a:gd name="T0" fmla="*/ 0 w 22344"/>
                  <a:gd name="T1" fmla="*/ 0 h 21600"/>
                  <a:gd name="T2" fmla="*/ 0 w 22344"/>
                  <a:gd name="T3" fmla="*/ 0 h 21600"/>
                  <a:gd name="T4" fmla="*/ 0 w 2234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44"/>
                  <a:gd name="T10" fmla="*/ 0 h 21600"/>
                  <a:gd name="T11" fmla="*/ 22344 w 2234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44" h="21600" fill="none" extrusionOk="0">
                    <a:moveTo>
                      <a:pt x="-1" y="12"/>
                    </a:moveTo>
                    <a:cubicBezTo>
                      <a:pt x="247" y="4"/>
                      <a:pt x="495" y="-1"/>
                      <a:pt x="744" y="-1"/>
                    </a:cubicBezTo>
                    <a:cubicBezTo>
                      <a:pt x="12673" y="-1"/>
                      <a:pt x="22344" y="9670"/>
                      <a:pt x="22344" y="21600"/>
                    </a:cubicBezTo>
                  </a:path>
                  <a:path w="22344" h="21600" stroke="0" extrusionOk="0">
                    <a:moveTo>
                      <a:pt x="-1" y="12"/>
                    </a:moveTo>
                    <a:cubicBezTo>
                      <a:pt x="247" y="4"/>
                      <a:pt x="495" y="-1"/>
                      <a:pt x="744" y="-1"/>
                    </a:cubicBezTo>
                    <a:cubicBezTo>
                      <a:pt x="12673" y="-1"/>
                      <a:pt x="22344" y="9670"/>
                      <a:pt x="22344" y="21600"/>
                    </a:cubicBezTo>
                    <a:lnTo>
                      <a:pt x="744" y="21600"/>
                    </a:lnTo>
                    <a:lnTo>
                      <a:pt x="-1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58" name="Arc 974"/>
              <p:cNvSpPr>
                <a:spLocks/>
              </p:cNvSpPr>
              <p:nvPr/>
            </p:nvSpPr>
            <p:spPr bwMode="auto">
              <a:xfrm rot="3960000">
                <a:off x="1305" y="2933"/>
                <a:ext cx="24" cy="64"/>
              </a:xfrm>
              <a:custGeom>
                <a:avLst/>
                <a:gdLst>
                  <a:gd name="T0" fmla="*/ 0 w 22567"/>
                  <a:gd name="T1" fmla="*/ 0 h 21953"/>
                  <a:gd name="T2" fmla="*/ 0 w 22567"/>
                  <a:gd name="T3" fmla="*/ 0 h 21953"/>
                  <a:gd name="T4" fmla="*/ 0 w 22567"/>
                  <a:gd name="T5" fmla="*/ 0 h 21953"/>
                  <a:gd name="T6" fmla="*/ 0 60000 65536"/>
                  <a:gd name="T7" fmla="*/ 0 60000 65536"/>
                  <a:gd name="T8" fmla="*/ 0 60000 65536"/>
                  <a:gd name="T9" fmla="*/ 0 w 22567"/>
                  <a:gd name="T10" fmla="*/ 0 h 21953"/>
                  <a:gd name="T11" fmla="*/ 22567 w 22567"/>
                  <a:gd name="T12" fmla="*/ 21953 h 2195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567" h="21953" fill="none" extrusionOk="0">
                    <a:moveTo>
                      <a:pt x="22564" y="-1"/>
                    </a:moveTo>
                    <a:cubicBezTo>
                      <a:pt x="22566" y="117"/>
                      <a:pt x="22567" y="235"/>
                      <a:pt x="22567" y="353"/>
                    </a:cubicBezTo>
                    <a:cubicBezTo>
                      <a:pt x="22567" y="12282"/>
                      <a:pt x="12896" y="21953"/>
                      <a:pt x="967" y="21953"/>
                    </a:cubicBezTo>
                    <a:cubicBezTo>
                      <a:pt x="644" y="21952"/>
                      <a:pt x="322" y="21945"/>
                      <a:pt x="-1" y="21931"/>
                    </a:cubicBezTo>
                  </a:path>
                  <a:path w="22567" h="21953" stroke="0" extrusionOk="0">
                    <a:moveTo>
                      <a:pt x="22564" y="-1"/>
                    </a:moveTo>
                    <a:cubicBezTo>
                      <a:pt x="22566" y="117"/>
                      <a:pt x="22567" y="235"/>
                      <a:pt x="22567" y="353"/>
                    </a:cubicBezTo>
                    <a:cubicBezTo>
                      <a:pt x="22567" y="12282"/>
                      <a:pt x="12896" y="21953"/>
                      <a:pt x="967" y="21953"/>
                    </a:cubicBezTo>
                    <a:cubicBezTo>
                      <a:pt x="644" y="21952"/>
                      <a:pt x="322" y="21945"/>
                      <a:pt x="-1" y="21931"/>
                    </a:cubicBezTo>
                    <a:lnTo>
                      <a:pt x="967" y="353"/>
                    </a:lnTo>
                    <a:lnTo>
                      <a:pt x="22564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59" name="Arc 975"/>
              <p:cNvSpPr>
                <a:spLocks/>
              </p:cNvSpPr>
              <p:nvPr/>
            </p:nvSpPr>
            <p:spPr bwMode="auto">
              <a:xfrm rot="3960000">
                <a:off x="1363" y="2923"/>
                <a:ext cx="22" cy="60"/>
              </a:xfrm>
              <a:custGeom>
                <a:avLst/>
                <a:gdLst>
                  <a:gd name="T0" fmla="*/ 0 w 21597"/>
                  <a:gd name="T1" fmla="*/ 0 h 21578"/>
                  <a:gd name="T2" fmla="*/ 0 w 21597"/>
                  <a:gd name="T3" fmla="*/ 0 h 21578"/>
                  <a:gd name="T4" fmla="*/ 0 w 21597"/>
                  <a:gd name="T5" fmla="*/ 0 h 21578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578"/>
                  <a:gd name="T11" fmla="*/ 21597 w 21597"/>
                  <a:gd name="T12" fmla="*/ 21578 h 2157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578" fill="none" extrusionOk="0">
                    <a:moveTo>
                      <a:pt x="-1" y="21220"/>
                    </a:moveTo>
                    <a:cubicBezTo>
                      <a:pt x="188" y="9809"/>
                      <a:pt x="9222" y="514"/>
                      <a:pt x="20623" y="-1"/>
                    </a:cubicBezTo>
                  </a:path>
                  <a:path w="21597" h="21578" stroke="0" extrusionOk="0">
                    <a:moveTo>
                      <a:pt x="-1" y="21220"/>
                    </a:moveTo>
                    <a:cubicBezTo>
                      <a:pt x="188" y="9809"/>
                      <a:pt x="9222" y="514"/>
                      <a:pt x="20623" y="-1"/>
                    </a:cubicBezTo>
                    <a:lnTo>
                      <a:pt x="21597" y="21578"/>
                    </a:lnTo>
                    <a:lnTo>
                      <a:pt x="-1" y="2122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60" name="Arc 976"/>
              <p:cNvSpPr>
                <a:spLocks/>
              </p:cNvSpPr>
              <p:nvPr/>
            </p:nvSpPr>
            <p:spPr bwMode="auto">
              <a:xfrm rot="3960000">
                <a:off x="1363" y="3069"/>
                <a:ext cx="29" cy="62"/>
              </a:xfrm>
              <a:custGeom>
                <a:avLst/>
                <a:gdLst>
                  <a:gd name="T0" fmla="*/ 0 w 21600"/>
                  <a:gd name="T1" fmla="*/ 0 h 21587"/>
                  <a:gd name="T2" fmla="*/ 0 w 21600"/>
                  <a:gd name="T3" fmla="*/ 0 h 21587"/>
                  <a:gd name="T4" fmla="*/ 0 w 21600"/>
                  <a:gd name="T5" fmla="*/ 0 h 2158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87"/>
                  <a:gd name="T11" fmla="*/ 21600 w 21600"/>
                  <a:gd name="T12" fmla="*/ 21587 h 215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87" fill="none" extrusionOk="0">
                    <a:moveTo>
                      <a:pt x="20843" y="21586"/>
                    </a:moveTo>
                    <a:cubicBezTo>
                      <a:pt x="9215" y="21178"/>
                      <a:pt x="-1" y="11634"/>
                      <a:pt x="-1" y="-1"/>
                    </a:cubicBezTo>
                  </a:path>
                  <a:path w="21600" h="21587" stroke="0" extrusionOk="0">
                    <a:moveTo>
                      <a:pt x="20843" y="21586"/>
                    </a:moveTo>
                    <a:cubicBezTo>
                      <a:pt x="9215" y="21178"/>
                      <a:pt x="-1" y="11634"/>
                      <a:pt x="-1" y="-1"/>
                    </a:cubicBezTo>
                    <a:lnTo>
                      <a:pt x="21600" y="0"/>
                    </a:lnTo>
                    <a:lnTo>
                      <a:pt x="20843" y="2158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61" name="Arc 977"/>
              <p:cNvSpPr>
                <a:spLocks/>
              </p:cNvSpPr>
              <p:nvPr/>
            </p:nvSpPr>
            <p:spPr bwMode="auto">
              <a:xfrm rot="3960000">
                <a:off x="1408" y="3021"/>
                <a:ext cx="30" cy="63"/>
              </a:xfrm>
              <a:custGeom>
                <a:avLst/>
                <a:gdLst>
                  <a:gd name="T0" fmla="*/ 0 w 22335"/>
                  <a:gd name="T1" fmla="*/ 0 h 21600"/>
                  <a:gd name="T2" fmla="*/ 0 w 22335"/>
                  <a:gd name="T3" fmla="*/ 0 h 21600"/>
                  <a:gd name="T4" fmla="*/ 0 w 2233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35"/>
                  <a:gd name="T10" fmla="*/ 0 h 21600"/>
                  <a:gd name="T11" fmla="*/ 22335 w 2233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35" h="21600" fill="none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8" y="-1"/>
                    </a:cubicBezTo>
                    <a:cubicBezTo>
                      <a:pt x="12532" y="-1"/>
                      <a:pt x="22146" y="9461"/>
                      <a:pt x="22335" y="21253"/>
                    </a:cubicBezTo>
                  </a:path>
                  <a:path w="22335" h="21600" stroke="0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8" y="-1"/>
                    </a:cubicBezTo>
                    <a:cubicBezTo>
                      <a:pt x="12532" y="-1"/>
                      <a:pt x="22146" y="9461"/>
                      <a:pt x="22335" y="21253"/>
                    </a:cubicBezTo>
                    <a:lnTo>
                      <a:pt x="738" y="21600"/>
                    </a:lnTo>
                    <a:lnTo>
                      <a:pt x="-1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62" name="Arc 978"/>
              <p:cNvSpPr>
                <a:spLocks/>
              </p:cNvSpPr>
              <p:nvPr/>
            </p:nvSpPr>
            <p:spPr bwMode="auto">
              <a:xfrm rot="3960000">
                <a:off x="1339" y="3011"/>
                <a:ext cx="23" cy="61"/>
              </a:xfrm>
              <a:custGeom>
                <a:avLst/>
                <a:gdLst>
                  <a:gd name="T0" fmla="*/ 0 w 21600"/>
                  <a:gd name="T1" fmla="*/ 0 h 21957"/>
                  <a:gd name="T2" fmla="*/ 0 w 21600"/>
                  <a:gd name="T3" fmla="*/ 0 h 21957"/>
                  <a:gd name="T4" fmla="*/ 0 w 21600"/>
                  <a:gd name="T5" fmla="*/ 0 h 2195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7"/>
                  <a:gd name="T11" fmla="*/ 21600 w 21600"/>
                  <a:gd name="T12" fmla="*/ 21957 h 219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7" fill="none" extrusionOk="0">
                    <a:moveTo>
                      <a:pt x="21597" y="-1"/>
                    </a:moveTo>
                    <a:cubicBezTo>
                      <a:pt x="21599" y="118"/>
                      <a:pt x="21600" y="237"/>
                      <a:pt x="21600" y="357"/>
                    </a:cubicBezTo>
                    <a:cubicBezTo>
                      <a:pt x="21600" y="12286"/>
                      <a:pt x="11929" y="21957"/>
                      <a:pt x="-1" y="21957"/>
                    </a:cubicBezTo>
                  </a:path>
                  <a:path w="21600" h="21957" stroke="0" extrusionOk="0">
                    <a:moveTo>
                      <a:pt x="21597" y="-1"/>
                    </a:moveTo>
                    <a:cubicBezTo>
                      <a:pt x="21599" y="118"/>
                      <a:pt x="21600" y="237"/>
                      <a:pt x="21600" y="357"/>
                    </a:cubicBezTo>
                    <a:cubicBezTo>
                      <a:pt x="21600" y="12286"/>
                      <a:pt x="11929" y="21957"/>
                      <a:pt x="-1" y="21957"/>
                    </a:cubicBezTo>
                    <a:lnTo>
                      <a:pt x="0" y="357"/>
                    </a:lnTo>
                    <a:lnTo>
                      <a:pt x="21597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63" name="Arc 979"/>
              <p:cNvSpPr>
                <a:spLocks/>
              </p:cNvSpPr>
              <p:nvPr/>
            </p:nvSpPr>
            <p:spPr bwMode="auto">
              <a:xfrm rot="3960000">
                <a:off x="1398" y="3000"/>
                <a:ext cx="22" cy="61"/>
              </a:xfrm>
              <a:custGeom>
                <a:avLst/>
                <a:gdLst>
                  <a:gd name="T0" fmla="*/ 0 w 21600"/>
                  <a:gd name="T1" fmla="*/ 0 h 21578"/>
                  <a:gd name="T2" fmla="*/ 0 w 21600"/>
                  <a:gd name="T3" fmla="*/ 0 h 21578"/>
                  <a:gd name="T4" fmla="*/ 0 w 21600"/>
                  <a:gd name="T5" fmla="*/ 0 h 2157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78"/>
                  <a:gd name="T11" fmla="*/ 21600 w 21600"/>
                  <a:gd name="T12" fmla="*/ 21578 h 2157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78" fill="none" extrusionOk="0">
                    <a:moveTo>
                      <a:pt x="-1" y="21577"/>
                    </a:moveTo>
                    <a:cubicBezTo>
                      <a:pt x="-1" y="10030"/>
                      <a:pt x="9083" y="524"/>
                      <a:pt x="20619" y="0"/>
                    </a:cubicBezTo>
                  </a:path>
                  <a:path w="21600" h="21578" stroke="0" extrusionOk="0">
                    <a:moveTo>
                      <a:pt x="-1" y="21577"/>
                    </a:moveTo>
                    <a:cubicBezTo>
                      <a:pt x="-1" y="10030"/>
                      <a:pt x="9083" y="524"/>
                      <a:pt x="20619" y="0"/>
                    </a:cubicBezTo>
                    <a:lnTo>
                      <a:pt x="21600" y="21578"/>
                    </a:lnTo>
                    <a:lnTo>
                      <a:pt x="-1" y="2157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64" name="Arc 980"/>
              <p:cNvSpPr>
                <a:spLocks/>
              </p:cNvSpPr>
              <p:nvPr/>
            </p:nvSpPr>
            <p:spPr bwMode="auto">
              <a:xfrm rot="3960000">
                <a:off x="1401" y="3152"/>
                <a:ext cx="30" cy="62"/>
              </a:xfrm>
              <a:custGeom>
                <a:avLst/>
                <a:gdLst>
                  <a:gd name="T0" fmla="*/ 0 w 21600"/>
                  <a:gd name="T1" fmla="*/ 0 h 21932"/>
                  <a:gd name="T2" fmla="*/ 0 w 21600"/>
                  <a:gd name="T3" fmla="*/ 0 h 21932"/>
                  <a:gd name="T4" fmla="*/ 0 w 21600"/>
                  <a:gd name="T5" fmla="*/ 0 h 2193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32"/>
                  <a:gd name="T11" fmla="*/ 21600 w 21600"/>
                  <a:gd name="T12" fmla="*/ 21932 h 219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32" fill="none" extrusionOk="0">
                    <a:moveTo>
                      <a:pt x="20861" y="21932"/>
                    </a:moveTo>
                    <a:cubicBezTo>
                      <a:pt x="9226" y="21534"/>
                      <a:pt x="0" y="11987"/>
                      <a:pt x="0" y="345"/>
                    </a:cubicBezTo>
                    <a:cubicBezTo>
                      <a:pt x="0" y="229"/>
                      <a:pt x="0" y="114"/>
                      <a:pt x="2" y="-1"/>
                    </a:cubicBezTo>
                  </a:path>
                  <a:path w="21600" h="21932" stroke="0" extrusionOk="0">
                    <a:moveTo>
                      <a:pt x="20861" y="21932"/>
                    </a:moveTo>
                    <a:cubicBezTo>
                      <a:pt x="9226" y="21534"/>
                      <a:pt x="0" y="11987"/>
                      <a:pt x="0" y="345"/>
                    </a:cubicBezTo>
                    <a:cubicBezTo>
                      <a:pt x="0" y="229"/>
                      <a:pt x="0" y="114"/>
                      <a:pt x="2" y="-1"/>
                    </a:cubicBezTo>
                    <a:lnTo>
                      <a:pt x="21600" y="345"/>
                    </a:lnTo>
                    <a:lnTo>
                      <a:pt x="20861" y="2193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65" name="Arc 981"/>
              <p:cNvSpPr>
                <a:spLocks/>
              </p:cNvSpPr>
              <p:nvPr/>
            </p:nvSpPr>
            <p:spPr bwMode="auto">
              <a:xfrm rot="3960000">
                <a:off x="1450" y="3108"/>
                <a:ext cx="30" cy="61"/>
              </a:xfrm>
              <a:custGeom>
                <a:avLst/>
                <a:gdLst>
                  <a:gd name="T0" fmla="*/ 0 w 22332"/>
                  <a:gd name="T1" fmla="*/ 0 h 21600"/>
                  <a:gd name="T2" fmla="*/ 0 w 22332"/>
                  <a:gd name="T3" fmla="*/ 0 h 21600"/>
                  <a:gd name="T4" fmla="*/ 0 w 2233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32"/>
                  <a:gd name="T10" fmla="*/ 0 h 21600"/>
                  <a:gd name="T11" fmla="*/ 22332 w 2233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32" h="21600" fill="none" extrusionOk="0">
                    <a:moveTo>
                      <a:pt x="0" y="12"/>
                    </a:moveTo>
                    <a:cubicBezTo>
                      <a:pt x="243" y="4"/>
                      <a:pt x="487" y="-1"/>
                      <a:pt x="732" y="-1"/>
                    </a:cubicBezTo>
                    <a:cubicBezTo>
                      <a:pt x="12661" y="-1"/>
                      <a:pt x="22332" y="9670"/>
                      <a:pt x="22332" y="21600"/>
                    </a:cubicBezTo>
                  </a:path>
                  <a:path w="22332" h="21600" stroke="0" extrusionOk="0">
                    <a:moveTo>
                      <a:pt x="0" y="12"/>
                    </a:moveTo>
                    <a:cubicBezTo>
                      <a:pt x="243" y="4"/>
                      <a:pt x="487" y="-1"/>
                      <a:pt x="732" y="-1"/>
                    </a:cubicBezTo>
                    <a:cubicBezTo>
                      <a:pt x="12661" y="-1"/>
                      <a:pt x="22332" y="9670"/>
                      <a:pt x="22332" y="21600"/>
                    </a:cubicBezTo>
                    <a:lnTo>
                      <a:pt x="732" y="21600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66" name="Arc 982"/>
              <p:cNvSpPr>
                <a:spLocks/>
              </p:cNvSpPr>
              <p:nvPr/>
            </p:nvSpPr>
            <p:spPr bwMode="auto">
              <a:xfrm rot="3960000">
                <a:off x="1378" y="3093"/>
                <a:ext cx="23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67" name="Arc 983"/>
              <p:cNvSpPr>
                <a:spLocks/>
              </p:cNvSpPr>
              <p:nvPr/>
            </p:nvSpPr>
            <p:spPr bwMode="auto">
              <a:xfrm rot="3960000">
                <a:off x="1437" y="3084"/>
                <a:ext cx="22" cy="62"/>
              </a:xfrm>
              <a:custGeom>
                <a:avLst/>
                <a:gdLst>
                  <a:gd name="T0" fmla="*/ 0 w 21600"/>
                  <a:gd name="T1" fmla="*/ 0 h 21577"/>
                  <a:gd name="T2" fmla="*/ 0 w 21600"/>
                  <a:gd name="T3" fmla="*/ 0 h 21577"/>
                  <a:gd name="T4" fmla="*/ 0 w 21600"/>
                  <a:gd name="T5" fmla="*/ 0 h 2157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77"/>
                  <a:gd name="T11" fmla="*/ 21600 w 21600"/>
                  <a:gd name="T12" fmla="*/ 21577 h 2157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77" fill="none" extrusionOk="0">
                    <a:moveTo>
                      <a:pt x="-1" y="21576"/>
                    </a:moveTo>
                    <a:cubicBezTo>
                      <a:pt x="-1" y="10038"/>
                      <a:pt x="9069" y="536"/>
                      <a:pt x="20596" y="0"/>
                    </a:cubicBezTo>
                  </a:path>
                  <a:path w="21600" h="21577" stroke="0" extrusionOk="0">
                    <a:moveTo>
                      <a:pt x="-1" y="21576"/>
                    </a:moveTo>
                    <a:cubicBezTo>
                      <a:pt x="-1" y="10038"/>
                      <a:pt x="9069" y="536"/>
                      <a:pt x="20596" y="0"/>
                    </a:cubicBezTo>
                    <a:lnTo>
                      <a:pt x="21600" y="21577"/>
                    </a:lnTo>
                    <a:lnTo>
                      <a:pt x="-1" y="2157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68" name="Arc 984"/>
              <p:cNvSpPr>
                <a:spLocks/>
              </p:cNvSpPr>
              <p:nvPr/>
            </p:nvSpPr>
            <p:spPr bwMode="auto">
              <a:xfrm rot="-6840000">
                <a:off x="1531" y="3286"/>
                <a:ext cx="22" cy="62"/>
              </a:xfrm>
              <a:custGeom>
                <a:avLst/>
                <a:gdLst>
                  <a:gd name="T0" fmla="*/ 0 w 21600"/>
                  <a:gd name="T1" fmla="*/ 0 h 21919"/>
                  <a:gd name="T2" fmla="*/ 0 w 21600"/>
                  <a:gd name="T3" fmla="*/ 0 h 21919"/>
                  <a:gd name="T4" fmla="*/ 0 w 21600"/>
                  <a:gd name="T5" fmla="*/ 0 h 2191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19"/>
                  <a:gd name="T11" fmla="*/ 21600 w 21600"/>
                  <a:gd name="T12" fmla="*/ 21919 h 219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19" fill="none" extrusionOk="0">
                    <a:moveTo>
                      <a:pt x="20587" y="21919"/>
                    </a:moveTo>
                    <a:cubicBezTo>
                      <a:pt x="9064" y="21378"/>
                      <a:pt x="0" y="11878"/>
                      <a:pt x="0" y="343"/>
                    </a:cubicBezTo>
                    <a:cubicBezTo>
                      <a:pt x="0" y="228"/>
                      <a:pt x="0" y="114"/>
                      <a:pt x="2" y="-1"/>
                    </a:cubicBezTo>
                  </a:path>
                  <a:path w="21600" h="21919" stroke="0" extrusionOk="0">
                    <a:moveTo>
                      <a:pt x="20587" y="21919"/>
                    </a:moveTo>
                    <a:cubicBezTo>
                      <a:pt x="9064" y="21378"/>
                      <a:pt x="0" y="11878"/>
                      <a:pt x="0" y="343"/>
                    </a:cubicBezTo>
                    <a:cubicBezTo>
                      <a:pt x="0" y="228"/>
                      <a:pt x="0" y="114"/>
                      <a:pt x="2" y="-1"/>
                    </a:cubicBezTo>
                    <a:lnTo>
                      <a:pt x="21600" y="343"/>
                    </a:lnTo>
                    <a:lnTo>
                      <a:pt x="20587" y="2191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62320" name="Group 985"/>
            <p:cNvGrpSpPr>
              <a:grpSpLocks/>
            </p:cNvGrpSpPr>
            <p:nvPr/>
          </p:nvGrpSpPr>
          <p:grpSpPr bwMode="auto">
            <a:xfrm>
              <a:off x="1248" y="2852"/>
              <a:ext cx="317" cy="499"/>
              <a:chOff x="1248" y="2852"/>
              <a:chExt cx="317" cy="499"/>
            </a:xfrm>
          </p:grpSpPr>
          <p:sp>
            <p:nvSpPr>
              <p:cNvPr id="162321" name="Arc 986"/>
              <p:cNvSpPr>
                <a:spLocks/>
              </p:cNvSpPr>
              <p:nvPr/>
            </p:nvSpPr>
            <p:spPr bwMode="auto">
              <a:xfrm rot="-6840000">
                <a:off x="1506" y="3248"/>
                <a:ext cx="29" cy="61"/>
              </a:xfrm>
              <a:custGeom>
                <a:avLst/>
                <a:gdLst>
                  <a:gd name="T0" fmla="*/ 0 w 21600"/>
                  <a:gd name="T1" fmla="*/ 0 h 21957"/>
                  <a:gd name="T2" fmla="*/ 0 w 21600"/>
                  <a:gd name="T3" fmla="*/ 0 h 21957"/>
                  <a:gd name="T4" fmla="*/ 0 w 21600"/>
                  <a:gd name="T5" fmla="*/ 0 h 2195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7"/>
                  <a:gd name="T11" fmla="*/ 21600 w 21600"/>
                  <a:gd name="T12" fmla="*/ 21957 h 219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7" fill="none" extrusionOk="0">
                    <a:moveTo>
                      <a:pt x="21597" y="-1"/>
                    </a:moveTo>
                    <a:cubicBezTo>
                      <a:pt x="21599" y="118"/>
                      <a:pt x="21600" y="237"/>
                      <a:pt x="21600" y="357"/>
                    </a:cubicBezTo>
                    <a:cubicBezTo>
                      <a:pt x="21600" y="12286"/>
                      <a:pt x="11929" y="21957"/>
                      <a:pt x="-1" y="21957"/>
                    </a:cubicBezTo>
                  </a:path>
                  <a:path w="21600" h="21957" stroke="0" extrusionOk="0">
                    <a:moveTo>
                      <a:pt x="21597" y="-1"/>
                    </a:moveTo>
                    <a:cubicBezTo>
                      <a:pt x="21599" y="118"/>
                      <a:pt x="21600" y="237"/>
                      <a:pt x="21600" y="357"/>
                    </a:cubicBezTo>
                    <a:cubicBezTo>
                      <a:pt x="21600" y="12286"/>
                      <a:pt x="11929" y="21957"/>
                      <a:pt x="-1" y="21957"/>
                    </a:cubicBezTo>
                    <a:lnTo>
                      <a:pt x="0" y="357"/>
                    </a:lnTo>
                    <a:lnTo>
                      <a:pt x="21597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22" name="Arc 987"/>
              <p:cNvSpPr>
                <a:spLocks/>
              </p:cNvSpPr>
              <p:nvPr/>
            </p:nvSpPr>
            <p:spPr bwMode="auto">
              <a:xfrm rot="-6840000">
                <a:off x="1447" y="3254"/>
                <a:ext cx="30" cy="61"/>
              </a:xfrm>
              <a:custGeom>
                <a:avLst/>
                <a:gdLst>
                  <a:gd name="T0" fmla="*/ 0 w 21597"/>
                  <a:gd name="T1" fmla="*/ 0 h 21588"/>
                  <a:gd name="T2" fmla="*/ 0 w 21597"/>
                  <a:gd name="T3" fmla="*/ 0 h 21588"/>
                  <a:gd name="T4" fmla="*/ 0 w 21597"/>
                  <a:gd name="T5" fmla="*/ 0 h 21588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588"/>
                  <a:gd name="T11" fmla="*/ 21597 w 21597"/>
                  <a:gd name="T12" fmla="*/ 21588 h 215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588" fill="none" extrusionOk="0">
                    <a:moveTo>
                      <a:pt x="-1" y="21236"/>
                    </a:moveTo>
                    <a:cubicBezTo>
                      <a:pt x="186" y="9723"/>
                      <a:pt x="9373" y="380"/>
                      <a:pt x="20882" y="-1"/>
                    </a:cubicBezTo>
                  </a:path>
                  <a:path w="21597" h="21588" stroke="0" extrusionOk="0">
                    <a:moveTo>
                      <a:pt x="-1" y="21236"/>
                    </a:moveTo>
                    <a:cubicBezTo>
                      <a:pt x="186" y="9723"/>
                      <a:pt x="9373" y="380"/>
                      <a:pt x="20882" y="-1"/>
                    </a:cubicBezTo>
                    <a:lnTo>
                      <a:pt x="21597" y="21588"/>
                    </a:lnTo>
                    <a:lnTo>
                      <a:pt x="-1" y="2123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23" name="Arc 988"/>
              <p:cNvSpPr>
                <a:spLocks/>
              </p:cNvSpPr>
              <p:nvPr/>
            </p:nvSpPr>
            <p:spPr bwMode="auto">
              <a:xfrm rot="-6840000">
                <a:off x="1479" y="3194"/>
                <a:ext cx="23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1"/>
                  <a:gd name="T11" fmla="*/ 21600 w 21600"/>
                  <a:gd name="T12" fmla="*/ 21951 h 219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1" fill="none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</a:path>
                  <a:path w="21600" h="21951" stroke="0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  <a:lnTo>
                      <a:pt x="21600" y="351"/>
                    </a:lnTo>
                    <a:lnTo>
                      <a:pt x="21600" y="2195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24" name="Arc 989"/>
              <p:cNvSpPr>
                <a:spLocks/>
              </p:cNvSpPr>
              <p:nvPr/>
            </p:nvSpPr>
            <p:spPr bwMode="auto">
              <a:xfrm rot="-6840000">
                <a:off x="1470" y="3309"/>
                <a:ext cx="22" cy="6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25" name="Arc 990"/>
              <p:cNvSpPr>
                <a:spLocks/>
              </p:cNvSpPr>
              <p:nvPr/>
            </p:nvSpPr>
            <p:spPr bwMode="auto">
              <a:xfrm rot="-6840000">
                <a:off x="1438" y="3225"/>
                <a:ext cx="21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26" name="Arc 991"/>
              <p:cNvSpPr>
                <a:spLocks/>
              </p:cNvSpPr>
              <p:nvPr/>
            </p:nvSpPr>
            <p:spPr bwMode="auto">
              <a:xfrm rot="-6840000">
                <a:off x="1468" y="3165"/>
                <a:ext cx="29" cy="62"/>
              </a:xfrm>
              <a:custGeom>
                <a:avLst/>
                <a:gdLst>
                  <a:gd name="T0" fmla="*/ 0 w 22391"/>
                  <a:gd name="T1" fmla="*/ 0 h 21964"/>
                  <a:gd name="T2" fmla="*/ 0 w 22391"/>
                  <a:gd name="T3" fmla="*/ 0 h 21964"/>
                  <a:gd name="T4" fmla="*/ 0 w 22391"/>
                  <a:gd name="T5" fmla="*/ 0 h 21964"/>
                  <a:gd name="T6" fmla="*/ 0 60000 65536"/>
                  <a:gd name="T7" fmla="*/ 0 60000 65536"/>
                  <a:gd name="T8" fmla="*/ 0 60000 65536"/>
                  <a:gd name="T9" fmla="*/ 0 w 22391"/>
                  <a:gd name="T10" fmla="*/ 0 h 21964"/>
                  <a:gd name="T11" fmla="*/ 22391 w 22391"/>
                  <a:gd name="T12" fmla="*/ 21964 h 219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91" h="21964" fill="none" extrusionOk="0">
                    <a:moveTo>
                      <a:pt x="22387" y="0"/>
                    </a:moveTo>
                    <a:cubicBezTo>
                      <a:pt x="22389" y="121"/>
                      <a:pt x="22391" y="242"/>
                      <a:pt x="22391" y="364"/>
                    </a:cubicBezTo>
                    <a:cubicBezTo>
                      <a:pt x="22391" y="12293"/>
                      <a:pt x="12720" y="21964"/>
                      <a:pt x="791" y="21964"/>
                    </a:cubicBezTo>
                    <a:cubicBezTo>
                      <a:pt x="527" y="21963"/>
                      <a:pt x="263" y="21959"/>
                      <a:pt x="-1" y="21949"/>
                    </a:cubicBezTo>
                  </a:path>
                  <a:path w="22391" h="21964" stroke="0" extrusionOk="0">
                    <a:moveTo>
                      <a:pt x="22387" y="0"/>
                    </a:moveTo>
                    <a:cubicBezTo>
                      <a:pt x="22389" y="121"/>
                      <a:pt x="22391" y="242"/>
                      <a:pt x="22391" y="364"/>
                    </a:cubicBezTo>
                    <a:cubicBezTo>
                      <a:pt x="22391" y="12293"/>
                      <a:pt x="12720" y="21964"/>
                      <a:pt x="791" y="21964"/>
                    </a:cubicBezTo>
                    <a:cubicBezTo>
                      <a:pt x="527" y="21963"/>
                      <a:pt x="263" y="21959"/>
                      <a:pt x="-1" y="21949"/>
                    </a:cubicBezTo>
                    <a:lnTo>
                      <a:pt x="791" y="364"/>
                    </a:lnTo>
                    <a:lnTo>
                      <a:pt x="22387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27" name="Arc 992"/>
              <p:cNvSpPr>
                <a:spLocks/>
              </p:cNvSpPr>
              <p:nvPr/>
            </p:nvSpPr>
            <p:spPr bwMode="auto">
              <a:xfrm rot="-6840000">
                <a:off x="1408" y="3177"/>
                <a:ext cx="28" cy="61"/>
              </a:xfrm>
              <a:custGeom>
                <a:avLst/>
                <a:gdLst>
                  <a:gd name="T0" fmla="*/ 0 w 21597"/>
                  <a:gd name="T1" fmla="*/ 0 h 21586"/>
                  <a:gd name="T2" fmla="*/ 0 w 21597"/>
                  <a:gd name="T3" fmla="*/ 0 h 21586"/>
                  <a:gd name="T4" fmla="*/ 0 w 21597"/>
                  <a:gd name="T5" fmla="*/ 0 h 21586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586"/>
                  <a:gd name="T11" fmla="*/ 21597 w 21597"/>
                  <a:gd name="T12" fmla="*/ 21586 h 215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586" fill="none" extrusionOk="0">
                    <a:moveTo>
                      <a:pt x="-1" y="21234"/>
                    </a:moveTo>
                    <a:cubicBezTo>
                      <a:pt x="186" y="9740"/>
                      <a:pt x="9343" y="406"/>
                      <a:pt x="20831" y="-1"/>
                    </a:cubicBezTo>
                  </a:path>
                  <a:path w="21597" h="21586" stroke="0" extrusionOk="0">
                    <a:moveTo>
                      <a:pt x="-1" y="21234"/>
                    </a:moveTo>
                    <a:cubicBezTo>
                      <a:pt x="186" y="9740"/>
                      <a:pt x="9343" y="406"/>
                      <a:pt x="20831" y="-1"/>
                    </a:cubicBezTo>
                    <a:lnTo>
                      <a:pt x="21597" y="21586"/>
                    </a:lnTo>
                    <a:lnTo>
                      <a:pt x="-1" y="2123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28" name="Arc 993"/>
              <p:cNvSpPr>
                <a:spLocks/>
              </p:cNvSpPr>
              <p:nvPr/>
            </p:nvSpPr>
            <p:spPr bwMode="auto">
              <a:xfrm rot="3960000">
                <a:off x="1282" y="2896"/>
                <a:ext cx="29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1"/>
                  <a:gd name="T11" fmla="*/ 21600 w 21600"/>
                  <a:gd name="T12" fmla="*/ 21951 h 219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1" fill="none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</a:path>
                  <a:path w="21600" h="21951" stroke="0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  <a:lnTo>
                      <a:pt x="21600" y="351"/>
                    </a:lnTo>
                    <a:lnTo>
                      <a:pt x="21600" y="2195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29" name="Arc 994"/>
              <p:cNvSpPr>
                <a:spLocks/>
              </p:cNvSpPr>
              <p:nvPr/>
            </p:nvSpPr>
            <p:spPr bwMode="auto">
              <a:xfrm rot="3960000">
                <a:off x="1332" y="2850"/>
                <a:ext cx="29" cy="61"/>
              </a:xfrm>
              <a:custGeom>
                <a:avLst/>
                <a:gdLst>
                  <a:gd name="T0" fmla="*/ 0 w 22371"/>
                  <a:gd name="T1" fmla="*/ 0 h 21600"/>
                  <a:gd name="T2" fmla="*/ 0 w 22371"/>
                  <a:gd name="T3" fmla="*/ 0 h 21600"/>
                  <a:gd name="T4" fmla="*/ 0 w 2237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71"/>
                  <a:gd name="T10" fmla="*/ 0 h 21600"/>
                  <a:gd name="T11" fmla="*/ 22371 w 2237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71" h="21600" fill="none" extrusionOk="0">
                    <a:moveTo>
                      <a:pt x="-1" y="13"/>
                    </a:moveTo>
                    <a:cubicBezTo>
                      <a:pt x="256" y="4"/>
                      <a:pt x="513" y="-1"/>
                      <a:pt x="771" y="-1"/>
                    </a:cubicBezTo>
                    <a:cubicBezTo>
                      <a:pt x="12700" y="-1"/>
                      <a:pt x="22371" y="9670"/>
                      <a:pt x="22371" y="21600"/>
                    </a:cubicBezTo>
                  </a:path>
                  <a:path w="22371" h="21600" stroke="0" extrusionOk="0">
                    <a:moveTo>
                      <a:pt x="-1" y="13"/>
                    </a:moveTo>
                    <a:cubicBezTo>
                      <a:pt x="256" y="4"/>
                      <a:pt x="513" y="-1"/>
                      <a:pt x="771" y="-1"/>
                    </a:cubicBezTo>
                    <a:cubicBezTo>
                      <a:pt x="12700" y="-1"/>
                      <a:pt x="22371" y="9670"/>
                      <a:pt x="22371" y="21600"/>
                    </a:cubicBezTo>
                    <a:lnTo>
                      <a:pt x="771" y="21600"/>
                    </a:lnTo>
                    <a:lnTo>
                      <a:pt x="-1" y="1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30" name="Arc 995"/>
              <p:cNvSpPr>
                <a:spLocks/>
              </p:cNvSpPr>
              <p:nvPr/>
            </p:nvSpPr>
            <p:spPr bwMode="auto">
              <a:xfrm rot="3960000">
                <a:off x="1267" y="2839"/>
                <a:ext cx="23" cy="61"/>
              </a:xfrm>
              <a:custGeom>
                <a:avLst/>
                <a:gdLst>
                  <a:gd name="T0" fmla="*/ 0 w 22559"/>
                  <a:gd name="T1" fmla="*/ 0 h 21600"/>
                  <a:gd name="T2" fmla="*/ 0 w 22559"/>
                  <a:gd name="T3" fmla="*/ 0 h 21600"/>
                  <a:gd name="T4" fmla="*/ 0 w 2255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559"/>
                  <a:gd name="T10" fmla="*/ 0 h 21600"/>
                  <a:gd name="T11" fmla="*/ 22559 w 2255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559" h="21600" fill="none" extrusionOk="0">
                    <a:moveTo>
                      <a:pt x="22559" y="0"/>
                    </a:moveTo>
                    <a:cubicBezTo>
                      <a:pt x="22559" y="11929"/>
                      <a:pt x="12888" y="21600"/>
                      <a:pt x="959" y="21600"/>
                    </a:cubicBezTo>
                    <a:cubicBezTo>
                      <a:pt x="639" y="21599"/>
                      <a:pt x="319" y="21592"/>
                      <a:pt x="0" y="21578"/>
                    </a:cubicBezTo>
                  </a:path>
                  <a:path w="22559" h="21600" stroke="0" extrusionOk="0">
                    <a:moveTo>
                      <a:pt x="22559" y="0"/>
                    </a:moveTo>
                    <a:cubicBezTo>
                      <a:pt x="22559" y="11929"/>
                      <a:pt x="12888" y="21600"/>
                      <a:pt x="959" y="21600"/>
                    </a:cubicBezTo>
                    <a:cubicBezTo>
                      <a:pt x="639" y="21599"/>
                      <a:pt x="319" y="21592"/>
                      <a:pt x="0" y="21578"/>
                    </a:cubicBezTo>
                    <a:lnTo>
                      <a:pt x="959" y="0"/>
                    </a:lnTo>
                    <a:lnTo>
                      <a:pt x="22559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31" name="Arc 996"/>
              <p:cNvSpPr>
                <a:spLocks/>
              </p:cNvSpPr>
              <p:nvPr/>
            </p:nvSpPr>
            <p:spPr bwMode="auto">
              <a:xfrm rot="3960000">
                <a:off x="1326" y="2833"/>
                <a:ext cx="23" cy="61"/>
              </a:xfrm>
              <a:custGeom>
                <a:avLst/>
                <a:gdLst>
                  <a:gd name="T0" fmla="*/ 0 w 21600"/>
                  <a:gd name="T1" fmla="*/ 0 h 21579"/>
                  <a:gd name="T2" fmla="*/ 0 w 21600"/>
                  <a:gd name="T3" fmla="*/ 0 h 21579"/>
                  <a:gd name="T4" fmla="*/ 0 w 21600"/>
                  <a:gd name="T5" fmla="*/ 0 h 2157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79"/>
                  <a:gd name="T11" fmla="*/ 21600 w 21600"/>
                  <a:gd name="T12" fmla="*/ 21579 h 215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79" fill="none" extrusionOk="0">
                    <a:moveTo>
                      <a:pt x="-1" y="21578"/>
                    </a:moveTo>
                    <a:cubicBezTo>
                      <a:pt x="-1" y="10022"/>
                      <a:pt x="9095" y="513"/>
                      <a:pt x="20641" y="0"/>
                    </a:cubicBezTo>
                  </a:path>
                  <a:path w="21600" h="21579" stroke="0" extrusionOk="0">
                    <a:moveTo>
                      <a:pt x="-1" y="21578"/>
                    </a:moveTo>
                    <a:cubicBezTo>
                      <a:pt x="-1" y="10022"/>
                      <a:pt x="9095" y="513"/>
                      <a:pt x="20641" y="0"/>
                    </a:cubicBezTo>
                    <a:lnTo>
                      <a:pt x="21600" y="21579"/>
                    </a:lnTo>
                    <a:lnTo>
                      <a:pt x="-1" y="2157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32" name="Arc 997"/>
              <p:cNvSpPr>
                <a:spLocks/>
              </p:cNvSpPr>
              <p:nvPr/>
            </p:nvSpPr>
            <p:spPr bwMode="auto">
              <a:xfrm rot="3960000">
                <a:off x="1321" y="2981"/>
                <a:ext cx="29" cy="63"/>
              </a:xfrm>
              <a:custGeom>
                <a:avLst/>
                <a:gdLst>
                  <a:gd name="T0" fmla="*/ 0 w 21600"/>
                  <a:gd name="T1" fmla="*/ 0 h 21927"/>
                  <a:gd name="T2" fmla="*/ 0 w 21600"/>
                  <a:gd name="T3" fmla="*/ 0 h 21927"/>
                  <a:gd name="T4" fmla="*/ 0 w 21600"/>
                  <a:gd name="T5" fmla="*/ 0 h 2192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27"/>
                  <a:gd name="T11" fmla="*/ 21600 w 21600"/>
                  <a:gd name="T12" fmla="*/ 21927 h 219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27" fill="none" extrusionOk="0">
                    <a:moveTo>
                      <a:pt x="20836" y="21926"/>
                    </a:moveTo>
                    <a:cubicBezTo>
                      <a:pt x="9211" y="21515"/>
                      <a:pt x="0" y="11972"/>
                      <a:pt x="0" y="340"/>
                    </a:cubicBezTo>
                    <a:cubicBezTo>
                      <a:pt x="0" y="226"/>
                      <a:pt x="0" y="113"/>
                      <a:pt x="2" y="-1"/>
                    </a:cubicBezTo>
                  </a:path>
                  <a:path w="21600" h="21927" stroke="0" extrusionOk="0">
                    <a:moveTo>
                      <a:pt x="20836" y="21926"/>
                    </a:moveTo>
                    <a:cubicBezTo>
                      <a:pt x="9211" y="21515"/>
                      <a:pt x="0" y="11972"/>
                      <a:pt x="0" y="340"/>
                    </a:cubicBezTo>
                    <a:cubicBezTo>
                      <a:pt x="0" y="226"/>
                      <a:pt x="0" y="113"/>
                      <a:pt x="2" y="-1"/>
                    </a:cubicBezTo>
                    <a:lnTo>
                      <a:pt x="21600" y="340"/>
                    </a:lnTo>
                    <a:lnTo>
                      <a:pt x="20836" y="2192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33" name="Arc 998"/>
              <p:cNvSpPr>
                <a:spLocks/>
              </p:cNvSpPr>
              <p:nvPr/>
            </p:nvSpPr>
            <p:spPr bwMode="auto">
              <a:xfrm rot="3960000">
                <a:off x="1365" y="2934"/>
                <a:ext cx="30" cy="62"/>
              </a:xfrm>
              <a:custGeom>
                <a:avLst/>
                <a:gdLst>
                  <a:gd name="T0" fmla="*/ 0 w 22332"/>
                  <a:gd name="T1" fmla="*/ 0 h 21600"/>
                  <a:gd name="T2" fmla="*/ 0 w 22332"/>
                  <a:gd name="T3" fmla="*/ 0 h 21600"/>
                  <a:gd name="T4" fmla="*/ 0 w 2233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32"/>
                  <a:gd name="T10" fmla="*/ 0 h 21600"/>
                  <a:gd name="T11" fmla="*/ 22332 w 2233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32" h="21600" fill="none" extrusionOk="0">
                    <a:moveTo>
                      <a:pt x="0" y="12"/>
                    </a:moveTo>
                    <a:cubicBezTo>
                      <a:pt x="243" y="4"/>
                      <a:pt x="487" y="-1"/>
                      <a:pt x="732" y="-1"/>
                    </a:cubicBezTo>
                    <a:cubicBezTo>
                      <a:pt x="12661" y="-1"/>
                      <a:pt x="22332" y="9670"/>
                      <a:pt x="22332" y="21600"/>
                    </a:cubicBezTo>
                  </a:path>
                  <a:path w="22332" h="21600" stroke="0" extrusionOk="0">
                    <a:moveTo>
                      <a:pt x="0" y="12"/>
                    </a:moveTo>
                    <a:cubicBezTo>
                      <a:pt x="243" y="4"/>
                      <a:pt x="487" y="-1"/>
                      <a:pt x="732" y="-1"/>
                    </a:cubicBezTo>
                    <a:cubicBezTo>
                      <a:pt x="12661" y="-1"/>
                      <a:pt x="22332" y="9670"/>
                      <a:pt x="22332" y="21600"/>
                    </a:cubicBezTo>
                    <a:lnTo>
                      <a:pt x="732" y="21600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34" name="Arc 999"/>
              <p:cNvSpPr>
                <a:spLocks/>
              </p:cNvSpPr>
              <p:nvPr/>
            </p:nvSpPr>
            <p:spPr bwMode="auto">
              <a:xfrm rot="3960000">
                <a:off x="1298" y="2922"/>
                <a:ext cx="23" cy="64"/>
              </a:xfrm>
              <a:custGeom>
                <a:avLst/>
                <a:gdLst>
                  <a:gd name="T0" fmla="*/ 0 w 22612"/>
                  <a:gd name="T1" fmla="*/ 0 h 21954"/>
                  <a:gd name="T2" fmla="*/ 0 w 22612"/>
                  <a:gd name="T3" fmla="*/ 0 h 21954"/>
                  <a:gd name="T4" fmla="*/ 0 w 22612"/>
                  <a:gd name="T5" fmla="*/ 0 h 21954"/>
                  <a:gd name="T6" fmla="*/ 0 60000 65536"/>
                  <a:gd name="T7" fmla="*/ 0 60000 65536"/>
                  <a:gd name="T8" fmla="*/ 0 60000 65536"/>
                  <a:gd name="T9" fmla="*/ 0 w 22612"/>
                  <a:gd name="T10" fmla="*/ 0 h 21954"/>
                  <a:gd name="T11" fmla="*/ 22612 w 22612"/>
                  <a:gd name="T12" fmla="*/ 21954 h 219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12" h="21954" fill="none" extrusionOk="0">
                    <a:moveTo>
                      <a:pt x="22609" y="-1"/>
                    </a:moveTo>
                    <a:cubicBezTo>
                      <a:pt x="22611" y="117"/>
                      <a:pt x="22612" y="235"/>
                      <a:pt x="22612" y="354"/>
                    </a:cubicBezTo>
                    <a:cubicBezTo>
                      <a:pt x="22612" y="12283"/>
                      <a:pt x="12941" y="21954"/>
                      <a:pt x="1012" y="21954"/>
                    </a:cubicBezTo>
                    <a:cubicBezTo>
                      <a:pt x="674" y="21953"/>
                      <a:pt x="337" y="21946"/>
                      <a:pt x="-1" y="21930"/>
                    </a:cubicBezTo>
                  </a:path>
                  <a:path w="22612" h="21954" stroke="0" extrusionOk="0">
                    <a:moveTo>
                      <a:pt x="22609" y="-1"/>
                    </a:moveTo>
                    <a:cubicBezTo>
                      <a:pt x="22611" y="117"/>
                      <a:pt x="22612" y="235"/>
                      <a:pt x="22612" y="354"/>
                    </a:cubicBezTo>
                    <a:cubicBezTo>
                      <a:pt x="22612" y="12283"/>
                      <a:pt x="12941" y="21954"/>
                      <a:pt x="1012" y="21954"/>
                    </a:cubicBezTo>
                    <a:cubicBezTo>
                      <a:pt x="674" y="21953"/>
                      <a:pt x="337" y="21946"/>
                      <a:pt x="-1" y="21930"/>
                    </a:cubicBezTo>
                    <a:lnTo>
                      <a:pt x="1012" y="354"/>
                    </a:lnTo>
                    <a:lnTo>
                      <a:pt x="22609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35" name="Arc 1000"/>
              <p:cNvSpPr>
                <a:spLocks/>
              </p:cNvSpPr>
              <p:nvPr/>
            </p:nvSpPr>
            <p:spPr bwMode="auto">
              <a:xfrm rot="3960000">
                <a:off x="1357" y="2911"/>
                <a:ext cx="21" cy="60"/>
              </a:xfrm>
              <a:custGeom>
                <a:avLst/>
                <a:gdLst>
                  <a:gd name="T0" fmla="*/ 0 w 21597"/>
                  <a:gd name="T1" fmla="*/ 0 h 21577"/>
                  <a:gd name="T2" fmla="*/ 0 w 21597"/>
                  <a:gd name="T3" fmla="*/ 0 h 21577"/>
                  <a:gd name="T4" fmla="*/ 0 w 21597"/>
                  <a:gd name="T5" fmla="*/ 0 h 21577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577"/>
                  <a:gd name="T11" fmla="*/ 21597 w 21597"/>
                  <a:gd name="T12" fmla="*/ 21577 h 2157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577" fill="none" extrusionOk="0">
                    <a:moveTo>
                      <a:pt x="-1" y="21227"/>
                    </a:moveTo>
                    <a:cubicBezTo>
                      <a:pt x="184" y="9821"/>
                      <a:pt x="9206" y="525"/>
                      <a:pt x="20601" y="-1"/>
                    </a:cubicBezTo>
                  </a:path>
                  <a:path w="21597" h="21577" stroke="0" extrusionOk="0">
                    <a:moveTo>
                      <a:pt x="-1" y="21227"/>
                    </a:moveTo>
                    <a:cubicBezTo>
                      <a:pt x="184" y="9821"/>
                      <a:pt x="9206" y="525"/>
                      <a:pt x="20601" y="-1"/>
                    </a:cubicBezTo>
                    <a:lnTo>
                      <a:pt x="21597" y="21577"/>
                    </a:lnTo>
                    <a:lnTo>
                      <a:pt x="-1" y="2122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36" name="Arc 1001"/>
              <p:cNvSpPr>
                <a:spLocks/>
              </p:cNvSpPr>
              <p:nvPr/>
            </p:nvSpPr>
            <p:spPr bwMode="auto">
              <a:xfrm rot="3960000">
                <a:off x="1356" y="3059"/>
                <a:ext cx="29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1"/>
                  <a:gd name="T11" fmla="*/ 21600 w 21600"/>
                  <a:gd name="T12" fmla="*/ 21951 h 219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1" fill="none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</a:path>
                  <a:path w="21600" h="21951" stroke="0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  <a:lnTo>
                      <a:pt x="21600" y="351"/>
                    </a:lnTo>
                    <a:lnTo>
                      <a:pt x="21600" y="2195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37" name="Arc 1002"/>
              <p:cNvSpPr>
                <a:spLocks/>
              </p:cNvSpPr>
              <p:nvPr/>
            </p:nvSpPr>
            <p:spPr bwMode="auto">
              <a:xfrm rot="3960000">
                <a:off x="1400" y="3012"/>
                <a:ext cx="30" cy="62"/>
              </a:xfrm>
              <a:custGeom>
                <a:avLst/>
                <a:gdLst>
                  <a:gd name="T0" fmla="*/ 0 w 22335"/>
                  <a:gd name="T1" fmla="*/ 0 h 21600"/>
                  <a:gd name="T2" fmla="*/ 0 w 22335"/>
                  <a:gd name="T3" fmla="*/ 0 h 21600"/>
                  <a:gd name="T4" fmla="*/ 0 w 2233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35"/>
                  <a:gd name="T10" fmla="*/ 0 h 21600"/>
                  <a:gd name="T11" fmla="*/ 22335 w 2233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35" h="21600" fill="none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8" y="-1"/>
                    </a:cubicBezTo>
                    <a:cubicBezTo>
                      <a:pt x="12530" y="-1"/>
                      <a:pt x="22143" y="9458"/>
                      <a:pt x="22335" y="21248"/>
                    </a:cubicBezTo>
                  </a:path>
                  <a:path w="22335" h="21600" stroke="0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8" y="-1"/>
                    </a:cubicBezTo>
                    <a:cubicBezTo>
                      <a:pt x="12530" y="-1"/>
                      <a:pt x="22143" y="9458"/>
                      <a:pt x="22335" y="21248"/>
                    </a:cubicBezTo>
                    <a:lnTo>
                      <a:pt x="738" y="21600"/>
                    </a:lnTo>
                    <a:lnTo>
                      <a:pt x="-1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38" name="Arc 1003"/>
              <p:cNvSpPr>
                <a:spLocks/>
              </p:cNvSpPr>
              <p:nvPr/>
            </p:nvSpPr>
            <p:spPr bwMode="auto">
              <a:xfrm rot="3960000">
                <a:off x="1334" y="2999"/>
                <a:ext cx="24" cy="61"/>
              </a:xfrm>
              <a:custGeom>
                <a:avLst/>
                <a:gdLst>
                  <a:gd name="T0" fmla="*/ 0 w 22518"/>
                  <a:gd name="T1" fmla="*/ 0 h 21600"/>
                  <a:gd name="T2" fmla="*/ 0 w 22518"/>
                  <a:gd name="T3" fmla="*/ 0 h 21600"/>
                  <a:gd name="T4" fmla="*/ 0 w 2251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518"/>
                  <a:gd name="T10" fmla="*/ 0 h 21600"/>
                  <a:gd name="T11" fmla="*/ 22518 w 2251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518" h="21600" fill="none" extrusionOk="0">
                    <a:moveTo>
                      <a:pt x="22518" y="0"/>
                    </a:moveTo>
                    <a:cubicBezTo>
                      <a:pt x="22518" y="11929"/>
                      <a:pt x="12847" y="21600"/>
                      <a:pt x="918" y="21600"/>
                    </a:cubicBezTo>
                    <a:cubicBezTo>
                      <a:pt x="611" y="21599"/>
                      <a:pt x="305" y="21593"/>
                      <a:pt x="-1" y="21580"/>
                    </a:cubicBezTo>
                  </a:path>
                  <a:path w="22518" h="21600" stroke="0" extrusionOk="0">
                    <a:moveTo>
                      <a:pt x="22518" y="0"/>
                    </a:moveTo>
                    <a:cubicBezTo>
                      <a:pt x="22518" y="11929"/>
                      <a:pt x="12847" y="21600"/>
                      <a:pt x="918" y="21600"/>
                    </a:cubicBezTo>
                    <a:cubicBezTo>
                      <a:pt x="611" y="21599"/>
                      <a:pt x="305" y="21593"/>
                      <a:pt x="-1" y="21580"/>
                    </a:cubicBezTo>
                    <a:lnTo>
                      <a:pt x="918" y="0"/>
                    </a:lnTo>
                    <a:lnTo>
                      <a:pt x="22518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39" name="Arc 1004"/>
              <p:cNvSpPr>
                <a:spLocks/>
              </p:cNvSpPr>
              <p:nvPr/>
            </p:nvSpPr>
            <p:spPr bwMode="auto">
              <a:xfrm rot="3960000">
                <a:off x="1392" y="2991"/>
                <a:ext cx="22" cy="60"/>
              </a:xfrm>
              <a:custGeom>
                <a:avLst/>
                <a:gdLst>
                  <a:gd name="T0" fmla="*/ 0 w 21597"/>
                  <a:gd name="T1" fmla="*/ 0 h 21578"/>
                  <a:gd name="T2" fmla="*/ 0 w 21597"/>
                  <a:gd name="T3" fmla="*/ 0 h 21578"/>
                  <a:gd name="T4" fmla="*/ 0 w 21597"/>
                  <a:gd name="T5" fmla="*/ 0 h 21578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578"/>
                  <a:gd name="T11" fmla="*/ 21597 w 21597"/>
                  <a:gd name="T12" fmla="*/ 21578 h 2157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578" fill="none" extrusionOk="0">
                    <a:moveTo>
                      <a:pt x="-1" y="21220"/>
                    </a:moveTo>
                    <a:cubicBezTo>
                      <a:pt x="188" y="9809"/>
                      <a:pt x="9222" y="514"/>
                      <a:pt x="20623" y="-1"/>
                    </a:cubicBezTo>
                  </a:path>
                  <a:path w="21597" h="21578" stroke="0" extrusionOk="0">
                    <a:moveTo>
                      <a:pt x="-1" y="21220"/>
                    </a:moveTo>
                    <a:cubicBezTo>
                      <a:pt x="188" y="9809"/>
                      <a:pt x="9222" y="514"/>
                      <a:pt x="20623" y="-1"/>
                    </a:cubicBezTo>
                    <a:lnTo>
                      <a:pt x="21597" y="21578"/>
                    </a:lnTo>
                    <a:lnTo>
                      <a:pt x="-1" y="2122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40" name="Arc 1005"/>
              <p:cNvSpPr>
                <a:spLocks/>
              </p:cNvSpPr>
              <p:nvPr/>
            </p:nvSpPr>
            <p:spPr bwMode="auto">
              <a:xfrm rot="3960000">
                <a:off x="1394" y="3140"/>
                <a:ext cx="30" cy="61"/>
              </a:xfrm>
              <a:custGeom>
                <a:avLst/>
                <a:gdLst>
                  <a:gd name="T0" fmla="*/ 0 w 21600"/>
                  <a:gd name="T1" fmla="*/ 0 h 21588"/>
                  <a:gd name="T2" fmla="*/ 0 w 21600"/>
                  <a:gd name="T3" fmla="*/ 0 h 21588"/>
                  <a:gd name="T4" fmla="*/ 0 w 21600"/>
                  <a:gd name="T5" fmla="*/ 0 h 2158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88"/>
                  <a:gd name="T11" fmla="*/ 21600 w 21600"/>
                  <a:gd name="T12" fmla="*/ 21588 h 215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88" fill="none" extrusionOk="0">
                    <a:moveTo>
                      <a:pt x="20868" y="21587"/>
                    </a:moveTo>
                    <a:cubicBezTo>
                      <a:pt x="9230" y="21192"/>
                      <a:pt x="-1" y="11644"/>
                      <a:pt x="-1" y="-1"/>
                    </a:cubicBezTo>
                  </a:path>
                  <a:path w="21600" h="21588" stroke="0" extrusionOk="0">
                    <a:moveTo>
                      <a:pt x="20868" y="21587"/>
                    </a:moveTo>
                    <a:cubicBezTo>
                      <a:pt x="9230" y="21192"/>
                      <a:pt x="-1" y="11644"/>
                      <a:pt x="-1" y="-1"/>
                    </a:cubicBezTo>
                    <a:lnTo>
                      <a:pt x="21600" y="0"/>
                    </a:lnTo>
                    <a:lnTo>
                      <a:pt x="20868" y="2158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41" name="Arc 1006"/>
              <p:cNvSpPr>
                <a:spLocks/>
              </p:cNvSpPr>
              <p:nvPr/>
            </p:nvSpPr>
            <p:spPr bwMode="auto">
              <a:xfrm rot="3960000">
                <a:off x="1442" y="3096"/>
                <a:ext cx="31" cy="62"/>
              </a:xfrm>
              <a:custGeom>
                <a:avLst/>
                <a:gdLst>
                  <a:gd name="T0" fmla="*/ 0 w 22320"/>
                  <a:gd name="T1" fmla="*/ 0 h 21600"/>
                  <a:gd name="T2" fmla="*/ 0 w 22320"/>
                  <a:gd name="T3" fmla="*/ 0 h 21600"/>
                  <a:gd name="T4" fmla="*/ 0 w 2232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20"/>
                  <a:gd name="T10" fmla="*/ 0 h 21600"/>
                  <a:gd name="T11" fmla="*/ 22320 w 2232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20" h="21600" fill="none" extrusionOk="0">
                    <a:moveTo>
                      <a:pt x="0" y="12"/>
                    </a:moveTo>
                    <a:cubicBezTo>
                      <a:pt x="239" y="4"/>
                      <a:pt x="479" y="-1"/>
                      <a:pt x="720" y="-1"/>
                    </a:cubicBezTo>
                    <a:cubicBezTo>
                      <a:pt x="12649" y="-1"/>
                      <a:pt x="22320" y="9670"/>
                      <a:pt x="22320" y="21600"/>
                    </a:cubicBezTo>
                  </a:path>
                  <a:path w="22320" h="21600" stroke="0" extrusionOk="0">
                    <a:moveTo>
                      <a:pt x="0" y="12"/>
                    </a:moveTo>
                    <a:cubicBezTo>
                      <a:pt x="239" y="4"/>
                      <a:pt x="479" y="-1"/>
                      <a:pt x="720" y="-1"/>
                    </a:cubicBezTo>
                    <a:cubicBezTo>
                      <a:pt x="12649" y="-1"/>
                      <a:pt x="22320" y="9670"/>
                      <a:pt x="22320" y="21600"/>
                    </a:cubicBezTo>
                    <a:lnTo>
                      <a:pt x="720" y="21600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42" name="Arc 1007"/>
              <p:cNvSpPr>
                <a:spLocks/>
              </p:cNvSpPr>
              <p:nvPr/>
            </p:nvSpPr>
            <p:spPr bwMode="auto">
              <a:xfrm rot="3960000">
                <a:off x="1371" y="3083"/>
                <a:ext cx="23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1"/>
                  <a:gd name="T11" fmla="*/ 21600 w 21600"/>
                  <a:gd name="T12" fmla="*/ 21951 h 219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1" fill="none" extrusionOk="0">
                    <a:moveTo>
                      <a:pt x="21597" y="-1"/>
                    </a:moveTo>
                    <a:cubicBezTo>
                      <a:pt x="21599" y="116"/>
                      <a:pt x="21600" y="233"/>
                      <a:pt x="21600" y="351"/>
                    </a:cubicBezTo>
                    <a:cubicBezTo>
                      <a:pt x="21600" y="12280"/>
                      <a:pt x="11929" y="21951"/>
                      <a:pt x="-1" y="21951"/>
                    </a:cubicBezTo>
                  </a:path>
                  <a:path w="21600" h="21951" stroke="0" extrusionOk="0">
                    <a:moveTo>
                      <a:pt x="21597" y="-1"/>
                    </a:moveTo>
                    <a:cubicBezTo>
                      <a:pt x="21599" y="116"/>
                      <a:pt x="21600" y="233"/>
                      <a:pt x="21600" y="351"/>
                    </a:cubicBezTo>
                    <a:cubicBezTo>
                      <a:pt x="21600" y="12280"/>
                      <a:pt x="11929" y="21951"/>
                      <a:pt x="-1" y="21951"/>
                    </a:cubicBezTo>
                    <a:lnTo>
                      <a:pt x="0" y="351"/>
                    </a:lnTo>
                    <a:lnTo>
                      <a:pt x="21597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43" name="Arc 1008"/>
              <p:cNvSpPr>
                <a:spLocks/>
              </p:cNvSpPr>
              <p:nvPr/>
            </p:nvSpPr>
            <p:spPr bwMode="auto">
              <a:xfrm rot="3960000">
                <a:off x="1430" y="3076"/>
                <a:ext cx="22" cy="61"/>
              </a:xfrm>
              <a:custGeom>
                <a:avLst/>
                <a:gdLst>
                  <a:gd name="T0" fmla="*/ 0 w 21600"/>
                  <a:gd name="T1" fmla="*/ 0 h 21578"/>
                  <a:gd name="T2" fmla="*/ 0 w 21600"/>
                  <a:gd name="T3" fmla="*/ 0 h 21578"/>
                  <a:gd name="T4" fmla="*/ 0 w 21600"/>
                  <a:gd name="T5" fmla="*/ 0 h 2157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78"/>
                  <a:gd name="T11" fmla="*/ 21600 w 21600"/>
                  <a:gd name="T12" fmla="*/ 21578 h 2157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78" fill="none" extrusionOk="0">
                    <a:moveTo>
                      <a:pt x="-1" y="21577"/>
                    </a:moveTo>
                    <a:cubicBezTo>
                      <a:pt x="-1" y="10030"/>
                      <a:pt x="9083" y="524"/>
                      <a:pt x="20619" y="0"/>
                    </a:cubicBezTo>
                  </a:path>
                  <a:path w="21600" h="21578" stroke="0" extrusionOk="0">
                    <a:moveTo>
                      <a:pt x="-1" y="21577"/>
                    </a:moveTo>
                    <a:cubicBezTo>
                      <a:pt x="-1" y="10030"/>
                      <a:pt x="9083" y="524"/>
                      <a:pt x="20619" y="0"/>
                    </a:cubicBezTo>
                    <a:lnTo>
                      <a:pt x="21600" y="21578"/>
                    </a:lnTo>
                    <a:lnTo>
                      <a:pt x="-1" y="2157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44" name="Arc 1009"/>
              <p:cNvSpPr>
                <a:spLocks/>
              </p:cNvSpPr>
              <p:nvPr/>
            </p:nvSpPr>
            <p:spPr bwMode="auto">
              <a:xfrm rot="-6840000">
                <a:off x="1524" y="3274"/>
                <a:ext cx="22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lnTo>
                      <a:pt x="21600" y="2159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161989" name="Group 1010"/>
          <p:cNvGrpSpPr>
            <a:grpSpLocks/>
          </p:cNvGrpSpPr>
          <p:nvPr/>
        </p:nvGrpSpPr>
        <p:grpSpPr bwMode="auto">
          <a:xfrm>
            <a:off x="3246438" y="5176838"/>
            <a:ext cx="963612" cy="225425"/>
            <a:chOff x="1954" y="3113"/>
            <a:chExt cx="606" cy="142"/>
          </a:xfrm>
        </p:grpSpPr>
        <p:sp>
          <p:nvSpPr>
            <p:cNvPr id="162265" name="AutoShape 1011"/>
            <p:cNvSpPr>
              <a:spLocks noChangeArrowheads="1"/>
            </p:cNvSpPr>
            <p:nvPr/>
          </p:nvSpPr>
          <p:spPr bwMode="auto">
            <a:xfrm>
              <a:off x="2538" y="3115"/>
              <a:ext cx="22" cy="140"/>
            </a:xfrm>
            <a:prstGeom prst="roundRect">
              <a:avLst>
                <a:gd name="adj" fmla="val 49995"/>
              </a:avLst>
            </a:prstGeom>
            <a:solidFill>
              <a:srgbClr val="FF5050"/>
            </a:solidFill>
            <a:ln>
              <a:noFill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266" name="AutoShape 1012"/>
            <p:cNvSpPr>
              <a:spLocks noChangeArrowheads="1"/>
            </p:cNvSpPr>
            <p:nvPr/>
          </p:nvSpPr>
          <p:spPr bwMode="auto">
            <a:xfrm>
              <a:off x="1954" y="3113"/>
              <a:ext cx="21" cy="140"/>
            </a:xfrm>
            <a:prstGeom prst="roundRect">
              <a:avLst>
                <a:gd name="adj" fmla="val 49995"/>
              </a:avLst>
            </a:prstGeom>
            <a:solidFill>
              <a:srgbClr val="FF5050"/>
            </a:solidFill>
            <a:ln>
              <a:noFill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grpSp>
          <p:nvGrpSpPr>
            <p:cNvPr id="162267" name="Group 1013"/>
            <p:cNvGrpSpPr>
              <a:grpSpLocks/>
            </p:cNvGrpSpPr>
            <p:nvPr/>
          </p:nvGrpSpPr>
          <p:grpSpPr bwMode="auto">
            <a:xfrm>
              <a:off x="1991" y="3120"/>
              <a:ext cx="543" cy="129"/>
              <a:chOff x="1991" y="3120"/>
              <a:chExt cx="543" cy="129"/>
            </a:xfrm>
          </p:grpSpPr>
          <p:sp>
            <p:nvSpPr>
              <p:cNvPr id="162293" name="Arc 1014"/>
              <p:cNvSpPr>
                <a:spLocks/>
              </p:cNvSpPr>
              <p:nvPr/>
            </p:nvSpPr>
            <p:spPr bwMode="auto">
              <a:xfrm rot="10800000">
                <a:off x="2467" y="3126"/>
                <a:ext cx="28" cy="61"/>
              </a:xfrm>
              <a:custGeom>
                <a:avLst/>
                <a:gdLst>
                  <a:gd name="T0" fmla="*/ 0 w 21600"/>
                  <a:gd name="T1" fmla="*/ 0 h 21957"/>
                  <a:gd name="T2" fmla="*/ 0 w 21600"/>
                  <a:gd name="T3" fmla="*/ 0 h 21957"/>
                  <a:gd name="T4" fmla="*/ 0 w 21600"/>
                  <a:gd name="T5" fmla="*/ 0 h 2195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7"/>
                  <a:gd name="T11" fmla="*/ 21600 w 21600"/>
                  <a:gd name="T12" fmla="*/ 21957 h 219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7" fill="none" extrusionOk="0">
                    <a:moveTo>
                      <a:pt x="21597" y="-1"/>
                    </a:moveTo>
                    <a:cubicBezTo>
                      <a:pt x="21599" y="118"/>
                      <a:pt x="21600" y="237"/>
                      <a:pt x="21600" y="357"/>
                    </a:cubicBezTo>
                    <a:cubicBezTo>
                      <a:pt x="21600" y="12286"/>
                      <a:pt x="11929" y="21957"/>
                      <a:pt x="-1" y="21957"/>
                    </a:cubicBezTo>
                  </a:path>
                  <a:path w="21600" h="21957" stroke="0" extrusionOk="0">
                    <a:moveTo>
                      <a:pt x="21597" y="-1"/>
                    </a:moveTo>
                    <a:cubicBezTo>
                      <a:pt x="21599" y="118"/>
                      <a:pt x="21600" y="237"/>
                      <a:pt x="21600" y="357"/>
                    </a:cubicBezTo>
                    <a:cubicBezTo>
                      <a:pt x="21600" y="12286"/>
                      <a:pt x="11929" y="21957"/>
                      <a:pt x="-1" y="21957"/>
                    </a:cubicBezTo>
                    <a:lnTo>
                      <a:pt x="0" y="357"/>
                    </a:lnTo>
                    <a:lnTo>
                      <a:pt x="21597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94" name="Arc 1015"/>
              <p:cNvSpPr>
                <a:spLocks/>
              </p:cNvSpPr>
              <p:nvPr/>
            </p:nvSpPr>
            <p:spPr bwMode="auto">
              <a:xfrm rot="10800000">
                <a:off x="2449" y="3181"/>
                <a:ext cx="29" cy="61"/>
              </a:xfrm>
              <a:custGeom>
                <a:avLst/>
                <a:gdLst>
                  <a:gd name="T0" fmla="*/ 0 w 21600"/>
                  <a:gd name="T1" fmla="*/ 0 h 21587"/>
                  <a:gd name="T2" fmla="*/ 0 w 21600"/>
                  <a:gd name="T3" fmla="*/ 0 h 21587"/>
                  <a:gd name="T4" fmla="*/ 0 w 21600"/>
                  <a:gd name="T5" fmla="*/ 0 h 2158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87"/>
                  <a:gd name="T11" fmla="*/ 21600 w 21600"/>
                  <a:gd name="T12" fmla="*/ 21587 h 215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87" fill="none" extrusionOk="0">
                    <a:moveTo>
                      <a:pt x="-1" y="21586"/>
                    </a:moveTo>
                    <a:cubicBezTo>
                      <a:pt x="-1" y="9952"/>
                      <a:pt x="9215" y="408"/>
                      <a:pt x="20843" y="0"/>
                    </a:cubicBezTo>
                  </a:path>
                  <a:path w="21600" h="21587" stroke="0" extrusionOk="0">
                    <a:moveTo>
                      <a:pt x="-1" y="21586"/>
                    </a:moveTo>
                    <a:cubicBezTo>
                      <a:pt x="-1" y="9952"/>
                      <a:pt x="9215" y="408"/>
                      <a:pt x="20843" y="0"/>
                    </a:cubicBezTo>
                    <a:lnTo>
                      <a:pt x="21600" y="21587"/>
                    </a:lnTo>
                    <a:lnTo>
                      <a:pt x="-1" y="2158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95" name="Arc 1016"/>
              <p:cNvSpPr>
                <a:spLocks/>
              </p:cNvSpPr>
              <p:nvPr/>
            </p:nvSpPr>
            <p:spPr bwMode="auto">
              <a:xfrm rot="10800000">
                <a:off x="2408" y="3130"/>
                <a:ext cx="21" cy="61"/>
              </a:xfrm>
              <a:custGeom>
                <a:avLst/>
                <a:gdLst>
                  <a:gd name="T0" fmla="*/ 0 w 21600"/>
                  <a:gd name="T1" fmla="*/ 0 h 21957"/>
                  <a:gd name="T2" fmla="*/ 0 w 21600"/>
                  <a:gd name="T3" fmla="*/ 0 h 21957"/>
                  <a:gd name="T4" fmla="*/ 0 w 21600"/>
                  <a:gd name="T5" fmla="*/ 0 h 2195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7"/>
                  <a:gd name="T11" fmla="*/ 21600 w 21600"/>
                  <a:gd name="T12" fmla="*/ 21957 h 219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7" fill="none" extrusionOk="0">
                    <a:moveTo>
                      <a:pt x="21600" y="21956"/>
                    </a:moveTo>
                    <a:cubicBezTo>
                      <a:pt x="9670" y="21957"/>
                      <a:pt x="0" y="12286"/>
                      <a:pt x="0" y="357"/>
                    </a:cubicBezTo>
                    <a:cubicBezTo>
                      <a:pt x="0" y="237"/>
                      <a:pt x="0" y="118"/>
                      <a:pt x="2" y="-1"/>
                    </a:cubicBezTo>
                  </a:path>
                  <a:path w="21600" h="21957" stroke="0" extrusionOk="0">
                    <a:moveTo>
                      <a:pt x="21600" y="21956"/>
                    </a:moveTo>
                    <a:cubicBezTo>
                      <a:pt x="9670" y="21957"/>
                      <a:pt x="0" y="12286"/>
                      <a:pt x="0" y="357"/>
                    </a:cubicBezTo>
                    <a:cubicBezTo>
                      <a:pt x="0" y="237"/>
                      <a:pt x="0" y="118"/>
                      <a:pt x="2" y="-1"/>
                    </a:cubicBezTo>
                    <a:lnTo>
                      <a:pt x="21600" y="357"/>
                    </a:lnTo>
                    <a:lnTo>
                      <a:pt x="21600" y="2195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96" name="Arc 1017"/>
              <p:cNvSpPr>
                <a:spLocks/>
              </p:cNvSpPr>
              <p:nvPr/>
            </p:nvSpPr>
            <p:spPr bwMode="auto">
              <a:xfrm rot="10800000">
                <a:off x="2513" y="3187"/>
                <a:ext cx="21" cy="62"/>
              </a:xfrm>
              <a:custGeom>
                <a:avLst/>
                <a:gdLst>
                  <a:gd name="T0" fmla="*/ 0 w 21597"/>
                  <a:gd name="T1" fmla="*/ 0 h 21600"/>
                  <a:gd name="T2" fmla="*/ 0 w 21597"/>
                  <a:gd name="T3" fmla="*/ 0 h 21600"/>
                  <a:gd name="T4" fmla="*/ 0 w 2159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600"/>
                  <a:gd name="T11" fmla="*/ 21597 w 2159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600" fill="none" extrusionOk="0">
                    <a:moveTo>
                      <a:pt x="0" y="-1"/>
                    </a:moveTo>
                    <a:cubicBezTo>
                      <a:pt x="11792" y="-1"/>
                      <a:pt x="21405" y="9458"/>
                      <a:pt x="21597" y="21248"/>
                    </a:cubicBezTo>
                  </a:path>
                  <a:path w="21597" h="21600" stroke="0" extrusionOk="0">
                    <a:moveTo>
                      <a:pt x="0" y="-1"/>
                    </a:moveTo>
                    <a:cubicBezTo>
                      <a:pt x="11792" y="-1"/>
                      <a:pt x="21405" y="9458"/>
                      <a:pt x="21597" y="21248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97" name="Arc 1018"/>
              <p:cNvSpPr>
                <a:spLocks/>
              </p:cNvSpPr>
              <p:nvPr/>
            </p:nvSpPr>
            <p:spPr bwMode="auto">
              <a:xfrm rot="10800000">
                <a:off x="2420" y="3182"/>
                <a:ext cx="21" cy="61"/>
              </a:xfrm>
              <a:custGeom>
                <a:avLst/>
                <a:gdLst>
                  <a:gd name="T0" fmla="*/ 0 w 21597"/>
                  <a:gd name="T1" fmla="*/ 0 h 21600"/>
                  <a:gd name="T2" fmla="*/ 0 w 21597"/>
                  <a:gd name="T3" fmla="*/ 0 h 21600"/>
                  <a:gd name="T4" fmla="*/ 0 w 2159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600"/>
                  <a:gd name="T11" fmla="*/ 21597 w 2159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600" fill="none" extrusionOk="0">
                    <a:moveTo>
                      <a:pt x="0" y="-1"/>
                    </a:moveTo>
                    <a:cubicBezTo>
                      <a:pt x="11790" y="-1"/>
                      <a:pt x="21402" y="9454"/>
                      <a:pt x="21597" y="21242"/>
                    </a:cubicBezTo>
                  </a:path>
                  <a:path w="21597" h="21600" stroke="0" extrusionOk="0">
                    <a:moveTo>
                      <a:pt x="0" y="-1"/>
                    </a:moveTo>
                    <a:cubicBezTo>
                      <a:pt x="11790" y="-1"/>
                      <a:pt x="21402" y="9454"/>
                      <a:pt x="21597" y="21242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98" name="Arc 1019"/>
              <p:cNvSpPr>
                <a:spLocks/>
              </p:cNvSpPr>
              <p:nvPr/>
            </p:nvSpPr>
            <p:spPr bwMode="auto">
              <a:xfrm rot="10800000">
                <a:off x="2376" y="3127"/>
                <a:ext cx="28" cy="62"/>
              </a:xfrm>
              <a:custGeom>
                <a:avLst/>
                <a:gdLst>
                  <a:gd name="T0" fmla="*/ 0 w 22421"/>
                  <a:gd name="T1" fmla="*/ 0 h 21964"/>
                  <a:gd name="T2" fmla="*/ 0 w 22421"/>
                  <a:gd name="T3" fmla="*/ 0 h 21964"/>
                  <a:gd name="T4" fmla="*/ 0 w 22421"/>
                  <a:gd name="T5" fmla="*/ 0 h 21964"/>
                  <a:gd name="T6" fmla="*/ 0 60000 65536"/>
                  <a:gd name="T7" fmla="*/ 0 60000 65536"/>
                  <a:gd name="T8" fmla="*/ 0 60000 65536"/>
                  <a:gd name="T9" fmla="*/ 0 w 22421"/>
                  <a:gd name="T10" fmla="*/ 0 h 21964"/>
                  <a:gd name="T11" fmla="*/ 22421 w 22421"/>
                  <a:gd name="T12" fmla="*/ 21964 h 219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421" h="21964" fill="none" extrusionOk="0">
                    <a:moveTo>
                      <a:pt x="22417" y="0"/>
                    </a:moveTo>
                    <a:cubicBezTo>
                      <a:pt x="22419" y="121"/>
                      <a:pt x="22421" y="242"/>
                      <a:pt x="22421" y="364"/>
                    </a:cubicBezTo>
                    <a:cubicBezTo>
                      <a:pt x="22421" y="12293"/>
                      <a:pt x="12750" y="21964"/>
                      <a:pt x="821" y="21964"/>
                    </a:cubicBezTo>
                    <a:cubicBezTo>
                      <a:pt x="547" y="21963"/>
                      <a:pt x="273" y="21958"/>
                      <a:pt x="-1" y="21948"/>
                    </a:cubicBezTo>
                  </a:path>
                  <a:path w="22421" h="21964" stroke="0" extrusionOk="0">
                    <a:moveTo>
                      <a:pt x="22417" y="0"/>
                    </a:moveTo>
                    <a:cubicBezTo>
                      <a:pt x="22419" y="121"/>
                      <a:pt x="22421" y="242"/>
                      <a:pt x="22421" y="364"/>
                    </a:cubicBezTo>
                    <a:cubicBezTo>
                      <a:pt x="22421" y="12293"/>
                      <a:pt x="12750" y="21964"/>
                      <a:pt x="821" y="21964"/>
                    </a:cubicBezTo>
                    <a:cubicBezTo>
                      <a:pt x="547" y="21963"/>
                      <a:pt x="273" y="21958"/>
                      <a:pt x="-1" y="21948"/>
                    </a:cubicBezTo>
                    <a:lnTo>
                      <a:pt x="821" y="364"/>
                    </a:lnTo>
                    <a:lnTo>
                      <a:pt x="22417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99" name="Arc 1020"/>
              <p:cNvSpPr>
                <a:spLocks/>
              </p:cNvSpPr>
              <p:nvPr/>
            </p:nvSpPr>
            <p:spPr bwMode="auto">
              <a:xfrm rot="10800000">
                <a:off x="2360" y="3185"/>
                <a:ext cx="27" cy="61"/>
              </a:xfrm>
              <a:custGeom>
                <a:avLst/>
                <a:gdLst>
                  <a:gd name="T0" fmla="*/ 0 w 21600"/>
                  <a:gd name="T1" fmla="*/ 0 h 21585"/>
                  <a:gd name="T2" fmla="*/ 0 w 21600"/>
                  <a:gd name="T3" fmla="*/ 0 h 21585"/>
                  <a:gd name="T4" fmla="*/ 0 w 21600"/>
                  <a:gd name="T5" fmla="*/ 0 h 2158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85"/>
                  <a:gd name="T11" fmla="*/ 21600 w 21600"/>
                  <a:gd name="T12" fmla="*/ 21585 h 215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85" fill="none" extrusionOk="0">
                    <a:moveTo>
                      <a:pt x="-1" y="21584"/>
                    </a:moveTo>
                    <a:cubicBezTo>
                      <a:pt x="-1" y="9966"/>
                      <a:pt x="9190" y="429"/>
                      <a:pt x="20800" y="-1"/>
                    </a:cubicBezTo>
                  </a:path>
                  <a:path w="21600" h="21585" stroke="0" extrusionOk="0">
                    <a:moveTo>
                      <a:pt x="-1" y="21584"/>
                    </a:moveTo>
                    <a:cubicBezTo>
                      <a:pt x="-1" y="9966"/>
                      <a:pt x="9190" y="429"/>
                      <a:pt x="20800" y="-1"/>
                    </a:cubicBezTo>
                    <a:lnTo>
                      <a:pt x="21600" y="21585"/>
                    </a:lnTo>
                    <a:lnTo>
                      <a:pt x="-1" y="2158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00" name="Arc 1021"/>
              <p:cNvSpPr>
                <a:spLocks/>
              </p:cNvSpPr>
              <p:nvPr/>
            </p:nvSpPr>
            <p:spPr bwMode="auto">
              <a:xfrm>
                <a:off x="2049" y="3183"/>
                <a:ext cx="28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1"/>
                  <a:gd name="T11" fmla="*/ 21600 w 21600"/>
                  <a:gd name="T12" fmla="*/ 21951 h 219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1" fill="none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</a:path>
                  <a:path w="21600" h="21951" stroke="0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  <a:lnTo>
                      <a:pt x="21600" y="351"/>
                    </a:lnTo>
                    <a:lnTo>
                      <a:pt x="21600" y="2195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01" name="Arc 1022"/>
              <p:cNvSpPr>
                <a:spLocks/>
              </p:cNvSpPr>
              <p:nvPr/>
            </p:nvSpPr>
            <p:spPr bwMode="auto">
              <a:xfrm>
                <a:off x="2026" y="3120"/>
                <a:ext cx="29" cy="62"/>
              </a:xfrm>
              <a:custGeom>
                <a:avLst/>
                <a:gdLst>
                  <a:gd name="T0" fmla="*/ 0 w 22362"/>
                  <a:gd name="T1" fmla="*/ 0 h 21600"/>
                  <a:gd name="T2" fmla="*/ 0 w 22362"/>
                  <a:gd name="T3" fmla="*/ 0 h 21600"/>
                  <a:gd name="T4" fmla="*/ 0 w 2236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62"/>
                  <a:gd name="T10" fmla="*/ 0 h 21600"/>
                  <a:gd name="T11" fmla="*/ 22362 w 2236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62" h="21600" fill="none" extrusionOk="0">
                    <a:moveTo>
                      <a:pt x="-1" y="13"/>
                    </a:moveTo>
                    <a:cubicBezTo>
                      <a:pt x="254" y="4"/>
                      <a:pt x="509" y="-1"/>
                      <a:pt x="765" y="-1"/>
                    </a:cubicBezTo>
                    <a:cubicBezTo>
                      <a:pt x="12557" y="-1"/>
                      <a:pt x="22170" y="9458"/>
                      <a:pt x="22362" y="21248"/>
                    </a:cubicBezTo>
                  </a:path>
                  <a:path w="22362" h="21600" stroke="0" extrusionOk="0">
                    <a:moveTo>
                      <a:pt x="-1" y="13"/>
                    </a:moveTo>
                    <a:cubicBezTo>
                      <a:pt x="254" y="4"/>
                      <a:pt x="509" y="-1"/>
                      <a:pt x="765" y="-1"/>
                    </a:cubicBezTo>
                    <a:cubicBezTo>
                      <a:pt x="12557" y="-1"/>
                      <a:pt x="22170" y="9458"/>
                      <a:pt x="22362" y="21248"/>
                    </a:cubicBezTo>
                    <a:lnTo>
                      <a:pt x="765" y="21600"/>
                    </a:lnTo>
                    <a:lnTo>
                      <a:pt x="-1" y="1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02" name="Arc 1023"/>
              <p:cNvSpPr>
                <a:spLocks/>
              </p:cNvSpPr>
              <p:nvPr/>
            </p:nvSpPr>
            <p:spPr bwMode="auto">
              <a:xfrm>
                <a:off x="1991" y="3178"/>
                <a:ext cx="21" cy="61"/>
              </a:xfrm>
              <a:custGeom>
                <a:avLst/>
                <a:gdLst>
                  <a:gd name="T0" fmla="*/ 0 w 21600"/>
                  <a:gd name="T1" fmla="*/ 0 h 21957"/>
                  <a:gd name="T2" fmla="*/ 0 w 21600"/>
                  <a:gd name="T3" fmla="*/ 0 h 21957"/>
                  <a:gd name="T4" fmla="*/ 0 w 21600"/>
                  <a:gd name="T5" fmla="*/ 0 h 2195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7"/>
                  <a:gd name="T11" fmla="*/ 21600 w 21600"/>
                  <a:gd name="T12" fmla="*/ 21957 h 219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7" fill="none" extrusionOk="0">
                    <a:moveTo>
                      <a:pt x="21597" y="-1"/>
                    </a:moveTo>
                    <a:cubicBezTo>
                      <a:pt x="21599" y="118"/>
                      <a:pt x="21600" y="237"/>
                      <a:pt x="21600" y="357"/>
                    </a:cubicBezTo>
                    <a:cubicBezTo>
                      <a:pt x="21600" y="12286"/>
                      <a:pt x="11929" y="21957"/>
                      <a:pt x="-1" y="21957"/>
                    </a:cubicBezTo>
                  </a:path>
                  <a:path w="21600" h="21957" stroke="0" extrusionOk="0">
                    <a:moveTo>
                      <a:pt x="21597" y="-1"/>
                    </a:moveTo>
                    <a:cubicBezTo>
                      <a:pt x="21599" y="118"/>
                      <a:pt x="21600" y="237"/>
                      <a:pt x="21600" y="357"/>
                    </a:cubicBezTo>
                    <a:cubicBezTo>
                      <a:pt x="21600" y="12286"/>
                      <a:pt x="11929" y="21957"/>
                      <a:pt x="-1" y="21957"/>
                    </a:cubicBezTo>
                    <a:lnTo>
                      <a:pt x="0" y="357"/>
                    </a:lnTo>
                    <a:lnTo>
                      <a:pt x="21597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03" name="Arc 0"/>
              <p:cNvSpPr>
                <a:spLocks/>
              </p:cNvSpPr>
              <p:nvPr/>
            </p:nvSpPr>
            <p:spPr bwMode="auto">
              <a:xfrm>
                <a:off x="2010" y="3123"/>
                <a:ext cx="21" cy="60"/>
              </a:xfrm>
              <a:custGeom>
                <a:avLst/>
                <a:gdLst>
                  <a:gd name="T0" fmla="*/ 0 w 21597"/>
                  <a:gd name="T1" fmla="*/ 0 h 21576"/>
                  <a:gd name="T2" fmla="*/ 0 w 21597"/>
                  <a:gd name="T3" fmla="*/ 0 h 21576"/>
                  <a:gd name="T4" fmla="*/ 0 w 21597"/>
                  <a:gd name="T5" fmla="*/ 0 h 21576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576"/>
                  <a:gd name="T11" fmla="*/ 21597 w 21597"/>
                  <a:gd name="T12" fmla="*/ 21576 h 215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576" fill="none" extrusionOk="0">
                    <a:moveTo>
                      <a:pt x="-1" y="21218"/>
                    </a:moveTo>
                    <a:cubicBezTo>
                      <a:pt x="188" y="9825"/>
                      <a:pt x="9195" y="537"/>
                      <a:pt x="20578" y="0"/>
                    </a:cubicBezTo>
                  </a:path>
                  <a:path w="21597" h="21576" stroke="0" extrusionOk="0">
                    <a:moveTo>
                      <a:pt x="-1" y="21218"/>
                    </a:moveTo>
                    <a:cubicBezTo>
                      <a:pt x="188" y="9825"/>
                      <a:pt x="9195" y="537"/>
                      <a:pt x="20578" y="0"/>
                    </a:cubicBezTo>
                    <a:lnTo>
                      <a:pt x="21597" y="21576"/>
                    </a:lnTo>
                    <a:lnTo>
                      <a:pt x="-1" y="2121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04" name="Arc 1"/>
              <p:cNvSpPr>
                <a:spLocks/>
              </p:cNvSpPr>
              <p:nvPr/>
            </p:nvSpPr>
            <p:spPr bwMode="auto">
              <a:xfrm>
                <a:off x="2144" y="3183"/>
                <a:ext cx="28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1"/>
                  <a:gd name="T11" fmla="*/ 21600 w 21600"/>
                  <a:gd name="T12" fmla="*/ 21951 h 219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1" fill="none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</a:path>
                  <a:path w="21600" h="21951" stroke="0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  <a:lnTo>
                      <a:pt x="21600" y="351"/>
                    </a:lnTo>
                    <a:lnTo>
                      <a:pt x="21600" y="2195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05" name="Arc 2"/>
              <p:cNvSpPr>
                <a:spLocks/>
              </p:cNvSpPr>
              <p:nvPr/>
            </p:nvSpPr>
            <p:spPr bwMode="auto">
              <a:xfrm>
                <a:off x="2119" y="3126"/>
                <a:ext cx="29" cy="61"/>
              </a:xfrm>
              <a:custGeom>
                <a:avLst/>
                <a:gdLst>
                  <a:gd name="T0" fmla="*/ 0 w 22371"/>
                  <a:gd name="T1" fmla="*/ 0 h 21600"/>
                  <a:gd name="T2" fmla="*/ 0 w 22371"/>
                  <a:gd name="T3" fmla="*/ 0 h 21600"/>
                  <a:gd name="T4" fmla="*/ 0 w 2237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71"/>
                  <a:gd name="T10" fmla="*/ 0 h 21600"/>
                  <a:gd name="T11" fmla="*/ 22371 w 2237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71" h="21600" fill="none" extrusionOk="0">
                    <a:moveTo>
                      <a:pt x="-1" y="13"/>
                    </a:moveTo>
                    <a:cubicBezTo>
                      <a:pt x="256" y="4"/>
                      <a:pt x="513" y="-1"/>
                      <a:pt x="771" y="-1"/>
                    </a:cubicBezTo>
                    <a:cubicBezTo>
                      <a:pt x="12700" y="-1"/>
                      <a:pt x="22371" y="9670"/>
                      <a:pt x="22371" y="21600"/>
                    </a:cubicBezTo>
                  </a:path>
                  <a:path w="22371" h="21600" stroke="0" extrusionOk="0">
                    <a:moveTo>
                      <a:pt x="-1" y="13"/>
                    </a:moveTo>
                    <a:cubicBezTo>
                      <a:pt x="256" y="4"/>
                      <a:pt x="513" y="-1"/>
                      <a:pt x="771" y="-1"/>
                    </a:cubicBezTo>
                    <a:cubicBezTo>
                      <a:pt x="12700" y="-1"/>
                      <a:pt x="22371" y="9670"/>
                      <a:pt x="22371" y="21600"/>
                    </a:cubicBezTo>
                    <a:lnTo>
                      <a:pt x="771" y="21600"/>
                    </a:lnTo>
                    <a:lnTo>
                      <a:pt x="-1" y="1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06" name="Arc 3"/>
              <p:cNvSpPr>
                <a:spLocks/>
              </p:cNvSpPr>
              <p:nvPr/>
            </p:nvSpPr>
            <p:spPr bwMode="auto">
              <a:xfrm>
                <a:off x="2082" y="3183"/>
                <a:ext cx="21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07" name="Arc 4"/>
              <p:cNvSpPr>
                <a:spLocks/>
              </p:cNvSpPr>
              <p:nvPr/>
            </p:nvSpPr>
            <p:spPr bwMode="auto">
              <a:xfrm>
                <a:off x="2093" y="3128"/>
                <a:ext cx="21" cy="60"/>
              </a:xfrm>
              <a:custGeom>
                <a:avLst/>
                <a:gdLst>
                  <a:gd name="T0" fmla="*/ 0 w 21597"/>
                  <a:gd name="T1" fmla="*/ 0 h 21576"/>
                  <a:gd name="T2" fmla="*/ 0 w 21597"/>
                  <a:gd name="T3" fmla="*/ 0 h 21576"/>
                  <a:gd name="T4" fmla="*/ 0 w 21597"/>
                  <a:gd name="T5" fmla="*/ 0 h 21576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576"/>
                  <a:gd name="T11" fmla="*/ 21597 w 21597"/>
                  <a:gd name="T12" fmla="*/ 21576 h 215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576" fill="none" extrusionOk="0">
                    <a:moveTo>
                      <a:pt x="-1" y="21218"/>
                    </a:moveTo>
                    <a:cubicBezTo>
                      <a:pt x="188" y="9825"/>
                      <a:pt x="9195" y="537"/>
                      <a:pt x="20578" y="0"/>
                    </a:cubicBezTo>
                  </a:path>
                  <a:path w="21597" h="21576" stroke="0" extrusionOk="0">
                    <a:moveTo>
                      <a:pt x="-1" y="21218"/>
                    </a:moveTo>
                    <a:cubicBezTo>
                      <a:pt x="188" y="9825"/>
                      <a:pt x="9195" y="537"/>
                      <a:pt x="20578" y="0"/>
                    </a:cubicBezTo>
                    <a:lnTo>
                      <a:pt x="21597" y="21576"/>
                    </a:lnTo>
                    <a:lnTo>
                      <a:pt x="-1" y="2121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08" name="Arc 5"/>
              <p:cNvSpPr>
                <a:spLocks/>
              </p:cNvSpPr>
              <p:nvPr/>
            </p:nvSpPr>
            <p:spPr bwMode="auto">
              <a:xfrm>
                <a:off x="2231" y="3183"/>
                <a:ext cx="28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1"/>
                  <a:gd name="T11" fmla="*/ 21600 w 21600"/>
                  <a:gd name="T12" fmla="*/ 21951 h 219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1" fill="none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</a:path>
                  <a:path w="21600" h="21951" stroke="0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  <a:lnTo>
                      <a:pt x="21600" y="351"/>
                    </a:lnTo>
                    <a:lnTo>
                      <a:pt x="21600" y="2195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09" name="Arc 6"/>
              <p:cNvSpPr>
                <a:spLocks/>
              </p:cNvSpPr>
              <p:nvPr/>
            </p:nvSpPr>
            <p:spPr bwMode="auto">
              <a:xfrm>
                <a:off x="2205" y="3124"/>
                <a:ext cx="29" cy="62"/>
              </a:xfrm>
              <a:custGeom>
                <a:avLst/>
                <a:gdLst>
                  <a:gd name="T0" fmla="*/ 0 w 22348"/>
                  <a:gd name="T1" fmla="*/ 0 h 21600"/>
                  <a:gd name="T2" fmla="*/ 0 w 22348"/>
                  <a:gd name="T3" fmla="*/ 0 h 21600"/>
                  <a:gd name="T4" fmla="*/ 0 w 2234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48"/>
                  <a:gd name="T10" fmla="*/ 0 h 21600"/>
                  <a:gd name="T11" fmla="*/ 22348 w 2234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48" h="21600" fill="none" extrusionOk="0">
                    <a:moveTo>
                      <a:pt x="0" y="13"/>
                    </a:moveTo>
                    <a:cubicBezTo>
                      <a:pt x="250" y="4"/>
                      <a:pt x="500" y="-1"/>
                      <a:pt x="751" y="-1"/>
                    </a:cubicBezTo>
                    <a:cubicBezTo>
                      <a:pt x="12541" y="-1"/>
                      <a:pt x="22153" y="9454"/>
                      <a:pt x="22348" y="21242"/>
                    </a:cubicBezTo>
                  </a:path>
                  <a:path w="22348" h="21600" stroke="0" extrusionOk="0">
                    <a:moveTo>
                      <a:pt x="0" y="13"/>
                    </a:moveTo>
                    <a:cubicBezTo>
                      <a:pt x="250" y="4"/>
                      <a:pt x="500" y="-1"/>
                      <a:pt x="751" y="-1"/>
                    </a:cubicBezTo>
                    <a:cubicBezTo>
                      <a:pt x="12541" y="-1"/>
                      <a:pt x="22153" y="9454"/>
                      <a:pt x="22348" y="21242"/>
                    </a:cubicBezTo>
                    <a:lnTo>
                      <a:pt x="751" y="21600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10" name="Arc 7"/>
              <p:cNvSpPr>
                <a:spLocks/>
              </p:cNvSpPr>
              <p:nvPr/>
            </p:nvSpPr>
            <p:spPr bwMode="auto">
              <a:xfrm>
                <a:off x="2167" y="3183"/>
                <a:ext cx="22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11" name="Arc 8"/>
              <p:cNvSpPr>
                <a:spLocks/>
              </p:cNvSpPr>
              <p:nvPr/>
            </p:nvSpPr>
            <p:spPr bwMode="auto">
              <a:xfrm>
                <a:off x="2183" y="3128"/>
                <a:ext cx="21" cy="60"/>
              </a:xfrm>
              <a:custGeom>
                <a:avLst/>
                <a:gdLst>
                  <a:gd name="T0" fmla="*/ 0 w 21597"/>
                  <a:gd name="T1" fmla="*/ 0 h 21577"/>
                  <a:gd name="T2" fmla="*/ 0 w 21597"/>
                  <a:gd name="T3" fmla="*/ 0 h 21577"/>
                  <a:gd name="T4" fmla="*/ 0 w 21597"/>
                  <a:gd name="T5" fmla="*/ 0 h 21577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577"/>
                  <a:gd name="T11" fmla="*/ 21597 w 21597"/>
                  <a:gd name="T12" fmla="*/ 21577 h 2157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577" fill="none" extrusionOk="0">
                    <a:moveTo>
                      <a:pt x="-1" y="21227"/>
                    </a:moveTo>
                    <a:cubicBezTo>
                      <a:pt x="184" y="9821"/>
                      <a:pt x="9206" y="525"/>
                      <a:pt x="20601" y="-1"/>
                    </a:cubicBezTo>
                  </a:path>
                  <a:path w="21597" h="21577" stroke="0" extrusionOk="0">
                    <a:moveTo>
                      <a:pt x="-1" y="21227"/>
                    </a:moveTo>
                    <a:cubicBezTo>
                      <a:pt x="184" y="9821"/>
                      <a:pt x="9206" y="525"/>
                      <a:pt x="20601" y="-1"/>
                    </a:cubicBezTo>
                    <a:lnTo>
                      <a:pt x="21597" y="21577"/>
                    </a:lnTo>
                    <a:lnTo>
                      <a:pt x="-1" y="2122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12" name="Arc 9"/>
              <p:cNvSpPr>
                <a:spLocks/>
              </p:cNvSpPr>
              <p:nvPr/>
            </p:nvSpPr>
            <p:spPr bwMode="auto">
              <a:xfrm>
                <a:off x="2323" y="3183"/>
                <a:ext cx="29" cy="62"/>
              </a:xfrm>
              <a:custGeom>
                <a:avLst/>
                <a:gdLst>
                  <a:gd name="T0" fmla="*/ 0 w 21600"/>
                  <a:gd name="T1" fmla="*/ 0 h 21931"/>
                  <a:gd name="T2" fmla="*/ 0 w 21600"/>
                  <a:gd name="T3" fmla="*/ 0 h 21931"/>
                  <a:gd name="T4" fmla="*/ 0 w 21600"/>
                  <a:gd name="T5" fmla="*/ 0 h 2193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31"/>
                  <a:gd name="T11" fmla="*/ 21600 w 21600"/>
                  <a:gd name="T12" fmla="*/ 21931 h 219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31" fill="none" extrusionOk="0">
                    <a:moveTo>
                      <a:pt x="20835" y="21931"/>
                    </a:moveTo>
                    <a:cubicBezTo>
                      <a:pt x="9211" y="21520"/>
                      <a:pt x="0" y="11977"/>
                      <a:pt x="0" y="345"/>
                    </a:cubicBezTo>
                    <a:cubicBezTo>
                      <a:pt x="0" y="229"/>
                      <a:pt x="0" y="114"/>
                      <a:pt x="2" y="-1"/>
                    </a:cubicBezTo>
                  </a:path>
                  <a:path w="21600" h="21931" stroke="0" extrusionOk="0">
                    <a:moveTo>
                      <a:pt x="20835" y="21931"/>
                    </a:moveTo>
                    <a:cubicBezTo>
                      <a:pt x="9211" y="21520"/>
                      <a:pt x="0" y="11977"/>
                      <a:pt x="0" y="345"/>
                    </a:cubicBezTo>
                    <a:cubicBezTo>
                      <a:pt x="0" y="229"/>
                      <a:pt x="0" y="114"/>
                      <a:pt x="2" y="-1"/>
                    </a:cubicBezTo>
                    <a:lnTo>
                      <a:pt x="21600" y="345"/>
                    </a:lnTo>
                    <a:lnTo>
                      <a:pt x="20835" y="2193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13" name="Arc 10"/>
              <p:cNvSpPr>
                <a:spLocks/>
              </p:cNvSpPr>
              <p:nvPr/>
            </p:nvSpPr>
            <p:spPr bwMode="auto">
              <a:xfrm>
                <a:off x="2301" y="3122"/>
                <a:ext cx="30" cy="62"/>
              </a:xfrm>
              <a:custGeom>
                <a:avLst/>
                <a:gdLst>
                  <a:gd name="T0" fmla="*/ 0 w 22335"/>
                  <a:gd name="T1" fmla="*/ 0 h 21600"/>
                  <a:gd name="T2" fmla="*/ 0 w 22335"/>
                  <a:gd name="T3" fmla="*/ 0 h 21600"/>
                  <a:gd name="T4" fmla="*/ 0 w 2233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35"/>
                  <a:gd name="T10" fmla="*/ 0 h 21600"/>
                  <a:gd name="T11" fmla="*/ 22335 w 2233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35" h="21600" fill="none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8" y="-1"/>
                    </a:cubicBezTo>
                    <a:cubicBezTo>
                      <a:pt x="12530" y="-1"/>
                      <a:pt x="22143" y="9458"/>
                      <a:pt x="22335" y="21248"/>
                    </a:cubicBezTo>
                  </a:path>
                  <a:path w="22335" h="21600" stroke="0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8" y="-1"/>
                    </a:cubicBezTo>
                    <a:cubicBezTo>
                      <a:pt x="12530" y="-1"/>
                      <a:pt x="22143" y="9458"/>
                      <a:pt x="22335" y="21248"/>
                    </a:cubicBezTo>
                    <a:lnTo>
                      <a:pt x="738" y="21600"/>
                    </a:lnTo>
                    <a:lnTo>
                      <a:pt x="-1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14" name="Arc 11"/>
              <p:cNvSpPr>
                <a:spLocks/>
              </p:cNvSpPr>
              <p:nvPr/>
            </p:nvSpPr>
            <p:spPr bwMode="auto">
              <a:xfrm>
                <a:off x="2260" y="3183"/>
                <a:ext cx="22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15" name="Arc 12"/>
              <p:cNvSpPr>
                <a:spLocks/>
              </p:cNvSpPr>
              <p:nvPr/>
            </p:nvSpPr>
            <p:spPr bwMode="auto">
              <a:xfrm>
                <a:off x="2277" y="3128"/>
                <a:ext cx="21" cy="60"/>
              </a:xfrm>
              <a:custGeom>
                <a:avLst/>
                <a:gdLst>
                  <a:gd name="T0" fmla="*/ 0 w 21597"/>
                  <a:gd name="T1" fmla="*/ 0 h 21576"/>
                  <a:gd name="T2" fmla="*/ 0 w 21597"/>
                  <a:gd name="T3" fmla="*/ 0 h 21576"/>
                  <a:gd name="T4" fmla="*/ 0 w 21597"/>
                  <a:gd name="T5" fmla="*/ 0 h 21576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576"/>
                  <a:gd name="T11" fmla="*/ 21597 w 21597"/>
                  <a:gd name="T12" fmla="*/ 21576 h 215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576" fill="none" extrusionOk="0">
                    <a:moveTo>
                      <a:pt x="-1" y="21218"/>
                    </a:moveTo>
                    <a:cubicBezTo>
                      <a:pt x="188" y="9825"/>
                      <a:pt x="9195" y="537"/>
                      <a:pt x="20578" y="0"/>
                    </a:cubicBezTo>
                  </a:path>
                  <a:path w="21597" h="21576" stroke="0" extrusionOk="0">
                    <a:moveTo>
                      <a:pt x="-1" y="21218"/>
                    </a:moveTo>
                    <a:cubicBezTo>
                      <a:pt x="188" y="9825"/>
                      <a:pt x="9195" y="537"/>
                      <a:pt x="20578" y="0"/>
                    </a:cubicBezTo>
                    <a:lnTo>
                      <a:pt x="21597" y="21576"/>
                    </a:lnTo>
                    <a:lnTo>
                      <a:pt x="-1" y="2121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16" name="Arc 13"/>
              <p:cNvSpPr>
                <a:spLocks/>
              </p:cNvSpPr>
              <p:nvPr/>
            </p:nvSpPr>
            <p:spPr bwMode="auto">
              <a:xfrm rot="10800000">
                <a:off x="2502" y="3124"/>
                <a:ext cx="21" cy="61"/>
              </a:xfrm>
              <a:custGeom>
                <a:avLst/>
                <a:gdLst>
                  <a:gd name="T0" fmla="*/ 0 w 21600"/>
                  <a:gd name="T1" fmla="*/ 0 h 21957"/>
                  <a:gd name="T2" fmla="*/ 0 w 21600"/>
                  <a:gd name="T3" fmla="*/ 0 h 21957"/>
                  <a:gd name="T4" fmla="*/ 0 w 21600"/>
                  <a:gd name="T5" fmla="*/ 0 h 2195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7"/>
                  <a:gd name="T11" fmla="*/ 21600 w 21600"/>
                  <a:gd name="T12" fmla="*/ 21957 h 219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7" fill="none" extrusionOk="0">
                    <a:moveTo>
                      <a:pt x="21600" y="21956"/>
                    </a:moveTo>
                    <a:cubicBezTo>
                      <a:pt x="9670" y="21957"/>
                      <a:pt x="0" y="12286"/>
                      <a:pt x="0" y="357"/>
                    </a:cubicBezTo>
                    <a:cubicBezTo>
                      <a:pt x="0" y="237"/>
                      <a:pt x="0" y="118"/>
                      <a:pt x="2" y="-1"/>
                    </a:cubicBezTo>
                  </a:path>
                  <a:path w="21600" h="21957" stroke="0" extrusionOk="0">
                    <a:moveTo>
                      <a:pt x="21600" y="21956"/>
                    </a:moveTo>
                    <a:cubicBezTo>
                      <a:pt x="9670" y="21957"/>
                      <a:pt x="0" y="12286"/>
                      <a:pt x="0" y="357"/>
                    </a:cubicBezTo>
                    <a:cubicBezTo>
                      <a:pt x="0" y="237"/>
                      <a:pt x="0" y="118"/>
                      <a:pt x="2" y="-1"/>
                    </a:cubicBezTo>
                    <a:lnTo>
                      <a:pt x="21600" y="357"/>
                    </a:lnTo>
                    <a:lnTo>
                      <a:pt x="21600" y="2195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62268" name="Group 14"/>
            <p:cNvGrpSpPr>
              <a:grpSpLocks/>
            </p:cNvGrpSpPr>
            <p:nvPr/>
          </p:nvGrpSpPr>
          <p:grpSpPr bwMode="auto">
            <a:xfrm>
              <a:off x="1978" y="3122"/>
              <a:ext cx="543" cy="129"/>
              <a:chOff x="1978" y="3122"/>
              <a:chExt cx="543" cy="129"/>
            </a:xfrm>
          </p:grpSpPr>
          <p:sp>
            <p:nvSpPr>
              <p:cNvPr id="162269" name="Arc 15"/>
              <p:cNvSpPr>
                <a:spLocks/>
              </p:cNvSpPr>
              <p:nvPr/>
            </p:nvSpPr>
            <p:spPr bwMode="auto">
              <a:xfrm rot="10800000">
                <a:off x="2454" y="3127"/>
                <a:ext cx="30" cy="62"/>
              </a:xfrm>
              <a:custGeom>
                <a:avLst/>
                <a:gdLst>
                  <a:gd name="T0" fmla="*/ 0 w 22364"/>
                  <a:gd name="T1" fmla="*/ 0 h 21963"/>
                  <a:gd name="T2" fmla="*/ 0 w 22364"/>
                  <a:gd name="T3" fmla="*/ 0 h 21963"/>
                  <a:gd name="T4" fmla="*/ 0 w 22364"/>
                  <a:gd name="T5" fmla="*/ 0 h 21963"/>
                  <a:gd name="T6" fmla="*/ 0 60000 65536"/>
                  <a:gd name="T7" fmla="*/ 0 60000 65536"/>
                  <a:gd name="T8" fmla="*/ 0 60000 65536"/>
                  <a:gd name="T9" fmla="*/ 0 w 22364"/>
                  <a:gd name="T10" fmla="*/ 0 h 21963"/>
                  <a:gd name="T11" fmla="*/ 22364 w 22364"/>
                  <a:gd name="T12" fmla="*/ 21963 h 2196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64" h="21963" fill="none" extrusionOk="0">
                    <a:moveTo>
                      <a:pt x="22360" y="0"/>
                    </a:moveTo>
                    <a:cubicBezTo>
                      <a:pt x="22362" y="120"/>
                      <a:pt x="22364" y="241"/>
                      <a:pt x="22364" y="363"/>
                    </a:cubicBezTo>
                    <a:cubicBezTo>
                      <a:pt x="22364" y="12292"/>
                      <a:pt x="12693" y="21963"/>
                      <a:pt x="764" y="21963"/>
                    </a:cubicBezTo>
                    <a:cubicBezTo>
                      <a:pt x="509" y="21962"/>
                      <a:pt x="254" y="21958"/>
                      <a:pt x="-1" y="21949"/>
                    </a:cubicBezTo>
                  </a:path>
                  <a:path w="22364" h="21963" stroke="0" extrusionOk="0">
                    <a:moveTo>
                      <a:pt x="22360" y="0"/>
                    </a:moveTo>
                    <a:cubicBezTo>
                      <a:pt x="22362" y="120"/>
                      <a:pt x="22364" y="241"/>
                      <a:pt x="22364" y="363"/>
                    </a:cubicBezTo>
                    <a:cubicBezTo>
                      <a:pt x="22364" y="12292"/>
                      <a:pt x="12693" y="21963"/>
                      <a:pt x="764" y="21963"/>
                    </a:cubicBezTo>
                    <a:cubicBezTo>
                      <a:pt x="509" y="21962"/>
                      <a:pt x="254" y="21958"/>
                      <a:pt x="-1" y="21949"/>
                    </a:cubicBezTo>
                    <a:lnTo>
                      <a:pt x="764" y="363"/>
                    </a:lnTo>
                    <a:lnTo>
                      <a:pt x="2236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70" name="Arc 16"/>
              <p:cNvSpPr>
                <a:spLocks/>
              </p:cNvSpPr>
              <p:nvPr/>
            </p:nvSpPr>
            <p:spPr bwMode="auto">
              <a:xfrm rot="10800000">
                <a:off x="2437" y="3184"/>
                <a:ext cx="28" cy="60"/>
              </a:xfrm>
              <a:custGeom>
                <a:avLst/>
                <a:gdLst>
                  <a:gd name="T0" fmla="*/ 0 w 21597"/>
                  <a:gd name="T1" fmla="*/ 0 h 21587"/>
                  <a:gd name="T2" fmla="*/ 0 w 21597"/>
                  <a:gd name="T3" fmla="*/ 0 h 21587"/>
                  <a:gd name="T4" fmla="*/ 0 w 21597"/>
                  <a:gd name="T5" fmla="*/ 0 h 21587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587"/>
                  <a:gd name="T11" fmla="*/ 21597 w 21597"/>
                  <a:gd name="T12" fmla="*/ 21587 h 215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587" fill="none" extrusionOk="0">
                    <a:moveTo>
                      <a:pt x="-1" y="21235"/>
                    </a:moveTo>
                    <a:cubicBezTo>
                      <a:pt x="186" y="9736"/>
                      <a:pt x="9351" y="399"/>
                      <a:pt x="20846" y="0"/>
                    </a:cubicBezTo>
                  </a:path>
                  <a:path w="21597" h="21587" stroke="0" extrusionOk="0">
                    <a:moveTo>
                      <a:pt x="-1" y="21235"/>
                    </a:moveTo>
                    <a:cubicBezTo>
                      <a:pt x="186" y="9736"/>
                      <a:pt x="9351" y="399"/>
                      <a:pt x="20846" y="0"/>
                    </a:cubicBezTo>
                    <a:lnTo>
                      <a:pt x="21597" y="21587"/>
                    </a:lnTo>
                    <a:lnTo>
                      <a:pt x="-1" y="2123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71" name="Arc 17"/>
              <p:cNvSpPr>
                <a:spLocks/>
              </p:cNvSpPr>
              <p:nvPr/>
            </p:nvSpPr>
            <p:spPr bwMode="auto">
              <a:xfrm rot="10800000">
                <a:off x="2395" y="3131"/>
                <a:ext cx="21" cy="6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lnTo>
                      <a:pt x="21600" y="2159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72" name="Arc 18"/>
              <p:cNvSpPr>
                <a:spLocks/>
              </p:cNvSpPr>
              <p:nvPr/>
            </p:nvSpPr>
            <p:spPr bwMode="auto">
              <a:xfrm rot="10800000">
                <a:off x="2500" y="3189"/>
                <a:ext cx="21" cy="62"/>
              </a:xfrm>
              <a:custGeom>
                <a:avLst/>
                <a:gdLst>
                  <a:gd name="T0" fmla="*/ 0 w 21597"/>
                  <a:gd name="T1" fmla="*/ 0 h 21600"/>
                  <a:gd name="T2" fmla="*/ 0 w 21597"/>
                  <a:gd name="T3" fmla="*/ 0 h 21600"/>
                  <a:gd name="T4" fmla="*/ 0 w 2159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600"/>
                  <a:gd name="T11" fmla="*/ 21597 w 2159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600" fill="none" extrusionOk="0">
                    <a:moveTo>
                      <a:pt x="0" y="-1"/>
                    </a:moveTo>
                    <a:cubicBezTo>
                      <a:pt x="11792" y="-1"/>
                      <a:pt x="21405" y="9458"/>
                      <a:pt x="21597" y="21248"/>
                    </a:cubicBezTo>
                  </a:path>
                  <a:path w="21597" h="21600" stroke="0" extrusionOk="0">
                    <a:moveTo>
                      <a:pt x="0" y="-1"/>
                    </a:moveTo>
                    <a:cubicBezTo>
                      <a:pt x="11792" y="-1"/>
                      <a:pt x="21405" y="9458"/>
                      <a:pt x="21597" y="21248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73" name="Arc 19"/>
              <p:cNvSpPr>
                <a:spLocks/>
              </p:cNvSpPr>
              <p:nvPr/>
            </p:nvSpPr>
            <p:spPr bwMode="auto">
              <a:xfrm rot="10800000">
                <a:off x="2407" y="3183"/>
                <a:ext cx="21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74" name="Arc 20"/>
              <p:cNvSpPr>
                <a:spLocks/>
              </p:cNvSpPr>
              <p:nvPr/>
            </p:nvSpPr>
            <p:spPr bwMode="auto">
              <a:xfrm rot="10800000">
                <a:off x="2363" y="3129"/>
                <a:ext cx="28" cy="62"/>
              </a:xfrm>
              <a:custGeom>
                <a:avLst/>
                <a:gdLst>
                  <a:gd name="T0" fmla="*/ 0 w 22421"/>
                  <a:gd name="T1" fmla="*/ 0 h 21964"/>
                  <a:gd name="T2" fmla="*/ 0 w 22421"/>
                  <a:gd name="T3" fmla="*/ 0 h 21964"/>
                  <a:gd name="T4" fmla="*/ 0 w 22421"/>
                  <a:gd name="T5" fmla="*/ 0 h 21964"/>
                  <a:gd name="T6" fmla="*/ 0 60000 65536"/>
                  <a:gd name="T7" fmla="*/ 0 60000 65536"/>
                  <a:gd name="T8" fmla="*/ 0 60000 65536"/>
                  <a:gd name="T9" fmla="*/ 0 w 22421"/>
                  <a:gd name="T10" fmla="*/ 0 h 21964"/>
                  <a:gd name="T11" fmla="*/ 22421 w 22421"/>
                  <a:gd name="T12" fmla="*/ 21964 h 219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421" h="21964" fill="none" extrusionOk="0">
                    <a:moveTo>
                      <a:pt x="22417" y="0"/>
                    </a:moveTo>
                    <a:cubicBezTo>
                      <a:pt x="22419" y="121"/>
                      <a:pt x="22421" y="242"/>
                      <a:pt x="22421" y="364"/>
                    </a:cubicBezTo>
                    <a:cubicBezTo>
                      <a:pt x="22421" y="12293"/>
                      <a:pt x="12750" y="21964"/>
                      <a:pt x="821" y="21964"/>
                    </a:cubicBezTo>
                    <a:cubicBezTo>
                      <a:pt x="547" y="21963"/>
                      <a:pt x="273" y="21958"/>
                      <a:pt x="-1" y="21948"/>
                    </a:cubicBezTo>
                  </a:path>
                  <a:path w="22421" h="21964" stroke="0" extrusionOk="0">
                    <a:moveTo>
                      <a:pt x="22417" y="0"/>
                    </a:moveTo>
                    <a:cubicBezTo>
                      <a:pt x="22419" y="121"/>
                      <a:pt x="22421" y="242"/>
                      <a:pt x="22421" y="364"/>
                    </a:cubicBezTo>
                    <a:cubicBezTo>
                      <a:pt x="22421" y="12293"/>
                      <a:pt x="12750" y="21964"/>
                      <a:pt x="821" y="21964"/>
                    </a:cubicBezTo>
                    <a:cubicBezTo>
                      <a:pt x="547" y="21963"/>
                      <a:pt x="273" y="21958"/>
                      <a:pt x="-1" y="21948"/>
                    </a:cubicBezTo>
                    <a:lnTo>
                      <a:pt x="821" y="364"/>
                    </a:lnTo>
                    <a:lnTo>
                      <a:pt x="22417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75" name="Arc 21"/>
              <p:cNvSpPr>
                <a:spLocks/>
              </p:cNvSpPr>
              <p:nvPr/>
            </p:nvSpPr>
            <p:spPr bwMode="auto">
              <a:xfrm rot="10800000">
                <a:off x="2347" y="3187"/>
                <a:ext cx="28" cy="61"/>
              </a:xfrm>
              <a:custGeom>
                <a:avLst/>
                <a:gdLst>
                  <a:gd name="T0" fmla="*/ 0 w 21600"/>
                  <a:gd name="T1" fmla="*/ 0 h 21586"/>
                  <a:gd name="T2" fmla="*/ 0 w 21600"/>
                  <a:gd name="T3" fmla="*/ 0 h 21586"/>
                  <a:gd name="T4" fmla="*/ 0 w 21600"/>
                  <a:gd name="T5" fmla="*/ 0 h 2158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86"/>
                  <a:gd name="T11" fmla="*/ 21600 w 21600"/>
                  <a:gd name="T12" fmla="*/ 21586 h 215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86" fill="none" extrusionOk="0">
                    <a:moveTo>
                      <a:pt x="-1" y="21585"/>
                    </a:moveTo>
                    <a:cubicBezTo>
                      <a:pt x="-1" y="9962"/>
                      <a:pt x="9198" y="422"/>
                      <a:pt x="20815" y="0"/>
                    </a:cubicBezTo>
                  </a:path>
                  <a:path w="21600" h="21586" stroke="0" extrusionOk="0">
                    <a:moveTo>
                      <a:pt x="-1" y="21585"/>
                    </a:moveTo>
                    <a:cubicBezTo>
                      <a:pt x="-1" y="9962"/>
                      <a:pt x="9198" y="422"/>
                      <a:pt x="20815" y="0"/>
                    </a:cubicBezTo>
                    <a:lnTo>
                      <a:pt x="21600" y="21586"/>
                    </a:lnTo>
                    <a:lnTo>
                      <a:pt x="-1" y="2158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76" name="Arc 22"/>
              <p:cNvSpPr>
                <a:spLocks/>
              </p:cNvSpPr>
              <p:nvPr/>
            </p:nvSpPr>
            <p:spPr bwMode="auto">
              <a:xfrm>
                <a:off x="2036" y="3185"/>
                <a:ext cx="28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1"/>
                  <a:gd name="T11" fmla="*/ 21600 w 21600"/>
                  <a:gd name="T12" fmla="*/ 21951 h 219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1" fill="none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</a:path>
                  <a:path w="21600" h="21951" stroke="0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  <a:lnTo>
                      <a:pt x="21600" y="351"/>
                    </a:lnTo>
                    <a:lnTo>
                      <a:pt x="21600" y="2195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77" name="Arc 23"/>
              <p:cNvSpPr>
                <a:spLocks/>
              </p:cNvSpPr>
              <p:nvPr/>
            </p:nvSpPr>
            <p:spPr bwMode="auto">
              <a:xfrm>
                <a:off x="2013" y="3122"/>
                <a:ext cx="29" cy="62"/>
              </a:xfrm>
              <a:custGeom>
                <a:avLst/>
                <a:gdLst>
                  <a:gd name="T0" fmla="*/ 0 w 22362"/>
                  <a:gd name="T1" fmla="*/ 0 h 21600"/>
                  <a:gd name="T2" fmla="*/ 0 w 22362"/>
                  <a:gd name="T3" fmla="*/ 0 h 21600"/>
                  <a:gd name="T4" fmla="*/ 0 w 2236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62"/>
                  <a:gd name="T10" fmla="*/ 0 h 21600"/>
                  <a:gd name="T11" fmla="*/ 22362 w 2236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62" h="21600" fill="none" extrusionOk="0">
                    <a:moveTo>
                      <a:pt x="-1" y="13"/>
                    </a:moveTo>
                    <a:cubicBezTo>
                      <a:pt x="254" y="4"/>
                      <a:pt x="509" y="-1"/>
                      <a:pt x="765" y="-1"/>
                    </a:cubicBezTo>
                    <a:cubicBezTo>
                      <a:pt x="12557" y="-1"/>
                      <a:pt x="22170" y="9458"/>
                      <a:pt x="22362" y="21248"/>
                    </a:cubicBezTo>
                  </a:path>
                  <a:path w="22362" h="21600" stroke="0" extrusionOk="0">
                    <a:moveTo>
                      <a:pt x="-1" y="13"/>
                    </a:moveTo>
                    <a:cubicBezTo>
                      <a:pt x="254" y="4"/>
                      <a:pt x="509" y="-1"/>
                      <a:pt x="765" y="-1"/>
                    </a:cubicBezTo>
                    <a:cubicBezTo>
                      <a:pt x="12557" y="-1"/>
                      <a:pt x="22170" y="9458"/>
                      <a:pt x="22362" y="21248"/>
                    </a:cubicBezTo>
                    <a:lnTo>
                      <a:pt x="765" y="21600"/>
                    </a:lnTo>
                    <a:lnTo>
                      <a:pt x="-1" y="1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78" name="Arc 24"/>
              <p:cNvSpPr>
                <a:spLocks/>
              </p:cNvSpPr>
              <p:nvPr/>
            </p:nvSpPr>
            <p:spPr bwMode="auto">
              <a:xfrm>
                <a:off x="1978" y="3179"/>
                <a:ext cx="21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79" name="Arc 25"/>
              <p:cNvSpPr>
                <a:spLocks/>
              </p:cNvSpPr>
              <p:nvPr/>
            </p:nvSpPr>
            <p:spPr bwMode="auto">
              <a:xfrm>
                <a:off x="1997" y="3125"/>
                <a:ext cx="21" cy="60"/>
              </a:xfrm>
              <a:custGeom>
                <a:avLst/>
                <a:gdLst>
                  <a:gd name="T0" fmla="*/ 0 w 21597"/>
                  <a:gd name="T1" fmla="*/ 0 h 21576"/>
                  <a:gd name="T2" fmla="*/ 0 w 21597"/>
                  <a:gd name="T3" fmla="*/ 0 h 21576"/>
                  <a:gd name="T4" fmla="*/ 0 w 21597"/>
                  <a:gd name="T5" fmla="*/ 0 h 21576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576"/>
                  <a:gd name="T11" fmla="*/ 21597 w 21597"/>
                  <a:gd name="T12" fmla="*/ 21576 h 215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576" fill="none" extrusionOk="0">
                    <a:moveTo>
                      <a:pt x="-1" y="21218"/>
                    </a:moveTo>
                    <a:cubicBezTo>
                      <a:pt x="188" y="9825"/>
                      <a:pt x="9195" y="537"/>
                      <a:pt x="20578" y="0"/>
                    </a:cubicBezTo>
                  </a:path>
                  <a:path w="21597" h="21576" stroke="0" extrusionOk="0">
                    <a:moveTo>
                      <a:pt x="-1" y="21218"/>
                    </a:moveTo>
                    <a:cubicBezTo>
                      <a:pt x="188" y="9825"/>
                      <a:pt x="9195" y="537"/>
                      <a:pt x="20578" y="0"/>
                    </a:cubicBezTo>
                    <a:lnTo>
                      <a:pt x="21597" y="21576"/>
                    </a:lnTo>
                    <a:lnTo>
                      <a:pt x="-1" y="2121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80" name="Arc 26"/>
              <p:cNvSpPr>
                <a:spLocks/>
              </p:cNvSpPr>
              <p:nvPr/>
            </p:nvSpPr>
            <p:spPr bwMode="auto">
              <a:xfrm>
                <a:off x="2131" y="3185"/>
                <a:ext cx="28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1"/>
                  <a:gd name="T11" fmla="*/ 21600 w 21600"/>
                  <a:gd name="T12" fmla="*/ 21951 h 219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1" fill="none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</a:path>
                  <a:path w="21600" h="21951" stroke="0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  <a:lnTo>
                      <a:pt x="21600" y="351"/>
                    </a:lnTo>
                    <a:lnTo>
                      <a:pt x="21600" y="2195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81" name="Arc 27"/>
              <p:cNvSpPr>
                <a:spLocks/>
              </p:cNvSpPr>
              <p:nvPr/>
            </p:nvSpPr>
            <p:spPr bwMode="auto">
              <a:xfrm>
                <a:off x="2106" y="3127"/>
                <a:ext cx="29" cy="62"/>
              </a:xfrm>
              <a:custGeom>
                <a:avLst/>
                <a:gdLst>
                  <a:gd name="T0" fmla="*/ 0 w 22362"/>
                  <a:gd name="T1" fmla="*/ 0 h 21600"/>
                  <a:gd name="T2" fmla="*/ 0 w 22362"/>
                  <a:gd name="T3" fmla="*/ 0 h 21600"/>
                  <a:gd name="T4" fmla="*/ 0 w 2236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62"/>
                  <a:gd name="T10" fmla="*/ 0 h 21600"/>
                  <a:gd name="T11" fmla="*/ 22362 w 2236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62" h="21600" fill="none" extrusionOk="0">
                    <a:moveTo>
                      <a:pt x="-1" y="13"/>
                    </a:moveTo>
                    <a:cubicBezTo>
                      <a:pt x="254" y="4"/>
                      <a:pt x="509" y="-1"/>
                      <a:pt x="765" y="-1"/>
                    </a:cubicBezTo>
                    <a:cubicBezTo>
                      <a:pt x="12557" y="-1"/>
                      <a:pt x="22170" y="9458"/>
                      <a:pt x="22362" y="21248"/>
                    </a:cubicBezTo>
                  </a:path>
                  <a:path w="22362" h="21600" stroke="0" extrusionOk="0">
                    <a:moveTo>
                      <a:pt x="-1" y="13"/>
                    </a:moveTo>
                    <a:cubicBezTo>
                      <a:pt x="254" y="4"/>
                      <a:pt x="509" y="-1"/>
                      <a:pt x="765" y="-1"/>
                    </a:cubicBezTo>
                    <a:cubicBezTo>
                      <a:pt x="12557" y="-1"/>
                      <a:pt x="22170" y="9458"/>
                      <a:pt x="22362" y="21248"/>
                    </a:cubicBezTo>
                    <a:lnTo>
                      <a:pt x="765" y="21600"/>
                    </a:lnTo>
                    <a:lnTo>
                      <a:pt x="-1" y="1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82" name="Arc 28"/>
              <p:cNvSpPr>
                <a:spLocks/>
              </p:cNvSpPr>
              <p:nvPr/>
            </p:nvSpPr>
            <p:spPr bwMode="auto">
              <a:xfrm>
                <a:off x="2069" y="3185"/>
                <a:ext cx="21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83" name="Arc 29"/>
              <p:cNvSpPr>
                <a:spLocks/>
              </p:cNvSpPr>
              <p:nvPr/>
            </p:nvSpPr>
            <p:spPr bwMode="auto">
              <a:xfrm>
                <a:off x="2080" y="3130"/>
                <a:ext cx="21" cy="60"/>
              </a:xfrm>
              <a:custGeom>
                <a:avLst/>
                <a:gdLst>
                  <a:gd name="T0" fmla="*/ 0 w 21597"/>
                  <a:gd name="T1" fmla="*/ 0 h 21576"/>
                  <a:gd name="T2" fmla="*/ 0 w 21597"/>
                  <a:gd name="T3" fmla="*/ 0 h 21576"/>
                  <a:gd name="T4" fmla="*/ 0 w 21597"/>
                  <a:gd name="T5" fmla="*/ 0 h 21576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576"/>
                  <a:gd name="T11" fmla="*/ 21597 w 21597"/>
                  <a:gd name="T12" fmla="*/ 21576 h 215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576" fill="none" extrusionOk="0">
                    <a:moveTo>
                      <a:pt x="-1" y="21218"/>
                    </a:moveTo>
                    <a:cubicBezTo>
                      <a:pt x="188" y="9825"/>
                      <a:pt x="9195" y="537"/>
                      <a:pt x="20578" y="0"/>
                    </a:cubicBezTo>
                  </a:path>
                  <a:path w="21597" h="21576" stroke="0" extrusionOk="0">
                    <a:moveTo>
                      <a:pt x="-1" y="21218"/>
                    </a:moveTo>
                    <a:cubicBezTo>
                      <a:pt x="188" y="9825"/>
                      <a:pt x="9195" y="537"/>
                      <a:pt x="20578" y="0"/>
                    </a:cubicBezTo>
                    <a:lnTo>
                      <a:pt x="21597" y="21576"/>
                    </a:lnTo>
                    <a:lnTo>
                      <a:pt x="-1" y="2121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84" name="Arc 30"/>
              <p:cNvSpPr>
                <a:spLocks/>
              </p:cNvSpPr>
              <p:nvPr/>
            </p:nvSpPr>
            <p:spPr bwMode="auto">
              <a:xfrm>
                <a:off x="2218" y="3185"/>
                <a:ext cx="28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1"/>
                  <a:gd name="T11" fmla="*/ 21600 w 21600"/>
                  <a:gd name="T12" fmla="*/ 21951 h 219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1" fill="none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</a:path>
                  <a:path w="21600" h="21951" stroke="0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  <a:lnTo>
                      <a:pt x="21600" y="351"/>
                    </a:lnTo>
                    <a:lnTo>
                      <a:pt x="21600" y="2195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85" name="Arc 31"/>
              <p:cNvSpPr>
                <a:spLocks/>
              </p:cNvSpPr>
              <p:nvPr/>
            </p:nvSpPr>
            <p:spPr bwMode="auto">
              <a:xfrm>
                <a:off x="2192" y="3126"/>
                <a:ext cx="29" cy="61"/>
              </a:xfrm>
              <a:custGeom>
                <a:avLst/>
                <a:gdLst>
                  <a:gd name="T0" fmla="*/ 0 w 22357"/>
                  <a:gd name="T1" fmla="*/ 0 h 21600"/>
                  <a:gd name="T2" fmla="*/ 0 w 22357"/>
                  <a:gd name="T3" fmla="*/ 0 h 21600"/>
                  <a:gd name="T4" fmla="*/ 0 w 2235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57"/>
                  <a:gd name="T10" fmla="*/ 0 h 21600"/>
                  <a:gd name="T11" fmla="*/ 22357 w 2235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57" h="21600" fill="none" extrusionOk="0">
                    <a:moveTo>
                      <a:pt x="0" y="13"/>
                    </a:moveTo>
                    <a:cubicBezTo>
                      <a:pt x="252" y="4"/>
                      <a:pt x="504" y="-1"/>
                      <a:pt x="757" y="-1"/>
                    </a:cubicBezTo>
                    <a:cubicBezTo>
                      <a:pt x="12686" y="-1"/>
                      <a:pt x="22357" y="9670"/>
                      <a:pt x="22357" y="21600"/>
                    </a:cubicBezTo>
                  </a:path>
                  <a:path w="22357" h="21600" stroke="0" extrusionOk="0">
                    <a:moveTo>
                      <a:pt x="0" y="13"/>
                    </a:moveTo>
                    <a:cubicBezTo>
                      <a:pt x="252" y="4"/>
                      <a:pt x="504" y="-1"/>
                      <a:pt x="757" y="-1"/>
                    </a:cubicBezTo>
                    <a:cubicBezTo>
                      <a:pt x="12686" y="-1"/>
                      <a:pt x="22357" y="9670"/>
                      <a:pt x="22357" y="21600"/>
                    </a:cubicBezTo>
                    <a:lnTo>
                      <a:pt x="757" y="21600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86" name="Arc 32"/>
              <p:cNvSpPr>
                <a:spLocks/>
              </p:cNvSpPr>
              <p:nvPr/>
            </p:nvSpPr>
            <p:spPr bwMode="auto">
              <a:xfrm>
                <a:off x="2154" y="3185"/>
                <a:ext cx="22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87" name="Arc 33"/>
              <p:cNvSpPr>
                <a:spLocks/>
              </p:cNvSpPr>
              <p:nvPr/>
            </p:nvSpPr>
            <p:spPr bwMode="auto">
              <a:xfrm>
                <a:off x="2170" y="3130"/>
                <a:ext cx="21" cy="60"/>
              </a:xfrm>
              <a:custGeom>
                <a:avLst/>
                <a:gdLst>
                  <a:gd name="T0" fmla="*/ 0 w 21597"/>
                  <a:gd name="T1" fmla="*/ 0 h 21577"/>
                  <a:gd name="T2" fmla="*/ 0 w 21597"/>
                  <a:gd name="T3" fmla="*/ 0 h 21577"/>
                  <a:gd name="T4" fmla="*/ 0 w 21597"/>
                  <a:gd name="T5" fmla="*/ 0 h 21577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577"/>
                  <a:gd name="T11" fmla="*/ 21597 w 21597"/>
                  <a:gd name="T12" fmla="*/ 21577 h 2157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577" fill="none" extrusionOk="0">
                    <a:moveTo>
                      <a:pt x="-1" y="21227"/>
                    </a:moveTo>
                    <a:cubicBezTo>
                      <a:pt x="184" y="9821"/>
                      <a:pt x="9206" y="525"/>
                      <a:pt x="20601" y="-1"/>
                    </a:cubicBezTo>
                  </a:path>
                  <a:path w="21597" h="21577" stroke="0" extrusionOk="0">
                    <a:moveTo>
                      <a:pt x="-1" y="21227"/>
                    </a:moveTo>
                    <a:cubicBezTo>
                      <a:pt x="184" y="9821"/>
                      <a:pt x="9206" y="525"/>
                      <a:pt x="20601" y="-1"/>
                    </a:cubicBezTo>
                    <a:lnTo>
                      <a:pt x="21597" y="21577"/>
                    </a:lnTo>
                    <a:lnTo>
                      <a:pt x="-1" y="2122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88" name="Arc 34"/>
              <p:cNvSpPr>
                <a:spLocks/>
              </p:cNvSpPr>
              <p:nvPr/>
            </p:nvSpPr>
            <p:spPr bwMode="auto">
              <a:xfrm>
                <a:off x="2310" y="3185"/>
                <a:ext cx="29" cy="62"/>
              </a:xfrm>
              <a:custGeom>
                <a:avLst/>
                <a:gdLst>
                  <a:gd name="T0" fmla="*/ 0 w 21600"/>
                  <a:gd name="T1" fmla="*/ 0 h 21931"/>
                  <a:gd name="T2" fmla="*/ 0 w 21600"/>
                  <a:gd name="T3" fmla="*/ 0 h 21931"/>
                  <a:gd name="T4" fmla="*/ 0 w 21600"/>
                  <a:gd name="T5" fmla="*/ 0 h 2193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31"/>
                  <a:gd name="T11" fmla="*/ 21600 w 21600"/>
                  <a:gd name="T12" fmla="*/ 21931 h 219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31" fill="none" extrusionOk="0">
                    <a:moveTo>
                      <a:pt x="20835" y="21931"/>
                    </a:moveTo>
                    <a:cubicBezTo>
                      <a:pt x="9211" y="21520"/>
                      <a:pt x="0" y="11977"/>
                      <a:pt x="0" y="345"/>
                    </a:cubicBezTo>
                    <a:cubicBezTo>
                      <a:pt x="0" y="229"/>
                      <a:pt x="0" y="114"/>
                      <a:pt x="2" y="-1"/>
                    </a:cubicBezTo>
                  </a:path>
                  <a:path w="21600" h="21931" stroke="0" extrusionOk="0">
                    <a:moveTo>
                      <a:pt x="20835" y="21931"/>
                    </a:moveTo>
                    <a:cubicBezTo>
                      <a:pt x="9211" y="21520"/>
                      <a:pt x="0" y="11977"/>
                      <a:pt x="0" y="345"/>
                    </a:cubicBezTo>
                    <a:cubicBezTo>
                      <a:pt x="0" y="229"/>
                      <a:pt x="0" y="114"/>
                      <a:pt x="2" y="-1"/>
                    </a:cubicBezTo>
                    <a:lnTo>
                      <a:pt x="21600" y="345"/>
                    </a:lnTo>
                    <a:lnTo>
                      <a:pt x="20835" y="2193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89" name="Arc 35"/>
              <p:cNvSpPr>
                <a:spLocks/>
              </p:cNvSpPr>
              <p:nvPr/>
            </p:nvSpPr>
            <p:spPr bwMode="auto">
              <a:xfrm>
                <a:off x="2288" y="3124"/>
                <a:ext cx="30" cy="62"/>
              </a:xfrm>
              <a:custGeom>
                <a:avLst/>
                <a:gdLst>
                  <a:gd name="T0" fmla="*/ 0 w 22335"/>
                  <a:gd name="T1" fmla="*/ 0 h 21600"/>
                  <a:gd name="T2" fmla="*/ 0 w 22335"/>
                  <a:gd name="T3" fmla="*/ 0 h 21600"/>
                  <a:gd name="T4" fmla="*/ 0 w 2233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35"/>
                  <a:gd name="T10" fmla="*/ 0 h 21600"/>
                  <a:gd name="T11" fmla="*/ 22335 w 2233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35" h="21600" fill="none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8" y="-1"/>
                    </a:cubicBezTo>
                    <a:cubicBezTo>
                      <a:pt x="12530" y="-1"/>
                      <a:pt x="22143" y="9458"/>
                      <a:pt x="22335" y="21248"/>
                    </a:cubicBezTo>
                  </a:path>
                  <a:path w="22335" h="21600" stroke="0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8" y="-1"/>
                    </a:cubicBezTo>
                    <a:cubicBezTo>
                      <a:pt x="12530" y="-1"/>
                      <a:pt x="22143" y="9458"/>
                      <a:pt x="22335" y="21248"/>
                    </a:cubicBezTo>
                    <a:lnTo>
                      <a:pt x="738" y="21600"/>
                    </a:lnTo>
                    <a:lnTo>
                      <a:pt x="-1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90" name="Arc 36"/>
              <p:cNvSpPr>
                <a:spLocks/>
              </p:cNvSpPr>
              <p:nvPr/>
            </p:nvSpPr>
            <p:spPr bwMode="auto">
              <a:xfrm>
                <a:off x="2247" y="3185"/>
                <a:ext cx="22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91" name="Arc 37"/>
              <p:cNvSpPr>
                <a:spLocks/>
              </p:cNvSpPr>
              <p:nvPr/>
            </p:nvSpPr>
            <p:spPr bwMode="auto">
              <a:xfrm>
                <a:off x="2264" y="3130"/>
                <a:ext cx="21" cy="60"/>
              </a:xfrm>
              <a:custGeom>
                <a:avLst/>
                <a:gdLst>
                  <a:gd name="T0" fmla="*/ 0 w 21597"/>
                  <a:gd name="T1" fmla="*/ 0 h 21576"/>
                  <a:gd name="T2" fmla="*/ 0 w 21597"/>
                  <a:gd name="T3" fmla="*/ 0 h 21576"/>
                  <a:gd name="T4" fmla="*/ 0 w 21597"/>
                  <a:gd name="T5" fmla="*/ 0 h 21576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576"/>
                  <a:gd name="T11" fmla="*/ 21597 w 21597"/>
                  <a:gd name="T12" fmla="*/ 21576 h 215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576" fill="none" extrusionOk="0">
                    <a:moveTo>
                      <a:pt x="-1" y="21218"/>
                    </a:moveTo>
                    <a:cubicBezTo>
                      <a:pt x="188" y="9825"/>
                      <a:pt x="9195" y="537"/>
                      <a:pt x="20578" y="0"/>
                    </a:cubicBezTo>
                  </a:path>
                  <a:path w="21597" h="21576" stroke="0" extrusionOk="0">
                    <a:moveTo>
                      <a:pt x="-1" y="21218"/>
                    </a:moveTo>
                    <a:cubicBezTo>
                      <a:pt x="188" y="9825"/>
                      <a:pt x="9195" y="537"/>
                      <a:pt x="20578" y="0"/>
                    </a:cubicBezTo>
                    <a:lnTo>
                      <a:pt x="21597" y="21576"/>
                    </a:lnTo>
                    <a:lnTo>
                      <a:pt x="-1" y="2121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92" name="Arc 38"/>
              <p:cNvSpPr>
                <a:spLocks/>
              </p:cNvSpPr>
              <p:nvPr/>
            </p:nvSpPr>
            <p:spPr bwMode="auto">
              <a:xfrm rot="10800000">
                <a:off x="2489" y="3126"/>
                <a:ext cx="21" cy="61"/>
              </a:xfrm>
              <a:custGeom>
                <a:avLst/>
                <a:gdLst>
                  <a:gd name="T0" fmla="*/ 0 w 21600"/>
                  <a:gd name="T1" fmla="*/ 0 h 21957"/>
                  <a:gd name="T2" fmla="*/ 0 w 21600"/>
                  <a:gd name="T3" fmla="*/ 0 h 21957"/>
                  <a:gd name="T4" fmla="*/ 0 w 21600"/>
                  <a:gd name="T5" fmla="*/ 0 h 2195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7"/>
                  <a:gd name="T11" fmla="*/ 21600 w 21600"/>
                  <a:gd name="T12" fmla="*/ 21957 h 219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7" fill="none" extrusionOk="0">
                    <a:moveTo>
                      <a:pt x="21600" y="21956"/>
                    </a:moveTo>
                    <a:cubicBezTo>
                      <a:pt x="9670" y="21957"/>
                      <a:pt x="0" y="12286"/>
                      <a:pt x="0" y="357"/>
                    </a:cubicBezTo>
                    <a:cubicBezTo>
                      <a:pt x="0" y="237"/>
                      <a:pt x="0" y="118"/>
                      <a:pt x="2" y="-1"/>
                    </a:cubicBezTo>
                  </a:path>
                  <a:path w="21600" h="21957" stroke="0" extrusionOk="0">
                    <a:moveTo>
                      <a:pt x="21600" y="21956"/>
                    </a:moveTo>
                    <a:cubicBezTo>
                      <a:pt x="9670" y="21957"/>
                      <a:pt x="0" y="12286"/>
                      <a:pt x="0" y="357"/>
                    </a:cubicBezTo>
                    <a:cubicBezTo>
                      <a:pt x="0" y="237"/>
                      <a:pt x="0" y="118"/>
                      <a:pt x="2" y="-1"/>
                    </a:cubicBezTo>
                    <a:lnTo>
                      <a:pt x="21600" y="357"/>
                    </a:lnTo>
                    <a:lnTo>
                      <a:pt x="21600" y="2195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sp>
        <p:nvSpPr>
          <p:cNvPr id="161990" name="AutoShape 39"/>
          <p:cNvSpPr>
            <a:spLocks noChangeArrowheads="1"/>
          </p:cNvSpPr>
          <p:nvPr/>
        </p:nvSpPr>
        <p:spPr bwMode="auto">
          <a:xfrm rot="4800000" flipH="1" flipV="1">
            <a:off x="1035050" y="3597276"/>
            <a:ext cx="1246187" cy="1319212"/>
          </a:xfrm>
          <a:custGeom>
            <a:avLst/>
            <a:gdLst>
              <a:gd name="T0" fmla="*/ 62913468 w 21600"/>
              <a:gd name="T1" fmla="*/ 40285193 h 21600"/>
              <a:gd name="T2" fmla="*/ 35948689 w 21600"/>
              <a:gd name="T3" fmla="*/ 80570386 h 21600"/>
              <a:gd name="T4" fmla="*/ 8983855 w 21600"/>
              <a:gd name="T5" fmla="*/ 40285193 h 21600"/>
              <a:gd name="T6" fmla="*/ 35948689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499 w 21600"/>
              <a:gd name="T13" fmla="*/ 4499 h 21600"/>
              <a:gd name="T14" fmla="*/ 17101 w 21600"/>
              <a:gd name="T15" fmla="*/ 1710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398" y="21600"/>
                </a:lnTo>
                <a:lnTo>
                  <a:pt x="16202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C209FF"/>
              </a:gs>
              <a:gs pos="100000">
                <a:srgbClr val="8706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91" name="AutoShape 40"/>
          <p:cNvSpPr>
            <a:spLocks noChangeArrowheads="1"/>
          </p:cNvSpPr>
          <p:nvPr/>
        </p:nvSpPr>
        <p:spPr bwMode="auto">
          <a:xfrm>
            <a:off x="1993900" y="4310063"/>
            <a:ext cx="31750" cy="222250"/>
          </a:xfrm>
          <a:prstGeom prst="roundRect">
            <a:avLst>
              <a:gd name="adj" fmla="val 49995"/>
            </a:avLst>
          </a:prstGeom>
          <a:solidFill>
            <a:srgbClr val="FF5050"/>
          </a:solidFill>
          <a:ln>
            <a:noFill/>
          </a:ln>
          <a:effectLst>
            <a:prstShdw prst="shdw17" dist="17961" dir="2700000">
              <a:srgbClr val="993030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92" name="AutoShape 41"/>
          <p:cNvSpPr>
            <a:spLocks noChangeArrowheads="1"/>
          </p:cNvSpPr>
          <p:nvPr/>
        </p:nvSpPr>
        <p:spPr bwMode="auto">
          <a:xfrm>
            <a:off x="1065213" y="4306888"/>
            <a:ext cx="33337" cy="222250"/>
          </a:xfrm>
          <a:prstGeom prst="roundRect">
            <a:avLst>
              <a:gd name="adj" fmla="val 49995"/>
            </a:avLst>
          </a:prstGeom>
          <a:solidFill>
            <a:srgbClr val="FF5050"/>
          </a:solidFill>
          <a:ln>
            <a:noFill/>
          </a:ln>
          <a:effectLst>
            <a:prstShdw prst="shdw17" dist="17961" dir="2700000">
              <a:srgbClr val="993030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grpSp>
        <p:nvGrpSpPr>
          <p:cNvPr id="161993" name="Group 42"/>
          <p:cNvGrpSpPr>
            <a:grpSpLocks/>
          </p:cNvGrpSpPr>
          <p:nvPr/>
        </p:nvGrpSpPr>
        <p:grpSpPr bwMode="auto">
          <a:xfrm>
            <a:off x="1123950" y="4318000"/>
            <a:ext cx="863600" cy="203200"/>
            <a:chOff x="617" y="2572"/>
            <a:chExt cx="544" cy="128"/>
          </a:xfrm>
        </p:grpSpPr>
        <p:sp>
          <p:nvSpPr>
            <p:cNvPr id="162241" name="Arc 43"/>
            <p:cNvSpPr>
              <a:spLocks/>
            </p:cNvSpPr>
            <p:nvPr/>
          </p:nvSpPr>
          <p:spPr bwMode="auto">
            <a:xfrm rot="10800000">
              <a:off x="1093" y="2577"/>
              <a:ext cx="28" cy="6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42" name="Arc 44"/>
            <p:cNvSpPr>
              <a:spLocks/>
            </p:cNvSpPr>
            <p:nvPr/>
          </p:nvSpPr>
          <p:spPr bwMode="auto">
            <a:xfrm rot="10800000">
              <a:off x="1074" y="2632"/>
              <a:ext cx="29" cy="61"/>
            </a:xfrm>
            <a:custGeom>
              <a:avLst/>
              <a:gdLst>
                <a:gd name="T0" fmla="*/ 0 w 21600"/>
                <a:gd name="T1" fmla="*/ 0 h 21587"/>
                <a:gd name="T2" fmla="*/ 0 w 21600"/>
                <a:gd name="T3" fmla="*/ 0 h 21587"/>
                <a:gd name="T4" fmla="*/ 0 w 21600"/>
                <a:gd name="T5" fmla="*/ 0 h 2158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7"/>
                <a:gd name="T11" fmla="*/ 21600 w 21600"/>
                <a:gd name="T12" fmla="*/ 21587 h 2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7" fill="none" extrusionOk="0">
                  <a:moveTo>
                    <a:pt x="-1" y="21586"/>
                  </a:moveTo>
                  <a:cubicBezTo>
                    <a:pt x="-1" y="9952"/>
                    <a:pt x="9215" y="408"/>
                    <a:pt x="20843" y="0"/>
                  </a:cubicBezTo>
                </a:path>
                <a:path w="21600" h="21587" stroke="0" extrusionOk="0">
                  <a:moveTo>
                    <a:pt x="-1" y="21586"/>
                  </a:moveTo>
                  <a:cubicBezTo>
                    <a:pt x="-1" y="9952"/>
                    <a:pt x="9215" y="408"/>
                    <a:pt x="20843" y="0"/>
                  </a:cubicBezTo>
                  <a:lnTo>
                    <a:pt x="21600" y="21587"/>
                  </a:lnTo>
                  <a:lnTo>
                    <a:pt x="-1" y="21586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43" name="Arc 45"/>
            <p:cNvSpPr>
              <a:spLocks/>
            </p:cNvSpPr>
            <p:nvPr/>
          </p:nvSpPr>
          <p:spPr bwMode="auto">
            <a:xfrm rot="10800000">
              <a:off x="1033" y="2581"/>
              <a:ext cx="22" cy="61"/>
            </a:xfrm>
            <a:custGeom>
              <a:avLst/>
              <a:gdLst>
                <a:gd name="T0" fmla="*/ 0 w 21600"/>
                <a:gd name="T1" fmla="*/ 0 h 21925"/>
                <a:gd name="T2" fmla="*/ 0 w 21600"/>
                <a:gd name="T3" fmla="*/ 0 h 21925"/>
                <a:gd name="T4" fmla="*/ 0 w 21600"/>
                <a:gd name="T5" fmla="*/ 0 h 2192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25"/>
                <a:gd name="T11" fmla="*/ 21600 w 21600"/>
                <a:gd name="T12" fmla="*/ 21925 h 219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25" fill="none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</a:path>
                <a:path w="21600" h="21925" stroke="0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  <a:lnTo>
                    <a:pt x="21600" y="349"/>
                  </a:lnTo>
                  <a:lnTo>
                    <a:pt x="20587" y="21925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44" name="Arc 46"/>
            <p:cNvSpPr>
              <a:spLocks/>
            </p:cNvSpPr>
            <p:nvPr/>
          </p:nvSpPr>
          <p:spPr bwMode="auto">
            <a:xfrm rot="10800000">
              <a:off x="1139" y="2638"/>
              <a:ext cx="22" cy="62"/>
            </a:xfrm>
            <a:custGeom>
              <a:avLst/>
              <a:gdLst>
                <a:gd name="T0" fmla="*/ 0 w 22592"/>
                <a:gd name="T1" fmla="*/ 0 h 21600"/>
                <a:gd name="T2" fmla="*/ 0 w 22592"/>
                <a:gd name="T3" fmla="*/ 0 h 21600"/>
                <a:gd name="T4" fmla="*/ 0 w 2259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592"/>
                <a:gd name="T10" fmla="*/ 0 h 21600"/>
                <a:gd name="T11" fmla="*/ 22592 w 2259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92" h="21600" fill="none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3" y="-1"/>
                    <a:pt x="22395" y="9452"/>
                    <a:pt x="22591" y="21240"/>
                  </a:cubicBezTo>
                </a:path>
                <a:path w="22592" h="21600" stroke="0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3" y="-1"/>
                    <a:pt x="22395" y="9452"/>
                    <a:pt x="22591" y="21240"/>
                  </a:cubicBezTo>
                  <a:lnTo>
                    <a:pt x="995" y="21600"/>
                  </a:lnTo>
                  <a:lnTo>
                    <a:pt x="-1" y="22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45" name="Arc 47"/>
            <p:cNvSpPr>
              <a:spLocks/>
            </p:cNvSpPr>
            <p:nvPr/>
          </p:nvSpPr>
          <p:spPr bwMode="auto">
            <a:xfrm rot="10800000">
              <a:off x="1045" y="2633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46" name="Arc 48"/>
            <p:cNvSpPr>
              <a:spLocks/>
            </p:cNvSpPr>
            <p:nvPr/>
          </p:nvSpPr>
          <p:spPr bwMode="auto">
            <a:xfrm rot="10800000">
              <a:off x="1002" y="2579"/>
              <a:ext cx="27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7"/>
                <a:gd name="T11" fmla="*/ 21600 w 21600"/>
                <a:gd name="T12" fmla="*/ 21957 h 219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7" fill="none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</a:path>
                <a:path w="21600" h="21957" stroke="0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  <a:lnTo>
                    <a:pt x="0" y="357"/>
                  </a:lnTo>
                  <a:lnTo>
                    <a:pt x="21597" y="-1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47" name="Arc 49"/>
            <p:cNvSpPr>
              <a:spLocks/>
            </p:cNvSpPr>
            <p:nvPr/>
          </p:nvSpPr>
          <p:spPr bwMode="auto">
            <a:xfrm rot="10800000">
              <a:off x="986" y="2638"/>
              <a:ext cx="27" cy="60"/>
            </a:xfrm>
            <a:custGeom>
              <a:avLst/>
              <a:gdLst>
                <a:gd name="T0" fmla="*/ 0 w 21597"/>
                <a:gd name="T1" fmla="*/ 0 h 21586"/>
                <a:gd name="T2" fmla="*/ 0 w 21597"/>
                <a:gd name="T3" fmla="*/ 0 h 21586"/>
                <a:gd name="T4" fmla="*/ 0 w 21597"/>
                <a:gd name="T5" fmla="*/ 0 h 21586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86"/>
                <a:gd name="T11" fmla="*/ 21597 w 21597"/>
                <a:gd name="T12" fmla="*/ 21586 h 215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86" fill="none" extrusionOk="0">
                  <a:moveTo>
                    <a:pt x="-1" y="21234"/>
                  </a:moveTo>
                  <a:cubicBezTo>
                    <a:pt x="186" y="9746"/>
                    <a:pt x="9335" y="414"/>
                    <a:pt x="20818" y="0"/>
                  </a:cubicBezTo>
                </a:path>
                <a:path w="21597" h="21586" stroke="0" extrusionOk="0">
                  <a:moveTo>
                    <a:pt x="-1" y="21234"/>
                  </a:moveTo>
                  <a:cubicBezTo>
                    <a:pt x="186" y="9746"/>
                    <a:pt x="9335" y="414"/>
                    <a:pt x="20818" y="0"/>
                  </a:cubicBezTo>
                  <a:lnTo>
                    <a:pt x="21597" y="21586"/>
                  </a:lnTo>
                  <a:lnTo>
                    <a:pt x="-1" y="21234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48" name="Arc 50"/>
            <p:cNvSpPr>
              <a:spLocks/>
            </p:cNvSpPr>
            <p:nvPr/>
          </p:nvSpPr>
          <p:spPr bwMode="auto">
            <a:xfrm>
              <a:off x="674" y="2634"/>
              <a:ext cx="28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49" name="Arc 51"/>
            <p:cNvSpPr>
              <a:spLocks/>
            </p:cNvSpPr>
            <p:nvPr/>
          </p:nvSpPr>
          <p:spPr bwMode="auto">
            <a:xfrm>
              <a:off x="652" y="2572"/>
              <a:ext cx="29" cy="61"/>
            </a:xfrm>
            <a:custGeom>
              <a:avLst/>
              <a:gdLst>
                <a:gd name="T0" fmla="*/ 0 w 22357"/>
                <a:gd name="T1" fmla="*/ 0 h 21600"/>
                <a:gd name="T2" fmla="*/ 0 w 22357"/>
                <a:gd name="T3" fmla="*/ 0 h 21600"/>
                <a:gd name="T4" fmla="*/ 0 w 22357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57"/>
                <a:gd name="T10" fmla="*/ 0 h 21600"/>
                <a:gd name="T11" fmla="*/ 22357 w 2235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57" h="21600" fill="none" extrusionOk="0">
                  <a:moveTo>
                    <a:pt x="0" y="13"/>
                  </a:moveTo>
                  <a:cubicBezTo>
                    <a:pt x="252" y="4"/>
                    <a:pt x="504" y="-1"/>
                    <a:pt x="757" y="-1"/>
                  </a:cubicBezTo>
                  <a:cubicBezTo>
                    <a:pt x="12686" y="-1"/>
                    <a:pt x="22357" y="9670"/>
                    <a:pt x="22357" y="21600"/>
                  </a:cubicBezTo>
                </a:path>
                <a:path w="22357" h="21600" stroke="0" extrusionOk="0">
                  <a:moveTo>
                    <a:pt x="0" y="13"/>
                  </a:moveTo>
                  <a:cubicBezTo>
                    <a:pt x="252" y="4"/>
                    <a:pt x="504" y="-1"/>
                    <a:pt x="757" y="-1"/>
                  </a:cubicBezTo>
                  <a:cubicBezTo>
                    <a:pt x="12686" y="-1"/>
                    <a:pt x="22357" y="9670"/>
                    <a:pt x="22357" y="21600"/>
                  </a:cubicBezTo>
                  <a:lnTo>
                    <a:pt x="757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50" name="Arc 52"/>
            <p:cNvSpPr>
              <a:spLocks/>
            </p:cNvSpPr>
            <p:nvPr/>
          </p:nvSpPr>
          <p:spPr bwMode="auto">
            <a:xfrm>
              <a:off x="617" y="2629"/>
              <a:ext cx="21" cy="61"/>
            </a:xfrm>
            <a:custGeom>
              <a:avLst/>
              <a:gdLst>
                <a:gd name="T0" fmla="*/ 0 w 22652"/>
                <a:gd name="T1" fmla="*/ 0 h 21600"/>
                <a:gd name="T2" fmla="*/ 0 w 22652"/>
                <a:gd name="T3" fmla="*/ 0 h 21600"/>
                <a:gd name="T4" fmla="*/ 0 w 2265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52"/>
                <a:gd name="T10" fmla="*/ 0 h 21600"/>
                <a:gd name="T11" fmla="*/ 22652 w 2265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52" h="21600" fill="none" extrusionOk="0">
                  <a:moveTo>
                    <a:pt x="22652" y="0"/>
                  </a:moveTo>
                  <a:cubicBezTo>
                    <a:pt x="22652" y="11929"/>
                    <a:pt x="12981" y="21600"/>
                    <a:pt x="1052" y="21600"/>
                  </a:cubicBezTo>
                  <a:cubicBezTo>
                    <a:pt x="701" y="21599"/>
                    <a:pt x="350" y="21591"/>
                    <a:pt x="-1" y="21574"/>
                  </a:cubicBezTo>
                </a:path>
                <a:path w="22652" h="21600" stroke="0" extrusionOk="0">
                  <a:moveTo>
                    <a:pt x="22652" y="0"/>
                  </a:moveTo>
                  <a:cubicBezTo>
                    <a:pt x="22652" y="11929"/>
                    <a:pt x="12981" y="21600"/>
                    <a:pt x="1052" y="21600"/>
                  </a:cubicBezTo>
                  <a:cubicBezTo>
                    <a:pt x="701" y="21599"/>
                    <a:pt x="350" y="21591"/>
                    <a:pt x="-1" y="21574"/>
                  </a:cubicBezTo>
                  <a:lnTo>
                    <a:pt x="1052" y="0"/>
                  </a:lnTo>
                  <a:lnTo>
                    <a:pt x="22652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51" name="Arc 53"/>
            <p:cNvSpPr>
              <a:spLocks/>
            </p:cNvSpPr>
            <p:nvPr/>
          </p:nvSpPr>
          <p:spPr bwMode="auto">
            <a:xfrm>
              <a:off x="635" y="2574"/>
              <a:ext cx="22" cy="60"/>
            </a:xfrm>
            <a:custGeom>
              <a:avLst/>
              <a:gdLst>
                <a:gd name="T0" fmla="*/ 0 w 21600"/>
                <a:gd name="T1" fmla="*/ 0 h 21577"/>
                <a:gd name="T2" fmla="*/ 0 w 21600"/>
                <a:gd name="T3" fmla="*/ 0 h 21577"/>
                <a:gd name="T4" fmla="*/ 0 w 21600"/>
                <a:gd name="T5" fmla="*/ 0 h 215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77"/>
                <a:gd name="T11" fmla="*/ 21600 w 21600"/>
                <a:gd name="T12" fmla="*/ 21577 h 215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77" fill="none" extrusionOk="0">
                  <a:moveTo>
                    <a:pt x="-1" y="21576"/>
                  </a:moveTo>
                  <a:cubicBezTo>
                    <a:pt x="-1" y="10038"/>
                    <a:pt x="9069" y="536"/>
                    <a:pt x="20596" y="0"/>
                  </a:cubicBezTo>
                </a:path>
                <a:path w="21600" h="21577" stroke="0" extrusionOk="0">
                  <a:moveTo>
                    <a:pt x="-1" y="21576"/>
                  </a:moveTo>
                  <a:cubicBezTo>
                    <a:pt x="-1" y="10038"/>
                    <a:pt x="9069" y="536"/>
                    <a:pt x="20596" y="0"/>
                  </a:cubicBezTo>
                  <a:lnTo>
                    <a:pt x="21600" y="21577"/>
                  </a:lnTo>
                  <a:lnTo>
                    <a:pt x="-1" y="21576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52" name="Arc 54"/>
            <p:cNvSpPr>
              <a:spLocks/>
            </p:cNvSpPr>
            <p:nvPr/>
          </p:nvSpPr>
          <p:spPr bwMode="auto">
            <a:xfrm>
              <a:off x="769" y="2634"/>
              <a:ext cx="28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53" name="Arc 55"/>
            <p:cNvSpPr>
              <a:spLocks/>
            </p:cNvSpPr>
            <p:nvPr/>
          </p:nvSpPr>
          <p:spPr bwMode="auto">
            <a:xfrm>
              <a:off x="745" y="2577"/>
              <a:ext cx="29" cy="62"/>
            </a:xfrm>
            <a:custGeom>
              <a:avLst/>
              <a:gdLst>
                <a:gd name="T0" fmla="*/ 0 w 22348"/>
                <a:gd name="T1" fmla="*/ 0 h 21600"/>
                <a:gd name="T2" fmla="*/ 0 w 22348"/>
                <a:gd name="T3" fmla="*/ 0 h 21600"/>
                <a:gd name="T4" fmla="*/ 0 w 22348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48"/>
                <a:gd name="T10" fmla="*/ 0 h 21600"/>
                <a:gd name="T11" fmla="*/ 22348 w 2234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48" h="21600" fill="none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</a:path>
                <a:path w="22348" h="21600" stroke="0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  <a:lnTo>
                    <a:pt x="751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54" name="Arc 56"/>
            <p:cNvSpPr>
              <a:spLocks/>
            </p:cNvSpPr>
            <p:nvPr/>
          </p:nvSpPr>
          <p:spPr bwMode="auto">
            <a:xfrm>
              <a:off x="707" y="2634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55" name="Arc 57"/>
            <p:cNvSpPr>
              <a:spLocks/>
            </p:cNvSpPr>
            <p:nvPr/>
          </p:nvSpPr>
          <p:spPr bwMode="auto">
            <a:xfrm>
              <a:off x="719" y="2580"/>
              <a:ext cx="21" cy="60"/>
            </a:xfrm>
            <a:custGeom>
              <a:avLst/>
              <a:gdLst>
                <a:gd name="T0" fmla="*/ 0 w 21597"/>
                <a:gd name="T1" fmla="*/ 0 h 21577"/>
                <a:gd name="T2" fmla="*/ 0 w 21597"/>
                <a:gd name="T3" fmla="*/ 0 h 21577"/>
                <a:gd name="T4" fmla="*/ 0 w 21597"/>
                <a:gd name="T5" fmla="*/ 0 h 21577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7"/>
                <a:gd name="T11" fmla="*/ 21597 w 21597"/>
                <a:gd name="T12" fmla="*/ 21577 h 215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7" fill="none" extrusionOk="0">
                  <a:moveTo>
                    <a:pt x="-1" y="21227"/>
                  </a:moveTo>
                  <a:cubicBezTo>
                    <a:pt x="184" y="9821"/>
                    <a:pt x="9206" y="525"/>
                    <a:pt x="20601" y="-1"/>
                  </a:cubicBezTo>
                </a:path>
                <a:path w="21597" h="21577" stroke="0" extrusionOk="0">
                  <a:moveTo>
                    <a:pt x="-1" y="21227"/>
                  </a:moveTo>
                  <a:cubicBezTo>
                    <a:pt x="184" y="9821"/>
                    <a:pt x="9206" y="525"/>
                    <a:pt x="20601" y="-1"/>
                  </a:cubicBezTo>
                  <a:lnTo>
                    <a:pt x="21597" y="21577"/>
                  </a:lnTo>
                  <a:lnTo>
                    <a:pt x="-1" y="21227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56" name="Arc 58"/>
            <p:cNvSpPr>
              <a:spLocks/>
            </p:cNvSpPr>
            <p:nvPr/>
          </p:nvSpPr>
          <p:spPr bwMode="auto">
            <a:xfrm>
              <a:off x="857" y="2634"/>
              <a:ext cx="28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57" name="Arc 59"/>
            <p:cNvSpPr>
              <a:spLocks/>
            </p:cNvSpPr>
            <p:nvPr/>
          </p:nvSpPr>
          <p:spPr bwMode="auto">
            <a:xfrm>
              <a:off x="830" y="2575"/>
              <a:ext cx="29" cy="62"/>
            </a:xfrm>
            <a:custGeom>
              <a:avLst/>
              <a:gdLst>
                <a:gd name="T0" fmla="*/ 0 w 22348"/>
                <a:gd name="T1" fmla="*/ 0 h 21600"/>
                <a:gd name="T2" fmla="*/ 0 w 22348"/>
                <a:gd name="T3" fmla="*/ 0 h 21600"/>
                <a:gd name="T4" fmla="*/ 0 w 22348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48"/>
                <a:gd name="T10" fmla="*/ 0 h 21600"/>
                <a:gd name="T11" fmla="*/ 22348 w 2234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48" h="21600" fill="none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</a:path>
                <a:path w="22348" h="21600" stroke="0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  <a:lnTo>
                    <a:pt x="751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58" name="Arc 60"/>
            <p:cNvSpPr>
              <a:spLocks/>
            </p:cNvSpPr>
            <p:nvPr/>
          </p:nvSpPr>
          <p:spPr bwMode="auto">
            <a:xfrm>
              <a:off x="793" y="2634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04"/>
                <a:gd name="T10" fmla="*/ 0 h 21600"/>
                <a:gd name="T11" fmla="*/ 22604 w 226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lnTo>
                    <a:pt x="22604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59" name="Arc 61"/>
            <p:cNvSpPr>
              <a:spLocks/>
            </p:cNvSpPr>
            <p:nvPr/>
          </p:nvSpPr>
          <p:spPr bwMode="auto">
            <a:xfrm>
              <a:off x="808" y="2580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6"/>
                <a:gd name="T11" fmla="*/ 21597 w 21597"/>
                <a:gd name="T12" fmla="*/ 21576 h 21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60" name="Arc 62"/>
            <p:cNvSpPr>
              <a:spLocks/>
            </p:cNvSpPr>
            <p:nvPr/>
          </p:nvSpPr>
          <p:spPr bwMode="auto">
            <a:xfrm>
              <a:off x="949" y="2634"/>
              <a:ext cx="29" cy="61"/>
            </a:xfrm>
            <a:custGeom>
              <a:avLst/>
              <a:gdLst>
                <a:gd name="T0" fmla="*/ 0 w 21600"/>
                <a:gd name="T1" fmla="*/ 0 h 21587"/>
                <a:gd name="T2" fmla="*/ 0 w 21600"/>
                <a:gd name="T3" fmla="*/ 0 h 21587"/>
                <a:gd name="T4" fmla="*/ 0 w 21600"/>
                <a:gd name="T5" fmla="*/ 0 h 2158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7"/>
                <a:gd name="T11" fmla="*/ 21600 w 21600"/>
                <a:gd name="T12" fmla="*/ 21587 h 2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7" fill="none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</a:path>
                <a:path w="21600" h="21587" stroke="0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  <a:lnTo>
                    <a:pt x="21600" y="0"/>
                  </a:lnTo>
                  <a:lnTo>
                    <a:pt x="20843" y="21586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61" name="Arc 63"/>
            <p:cNvSpPr>
              <a:spLocks/>
            </p:cNvSpPr>
            <p:nvPr/>
          </p:nvSpPr>
          <p:spPr bwMode="auto">
            <a:xfrm>
              <a:off x="926" y="2574"/>
              <a:ext cx="30" cy="61"/>
            </a:xfrm>
            <a:custGeom>
              <a:avLst/>
              <a:gdLst>
                <a:gd name="T0" fmla="*/ 0 w 22344"/>
                <a:gd name="T1" fmla="*/ 0 h 21600"/>
                <a:gd name="T2" fmla="*/ 0 w 22344"/>
                <a:gd name="T3" fmla="*/ 0 h 21600"/>
                <a:gd name="T4" fmla="*/ 0 w 2234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44"/>
                <a:gd name="T10" fmla="*/ 0 h 21600"/>
                <a:gd name="T11" fmla="*/ 22344 w 2234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44" h="21600" fill="none" extrusionOk="0">
                  <a:moveTo>
                    <a:pt x="-1" y="12"/>
                  </a:moveTo>
                  <a:cubicBezTo>
                    <a:pt x="247" y="4"/>
                    <a:pt x="495" y="-1"/>
                    <a:pt x="744" y="-1"/>
                  </a:cubicBezTo>
                  <a:cubicBezTo>
                    <a:pt x="12673" y="-1"/>
                    <a:pt x="22344" y="9670"/>
                    <a:pt x="22344" y="21600"/>
                  </a:cubicBezTo>
                </a:path>
                <a:path w="22344" h="21600" stroke="0" extrusionOk="0">
                  <a:moveTo>
                    <a:pt x="-1" y="12"/>
                  </a:moveTo>
                  <a:cubicBezTo>
                    <a:pt x="247" y="4"/>
                    <a:pt x="495" y="-1"/>
                    <a:pt x="744" y="-1"/>
                  </a:cubicBezTo>
                  <a:cubicBezTo>
                    <a:pt x="12673" y="-1"/>
                    <a:pt x="22344" y="9670"/>
                    <a:pt x="22344" y="21600"/>
                  </a:cubicBezTo>
                  <a:lnTo>
                    <a:pt x="744" y="21600"/>
                  </a:lnTo>
                  <a:lnTo>
                    <a:pt x="-1" y="12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62" name="Arc 64"/>
            <p:cNvSpPr>
              <a:spLocks/>
            </p:cNvSpPr>
            <p:nvPr/>
          </p:nvSpPr>
          <p:spPr bwMode="auto">
            <a:xfrm>
              <a:off x="886" y="2634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04"/>
                <a:gd name="T10" fmla="*/ 0 h 21600"/>
                <a:gd name="T11" fmla="*/ 22604 w 226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lnTo>
                    <a:pt x="22604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63" name="Arc 65"/>
            <p:cNvSpPr>
              <a:spLocks/>
            </p:cNvSpPr>
            <p:nvPr/>
          </p:nvSpPr>
          <p:spPr bwMode="auto">
            <a:xfrm>
              <a:off x="904" y="2580"/>
              <a:ext cx="20" cy="60"/>
            </a:xfrm>
            <a:custGeom>
              <a:avLst/>
              <a:gdLst>
                <a:gd name="T0" fmla="*/ 0 w 21597"/>
                <a:gd name="T1" fmla="*/ 0 h 21575"/>
                <a:gd name="T2" fmla="*/ 0 w 21597"/>
                <a:gd name="T3" fmla="*/ 0 h 21575"/>
                <a:gd name="T4" fmla="*/ 0 w 21597"/>
                <a:gd name="T5" fmla="*/ 0 h 21575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5"/>
                <a:gd name="T11" fmla="*/ 21597 w 21597"/>
                <a:gd name="T12" fmla="*/ 21575 h 215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5" fill="none" extrusionOk="0">
                  <a:moveTo>
                    <a:pt x="-1" y="21226"/>
                  </a:moveTo>
                  <a:cubicBezTo>
                    <a:pt x="183" y="9839"/>
                    <a:pt x="9177" y="550"/>
                    <a:pt x="20553" y="0"/>
                  </a:cubicBezTo>
                </a:path>
                <a:path w="21597" h="21575" stroke="0" extrusionOk="0">
                  <a:moveTo>
                    <a:pt x="-1" y="21226"/>
                  </a:moveTo>
                  <a:cubicBezTo>
                    <a:pt x="183" y="9839"/>
                    <a:pt x="9177" y="550"/>
                    <a:pt x="20553" y="0"/>
                  </a:cubicBezTo>
                  <a:lnTo>
                    <a:pt x="21597" y="21575"/>
                  </a:lnTo>
                  <a:lnTo>
                    <a:pt x="-1" y="21226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64" name="Arc 66"/>
            <p:cNvSpPr>
              <a:spLocks/>
            </p:cNvSpPr>
            <p:nvPr/>
          </p:nvSpPr>
          <p:spPr bwMode="auto">
            <a:xfrm rot="10800000">
              <a:off x="1127" y="2576"/>
              <a:ext cx="22" cy="61"/>
            </a:xfrm>
            <a:custGeom>
              <a:avLst/>
              <a:gdLst>
                <a:gd name="T0" fmla="*/ 0 w 21600"/>
                <a:gd name="T1" fmla="*/ 0 h 21925"/>
                <a:gd name="T2" fmla="*/ 0 w 21600"/>
                <a:gd name="T3" fmla="*/ 0 h 21925"/>
                <a:gd name="T4" fmla="*/ 0 w 21600"/>
                <a:gd name="T5" fmla="*/ 0 h 2192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25"/>
                <a:gd name="T11" fmla="*/ 21600 w 21600"/>
                <a:gd name="T12" fmla="*/ 21925 h 219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25" fill="none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</a:path>
                <a:path w="21600" h="21925" stroke="0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  <a:lnTo>
                    <a:pt x="21600" y="349"/>
                  </a:lnTo>
                  <a:lnTo>
                    <a:pt x="20587" y="21925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61994" name="Group 67"/>
          <p:cNvGrpSpPr>
            <a:grpSpLocks/>
          </p:cNvGrpSpPr>
          <p:nvPr/>
        </p:nvGrpSpPr>
        <p:grpSpPr bwMode="auto">
          <a:xfrm>
            <a:off x="1103313" y="4321175"/>
            <a:ext cx="863600" cy="203200"/>
            <a:chOff x="604" y="2574"/>
            <a:chExt cx="544" cy="128"/>
          </a:xfrm>
        </p:grpSpPr>
        <p:sp>
          <p:nvSpPr>
            <p:cNvPr id="162217" name="Arc 68"/>
            <p:cNvSpPr>
              <a:spLocks/>
            </p:cNvSpPr>
            <p:nvPr/>
          </p:nvSpPr>
          <p:spPr bwMode="auto">
            <a:xfrm rot="10800000">
              <a:off x="1080" y="2579"/>
              <a:ext cx="28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7"/>
                <a:gd name="T11" fmla="*/ 21600 w 21600"/>
                <a:gd name="T12" fmla="*/ 21957 h 219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7" fill="none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</a:path>
                <a:path w="21600" h="21957" stroke="0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  <a:lnTo>
                    <a:pt x="0" y="357"/>
                  </a:lnTo>
                  <a:lnTo>
                    <a:pt x="21597" y="-1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18" name="Arc 69"/>
            <p:cNvSpPr>
              <a:spLocks/>
            </p:cNvSpPr>
            <p:nvPr/>
          </p:nvSpPr>
          <p:spPr bwMode="auto">
            <a:xfrm rot="10800000">
              <a:off x="1061" y="2634"/>
              <a:ext cx="29" cy="61"/>
            </a:xfrm>
            <a:custGeom>
              <a:avLst/>
              <a:gdLst>
                <a:gd name="T0" fmla="*/ 0 w 21600"/>
                <a:gd name="T1" fmla="*/ 0 h 21587"/>
                <a:gd name="T2" fmla="*/ 0 w 21600"/>
                <a:gd name="T3" fmla="*/ 0 h 21587"/>
                <a:gd name="T4" fmla="*/ 0 w 21600"/>
                <a:gd name="T5" fmla="*/ 0 h 2158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7"/>
                <a:gd name="T11" fmla="*/ 21600 w 21600"/>
                <a:gd name="T12" fmla="*/ 21587 h 2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7" fill="none" extrusionOk="0">
                  <a:moveTo>
                    <a:pt x="-1" y="21586"/>
                  </a:moveTo>
                  <a:cubicBezTo>
                    <a:pt x="-1" y="9952"/>
                    <a:pt x="9215" y="408"/>
                    <a:pt x="20843" y="0"/>
                  </a:cubicBezTo>
                </a:path>
                <a:path w="21600" h="21587" stroke="0" extrusionOk="0">
                  <a:moveTo>
                    <a:pt x="-1" y="21586"/>
                  </a:moveTo>
                  <a:cubicBezTo>
                    <a:pt x="-1" y="9952"/>
                    <a:pt x="9215" y="408"/>
                    <a:pt x="20843" y="0"/>
                  </a:cubicBezTo>
                  <a:lnTo>
                    <a:pt x="21600" y="21587"/>
                  </a:lnTo>
                  <a:lnTo>
                    <a:pt x="-1" y="21586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19" name="Arc 70"/>
            <p:cNvSpPr>
              <a:spLocks/>
            </p:cNvSpPr>
            <p:nvPr/>
          </p:nvSpPr>
          <p:spPr bwMode="auto">
            <a:xfrm rot="10800000">
              <a:off x="1020" y="2583"/>
              <a:ext cx="22" cy="61"/>
            </a:xfrm>
            <a:custGeom>
              <a:avLst/>
              <a:gdLst>
                <a:gd name="T0" fmla="*/ 0 w 21600"/>
                <a:gd name="T1" fmla="*/ 0 h 21925"/>
                <a:gd name="T2" fmla="*/ 0 w 21600"/>
                <a:gd name="T3" fmla="*/ 0 h 21925"/>
                <a:gd name="T4" fmla="*/ 0 w 21600"/>
                <a:gd name="T5" fmla="*/ 0 h 2192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25"/>
                <a:gd name="T11" fmla="*/ 21600 w 21600"/>
                <a:gd name="T12" fmla="*/ 21925 h 219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25" fill="none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</a:path>
                <a:path w="21600" h="21925" stroke="0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  <a:lnTo>
                    <a:pt x="21600" y="349"/>
                  </a:lnTo>
                  <a:lnTo>
                    <a:pt x="20587" y="21925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20" name="Arc 71"/>
            <p:cNvSpPr>
              <a:spLocks/>
            </p:cNvSpPr>
            <p:nvPr/>
          </p:nvSpPr>
          <p:spPr bwMode="auto">
            <a:xfrm rot="10800000">
              <a:off x="1126" y="2640"/>
              <a:ext cx="22" cy="62"/>
            </a:xfrm>
            <a:custGeom>
              <a:avLst/>
              <a:gdLst>
                <a:gd name="T0" fmla="*/ 0 w 22592"/>
                <a:gd name="T1" fmla="*/ 0 h 21600"/>
                <a:gd name="T2" fmla="*/ 0 w 22592"/>
                <a:gd name="T3" fmla="*/ 0 h 21600"/>
                <a:gd name="T4" fmla="*/ 0 w 2259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592"/>
                <a:gd name="T10" fmla="*/ 0 h 21600"/>
                <a:gd name="T11" fmla="*/ 22592 w 2259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92" h="21600" fill="none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3" y="-1"/>
                    <a:pt x="22395" y="9452"/>
                    <a:pt x="22591" y="21240"/>
                  </a:cubicBezTo>
                </a:path>
                <a:path w="22592" h="21600" stroke="0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3" y="-1"/>
                    <a:pt x="22395" y="9452"/>
                    <a:pt x="22591" y="21240"/>
                  </a:cubicBezTo>
                  <a:lnTo>
                    <a:pt x="995" y="21600"/>
                  </a:lnTo>
                  <a:lnTo>
                    <a:pt x="-1" y="22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21" name="Arc 72"/>
            <p:cNvSpPr>
              <a:spLocks/>
            </p:cNvSpPr>
            <p:nvPr/>
          </p:nvSpPr>
          <p:spPr bwMode="auto">
            <a:xfrm rot="10800000">
              <a:off x="1033" y="2635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04"/>
                <a:gd name="T10" fmla="*/ 0 h 21600"/>
                <a:gd name="T11" fmla="*/ 22604 w 226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04" h="21600" fill="none" extrusionOk="0">
                  <a:moveTo>
                    <a:pt x="0" y="23"/>
                  </a:moveTo>
                  <a:cubicBezTo>
                    <a:pt x="334" y="7"/>
                    <a:pt x="669" y="-1"/>
                    <a:pt x="1004" y="-1"/>
                  </a:cubicBezTo>
                  <a:cubicBezTo>
                    <a:pt x="12933" y="-1"/>
                    <a:pt x="22604" y="9670"/>
                    <a:pt x="22604" y="21600"/>
                  </a:cubicBezTo>
                </a:path>
                <a:path w="22604" h="21600" stroke="0" extrusionOk="0">
                  <a:moveTo>
                    <a:pt x="0" y="23"/>
                  </a:moveTo>
                  <a:cubicBezTo>
                    <a:pt x="334" y="7"/>
                    <a:pt x="669" y="-1"/>
                    <a:pt x="1004" y="-1"/>
                  </a:cubicBezTo>
                  <a:cubicBezTo>
                    <a:pt x="12933" y="-1"/>
                    <a:pt x="22604" y="9670"/>
                    <a:pt x="22604" y="21600"/>
                  </a:cubicBezTo>
                  <a:lnTo>
                    <a:pt x="1004" y="21600"/>
                  </a:lnTo>
                  <a:lnTo>
                    <a:pt x="0" y="2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22" name="Arc 73"/>
            <p:cNvSpPr>
              <a:spLocks/>
            </p:cNvSpPr>
            <p:nvPr/>
          </p:nvSpPr>
          <p:spPr bwMode="auto">
            <a:xfrm rot="10800000">
              <a:off x="989" y="2581"/>
              <a:ext cx="27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7"/>
                <a:gd name="T11" fmla="*/ 21600 w 21600"/>
                <a:gd name="T12" fmla="*/ 21957 h 219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7" fill="none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</a:path>
                <a:path w="21600" h="21957" stroke="0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  <a:lnTo>
                    <a:pt x="0" y="357"/>
                  </a:lnTo>
                  <a:lnTo>
                    <a:pt x="21597" y="-1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23" name="Arc 74"/>
            <p:cNvSpPr>
              <a:spLocks/>
            </p:cNvSpPr>
            <p:nvPr/>
          </p:nvSpPr>
          <p:spPr bwMode="auto">
            <a:xfrm rot="10800000">
              <a:off x="973" y="2638"/>
              <a:ext cx="27" cy="61"/>
            </a:xfrm>
            <a:custGeom>
              <a:avLst/>
              <a:gdLst>
                <a:gd name="T0" fmla="*/ 0 w 21600"/>
                <a:gd name="T1" fmla="*/ 0 h 21585"/>
                <a:gd name="T2" fmla="*/ 0 w 21600"/>
                <a:gd name="T3" fmla="*/ 0 h 21585"/>
                <a:gd name="T4" fmla="*/ 0 w 21600"/>
                <a:gd name="T5" fmla="*/ 0 h 2158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5"/>
                <a:gd name="T11" fmla="*/ 21600 w 21600"/>
                <a:gd name="T12" fmla="*/ 21585 h 215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5" fill="none" extrusionOk="0">
                  <a:moveTo>
                    <a:pt x="-1" y="21584"/>
                  </a:moveTo>
                  <a:cubicBezTo>
                    <a:pt x="-1" y="9966"/>
                    <a:pt x="9190" y="429"/>
                    <a:pt x="20800" y="-1"/>
                  </a:cubicBezTo>
                </a:path>
                <a:path w="21600" h="21585" stroke="0" extrusionOk="0">
                  <a:moveTo>
                    <a:pt x="-1" y="21584"/>
                  </a:moveTo>
                  <a:cubicBezTo>
                    <a:pt x="-1" y="9966"/>
                    <a:pt x="9190" y="429"/>
                    <a:pt x="20800" y="-1"/>
                  </a:cubicBezTo>
                  <a:lnTo>
                    <a:pt x="21600" y="21585"/>
                  </a:lnTo>
                  <a:lnTo>
                    <a:pt x="-1" y="21584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24" name="Arc 75"/>
            <p:cNvSpPr>
              <a:spLocks/>
            </p:cNvSpPr>
            <p:nvPr/>
          </p:nvSpPr>
          <p:spPr bwMode="auto">
            <a:xfrm>
              <a:off x="661" y="2636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1"/>
                <a:gd name="T11" fmla="*/ 21600 w 21600"/>
                <a:gd name="T12" fmla="*/ 21951 h 219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25" name="Arc 76"/>
            <p:cNvSpPr>
              <a:spLocks/>
            </p:cNvSpPr>
            <p:nvPr/>
          </p:nvSpPr>
          <p:spPr bwMode="auto">
            <a:xfrm>
              <a:off x="639" y="2574"/>
              <a:ext cx="29" cy="61"/>
            </a:xfrm>
            <a:custGeom>
              <a:avLst/>
              <a:gdLst>
                <a:gd name="T0" fmla="*/ 0 w 22357"/>
                <a:gd name="T1" fmla="*/ 0 h 21600"/>
                <a:gd name="T2" fmla="*/ 0 w 22357"/>
                <a:gd name="T3" fmla="*/ 0 h 21600"/>
                <a:gd name="T4" fmla="*/ 0 w 22357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57"/>
                <a:gd name="T10" fmla="*/ 0 h 21600"/>
                <a:gd name="T11" fmla="*/ 22357 w 2235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57" h="21600" fill="none" extrusionOk="0">
                  <a:moveTo>
                    <a:pt x="0" y="13"/>
                  </a:moveTo>
                  <a:cubicBezTo>
                    <a:pt x="252" y="4"/>
                    <a:pt x="504" y="-1"/>
                    <a:pt x="757" y="-1"/>
                  </a:cubicBezTo>
                  <a:cubicBezTo>
                    <a:pt x="12686" y="-1"/>
                    <a:pt x="22357" y="9670"/>
                    <a:pt x="22357" y="21600"/>
                  </a:cubicBezTo>
                </a:path>
                <a:path w="22357" h="21600" stroke="0" extrusionOk="0">
                  <a:moveTo>
                    <a:pt x="0" y="13"/>
                  </a:moveTo>
                  <a:cubicBezTo>
                    <a:pt x="252" y="4"/>
                    <a:pt x="504" y="-1"/>
                    <a:pt x="757" y="-1"/>
                  </a:cubicBezTo>
                  <a:cubicBezTo>
                    <a:pt x="12686" y="-1"/>
                    <a:pt x="22357" y="9670"/>
                    <a:pt x="22357" y="21600"/>
                  </a:cubicBezTo>
                  <a:lnTo>
                    <a:pt x="757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26" name="Arc 77"/>
            <p:cNvSpPr>
              <a:spLocks/>
            </p:cNvSpPr>
            <p:nvPr/>
          </p:nvSpPr>
          <p:spPr bwMode="auto">
            <a:xfrm>
              <a:off x="604" y="2631"/>
              <a:ext cx="21" cy="61"/>
            </a:xfrm>
            <a:custGeom>
              <a:avLst/>
              <a:gdLst>
                <a:gd name="T0" fmla="*/ 0 w 22652"/>
                <a:gd name="T1" fmla="*/ 0 h 21600"/>
                <a:gd name="T2" fmla="*/ 0 w 22652"/>
                <a:gd name="T3" fmla="*/ 0 h 21600"/>
                <a:gd name="T4" fmla="*/ 0 w 2265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52"/>
                <a:gd name="T10" fmla="*/ 0 h 21600"/>
                <a:gd name="T11" fmla="*/ 22652 w 2265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52" h="21600" fill="none" extrusionOk="0">
                  <a:moveTo>
                    <a:pt x="22652" y="0"/>
                  </a:moveTo>
                  <a:cubicBezTo>
                    <a:pt x="22652" y="11929"/>
                    <a:pt x="12981" y="21600"/>
                    <a:pt x="1052" y="21600"/>
                  </a:cubicBezTo>
                  <a:cubicBezTo>
                    <a:pt x="701" y="21599"/>
                    <a:pt x="350" y="21591"/>
                    <a:pt x="-1" y="21574"/>
                  </a:cubicBezTo>
                </a:path>
                <a:path w="22652" h="21600" stroke="0" extrusionOk="0">
                  <a:moveTo>
                    <a:pt x="22652" y="0"/>
                  </a:moveTo>
                  <a:cubicBezTo>
                    <a:pt x="22652" y="11929"/>
                    <a:pt x="12981" y="21600"/>
                    <a:pt x="1052" y="21600"/>
                  </a:cubicBezTo>
                  <a:cubicBezTo>
                    <a:pt x="701" y="21599"/>
                    <a:pt x="350" y="21591"/>
                    <a:pt x="-1" y="21574"/>
                  </a:cubicBezTo>
                  <a:lnTo>
                    <a:pt x="1052" y="0"/>
                  </a:lnTo>
                  <a:lnTo>
                    <a:pt x="22652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27" name="Arc 78"/>
            <p:cNvSpPr>
              <a:spLocks/>
            </p:cNvSpPr>
            <p:nvPr/>
          </p:nvSpPr>
          <p:spPr bwMode="auto">
            <a:xfrm>
              <a:off x="623" y="2576"/>
              <a:ext cx="21" cy="60"/>
            </a:xfrm>
            <a:custGeom>
              <a:avLst/>
              <a:gdLst>
                <a:gd name="T0" fmla="*/ 0 w 21597"/>
                <a:gd name="T1" fmla="*/ 0 h 21577"/>
                <a:gd name="T2" fmla="*/ 0 w 21597"/>
                <a:gd name="T3" fmla="*/ 0 h 21577"/>
                <a:gd name="T4" fmla="*/ 0 w 21597"/>
                <a:gd name="T5" fmla="*/ 0 h 21577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7"/>
                <a:gd name="T11" fmla="*/ 21597 w 21597"/>
                <a:gd name="T12" fmla="*/ 21577 h 215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7" fill="none" extrusionOk="0">
                  <a:moveTo>
                    <a:pt x="-1" y="21227"/>
                  </a:moveTo>
                  <a:cubicBezTo>
                    <a:pt x="184" y="9821"/>
                    <a:pt x="9206" y="525"/>
                    <a:pt x="20601" y="-1"/>
                  </a:cubicBezTo>
                </a:path>
                <a:path w="21597" h="21577" stroke="0" extrusionOk="0">
                  <a:moveTo>
                    <a:pt x="-1" y="21227"/>
                  </a:moveTo>
                  <a:cubicBezTo>
                    <a:pt x="184" y="9821"/>
                    <a:pt x="9206" y="525"/>
                    <a:pt x="20601" y="-1"/>
                  </a:cubicBezTo>
                  <a:lnTo>
                    <a:pt x="21597" y="21577"/>
                  </a:lnTo>
                  <a:lnTo>
                    <a:pt x="-1" y="21227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28" name="Arc 79"/>
            <p:cNvSpPr>
              <a:spLocks/>
            </p:cNvSpPr>
            <p:nvPr/>
          </p:nvSpPr>
          <p:spPr bwMode="auto">
            <a:xfrm>
              <a:off x="756" y="2636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1"/>
                <a:gd name="T11" fmla="*/ 21600 w 21600"/>
                <a:gd name="T12" fmla="*/ 21951 h 219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29" name="Arc 80"/>
            <p:cNvSpPr>
              <a:spLocks/>
            </p:cNvSpPr>
            <p:nvPr/>
          </p:nvSpPr>
          <p:spPr bwMode="auto">
            <a:xfrm>
              <a:off x="732" y="2579"/>
              <a:ext cx="29" cy="62"/>
            </a:xfrm>
            <a:custGeom>
              <a:avLst/>
              <a:gdLst>
                <a:gd name="T0" fmla="*/ 0 w 22348"/>
                <a:gd name="T1" fmla="*/ 0 h 21600"/>
                <a:gd name="T2" fmla="*/ 0 w 22348"/>
                <a:gd name="T3" fmla="*/ 0 h 21600"/>
                <a:gd name="T4" fmla="*/ 0 w 22348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48"/>
                <a:gd name="T10" fmla="*/ 0 h 21600"/>
                <a:gd name="T11" fmla="*/ 22348 w 2234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48" h="21600" fill="none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</a:path>
                <a:path w="22348" h="21600" stroke="0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  <a:lnTo>
                    <a:pt x="751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30" name="Arc 81"/>
            <p:cNvSpPr>
              <a:spLocks/>
            </p:cNvSpPr>
            <p:nvPr/>
          </p:nvSpPr>
          <p:spPr bwMode="auto">
            <a:xfrm>
              <a:off x="694" y="2636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31" name="Arc 82"/>
            <p:cNvSpPr>
              <a:spLocks/>
            </p:cNvSpPr>
            <p:nvPr/>
          </p:nvSpPr>
          <p:spPr bwMode="auto">
            <a:xfrm>
              <a:off x="706" y="2582"/>
              <a:ext cx="21" cy="60"/>
            </a:xfrm>
            <a:custGeom>
              <a:avLst/>
              <a:gdLst>
                <a:gd name="T0" fmla="*/ 0 w 21597"/>
                <a:gd name="T1" fmla="*/ 0 h 21577"/>
                <a:gd name="T2" fmla="*/ 0 w 21597"/>
                <a:gd name="T3" fmla="*/ 0 h 21577"/>
                <a:gd name="T4" fmla="*/ 0 w 21597"/>
                <a:gd name="T5" fmla="*/ 0 h 21577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7"/>
                <a:gd name="T11" fmla="*/ 21597 w 21597"/>
                <a:gd name="T12" fmla="*/ 21577 h 215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7" fill="none" extrusionOk="0">
                  <a:moveTo>
                    <a:pt x="-1" y="21227"/>
                  </a:moveTo>
                  <a:cubicBezTo>
                    <a:pt x="184" y="9821"/>
                    <a:pt x="9206" y="525"/>
                    <a:pt x="20601" y="-1"/>
                  </a:cubicBezTo>
                </a:path>
                <a:path w="21597" h="21577" stroke="0" extrusionOk="0">
                  <a:moveTo>
                    <a:pt x="-1" y="21227"/>
                  </a:moveTo>
                  <a:cubicBezTo>
                    <a:pt x="184" y="9821"/>
                    <a:pt x="9206" y="525"/>
                    <a:pt x="20601" y="-1"/>
                  </a:cubicBezTo>
                  <a:lnTo>
                    <a:pt x="21597" y="21577"/>
                  </a:lnTo>
                  <a:lnTo>
                    <a:pt x="-1" y="21227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32" name="Arc 83"/>
            <p:cNvSpPr>
              <a:spLocks/>
            </p:cNvSpPr>
            <p:nvPr/>
          </p:nvSpPr>
          <p:spPr bwMode="auto">
            <a:xfrm>
              <a:off x="844" y="2636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1"/>
                <a:gd name="T11" fmla="*/ 21600 w 21600"/>
                <a:gd name="T12" fmla="*/ 21951 h 219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33" name="Arc 84"/>
            <p:cNvSpPr>
              <a:spLocks/>
            </p:cNvSpPr>
            <p:nvPr/>
          </p:nvSpPr>
          <p:spPr bwMode="auto">
            <a:xfrm>
              <a:off x="817" y="2577"/>
              <a:ext cx="29" cy="62"/>
            </a:xfrm>
            <a:custGeom>
              <a:avLst/>
              <a:gdLst>
                <a:gd name="T0" fmla="*/ 0 w 22348"/>
                <a:gd name="T1" fmla="*/ 0 h 21600"/>
                <a:gd name="T2" fmla="*/ 0 w 22348"/>
                <a:gd name="T3" fmla="*/ 0 h 21600"/>
                <a:gd name="T4" fmla="*/ 0 w 22348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48"/>
                <a:gd name="T10" fmla="*/ 0 h 21600"/>
                <a:gd name="T11" fmla="*/ 22348 w 2234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48" h="21600" fill="none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</a:path>
                <a:path w="22348" h="21600" stroke="0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  <a:lnTo>
                    <a:pt x="751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34" name="Arc 85"/>
            <p:cNvSpPr>
              <a:spLocks/>
            </p:cNvSpPr>
            <p:nvPr/>
          </p:nvSpPr>
          <p:spPr bwMode="auto">
            <a:xfrm>
              <a:off x="780" y="2636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04"/>
                <a:gd name="T10" fmla="*/ 0 h 21600"/>
                <a:gd name="T11" fmla="*/ 22604 w 226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lnTo>
                    <a:pt x="22604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35" name="Arc 86"/>
            <p:cNvSpPr>
              <a:spLocks/>
            </p:cNvSpPr>
            <p:nvPr/>
          </p:nvSpPr>
          <p:spPr bwMode="auto">
            <a:xfrm>
              <a:off x="795" y="2582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6"/>
                <a:gd name="T11" fmla="*/ 21597 w 21597"/>
                <a:gd name="T12" fmla="*/ 21576 h 21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36" name="Arc 87"/>
            <p:cNvSpPr>
              <a:spLocks/>
            </p:cNvSpPr>
            <p:nvPr/>
          </p:nvSpPr>
          <p:spPr bwMode="auto">
            <a:xfrm>
              <a:off x="936" y="2636"/>
              <a:ext cx="29" cy="62"/>
            </a:xfrm>
            <a:custGeom>
              <a:avLst/>
              <a:gdLst>
                <a:gd name="T0" fmla="*/ 0 w 21600"/>
                <a:gd name="T1" fmla="*/ 0 h 21931"/>
                <a:gd name="T2" fmla="*/ 0 w 21600"/>
                <a:gd name="T3" fmla="*/ 0 h 21931"/>
                <a:gd name="T4" fmla="*/ 0 w 21600"/>
                <a:gd name="T5" fmla="*/ 0 h 2193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31"/>
                <a:gd name="T11" fmla="*/ 21600 w 21600"/>
                <a:gd name="T12" fmla="*/ 21931 h 219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31" fill="none" extrusionOk="0">
                  <a:moveTo>
                    <a:pt x="20835" y="21931"/>
                  </a:moveTo>
                  <a:cubicBezTo>
                    <a:pt x="9211" y="21520"/>
                    <a:pt x="0" y="11977"/>
                    <a:pt x="0" y="345"/>
                  </a:cubicBezTo>
                  <a:cubicBezTo>
                    <a:pt x="0" y="229"/>
                    <a:pt x="0" y="114"/>
                    <a:pt x="2" y="-1"/>
                  </a:cubicBezTo>
                </a:path>
                <a:path w="21600" h="21931" stroke="0" extrusionOk="0">
                  <a:moveTo>
                    <a:pt x="20835" y="21931"/>
                  </a:moveTo>
                  <a:cubicBezTo>
                    <a:pt x="9211" y="21520"/>
                    <a:pt x="0" y="11977"/>
                    <a:pt x="0" y="345"/>
                  </a:cubicBezTo>
                  <a:cubicBezTo>
                    <a:pt x="0" y="229"/>
                    <a:pt x="0" y="114"/>
                    <a:pt x="2" y="-1"/>
                  </a:cubicBezTo>
                  <a:lnTo>
                    <a:pt x="21600" y="345"/>
                  </a:lnTo>
                  <a:lnTo>
                    <a:pt x="20835" y="21931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37" name="Arc 88"/>
            <p:cNvSpPr>
              <a:spLocks/>
            </p:cNvSpPr>
            <p:nvPr/>
          </p:nvSpPr>
          <p:spPr bwMode="auto">
            <a:xfrm>
              <a:off x="913" y="2575"/>
              <a:ext cx="30" cy="62"/>
            </a:xfrm>
            <a:custGeom>
              <a:avLst/>
              <a:gdLst>
                <a:gd name="T0" fmla="*/ 0 w 22335"/>
                <a:gd name="T1" fmla="*/ 0 h 21600"/>
                <a:gd name="T2" fmla="*/ 0 w 22335"/>
                <a:gd name="T3" fmla="*/ 0 h 21600"/>
                <a:gd name="T4" fmla="*/ 0 w 22335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35"/>
                <a:gd name="T10" fmla="*/ 0 h 21600"/>
                <a:gd name="T11" fmla="*/ 22335 w 2233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35" h="21600" fill="none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0" y="-1"/>
                    <a:pt x="22143" y="9458"/>
                    <a:pt x="22335" y="21248"/>
                  </a:cubicBezTo>
                </a:path>
                <a:path w="22335" h="21600" stroke="0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0" y="-1"/>
                    <a:pt x="22143" y="9458"/>
                    <a:pt x="22335" y="21248"/>
                  </a:cubicBezTo>
                  <a:lnTo>
                    <a:pt x="738" y="21600"/>
                  </a:lnTo>
                  <a:lnTo>
                    <a:pt x="-1" y="12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38" name="Arc 89"/>
            <p:cNvSpPr>
              <a:spLocks/>
            </p:cNvSpPr>
            <p:nvPr/>
          </p:nvSpPr>
          <p:spPr bwMode="auto">
            <a:xfrm>
              <a:off x="873" y="2636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04"/>
                <a:gd name="T10" fmla="*/ 0 h 21600"/>
                <a:gd name="T11" fmla="*/ 22604 w 226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lnTo>
                    <a:pt x="22604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39" name="Arc 90"/>
            <p:cNvSpPr>
              <a:spLocks/>
            </p:cNvSpPr>
            <p:nvPr/>
          </p:nvSpPr>
          <p:spPr bwMode="auto">
            <a:xfrm>
              <a:off x="891" y="2582"/>
              <a:ext cx="20" cy="60"/>
            </a:xfrm>
            <a:custGeom>
              <a:avLst/>
              <a:gdLst>
                <a:gd name="T0" fmla="*/ 0 w 21597"/>
                <a:gd name="T1" fmla="*/ 0 h 21575"/>
                <a:gd name="T2" fmla="*/ 0 w 21597"/>
                <a:gd name="T3" fmla="*/ 0 h 21575"/>
                <a:gd name="T4" fmla="*/ 0 w 21597"/>
                <a:gd name="T5" fmla="*/ 0 h 21575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5"/>
                <a:gd name="T11" fmla="*/ 21597 w 21597"/>
                <a:gd name="T12" fmla="*/ 21575 h 215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5" fill="none" extrusionOk="0">
                  <a:moveTo>
                    <a:pt x="-1" y="21226"/>
                  </a:moveTo>
                  <a:cubicBezTo>
                    <a:pt x="183" y="9839"/>
                    <a:pt x="9177" y="550"/>
                    <a:pt x="20553" y="0"/>
                  </a:cubicBezTo>
                </a:path>
                <a:path w="21597" h="21575" stroke="0" extrusionOk="0">
                  <a:moveTo>
                    <a:pt x="-1" y="21226"/>
                  </a:moveTo>
                  <a:cubicBezTo>
                    <a:pt x="183" y="9839"/>
                    <a:pt x="9177" y="550"/>
                    <a:pt x="20553" y="0"/>
                  </a:cubicBezTo>
                  <a:lnTo>
                    <a:pt x="21597" y="21575"/>
                  </a:lnTo>
                  <a:lnTo>
                    <a:pt x="-1" y="21226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40" name="Arc 91"/>
            <p:cNvSpPr>
              <a:spLocks/>
            </p:cNvSpPr>
            <p:nvPr/>
          </p:nvSpPr>
          <p:spPr bwMode="auto">
            <a:xfrm rot="10800000">
              <a:off x="1114" y="2577"/>
              <a:ext cx="22" cy="60"/>
            </a:xfrm>
            <a:custGeom>
              <a:avLst/>
              <a:gdLst>
                <a:gd name="T0" fmla="*/ 0 w 21600"/>
                <a:gd name="T1" fmla="*/ 0 h 21577"/>
                <a:gd name="T2" fmla="*/ 0 w 21600"/>
                <a:gd name="T3" fmla="*/ 0 h 21577"/>
                <a:gd name="T4" fmla="*/ 0 w 21600"/>
                <a:gd name="T5" fmla="*/ 0 h 215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77"/>
                <a:gd name="T11" fmla="*/ 21600 w 21600"/>
                <a:gd name="T12" fmla="*/ 21577 h 215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77" fill="none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</a:path>
                <a:path w="21600" h="21577" stroke="0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  <a:lnTo>
                    <a:pt x="21600" y="0"/>
                  </a:lnTo>
                  <a:lnTo>
                    <a:pt x="20596" y="21576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61995" name="Group 92"/>
          <p:cNvGrpSpPr>
            <a:grpSpLocks/>
          </p:cNvGrpSpPr>
          <p:nvPr/>
        </p:nvGrpSpPr>
        <p:grpSpPr bwMode="auto">
          <a:xfrm>
            <a:off x="1128713" y="3867150"/>
            <a:ext cx="873125" cy="204788"/>
            <a:chOff x="620" y="2288"/>
            <a:chExt cx="550" cy="129"/>
          </a:xfrm>
        </p:grpSpPr>
        <p:sp>
          <p:nvSpPr>
            <p:cNvPr id="162193" name="Arc 93"/>
            <p:cNvSpPr>
              <a:spLocks/>
            </p:cNvSpPr>
            <p:nvPr/>
          </p:nvSpPr>
          <p:spPr bwMode="auto">
            <a:xfrm rot="10800000">
              <a:off x="1096" y="2293"/>
              <a:ext cx="30" cy="62"/>
            </a:xfrm>
            <a:custGeom>
              <a:avLst/>
              <a:gdLst>
                <a:gd name="T0" fmla="*/ 0 w 22364"/>
                <a:gd name="T1" fmla="*/ 0 h 21963"/>
                <a:gd name="T2" fmla="*/ 0 w 22364"/>
                <a:gd name="T3" fmla="*/ 0 h 21963"/>
                <a:gd name="T4" fmla="*/ 0 w 22364"/>
                <a:gd name="T5" fmla="*/ 0 h 21963"/>
                <a:gd name="T6" fmla="*/ 0 60000 65536"/>
                <a:gd name="T7" fmla="*/ 0 60000 65536"/>
                <a:gd name="T8" fmla="*/ 0 60000 65536"/>
                <a:gd name="T9" fmla="*/ 0 w 22364"/>
                <a:gd name="T10" fmla="*/ 0 h 21963"/>
                <a:gd name="T11" fmla="*/ 22364 w 22364"/>
                <a:gd name="T12" fmla="*/ 21963 h 219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64" h="21963" fill="none" extrusionOk="0">
                  <a:moveTo>
                    <a:pt x="22360" y="0"/>
                  </a:moveTo>
                  <a:cubicBezTo>
                    <a:pt x="22362" y="120"/>
                    <a:pt x="22364" y="241"/>
                    <a:pt x="22364" y="363"/>
                  </a:cubicBezTo>
                  <a:cubicBezTo>
                    <a:pt x="22364" y="12292"/>
                    <a:pt x="12693" y="21963"/>
                    <a:pt x="764" y="21963"/>
                  </a:cubicBezTo>
                  <a:cubicBezTo>
                    <a:pt x="509" y="21962"/>
                    <a:pt x="254" y="21958"/>
                    <a:pt x="-1" y="21949"/>
                  </a:cubicBezTo>
                </a:path>
                <a:path w="22364" h="21963" stroke="0" extrusionOk="0">
                  <a:moveTo>
                    <a:pt x="22360" y="0"/>
                  </a:moveTo>
                  <a:cubicBezTo>
                    <a:pt x="22362" y="120"/>
                    <a:pt x="22364" y="241"/>
                    <a:pt x="22364" y="363"/>
                  </a:cubicBezTo>
                  <a:cubicBezTo>
                    <a:pt x="22364" y="12292"/>
                    <a:pt x="12693" y="21963"/>
                    <a:pt x="764" y="21963"/>
                  </a:cubicBezTo>
                  <a:cubicBezTo>
                    <a:pt x="509" y="21962"/>
                    <a:pt x="254" y="21958"/>
                    <a:pt x="-1" y="21949"/>
                  </a:cubicBezTo>
                  <a:lnTo>
                    <a:pt x="764" y="363"/>
                  </a:lnTo>
                  <a:lnTo>
                    <a:pt x="2236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194" name="Arc 94"/>
            <p:cNvSpPr>
              <a:spLocks/>
            </p:cNvSpPr>
            <p:nvPr/>
          </p:nvSpPr>
          <p:spPr bwMode="auto">
            <a:xfrm rot="10800000">
              <a:off x="1078" y="2349"/>
              <a:ext cx="29" cy="61"/>
            </a:xfrm>
            <a:custGeom>
              <a:avLst/>
              <a:gdLst>
                <a:gd name="T0" fmla="*/ 0 w 21600"/>
                <a:gd name="T1" fmla="*/ 0 h 21587"/>
                <a:gd name="T2" fmla="*/ 0 w 21600"/>
                <a:gd name="T3" fmla="*/ 0 h 21587"/>
                <a:gd name="T4" fmla="*/ 0 w 21600"/>
                <a:gd name="T5" fmla="*/ 0 h 2158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7"/>
                <a:gd name="T11" fmla="*/ 21600 w 21600"/>
                <a:gd name="T12" fmla="*/ 21587 h 2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7" fill="none" extrusionOk="0">
                  <a:moveTo>
                    <a:pt x="-1" y="21586"/>
                  </a:moveTo>
                  <a:cubicBezTo>
                    <a:pt x="-1" y="9952"/>
                    <a:pt x="9215" y="408"/>
                    <a:pt x="20843" y="0"/>
                  </a:cubicBezTo>
                </a:path>
                <a:path w="21600" h="21587" stroke="0" extrusionOk="0">
                  <a:moveTo>
                    <a:pt x="-1" y="21586"/>
                  </a:moveTo>
                  <a:cubicBezTo>
                    <a:pt x="-1" y="9952"/>
                    <a:pt x="9215" y="408"/>
                    <a:pt x="20843" y="0"/>
                  </a:cubicBezTo>
                  <a:lnTo>
                    <a:pt x="21600" y="21587"/>
                  </a:lnTo>
                  <a:lnTo>
                    <a:pt x="-1" y="21586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195" name="Arc 95"/>
            <p:cNvSpPr>
              <a:spLocks/>
            </p:cNvSpPr>
            <p:nvPr/>
          </p:nvSpPr>
          <p:spPr bwMode="auto">
            <a:xfrm rot="10800000">
              <a:off x="1037" y="2298"/>
              <a:ext cx="21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7"/>
                <a:gd name="T11" fmla="*/ 21600 w 21600"/>
                <a:gd name="T12" fmla="*/ 21957 h 219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7" fill="none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</a:path>
                <a:path w="21600" h="21957" stroke="0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  <a:lnTo>
                    <a:pt x="21600" y="357"/>
                  </a:lnTo>
                  <a:lnTo>
                    <a:pt x="21600" y="21956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196" name="Arc 96"/>
            <p:cNvSpPr>
              <a:spLocks/>
            </p:cNvSpPr>
            <p:nvPr/>
          </p:nvSpPr>
          <p:spPr bwMode="auto">
            <a:xfrm rot="10800000">
              <a:off x="1148" y="2355"/>
              <a:ext cx="22" cy="62"/>
            </a:xfrm>
            <a:custGeom>
              <a:avLst/>
              <a:gdLst>
                <a:gd name="T0" fmla="*/ 0 w 22592"/>
                <a:gd name="T1" fmla="*/ 0 h 21600"/>
                <a:gd name="T2" fmla="*/ 0 w 22592"/>
                <a:gd name="T3" fmla="*/ 0 h 21600"/>
                <a:gd name="T4" fmla="*/ 0 w 2259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592"/>
                <a:gd name="T10" fmla="*/ 0 h 21600"/>
                <a:gd name="T11" fmla="*/ 22592 w 2259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92" h="21600" fill="none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3" y="-1"/>
                    <a:pt x="22395" y="9452"/>
                    <a:pt x="22591" y="21240"/>
                  </a:cubicBezTo>
                </a:path>
                <a:path w="22592" h="21600" stroke="0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3" y="-1"/>
                    <a:pt x="22395" y="9452"/>
                    <a:pt x="22591" y="21240"/>
                  </a:cubicBezTo>
                  <a:lnTo>
                    <a:pt x="995" y="21600"/>
                  </a:lnTo>
                  <a:lnTo>
                    <a:pt x="-1" y="22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197" name="Arc 97"/>
            <p:cNvSpPr>
              <a:spLocks/>
            </p:cNvSpPr>
            <p:nvPr/>
          </p:nvSpPr>
          <p:spPr bwMode="auto">
            <a:xfrm rot="10800000">
              <a:off x="1052" y="2350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198" name="Arc 98"/>
            <p:cNvSpPr>
              <a:spLocks/>
            </p:cNvSpPr>
            <p:nvPr/>
          </p:nvSpPr>
          <p:spPr bwMode="auto">
            <a:xfrm rot="10800000">
              <a:off x="1005" y="2295"/>
              <a:ext cx="28" cy="62"/>
            </a:xfrm>
            <a:custGeom>
              <a:avLst/>
              <a:gdLst>
                <a:gd name="T0" fmla="*/ 0 w 22421"/>
                <a:gd name="T1" fmla="*/ 0 h 21964"/>
                <a:gd name="T2" fmla="*/ 0 w 22421"/>
                <a:gd name="T3" fmla="*/ 0 h 21964"/>
                <a:gd name="T4" fmla="*/ 0 w 22421"/>
                <a:gd name="T5" fmla="*/ 0 h 21964"/>
                <a:gd name="T6" fmla="*/ 0 60000 65536"/>
                <a:gd name="T7" fmla="*/ 0 60000 65536"/>
                <a:gd name="T8" fmla="*/ 0 60000 65536"/>
                <a:gd name="T9" fmla="*/ 0 w 22421"/>
                <a:gd name="T10" fmla="*/ 0 h 21964"/>
                <a:gd name="T11" fmla="*/ 22421 w 22421"/>
                <a:gd name="T12" fmla="*/ 21964 h 219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421" h="21964" fill="none" extrusionOk="0">
                  <a:moveTo>
                    <a:pt x="22417" y="0"/>
                  </a:moveTo>
                  <a:cubicBezTo>
                    <a:pt x="22419" y="121"/>
                    <a:pt x="22421" y="242"/>
                    <a:pt x="22421" y="364"/>
                  </a:cubicBezTo>
                  <a:cubicBezTo>
                    <a:pt x="22421" y="12293"/>
                    <a:pt x="12750" y="21964"/>
                    <a:pt x="821" y="21964"/>
                  </a:cubicBezTo>
                  <a:cubicBezTo>
                    <a:pt x="547" y="21963"/>
                    <a:pt x="273" y="21958"/>
                    <a:pt x="-1" y="21948"/>
                  </a:cubicBezTo>
                </a:path>
                <a:path w="22421" h="21964" stroke="0" extrusionOk="0">
                  <a:moveTo>
                    <a:pt x="22417" y="0"/>
                  </a:moveTo>
                  <a:cubicBezTo>
                    <a:pt x="22419" y="121"/>
                    <a:pt x="22421" y="242"/>
                    <a:pt x="22421" y="364"/>
                  </a:cubicBezTo>
                  <a:cubicBezTo>
                    <a:pt x="22421" y="12293"/>
                    <a:pt x="12750" y="21964"/>
                    <a:pt x="821" y="21964"/>
                  </a:cubicBezTo>
                  <a:cubicBezTo>
                    <a:pt x="547" y="21963"/>
                    <a:pt x="273" y="21958"/>
                    <a:pt x="-1" y="21948"/>
                  </a:cubicBezTo>
                  <a:lnTo>
                    <a:pt x="821" y="364"/>
                  </a:lnTo>
                  <a:lnTo>
                    <a:pt x="22417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199" name="Arc 99"/>
            <p:cNvSpPr>
              <a:spLocks/>
            </p:cNvSpPr>
            <p:nvPr/>
          </p:nvSpPr>
          <p:spPr bwMode="auto">
            <a:xfrm rot="10800000">
              <a:off x="989" y="2353"/>
              <a:ext cx="28" cy="61"/>
            </a:xfrm>
            <a:custGeom>
              <a:avLst/>
              <a:gdLst>
                <a:gd name="T0" fmla="*/ 0 w 21600"/>
                <a:gd name="T1" fmla="*/ 0 h 21586"/>
                <a:gd name="T2" fmla="*/ 0 w 21600"/>
                <a:gd name="T3" fmla="*/ 0 h 21586"/>
                <a:gd name="T4" fmla="*/ 0 w 21600"/>
                <a:gd name="T5" fmla="*/ 0 h 2158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6"/>
                <a:gd name="T11" fmla="*/ 21600 w 21600"/>
                <a:gd name="T12" fmla="*/ 21586 h 215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6" fill="none" extrusionOk="0">
                  <a:moveTo>
                    <a:pt x="-1" y="21585"/>
                  </a:moveTo>
                  <a:cubicBezTo>
                    <a:pt x="-1" y="9962"/>
                    <a:pt x="9198" y="422"/>
                    <a:pt x="20815" y="0"/>
                  </a:cubicBezTo>
                </a:path>
                <a:path w="21600" h="21586" stroke="0" extrusionOk="0">
                  <a:moveTo>
                    <a:pt x="-1" y="21585"/>
                  </a:moveTo>
                  <a:cubicBezTo>
                    <a:pt x="-1" y="9962"/>
                    <a:pt x="9198" y="422"/>
                    <a:pt x="20815" y="0"/>
                  </a:cubicBezTo>
                  <a:lnTo>
                    <a:pt x="21600" y="21586"/>
                  </a:lnTo>
                  <a:lnTo>
                    <a:pt x="-1" y="21585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00" name="Arc 100"/>
            <p:cNvSpPr>
              <a:spLocks/>
            </p:cNvSpPr>
            <p:nvPr/>
          </p:nvSpPr>
          <p:spPr bwMode="auto">
            <a:xfrm>
              <a:off x="678" y="2351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1"/>
                <a:gd name="T11" fmla="*/ 21600 w 21600"/>
                <a:gd name="T12" fmla="*/ 21951 h 219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01" name="Arc 101"/>
            <p:cNvSpPr>
              <a:spLocks/>
            </p:cNvSpPr>
            <p:nvPr/>
          </p:nvSpPr>
          <p:spPr bwMode="auto">
            <a:xfrm>
              <a:off x="655" y="2288"/>
              <a:ext cx="29" cy="62"/>
            </a:xfrm>
            <a:custGeom>
              <a:avLst/>
              <a:gdLst>
                <a:gd name="T0" fmla="*/ 0 w 22362"/>
                <a:gd name="T1" fmla="*/ 0 h 21600"/>
                <a:gd name="T2" fmla="*/ 0 w 22362"/>
                <a:gd name="T3" fmla="*/ 0 h 21600"/>
                <a:gd name="T4" fmla="*/ 0 w 2236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62"/>
                <a:gd name="T10" fmla="*/ 0 h 21600"/>
                <a:gd name="T11" fmla="*/ 22362 w 2236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62" h="21600" fill="none" extrusionOk="0">
                  <a:moveTo>
                    <a:pt x="-1" y="13"/>
                  </a:moveTo>
                  <a:cubicBezTo>
                    <a:pt x="254" y="4"/>
                    <a:pt x="509" y="-1"/>
                    <a:pt x="765" y="-1"/>
                  </a:cubicBezTo>
                  <a:cubicBezTo>
                    <a:pt x="12557" y="-1"/>
                    <a:pt x="22170" y="9458"/>
                    <a:pt x="22362" y="21248"/>
                  </a:cubicBezTo>
                </a:path>
                <a:path w="22362" h="21600" stroke="0" extrusionOk="0">
                  <a:moveTo>
                    <a:pt x="-1" y="13"/>
                  </a:moveTo>
                  <a:cubicBezTo>
                    <a:pt x="254" y="4"/>
                    <a:pt x="509" y="-1"/>
                    <a:pt x="765" y="-1"/>
                  </a:cubicBezTo>
                  <a:cubicBezTo>
                    <a:pt x="12557" y="-1"/>
                    <a:pt x="22170" y="9458"/>
                    <a:pt x="22362" y="21248"/>
                  </a:cubicBezTo>
                  <a:lnTo>
                    <a:pt x="765" y="21600"/>
                  </a:lnTo>
                  <a:lnTo>
                    <a:pt x="-1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02" name="Arc 102"/>
            <p:cNvSpPr>
              <a:spLocks/>
            </p:cNvSpPr>
            <p:nvPr/>
          </p:nvSpPr>
          <p:spPr bwMode="auto">
            <a:xfrm>
              <a:off x="620" y="2346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03" name="Arc 103"/>
            <p:cNvSpPr>
              <a:spLocks/>
            </p:cNvSpPr>
            <p:nvPr/>
          </p:nvSpPr>
          <p:spPr bwMode="auto">
            <a:xfrm>
              <a:off x="639" y="2291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6"/>
                <a:gd name="T11" fmla="*/ 21597 w 21597"/>
                <a:gd name="T12" fmla="*/ 21576 h 21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04" name="Arc 104"/>
            <p:cNvSpPr>
              <a:spLocks/>
            </p:cNvSpPr>
            <p:nvPr/>
          </p:nvSpPr>
          <p:spPr bwMode="auto">
            <a:xfrm>
              <a:off x="773" y="2351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1"/>
                <a:gd name="T11" fmla="*/ 21600 w 21600"/>
                <a:gd name="T12" fmla="*/ 21951 h 219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05" name="Arc 105"/>
            <p:cNvSpPr>
              <a:spLocks/>
            </p:cNvSpPr>
            <p:nvPr/>
          </p:nvSpPr>
          <p:spPr bwMode="auto">
            <a:xfrm>
              <a:off x="748" y="2294"/>
              <a:ext cx="29" cy="62"/>
            </a:xfrm>
            <a:custGeom>
              <a:avLst/>
              <a:gdLst>
                <a:gd name="T0" fmla="*/ 0 w 22362"/>
                <a:gd name="T1" fmla="*/ 0 h 21600"/>
                <a:gd name="T2" fmla="*/ 0 w 22362"/>
                <a:gd name="T3" fmla="*/ 0 h 21600"/>
                <a:gd name="T4" fmla="*/ 0 w 2236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62"/>
                <a:gd name="T10" fmla="*/ 0 h 21600"/>
                <a:gd name="T11" fmla="*/ 22362 w 2236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62" h="21600" fill="none" extrusionOk="0">
                  <a:moveTo>
                    <a:pt x="-1" y="13"/>
                  </a:moveTo>
                  <a:cubicBezTo>
                    <a:pt x="254" y="4"/>
                    <a:pt x="509" y="-1"/>
                    <a:pt x="765" y="-1"/>
                  </a:cubicBezTo>
                  <a:cubicBezTo>
                    <a:pt x="12557" y="-1"/>
                    <a:pt x="22170" y="9458"/>
                    <a:pt x="22362" y="21248"/>
                  </a:cubicBezTo>
                </a:path>
                <a:path w="22362" h="21600" stroke="0" extrusionOk="0">
                  <a:moveTo>
                    <a:pt x="-1" y="13"/>
                  </a:moveTo>
                  <a:cubicBezTo>
                    <a:pt x="254" y="4"/>
                    <a:pt x="509" y="-1"/>
                    <a:pt x="765" y="-1"/>
                  </a:cubicBezTo>
                  <a:cubicBezTo>
                    <a:pt x="12557" y="-1"/>
                    <a:pt x="22170" y="9458"/>
                    <a:pt x="22362" y="21248"/>
                  </a:cubicBezTo>
                  <a:lnTo>
                    <a:pt x="765" y="21600"/>
                  </a:lnTo>
                  <a:lnTo>
                    <a:pt x="-1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06" name="Arc 106"/>
            <p:cNvSpPr>
              <a:spLocks/>
            </p:cNvSpPr>
            <p:nvPr/>
          </p:nvSpPr>
          <p:spPr bwMode="auto">
            <a:xfrm>
              <a:off x="711" y="2351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07" name="Arc 107"/>
            <p:cNvSpPr>
              <a:spLocks/>
            </p:cNvSpPr>
            <p:nvPr/>
          </p:nvSpPr>
          <p:spPr bwMode="auto">
            <a:xfrm>
              <a:off x="722" y="2297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6"/>
                <a:gd name="T11" fmla="*/ 21597 w 21597"/>
                <a:gd name="T12" fmla="*/ 21576 h 21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08" name="Arc 108"/>
            <p:cNvSpPr>
              <a:spLocks/>
            </p:cNvSpPr>
            <p:nvPr/>
          </p:nvSpPr>
          <p:spPr bwMode="auto">
            <a:xfrm>
              <a:off x="860" y="2351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1"/>
                <a:gd name="T11" fmla="*/ 21600 w 21600"/>
                <a:gd name="T12" fmla="*/ 21951 h 219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09" name="Arc 109"/>
            <p:cNvSpPr>
              <a:spLocks/>
            </p:cNvSpPr>
            <p:nvPr/>
          </p:nvSpPr>
          <p:spPr bwMode="auto">
            <a:xfrm>
              <a:off x="834" y="2292"/>
              <a:ext cx="29" cy="62"/>
            </a:xfrm>
            <a:custGeom>
              <a:avLst/>
              <a:gdLst>
                <a:gd name="T0" fmla="*/ 0 w 22348"/>
                <a:gd name="T1" fmla="*/ 0 h 21600"/>
                <a:gd name="T2" fmla="*/ 0 w 22348"/>
                <a:gd name="T3" fmla="*/ 0 h 21600"/>
                <a:gd name="T4" fmla="*/ 0 w 22348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48"/>
                <a:gd name="T10" fmla="*/ 0 h 21600"/>
                <a:gd name="T11" fmla="*/ 22348 w 2234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48" h="21600" fill="none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</a:path>
                <a:path w="22348" h="21600" stroke="0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  <a:lnTo>
                    <a:pt x="751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10" name="Arc 110"/>
            <p:cNvSpPr>
              <a:spLocks/>
            </p:cNvSpPr>
            <p:nvPr/>
          </p:nvSpPr>
          <p:spPr bwMode="auto">
            <a:xfrm>
              <a:off x="796" y="2351"/>
              <a:ext cx="22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11" name="Arc 111"/>
            <p:cNvSpPr>
              <a:spLocks/>
            </p:cNvSpPr>
            <p:nvPr/>
          </p:nvSpPr>
          <p:spPr bwMode="auto">
            <a:xfrm>
              <a:off x="812" y="2297"/>
              <a:ext cx="21" cy="60"/>
            </a:xfrm>
            <a:custGeom>
              <a:avLst/>
              <a:gdLst>
                <a:gd name="T0" fmla="*/ 0 w 21597"/>
                <a:gd name="T1" fmla="*/ 0 h 21577"/>
                <a:gd name="T2" fmla="*/ 0 w 21597"/>
                <a:gd name="T3" fmla="*/ 0 h 21577"/>
                <a:gd name="T4" fmla="*/ 0 w 21597"/>
                <a:gd name="T5" fmla="*/ 0 h 21577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7"/>
                <a:gd name="T11" fmla="*/ 21597 w 21597"/>
                <a:gd name="T12" fmla="*/ 21577 h 215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7" fill="none" extrusionOk="0">
                  <a:moveTo>
                    <a:pt x="-1" y="21227"/>
                  </a:moveTo>
                  <a:cubicBezTo>
                    <a:pt x="184" y="9821"/>
                    <a:pt x="9206" y="525"/>
                    <a:pt x="20601" y="-1"/>
                  </a:cubicBezTo>
                </a:path>
                <a:path w="21597" h="21577" stroke="0" extrusionOk="0">
                  <a:moveTo>
                    <a:pt x="-1" y="21227"/>
                  </a:moveTo>
                  <a:cubicBezTo>
                    <a:pt x="184" y="9821"/>
                    <a:pt x="9206" y="525"/>
                    <a:pt x="20601" y="-1"/>
                  </a:cubicBezTo>
                  <a:lnTo>
                    <a:pt x="21597" y="21577"/>
                  </a:lnTo>
                  <a:lnTo>
                    <a:pt x="-1" y="21227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12" name="Arc 112"/>
            <p:cNvSpPr>
              <a:spLocks/>
            </p:cNvSpPr>
            <p:nvPr/>
          </p:nvSpPr>
          <p:spPr bwMode="auto">
            <a:xfrm>
              <a:off x="952" y="2351"/>
              <a:ext cx="29" cy="62"/>
            </a:xfrm>
            <a:custGeom>
              <a:avLst/>
              <a:gdLst>
                <a:gd name="T0" fmla="*/ 0 w 21600"/>
                <a:gd name="T1" fmla="*/ 0 h 21931"/>
                <a:gd name="T2" fmla="*/ 0 w 21600"/>
                <a:gd name="T3" fmla="*/ 0 h 21931"/>
                <a:gd name="T4" fmla="*/ 0 w 21600"/>
                <a:gd name="T5" fmla="*/ 0 h 2193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31"/>
                <a:gd name="T11" fmla="*/ 21600 w 21600"/>
                <a:gd name="T12" fmla="*/ 21931 h 219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31" fill="none" extrusionOk="0">
                  <a:moveTo>
                    <a:pt x="20835" y="21931"/>
                  </a:moveTo>
                  <a:cubicBezTo>
                    <a:pt x="9211" y="21520"/>
                    <a:pt x="0" y="11977"/>
                    <a:pt x="0" y="345"/>
                  </a:cubicBezTo>
                  <a:cubicBezTo>
                    <a:pt x="0" y="229"/>
                    <a:pt x="0" y="114"/>
                    <a:pt x="2" y="-1"/>
                  </a:cubicBezTo>
                </a:path>
                <a:path w="21600" h="21931" stroke="0" extrusionOk="0">
                  <a:moveTo>
                    <a:pt x="20835" y="21931"/>
                  </a:moveTo>
                  <a:cubicBezTo>
                    <a:pt x="9211" y="21520"/>
                    <a:pt x="0" y="11977"/>
                    <a:pt x="0" y="345"/>
                  </a:cubicBezTo>
                  <a:cubicBezTo>
                    <a:pt x="0" y="229"/>
                    <a:pt x="0" y="114"/>
                    <a:pt x="2" y="-1"/>
                  </a:cubicBezTo>
                  <a:lnTo>
                    <a:pt x="21600" y="345"/>
                  </a:lnTo>
                  <a:lnTo>
                    <a:pt x="20835" y="21931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13" name="Arc 113"/>
            <p:cNvSpPr>
              <a:spLocks/>
            </p:cNvSpPr>
            <p:nvPr/>
          </p:nvSpPr>
          <p:spPr bwMode="auto">
            <a:xfrm>
              <a:off x="930" y="2290"/>
              <a:ext cx="30" cy="62"/>
            </a:xfrm>
            <a:custGeom>
              <a:avLst/>
              <a:gdLst>
                <a:gd name="T0" fmla="*/ 0 w 22335"/>
                <a:gd name="T1" fmla="*/ 0 h 21600"/>
                <a:gd name="T2" fmla="*/ 0 w 22335"/>
                <a:gd name="T3" fmla="*/ 0 h 21600"/>
                <a:gd name="T4" fmla="*/ 0 w 22335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35"/>
                <a:gd name="T10" fmla="*/ 0 h 21600"/>
                <a:gd name="T11" fmla="*/ 22335 w 2233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35" h="21600" fill="none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0" y="-1"/>
                    <a:pt x="22143" y="9458"/>
                    <a:pt x="22335" y="21248"/>
                  </a:cubicBezTo>
                </a:path>
                <a:path w="22335" h="21600" stroke="0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0" y="-1"/>
                    <a:pt x="22143" y="9458"/>
                    <a:pt x="22335" y="21248"/>
                  </a:cubicBezTo>
                  <a:lnTo>
                    <a:pt x="738" y="21600"/>
                  </a:lnTo>
                  <a:lnTo>
                    <a:pt x="-1" y="12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14" name="Arc 114"/>
            <p:cNvSpPr>
              <a:spLocks/>
            </p:cNvSpPr>
            <p:nvPr/>
          </p:nvSpPr>
          <p:spPr bwMode="auto">
            <a:xfrm>
              <a:off x="889" y="2351"/>
              <a:ext cx="22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15" name="Arc 115"/>
            <p:cNvSpPr>
              <a:spLocks/>
            </p:cNvSpPr>
            <p:nvPr/>
          </p:nvSpPr>
          <p:spPr bwMode="auto">
            <a:xfrm>
              <a:off x="906" y="2297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6"/>
                <a:gd name="T11" fmla="*/ 21597 w 21597"/>
                <a:gd name="T12" fmla="*/ 21576 h 21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16" name="Arc 116"/>
            <p:cNvSpPr>
              <a:spLocks/>
            </p:cNvSpPr>
            <p:nvPr/>
          </p:nvSpPr>
          <p:spPr bwMode="auto">
            <a:xfrm rot="10800000">
              <a:off x="1131" y="2292"/>
              <a:ext cx="21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7"/>
                <a:gd name="T11" fmla="*/ 21600 w 21600"/>
                <a:gd name="T12" fmla="*/ 21957 h 219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7" fill="none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</a:path>
                <a:path w="21600" h="21957" stroke="0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  <a:lnTo>
                    <a:pt x="21600" y="357"/>
                  </a:lnTo>
                  <a:lnTo>
                    <a:pt x="21600" y="21956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61996" name="Group 117"/>
          <p:cNvGrpSpPr>
            <a:grpSpLocks/>
          </p:cNvGrpSpPr>
          <p:nvPr/>
        </p:nvGrpSpPr>
        <p:grpSpPr bwMode="auto">
          <a:xfrm>
            <a:off x="8815388" y="3176588"/>
            <a:ext cx="250825" cy="396875"/>
            <a:chOff x="5462" y="1853"/>
            <a:chExt cx="157" cy="250"/>
          </a:xfrm>
        </p:grpSpPr>
        <p:sp>
          <p:nvSpPr>
            <p:cNvPr id="162189" name="Oval 118"/>
            <p:cNvSpPr>
              <a:spLocks noChangeArrowheads="1"/>
            </p:cNvSpPr>
            <p:nvPr/>
          </p:nvSpPr>
          <p:spPr bwMode="auto">
            <a:xfrm>
              <a:off x="5495" y="1992"/>
              <a:ext cx="53" cy="50"/>
            </a:xfrm>
            <a:prstGeom prst="ellipse">
              <a:avLst/>
            </a:prstGeom>
            <a:solidFill>
              <a:srgbClr val="FF5050"/>
            </a:solidFill>
            <a:ln w="12700">
              <a:solidFill>
                <a:srgbClr val="CC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190" name="Oval 119"/>
            <p:cNvSpPr>
              <a:spLocks noChangeArrowheads="1"/>
            </p:cNvSpPr>
            <p:nvPr/>
          </p:nvSpPr>
          <p:spPr bwMode="auto">
            <a:xfrm>
              <a:off x="5462" y="2053"/>
              <a:ext cx="51" cy="50"/>
            </a:xfrm>
            <a:prstGeom prst="ellipse">
              <a:avLst/>
            </a:prstGeom>
            <a:solidFill>
              <a:srgbClr val="FF5050"/>
            </a:solidFill>
            <a:ln w="12700">
              <a:solidFill>
                <a:srgbClr val="CC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191" name="Oval 120"/>
            <p:cNvSpPr>
              <a:spLocks noChangeArrowheads="1"/>
            </p:cNvSpPr>
            <p:nvPr/>
          </p:nvSpPr>
          <p:spPr bwMode="auto">
            <a:xfrm>
              <a:off x="5568" y="1853"/>
              <a:ext cx="51" cy="50"/>
            </a:xfrm>
            <a:prstGeom prst="ellipse">
              <a:avLst/>
            </a:prstGeom>
            <a:solidFill>
              <a:srgbClr val="FF5050"/>
            </a:solidFill>
            <a:ln w="12700">
              <a:solidFill>
                <a:srgbClr val="CC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192" name="Oval 121"/>
            <p:cNvSpPr>
              <a:spLocks noChangeArrowheads="1"/>
            </p:cNvSpPr>
            <p:nvPr/>
          </p:nvSpPr>
          <p:spPr bwMode="auto">
            <a:xfrm>
              <a:off x="5536" y="1922"/>
              <a:ext cx="53" cy="50"/>
            </a:xfrm>
            <a:prstGeom prst="ellipse">
              <a:avLst/>
            </a:prstGeom>
            <a:solidFill>
              <a:srgbClr val="FF5050"/>
            </a:solidFill>
            <a:ln w="12700">
              <a:solidFill>
                <a:srgbClr val="CC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/>
            </a:p>
          </p:txBody>
        </p:sp>
      </p:grpSp>
      <p:sp>
        <p:nvSpPr>
          <p:cNvPr id="161997" name="Oval 122"/>
          <p:cNvSpPr>
            <a:spLocks noChangeArrowheads="1"/>
          </p:cNvSpPr>
          <p:nvPr/>
        </p:nvSpPr>
        <p:spPr bwMode="auto">
          <a:xfrm>
            <a:off x="8939213" y="3465513"/>
            <a:ext cx="79375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98" name="Oval 123"/>
          <p:cNvSpPr>
            <a:spLocks noChangeArrowheads="1"/>
          </p:cNvSpPr>
          <p:nvPr/>
        </p:nvSpPr>
        <p:spPr bwMode="auto">
          <a:xfrm>
            <a:off x="8745538" y="3563938"/>
            <a:ext cx="80962" cy="777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99" name="Oval 124"/>
          <p:cNvSpPr>
            <a:spLocks noChangeArrowheads="1"/>
          </p:cNvSpPr>
          <p:nvPr/>
        </p:nvSpPr>
        <p:spPr bwMode="auto">
          <a:xfrm>
            <a:off x="9053513" y="3244850"/>
            <a:ext cx="80962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2000" name="Oval 125"/>
          <p:cNvSpPr>
            <a:spLocks noChangeArrowheads="1"/>
          </p:cNvSpPr>
          <p:nvPr/>
        </p:nvSpPr>
        <p:spPr bwMode="auto">
          <a:xfrm>
            <a:off x="9002713" y="3355975"/>
            <a:ext cx="80962" cy="777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2001" name="Oval 126"/>
          <p:cNvSpPr>
            <a:spLocks noChangeArrowheads="1"/>
          </p:cNvSpPr>
          <p:nvPr/>
        </p:nvSpPr>
        <p:spPr bwMode="auto">
          <a:xfrm>
            <a:off x="9009063" y="3533775"/>
            <a:ext cx="79375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2002" name="Oval 127"/>
          <p:cNvSpPr>
            <a:spLocks noChangeArrowheads="1"/>
          </p:cNvSpPr>
          <p:nvPr/>
        </p:nvSpPr>
        <p:spPr bwMode="auto">
          <a:xfrm>
            <a:off x="9124950" y="3314700"/>
            <a:ext cx="80963" cy="777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2003" name="Oval 128"/>
          <p:cNvSpPr>
            <a:spLocks noChangeArrowheads="1"/>
          </p:cNvSpPr>
          <p:nvPr/>
        </p:nvSpPr>
        <p:spPr bwMode="auto">
          <a:xfrm>
            <a:off x="9072563" y="3424238"/>
            <a:ext cx="80962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grpSp>
        <p:nvGrpSpPr>
          <p:cNvPr id="162004" name="Group 129"/>
          <p:cNvGrpSpPr>
            <a:grpSpLocks/>
          </p:cNvGrpSpPr>
          <p:nvPr/>
        </p:nvGrpSpPr>
        <p:grpSpPr bwMode="auto">
          <a:xfrm>
            <a:off x="8745538" y="3108325"/>
            <a:ext cx="250825" cy="396875"/>
            <a:chOff x="5418" y="1810"/>
            <a:chExt cx="157" cy="250"/>
          </a:xfrm>
        </p:grpSpPr>
        <p:sp>
          <p:nvSpPr>
            <p:cNvPr id="162185" name="Oval 130"/>
            <p:cNvSpPr>
              <a:spLocks noChangeArrowheads="1"/>
            </p:cNvSpPr>
            <p:nvPr/>
          </p:nvSpPr>
          <p:spPr bwMode="auto">
            <a:xfrm>
              <a:off x="5450" y="1949"/>
              <a:ext cx="53" cy="49"/>
            </a:xfrm>
            <a:prstGeom prst="ellipse">
              <a:avLst/>
            </a:prstGeom>
            <a:solidFill>
              <a:srgbClr val="FF5050"/>
            </a:solidFill>
            <a:ln w="12700">
              <a:solidFill>
                <a:srgbClr val="CC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186" name="Oval 131"/>
            <p:cNvSpPr>
              <a:spLocks noChangeArrowheads="1"/>
            </p:cNvSpPr>
            <p:nvPr/>
          </p:nvSpPr>
          <p:spPr bwMode="auto">
            <a:xfrm>
              <a:off x="5418" y="2010"/>
              <a:ext cx="51" cy="50"/>
            </a:xfrm>
            <a:prstGeom prst="ellipse">
              <a:avLst/>
            </a:prstGeom>
            <a:solidFill>
              <a:srgbClr val="FF5050"/>
            </a:solidFill>
            <a:ln w="12700">
              <a:solidFill>
                <a:srgbClr val="CC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187" name="Oval 132"/>
            <p:cNvSpPr>
              <a:spLocks noChangeArrowheads="1"/>
            </p:cNvSpPr>
            <p:nvPr/>
          </p:nvSpPr>
          <p:spPr bwMode="auto">
            <a:xfrm>
              <a:off x="5524" y="1810"/>
              <a:ext cx="51" cy="49"/>
            </a:xfrm>
            <a:prstGeom prst="ellipse">
              <a:avLst/>
            </a:prstGeom>
            <a:solidFill>
              <a:srgbClr val="FF5050"/>
            </a:solidFill>
            <a:ln w="12700">
              <a:solidFill>
                <a:srgbClr val="CC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188" name="Oval 133"/>
            <p:cNvSpPr>
              <a:spLocks noChangeArrowheads="1"/>
            </p:cNvSpPr>
            <p:nvPr/>
          </p:nvSpPr>
          <p:spPr bwMode="auto">
            <a:xfrm>
              <a:off x="5492" y="1879"/>
              <a:ext cx="53" cy="50"/>
            </a:xfrm>
            <a:prstGeom prst="ellipse">
              <a:avLst/>
            </a:prstGeom>
            <a:solidFill>
              <a:srgbClr val="FF5050"/>
            </a:solidFill>
            <a:ln w="12700">
              <a:solidFill>
                <a:srgbClr val="CC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/>
            </a:p>
          </p:txBody>
        </p:sp>
      </p:grpSp>
      <p:sp>
        <p:nvSpPr>
          <p:cNvPr id="162005" name="Oval 134"/>
          <p:cNvSpPr>
            <a:spLocks noChangeArrowheads="1"/>
          </p:cNvSpPr>
          <p:nvPr/>
        </p:nvSpPr>
        <p:spPr bwMode="auto">
          <a:xfrm>
            <a:off x="8361363" y="4368800"/>
            <a:ext cx="12065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2006" name="Oval 135"/>
          <p:cNvSpPr>
            <a:spLocks noChangeArrowheads="1"/>
          </p:cNvSpPr>
          <p:nvPr/>
        </p:nvSpPr>
        <p:spPr bwMode="auto">
          <a:xfrm>
            <a:off x="8610600" y="4359275"/>
            <a:ext cx="12065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2007" name="Arc 136"/>
          <p:cNvSpPr>
            <a:spLocks/>
          </p:cNvSpPr>
          <p:nvPr/>
        </p:nvSpPr>
        <p:spPr bwMode="auto">
          <a:xfrm>
            <a:off x="2090738" y="1738313"/>
            <a:ext cx="255587" cy="714375"/>
          </a:xfrm>
          <a:custGeom>
            <a:avLst/>
            <a:gdLst>
              <a:gd name="T0" fmla="*/ 0 w 21600"/>
              <a:gd name="T1" fmla="*/ 807575979 h 21247"/>
              <a:gd name="T2" fmla="*/ 29340963 w 21600"/>
              <a:gd name="T3" fmla="*/ 0 h 21247"/>
              <a:gd name="T4" fmla="*/ 35785634 w 21600"/>
              <a:gd name="T5" fmla="*/ 807575979 h 21247"/>
              <a:gd name="T6" fmla="*/ 0 60000 65536"/>
              <a:gd name="T7" fmla="*/ 0 60000 65536"/>
              <a:gd name="T8" fmla="*/ 0 60000 65536"/>
              <a:gd name="T9" fmla="*/ 0 w 21600"/>
              <a:gd name="T10" fmla="*/ 0 h 21247"/>
              <a:gd name="T11" fmla="*/ 21600 w 21600"/>
              <a:gd name="T12" fmla="*/ 21247 h 21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247" fill="none" extrusionOk="0">
                <a:moveTo>
                  <a:pt x="-1" y="21246"/>
                </a:moveTo>
                <a:cubicBezTo>
                  <a:pt x="-1" y="10818"/>
                  <a:pt x="7451" y="1878"/>
                  <a:pt x="17710" y="0"/>
                </a:cubicBezTo>
              </a:path>
              <a:path w="21600" h="21247" stroke="0" extrusionOk="0">
                <a:moveTo>
                  <a:pt x="-1" y="21246"/>
                </a:moveTo>
                <a:cubicBezTo>
                  <a:pt x="-1" y="10818"/>
                  <a:pt x="7451" y="1878"/>
                  <a:pt x="17710" y="0"/>
                </a:cubicBezTo>
                <a:lnTo>
                  <a:pt x="21600" y="21247"/>
                </a:lnTo>
                <a:lnTo>
                  <a:pt x="-1" y="21246"/>
                </a:lnTo>
                <a:close/>
              </a:path>
            </a:pathLst>
          </a:custGeom>
          <a:noFill/>
          <a:ln w="25400" cap="rnd">
            <a:solidFill>
              <a:srgbClr val="C041FF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7327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08" name="Arc 137"/>
          <p:cNvSpPr>
            <a:spLocks/>
          </p:cNvSpPr>
          <p:nvPr/>
        </p:nvSpPr>
        <p:spPr bwMode="auto">
          <a:xfrm>
            <a:off x="1712913" y="3057525"/>
            <a:ext cx="369887" cy="254000"/>
          </a:xfrm>
          <a:custGeom>
            <a:avLst/>
            <a:gdLst>
              <a:gd name="T0" fmla="*/ 0 w 21600"/>
              <a:gd name="T1" fmla="*/ 56245134 h 17069"/>
              <a:gd name="T2" fmla="*/ 41995910 w 21600"/>
              <a:gd name="T3" fmla="*/ 0 h 17069"/>
              <a:gd name="T4" fmla="*/ 108467508 w 21600"/>
              <a:gd name="T5" fmla="*/ 56245134 h 17069"/>
              <a:gd name="T6" fmla="*/ 0 60000 65536"/>
              <a:gd name="T7" fmla="*/ 0 60000 65536"/>
              <a:gd name="T8" fmla="*/ 0 60000 65536"/>
              <a:gd name="T9" fmla="*/ 0 w 21600"/>
              <a:gd name="T10" fmla="*/ 0 h 17069"/>
              <a:gd name="T11" fmla="*/ 21600 w 21600"/>
              <a:gd name="T12" fmla="*/ 17069 h 170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7069" fill="none" extrusionOk="0">
                <a:moveTo>
                  <a:pt x="-1" y="17068"/>
                </a:moveTo>
                <a:cubicBezTo>
                  <a:pt x="-1" y="10392"/>
                  <a:pt x="3087" y="4091"/>
                  <a:pt x="8363" y="0"/>
                </a:cubicBezTo>
              </a:path>
              <a:path w="21600" h="17069" stroke="0" extrusionOk="0">
                <a:moveTo>
                  <a:pt x="-1" y="17068"/>
                </a:moveTo>
                <a:cubicBezTo>
                  <a:pt x="-1" y="10392"/>
                  <a:pt x="3087" y="4091"/>
                  <a:pt x="8363" y="0"/>
                </a:cubicBezTo>
                <a:lnTo>
                  <a:pt x="21600" y="17069"/>
                </a:lnTo>
                <a:lnTo>
                  <a:pt x="-1" y="17068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09" name="Arc 138"/>
          <p:cNvSpPr>
            <a:spLocks/>
          </p:cNvSpPr>
          <p:nvPr/>
        </p:nvSpPr>
        <p:spPr bwMode="auto">
          <a:xfrm>
            <a:off x="1257300" y="3478213"/>
            <a:ext cx="368300" cy="255587"/>
          </a:xfrm>
          <a:custGeom>
            <a:avLst/>
            <a:gdLst>
              <a:gd name="T0" fmla="*/ 0 w 21600"/>
              <a:gd name="T1" fmla="*/ 57098394 h 17100"/>
              <a:gd name="T2" fmla="*/ 41656096 w 21600"/>
              <a:gd name="T3" fmla="*/ 0 h 17100"/>
              <a:gd name="T4" fmla="*/ 107077355 w 21600"/>
              <a:gd name="T5" fmla="*/ 57098394 h 17100"/>
              <a:gd name="T6" fmla="*/ 0 60000 65536"/>
              <a:gd name="T7" fmla="*/ 0 60000 65536"/>
              <a:gd name="T8" fmla="*/ 0 60000 65536"/>
              <a:gd name="T9" fmla="*/ 0 w 21600"/>
              <a:gd name="T10" fmla="*/ 0 h 17100"/>
              <a:gd name="T11" fmla="*/ 21600 w 21600"/>
              <a:gd name="T12" fmla="*/ 17100 h 171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7100" fill="none" extrusionOk="0">
                <a:moveTo>
                  <a:pt x="-1" y="17099"/>
                </a:moveTo>
                <a:cubicBezTo>
                  <a:pt x="-1" y="10405"/>
                  <a:pt x="3103" y="4090"/>
                  <a:pt x="8403" y="0"/>
                </a:cubicBezTo>
              </a:path>
              <a:path w="21600" h="17100" stroke="0" extrusionOk="0">
                <a:moveTo>
                  <a:pt x="-1" y="17099"/>
                </a:moveTo>
                <a:cubicBezTo>
                  <a:pt x="-1" y="10405"/>
                  <a:pt x="3103" y="4090"/>
                  <a:pt x="8403" y="0"/>
                </a:cubicBezTo>
                <a:lnTo>
                  <a:pt x="21600" y="17100"/>
                </a:lnTo>
                <a:lnTo>
                  <a:pt x="-1" y="17099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10" name="Arc 139"/>
          <p:cNvSpPr>
            <a:spLocks/>
          </p:cNvSpPr>
          <p:nvPr/>
        </p:nvSpPr>
        <p:spPr bwMode="auto">
          <a:xfrm rot="10800000">
            <a:off x="1671638" y="4594225"/>
            <a:ext cx="517525" cy="279400"/>
          </a:xfrm>
          <a:custGeom>
            <a:avLst/>
            <a:gdLst>
              <a:gd name="T0" fmla="*/ 199375200 w 19610"/>
              <a:gd name="T1" fmla="*/ 0 h 18679"/>
              <a:gd name="T2" fmla="*/ 360444803 w 19610"/>
              <a:gd name="T3" fmla="*/ 32208858 h 18679"/>
              <a:gd name="T4" fmla="*/ 0 w 19610"/>
              <a:gd name="T5" fmla="*/ 62513222 h 18679"/>
              <a:gd name="T6" fmla="*/ 0 60000 65536"/>
              <a:gd name="T7" fmla="*/ 0 60000 65536"/>
              <a:gd name="T8" fmla="*/ 0 60000 65536"/>
              <a:gd name="T9" fmla="*/ 0 w 19610"/>
              <a:gd name="T10" fmla="*/ 0 h 18679"/>
              <a:gd name="T11" fmla="*/ 19610 w 19610"/>
              <a:gd name="T12" fmla="*/ 18679 h 186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610" h="18679" fill="none" extrusionOk="0">
                <a:moveTo>
                  <a:pt x="10846" y="0"/>
                </a:moveTo>
                <a:cubicBezTo>
                  <a:pt x="14688" y="2230"/>
                  <a:pt x="17748" y="5591"/>
                  <a:pt x="19610" y="9623"/>
                </a:cubicBezTo>
              </a:path>
              <a:path w="19610" h="18679" stroke="0" extrusionOk="0">
                <a:moveTo>
                  <a:pt x="10846" y="0"/>
                </a:moveTo>
                <a:cubicBezTo>
                  <a:pt x="14688" y="2230"/>
                  <a:pt x="17748" y="5591"/>
                  <a:pt x="19610" y="9623"/>
                </a:cubicBezTo>
                <a:lnTo>
                  <a:pt x="0" y="18679"/>
                </a:lnTo>
                <a:lnTo>
                  <a:pt x="10846" y="0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11" name="Arc 140"/>
          <p:cNvSpPr>
            <a:spLocks/>
          </p:cNvSpPr>
          <p:nvPr/>
        </p:nvSpPr>
        <p:spPr bwMode="auto">
          <a:xfrm>
            <a:off x="7154863" y="3260725"/>
            <a:ext cx="369887" cy="747713"/>
          </a:xfrm>
          <a:custGeom>
            <a:avLst/>
            <a:gdLst>
              <a:gd name="T0" fmla="*/ 0 w 20950"/>
              <a:gd name="T1" fmla="*/ 788534018 h 19717"/>
              <a:gd name="T2" fmla="*/ 66760023 w 20950"/>
              <a:gd name="T3" fmla="*/ 0 h 19717"/>
              <a:gd name="T4" fmla="*/ 115302545 w 20950"/>
              <a:gd name="T5" fmla="*/ 1075283148 h 19717"/>
              <a:gd name="T6" fmla="*/ 0 60000 65536"/>
              <a:gd name="T7" fmla="*/ 0 60000 65536"/>
              <a:gd name="T8" fmla="*/ 0 60000 65536"/>
              <a:gd name="T9" fmla="*/ 0 w 20950"/>
              <a:gd name="T10" fmla="*/ 0 h 19717"/>
              <a:gd name="T11" fmla="*/ 20950 w 20950"/>
              <a:gd name="T12" fmla="*/ 19717 h 197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950" h="19717" fill="none" extrusionOk="0">
                <a:moveTo>
                  <a:pt x="-1" y="14458"/>
                </a:moveTo>
                <a:cubicBezTo>
                  <a:pt x="1612" y="8034"/>
                  <a:pt x="6083" y="2704"/>
                  <a:pt x="12129" y="-1"/>
                </a:cubicBezTo>
              </a:path>
              <a:path w="20950" h="19717" stroke="0" extrusionOk="0">
                <a:moveTo>
                  <a:pt x="-1" y="14458"/>
                </a:moveTo>
                <a:cubicBezTo>
                  <a:pt x="1612" y="8034"/>
                  <a:pt x="6083" y="2704"/>
                  <a:pt x="12129" y="-1"/>
                </a:cubicBezTo>
                <a:lnTo>
                  <a:pt x="20950" y="19717"/>
                </a:lnTo>
                <a:lnTo>
                  <a:pt x="-1" y="14458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none" w="sm" len="sm"/>
            <a:tailEnd type="stealth" w="med" len="med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12" name="Line 141"/>
          <p:cNvSpPr>
            <a:spLocks noChangeShapeType="1"/>
          </p:cNvSpPr>
          <p:nvPr/>
        </p:nvSpPr>
        <p:spPr bwMode="auto">
          <a:xfrm flipV="1">
            <a:off x="6626225" y="4143375"/>
            <a:ext cx="465138" cy="885825"/>
          </a:xfrm>
          <a:prstGeom prst="line">
            <a:avLst/>
          </a:prstGeom>
          <a:noFill/>
          <a:ln w="25400">
            <a:solidFill>
              <a:srgbClr val="980098"/>
            </a:solidFill>
            <a:round/>
            <a:headEnd type="none" w="sm" len="sm"/>
            <a:tailEnd type="stealth" w="med" len="med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13" name="Arc 142"/>
          <p:cNvSpPr>
            <a:spLocks/>
          </p:cNvSpPr>
          <p:nvPr/>
        </p:nvSpPr>
        <p:spPr bwMode="auto">
          <a:xfrm>
            <a:off x="8337550" y="3568700"/>
            <a:ext cx="573088" cy="266700"/>
          </a:xfrm>
          <a:custGeom>
            <a:avLst/>
            <a:gdLst>
              <a:gd name="T0" fmla="*/ 56327 w 21600"/>
              <a:gd name="T1" fmla="*/ 46954454 h 20100"/>
              <a:gd name="T2" fmla="*/ 239641861 w 21600"/>
              <a:gd name="T3" fmla="*/ 0 h 20100"/>
              <a:gd name="T4" fmla="*/ 403418890 w 21600"/>
              <a:gd name="T5" fmla="*/ 46113434 h 20100"/>
              <a:gd name="T6" fmla="*/ 0 60000 65536"/>
              <a:gd name="T7" fmla="*/ 0 60000 65536"/>
              <a:gd name="T8" fmla="*/ 0 60000 65536"/>
              <a:gd name="T9" fmla="*/ 0 w 21600"/>
              <a:gd name="T10" fmla="*/ 0 h 20100"/>
              <a:gd name="T11" fmla="*/ 21600 w 21600"/>
              <a:gd name="T12" fmla="*/ 20100 h 201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100" fill="none" extrusionOk="0">
                <a:moveTo>
                  <a:pt x="3" y="20099"/>
                </a:moveTo>
                <a:cubicBezTo>
                  <a:pt x="1" y="19980"/>
                  <a:pt x="0" y="19860"/>
                  <a:pt x="0" y="19740"/>
                </a:cubicBezTo>
                <a:cubicBezTo>
                  <a:pt x="0" y="11202"/>
                  <a:pt x="5028" y="3466"/>
                  <a:pt x="12831" y="0"/>
                </a:cubicBezTo>
              </a:path>
              <a:path w="21600" h="20100" stroke="0" extrusionOk="0">
                <a:moveTo>
                  <a:pt x="3" y="20099"/>
                </a:moveTo>
                <a:cubicBezTo>
                  <a:pt x="1" y="19980"/>
                  <a:pt x="0" y="19860"/>
                  <a:pt x="0" y="19740"/>
                </a:cubicBezTo>
                <a:cubicBezTo>
                  <a:pt x="0" y="11202"/>
                  <a:pt x="5028" y="3466"/>
                  <a:pt x="12831" y="0"/>
                </a:cubicBezTo>
                <a:lnTo>
                  <a:pt x="21600" y="19740"/>
                </a:lnTo>
                <a:lnTo>
                  <a:pt x="3" y="20099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none" w="sm" len="sm"/>
            <a:tailEnd type="stealth" w="med" len="med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14" name="Line 143"/>
          <p:cNvSpPr>
            <a:spLocks noChangeShapeType="1"/>
          </p:cNvSpPr>
          <p:nvPr/>
        </p:nvSpPr>
        <p:spPr bwMode="auto">
          <a:xfrm flipH="1" flipV="1">
            <a:off x="8453438" y="4057650"/>
            <a:ext cx="76200" cy="231775"/>
          </a:xfrm>
          <a:prstGeom prst="line">
            <a:avLst/>
          </a:prstGeom>
          <a:noFill/>
          <a:ln w="25400">
            <a:solidFill>
              <a:srgbClr val="980098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15" name="Arc 144"/>
          <p:cNvSpPr>
            <a:spLocks/>
          </p:cNvSpPr>
          <p:nvPr/>
        </p:nvSpPr>
        <p:spPr bwMode="auto">
          <a:xfrm>
            <a:off x="6819900" y="4676775"/>
            <a:ext cx="1395413" cy="471488"/>
          </a:xfrm>
          <a:custGeom>
            <a:avLst/>
            <a:gdLst>
              <a:gd name="T0" fmla="*/ 2147483647 w 21600"/>
              <a:gd name="T1" fmla="*/ 0 h 21273"/>
              <a:gd name="T2" fmla="*/ 1009175495 w 21600"/>
              <a:gd name="T3" fmla="*/ 231608349 h 21273"/>
              <a:gd name="T4" fmla="*/ 0 w 21600"/>
              <a:gd name="T5" fmla="*/ 0 h 21273"/>
              <a:gd name="T6" fmla="*/ 0 60000 65536"/>
              <a:gd name="T7" fmla="*/ 0 60000 65536"/>
              <a:gd name="T8" fmla="*/ 0 60000 65536"/>
              <a:gd name="T9" fmla="*/ 0 w 21600"/>
              <a:gd name="T10" fmla="*/ 0 h 21273"/>
              <a:gd name="T11" fmla="*/ 21600 w 21600"/>
              <a:gd name="T12" fmla="*/ 21273 h 212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273" fill="none" extrusionOk="0">
                <a:moveTo>
                  <a:pt x="21600" y="0"/>
                </a:moveTo>
                <a:cubicBezTo>
                  <a:pt x="21600" y="10485"/>
                  <a:pt x="14069" y="19456"/>
                  <a:pt x="3743" y="21273"/>
                </a:cubicBezTo>
              </a:path>
              <a:path w="21600" h="21273" stroke="0" extrusionOk="0">
                <a:moveTo>
                  <a:pt x="21600" y="0"/>
                </a:moveTo>
                <a:cubicBezTo>
                  <a:pt x="21600" y="10485"/>
                  <a:pt x="14069" y="19456"/>
                  <a:pt x="3743" y="21273"/>
                </a:cubicBez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16" name="Line 145"/>
          <p:cNvSpPr>
            <a:spLocks noChangeShapeType="1"/>
          </p:cNvSpPr>
          <p:nvPr/>
        </p:nvSpPr>
        <p:spPr bwMode="auto">
          <a:xfrm flipV="1">
            <a:off x="7381875" y="4814888"/>
            <a:ext cx="1255713" cy="755650"/>
          </a:xfrm>
          <a:prstGeom prst="line">
            <a:avLst/>
          </a:prstGeom>
          <a:noFill/>
          <a:ln w="25400">
            <a:solidFill>
              <a:srgbClr val="980098"/>
            </a:solidFill>
            <a:round/>
            <a:headEnd type="none" w="sm" len="sm"/>
            <a:tailEnd type="stealth" w="med" len="med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17" name="Arc 146"/>
          <p:cNvSpPr>
            <a:spLocks/>
          </p:cNvSpPr>
          <p:nvPr/>
        </p:nvSpPr>
        <p:spPr bwMode="auto">
          <a:xfrm>
            <a:off x="9196388" y="4070350"/>
            <a:ext cx="555625" cy="839788"/>
          </a:xfrm>
          <a:custGeom>
            <a:avLst/>
            <a:gdLst>
              <a:gd name="T0" fmla="*/ 0 w 39405"/>
              <a:gd name="T1" fmla="*/ 72237051 h 42512"/>
              <a:gd name="T2" fmla="*/ 65079066 w 39405"/>
              <a:gd name="T3" fmla="*/ 327707076 h 42512"/>
              <a:gd name="T4" fmla="*/ 49915241 w 39405"/>
              <a:gd name="T5" fmla="*/ 166505135 h 42512"/>
              <a:gd name="T6" fmla="*/ 0 60000 65536"/>
              <a:gd name="T7" fmla="*/ 0 60000 65536"/>
              <a:gd name="T8" fmla="*/ 0 60000 65536"/>
              <a:gd name="T9" fmla="*/ 0 w 39405"/>
              <a:gd name="T10" fmla="*/ 0 h 42512"/>
              <a:gd name="T11" fmla="*/ 39405 w 39405"/>
              <a:gd name="T12" fmla="*/ 42512 h 425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405" h="42512" fill="none" extrusionOk="0">
                <a:moveTo>
                  <a:pt x="0" y="9371"/>
                </a:moveTo>
                <a:cubicBezTo>
                  <a:pt x="4029" y="3505"/>
                  <a:pt x="10688" y="-1"/>
                  <a:pt x="17805" y="-1"/>
                </a:cubicBezTo>
                <a:cubicBezTo>
                  <a:pt x="29734" y="0"/>
                  <a:pt x="39405" y="9670"/>
                  <a:pt x="39405" y="21600"/>
                </a:cubicBezTo>
                <a:cubicBezTo>
                  <a:pt x="39405" y="31446"/>
                  <a:pt x="32746" y="40046"/>
                  <a:pt x="23213" y="42511"/>
                </a:cubicBezTo>
              </a:path>
              <a:path w="39405" h="42512" stroke="0" extrusionOk="0">
                <a:moveTo>
                  <a:pt x="0" y="9371"/>
                </a:moveTo>
                <a:cubicBezTo>
                  <a:pt x="4029" y="3505"/>
                  <a:pt x="10688" y="-1"/>
                  <a:pt x="17805" y="-1"/>
                </a:cubicBezTo>
                <a:cubicBezTo>
                  <a:pt x="29734" y="0"/>
                  <a:pt x="39405" y="9670"/>
                  <a:pt x="39405" y="21600"/>
                </a:cubicBezTo>
                <a:cubicBezTo>
                  <a:pt x="39405" y="31446"/>
                  <a:pt x="32746" y="40046"/>
                  <a:pt x="23213" y="42511"/>
                </a:cubicBezTo>
                <a:lnTo>
                  <a:pt x="17805" y="21600"/>
                </a:lnTo>
                <a:lnTo>
                  <a:pt x="0" y="9371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none" w="sm" len="sm"/>
            <a:tailEnd type="stealth" w="med" len="med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18" name="Arc 147"/>
          <p:cNvSpPr>
            <a:spLocks/>
          </p:cNvSpPr>
          <p:nvPr/>
        </p:nvSpPr>
        <p:spPr bwMode="auto">
          <a:xfrm rot="10800000">
            <a:off x="2755900" y="5334000"/>
            <a:ext cx="425450" cy="322263"/>
          </a:xfrm>
          <a:custGeom>
            <a:avLst/>
            <a:gdLst>
              <a:gd name="T0" fmla="*/ 0 w 31937"/>
              <a:gd name="T1" fmla="*/ 47825856 h 21600"/>
              <a:gd name="T2" fmla="*/ 75501804 w 31937"/>
              <a:gd name="T3" fmla="*/ 11161982 h 21600"/>
              <a:gd name="T4" fmla="*/ 48144577 w 31937"/>
              <a:gd name="T5" fmla="*/ 71733778 h 21600"/>
              <a:gd name="T6" fmla="*/ 0 60000 65536"/>
              <a:gd name="T7" fmla="*/ 0 60000 65536"/>
              <a:gd name="T8" fmla="*/ 0 60000 65536"/>
              <a:gd name="T9" fmla="*/ 0 w 31937"/>
              <a:gd name="T10" fmla="*/ 0 h 21600"/>
              <a:gd name="T11" fmla="*/ 31937 w 3193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937" h="21600" fill="none" extrusionOk="0">
                <a:moveTo>
                  <a:pt x="-1" y="14400"/>
                </a:moveTo>
                <a:cubicBezTo>
                  <a:pt x="3050" y="5770"/>
                  <a:pt x="11210" y="-1"/>
                  <a:pt x="20365" y="-1"/>
                </a:cubicBezTo>
                <a:cubicBezTo>
                  <a:pt x="24463" y="-1"/>
                  <a:pt x="28476" y="1165"/>
                  <a:pt x="31936" y="3361"/>
                </a:cubicBezTo>
              </a:path>
              <a:path w="31937" h="21600" stroke="0" extrusionOk="0">
                <a:moveTo>
                  <a:pt x="-1" y="14400"/>
                </a:moveTo>
                <a:cubicBezTo>
                  <a:pt x="3050" y="5770"/>
                  <a:pt x="11210" y="-1"/>
                  <a:pt x="20365" y="-1"/>
                </a:cubicBezTo>
                <a:cubicBezTo>
                  <a:pt x="24463" y="-1"/>
                  <a:pt x="28476" y="1165"/>
                  <a:pt x="31936" y="3361"/>
                </a:cubicBezTo>
                <a:lnTo>
                  <a:pt x="20365" y="21600"/>
                </a:lnTo>
                <a:lnTo>
                  <a:pt x="-1" y="14400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19" name="Line 148"/>
          <p:cNvSpPr>
            <a:spLocks noChangeShapeType="1"/>
          </p:cNvSpPr>
          <p:nvPr/>
        </p:nvSpPr>
        <p:spPr bwMode="auto">
          <a:xfrm flipH="1">
            <a:off x="3509963" y="5564188"/>
            <a:ext cx="88900" cy="333375"/>
          </a:xfrm>
          <a:prstGeom prst="line">
            <a:avLst/>
          </a:prstGeom>
          <a:noFill/>
          <a:ln w="25400">
            <a:solidFill>
              <a:srgbClr val="980098"/>
            </a:solidFill>
            <a:round/>
            <a:headEnd type="none" w="sm" len="sm"/>
            <a:tailEnd type="stealth" w="med" len="med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20" name="Arc 149"/>
          <p:cNvSpPr>
            <a:spLocks/>
          </p:cNvSpPr>
          <p:nvPr/>
        </p:nvSpPr>
        <p:spPr bwMode="auto">
          <a:xfrm rot="10800000">
            <a:off x="3817938" y="6084888"/>
            <a:ext cx="1625600" cy="322262"/>
          </a:xfrm>
          <a:custGeom>
            <a:avLst/>
            <a:gdLst>
              <a:gd name="T0" fmla="*/ 0 w 31983"/>
              <a:gd name="T1" fmla="*/ 47752333 h 21600"/>
              <a:gd name="T2" fmla="*/ 2147483647 w 31983"/>
              <a:gd name="T3" fmla="*/ 11278095 h 21600"/>
              <a:gd name="T4" fmla="*/ 2147483647 w 31983"/>
              <a:gd name="T5" fmla="*/ 71733138 h 21600"/>
              <a:gd name="T6" fmla="*/ 0 60000 65536"/>
              <a:gd name="T7" fmla="*/ 0 60000 65536"/>
              <a:gd name="T8" fmla="*/ 0 60000 65536"/>
              <a:gd name="T9" fmla="*/ 0 w 31983"/>
              <a:gd name="T10" fmla="*/ 0 h 21600"/>
              <a:gd name="T11" fmla="*/ 31983 w 3198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983" h="21600" fill="none" extrusionOk="0">
                <a:moveTo>
                  <a:pt x="-1" y="14378"/>
                </a:moveTo>
                <a:cubicBezTo>
                  <a:pt x="3057" y="5759"/>
                  <a:pt x="11211" y="-1"/>
                  <a:pt x="20357" y="-1"/>
                </a:cubicBezTo>
                <a:cubicBezTo>
                  <a:pt x="24476" y="-1"/>
                  <a:pt x="28510" y="1178"/>
                  <a:pt x="31983" y="3395"/>
                </a:cubicBezTo>
              </a:path>
              <a:path w="31983" h="21600" stroke="0" extrusionOk="0">
                <a:moveTo>
                  <a:pt x="-1" y="14378"/>
                </a:moveTo>
                <a:cubicBezTo>
                  <a:pt x="3057" y="5759"/>
                  <a:pt x="11211" y="-1"/>
                  <a:pt x="20357" y="-1"/>
                </a:cubicBezTo>
                <a:cubicBezTo>
                  <a:pt x="24476" y="-1"/>
                  <a:pt x="28510" y="1178"/>
                  <a:pt x="31983" y="3395"/>
                </a:cubicBezTo>
                <a:lnTo>
                  <a:pt x="20357" y="21600"/>
                </a:lnTo>
                <a:lnTo>
                  <a:pt x="-1" y="14378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21" name="Arc 150"/>
          <p:cNvSpPr>
            <a:spLocks/>
          </p:cNvSpPr>
          <p:nvPr/>
        </p:nvSpPr>
        <p:spPr bwMode="auto">
          <a:xfrm>
            <a:off x="5934075" y="5789613"/>
            <a:ext cx="538163" cy="284162"/>
          </a:xfrm>
          <a:custGeom>
            <a:avLst/>
            <a:gdLst>
              <a:gd name="T0" fmla="*/ 0 w 20286"/>
              <a:gd name="T1" fmla="*/ 32474293 h 21516"/>
              <a:gd name="T2" fmla="*/ 343142423 w 20286"/>
              <a:gd name="T3" fmla="*/ 0 h 21516"/>
              <a:gd name="T4" fmla="*/ 378746378 w 20286"/>
              <a:gd name="T5" fmla="*/ 49564975 h 21516"/>
              <a:gd name="T6" fmla="*/ 0 60000 65536"/>
              <a:gd name="T7" fmla="*/ 0 60000 65536"/>
              <a:gd name="T8" fmla="*/ 0 60000 65536"/>
              <a:gd name="T9" fmla="*/ 0 w 20286"/>
              <a:gd name="T10" fmla="*/ 0 h 21516"/>
              <a:gd name="T11" fmla="*/ 20286 w 20286"/>
              <a:gd name="T12" fmla="*/ 21516 h 215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286" h="21516" fill="none" extrusionOk="0">
                <a:moveTo>
                  <a:pt x="0" y="14097"/>
                </a:moveTo>
                <a:cubicBezTo>
                  <a:pt x="2876" y="6232"/>
                  <a:pt x="10038" y="739"/>
                  <a:pt x="18379" y="0"/>
                </a:cubicBezTo>
              </a:path>
              <a:path w="20286" h="21516" stroke="0" extrusionOk="0">
                <a:moveTo>
                  <a:pt x="0" y="14097"/>
                </a:moveTo>
                <a:cubicBezTo>
                  <a:pt x="2876" y="6232"/>
                  <a:pt x="10038" y="739"/>
                  <a:pt x="18379" y="0"/>
                </a:cubicBezTo>
                <a:lnTo>
                  <a:pt x="20286" y="21516"/>
                </a:lnTo>
                <a:lnTo>
                  <a:pt x="0" y="14097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none" w="sm" len="sm"/>
            <a:tailEnd type="stealth" w="med" len="med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22" name="Arc 151"/>
          <p:cNvSpPr>
            <a:spLocks/>
          </p:cNvSpPr>
          <p:nvPr/>
        </p:nvSpPr>
        <p:spPr bwMode="auto">
          <a:xfrm rot="10800000">
            <a:off x="5318125" y="5283200"/>
            <a:ext cx="984250" cy="703263"/>
          </a:xfrm>
          <a:custGeom>
            <a:avLst/>
            <a:gdLst>
              <a:gd name="T0" fmla="*/ 0 w 21385"/>
              <a:gd name="T1" fmla="*/ 1025981954 h 16647"/>
              <a:gd name="T2" fmla="*/ 743018683 w 21385"/>
              <a:gd name="T3" fmla="*/ 0 h 16647"/>
              <a:gd name="T4" fmla="*/ 2084960062 w 21385"/>
              <a:gd name="T5" fmla="*/ 1255107949 h 16647"/>
              <a:gd name="T6" fmla="*/ 0 60000 65536"/>
              <a:gd name="T7" fmla="*/ 0 60000 65536"/>
              <a:gd name="T8" fmla="*/ 0 60000 65536"/>
              <a:gd name="T9" fmla="*/ 0 w 21385"/>
              <a:gd name="T10" fmla="*/ 0 h 16647"/>
              <a:gd name="T11" fmla="*/ 21385 w 21385"/>
              <a:gd name="T12" fmla="*/ 16647 h 166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85" h="16647" fill="none" extrusionOk="0">
                <a:moveTo>
                  <a:pt x="-1" y="13607"/>
                </a:moveTo>
                <a:cubicBezTo>
                  <a:pt x="756" y="8281"/>
                  <a:pt x="3474" y="3428"/>
                  <a:pt x="7621" y="0"/>
                </a:cubicBezTo>
              </a:path>
              <a:path w="21385" h="16647" stroke="0" extrusionOk="0">
                <a:moveTo>
                  <a:pt x="-1" y="13607"/>
                </a:moveTo>
                <a:cubicBezTo>
                  <a:pt x="756" y="8281"/>
                  <a:pt x="3474" y="3428"/>
                  <a:pt x="7621" y="0"/>
                </a:cubicBezTo>
                <a:lnTo>
                  <a:pt x="21385" y="16647"/>
                </a:lnTo>
                <a:lnTo>
                  <a:pt x="-1" y="13607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23" name="Arc 152"/>
          <p:cNvSpPr>
            <a:spLocks/>
          </p:cNvSpPr>
          <p:nvPr/>
        </p:nvSpPr>
        <p:spPr bwMode="auto">
          <a:xfrm>
            <a:off x="4352925" y="5014913"/>
            <a:ext cx="871538" cy="284162"/>
          </a:xfrm>
          <a:custGeom>
            <a:avLst/>
            <a:gdLst>
              <a:gd name="T0" fmla="*/ 0 w 20282"/>
              <a:gd name="T1" fmla="*/ 32451130 h 21515"/>
              <a:gd name="T2" fmla="*/ 1457590494 w 20282"/>
              <a:gd name="T3" fmla="*/ 0 h 21515"/>
              <a:gd name="T4" fmla="*/ 1609300786 w 20282"/>
              <a:gd name="T5" fmla="*/ 49569576 h 21515"/>
              <a:gd name="T6" fmla="*/ 0 60000 65536"/>
              <a:gd name="T7" fmla="*/ 0 60000 65536"/>
              <a:gd name="T8" fmla="*/ 0 60000 65536"/>
              <a:gd name="T9" fmla="*/ 0 w 20282"/>
              <a:gd name="T10" fmla="*/ 0 h 21515"/>
              <a:gd name="T11" fmla="*/ 20282 w 20282"/>
              <a:gd name="T12" fmla="*/ 21515 h 215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282" h="21515" fill="none" extrusionOk="0">
                <a:moveTo>
                  <a:pt x="0" y="14085"/>
                </a:moveTo>
                <a:cubicBezTo>
                  <a:pt x="2878" y="6228"/>
                  <a:pt x="10035" y="740"/>
                  <a:pt x="18369" y="-1"/>
                </a:cubicBezTo>
              </a:path>
              <a:path w="20282" h="21515" stroke="0" extrusionOk="0">
                <a:moveTo>
                  <a:pt x="0" y="14085"/>
                </a:moveTo>
                <a:cubicBezTo>
                  <a:pt x="2878" y="6228"/>
                  <a:pt x="10035" y="740"/>
                  <a:pt x="18369" y="-1"/>
                </a:cubicBezTo>
                <a:lnTo>
                  <a:pt x="20282" y="21515"/>
                </a:lnTo>
                <a:lnTo>
                  <a:pt x="0" y="14085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none" w="sm" len="sm"/>
            <a:tailEnd type="stealth" w="med" len="med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24" name="Arc 153"/>
          <p:cNvSpPr>
            <a:spLocks/>
          </p:cNvSpPr>
          <p:nvPr/>
        </p:nvSpPr>
        <p:spPr bwMode="auto">
          <a:xfrm>
            <a:off x="7542213" y="1970088"/>
            <a:ext cx="571500" cy="285750"/>
          </a:xfrm>
          <a:custGeom>
            <a:avLst/>
            <a:gdLst>
              <a:gd name="T0" fmla="*/ 0 w 31541"/>
              <a:gd name="T1" fmla="*/ 5727924 h 21600"/>
              <a:gd name="T2" fmla="*/ 187628000 w 31541"/>
              <a:gd name="T3" fmla="*/ 45279333 h 21600"/>
              <a:gd name="T4" fmla="*/ 59713011 w 31541"/>
              <a:gd name="T5" fmla="*/ 50009341 h 21600"/>
              <a:gd name="T6" fmla="*/ 0 60000 65536"/>
              <a:gd name="T7" fmla="*/ 0 60000 65536"/>
              <a:gd name="T8" fmla="*/ 0 60000 65536"/>
              <a:gd name="T9" fmla="*/ 0 w 31541"/>
              <a:gd name="T10" fmla="*/ 0 h 21600"/>
              <a:gd name="T11" fmla="*/ 31541 w 3154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541" h="21600" fill="none" extrusionOk="0">
                <a:moveTo>
                  <a:pt x="0" y="2474"/>
                </a:moveTo>
                <a:cubicBezTo>
                  <a:pt x="3096" y="849"/>
                  <a:pt x="6541" y="-1"/>
                  <a:pt x="10038" y="-1"/>
                </a:cubicBezTo>
                <a:cubicBezTo>
                  <a:pt x="21175" y="-1"/>
                  <a:pt x="30487" y="8468"/>
                  <a:pt x="31541" y="19556"/>
                </a:cubicBezTo>
              </a:path>
              <a:path w="31541" h="21600" stroke="0" extrusionOk="0">
                <a:moveTo>
                  <a:pt x="0" y="2474"/>
                </a:moveTo>
                <a:cubicBezTo>
                  <a:pt x="3096" y="849"/>
                  <a:pt x="6541" y="-1"/>
                  <a:pt x="10038" y="-1"/>
                </a:cubicBezTo>
                <a:cubicBezTo>
                  <a:pt x="21175" y="-1"/>
                  <a:pt x="30487" y="8468"/>
                  <a:pt x="31541" y="19556"/>
                </a:cubicBezTo>
                <a:lnTo>
                  <a:pt x="10038" y="21600"/>
                </a:lnTo>
                <a:lnTo>
                  <a:pt x="0" y="2474"/>
                </a:lnTo>
                <a:close/>
              </a:path>
            </a:pathLst>
          </a:custGeom>
          <a:noFill/>
          <a:ln w="25400" cap="rnd">
            <a:solidFill>
              <a:srgbClr val="C041FF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7327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25" name="Arc 154">
            <a:hlinkClick r:id="" action="ppaction://hlinkfile"/>
          </p:cNvPr>
          <p:cNvSpPr>
            <a:spLocks/>
          </p:cNvSpPr>
          <p:nvPr/>
        </p:nvSpPr>
        <p:spPr bwMode="auto">
          <a:xfrm>
            <a:off x="6005513" y="1473200"/>
            <a:ext cx="569912" cy="285750"/>
          </a:xfrm>
          <a:custGeom>
            <a:avLst/>
            <a:gdLst>
              <a:gd name="T0" fmla="*/ 0 w 31489"/>
              <a:gd name="T1" fmla="*/ 5665456 h 21600"/>
              <a:gd name="T2" fmla="*/ 186683281 w 31489"/>
              <a:gd name="T3" fmla="*/ 45288594 h 21600"/>
              <a:gd name="T4" fmla="*/ 59196285 w 31489"/>
              <a:gd name="T5" fmla="*/ 50009341 h 21600"/>
              <a:gd name="T6" fmla="*/ 0 60000 65536"/>
              <a:gd name="T7" fmla="*/ 0 60000 65536"/>
              <a:gd name="T8" fmla="*/ 0 60000 65536"/>
              <a:gd name="T9" fmla="*/ 0 w 31489"/>
              <a:gd name="T10" fmla="*/ 0 h 21600"/>
              <a:gd name="T11" fmla="*/ 31489 w 3148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489" h="21600" fill="none" extrusionOk="0">
                <a:moveTo>
                  <a:pt x="-1" y="2446"/>
                </a:moveTo>
                <a:cubicBezTo>
                  <a:pt x="3082" y="839"/>
                  <a:pt x="6508" y="-1"/>
                  <a:pt x="9985" y="-1"/>
                </a:cubicBezTo>
                <a:cubicBezTo>
                  <a:pt x="21124" y="-1"/>
                  <a:pt x="30437" y="8471"/>
                  <a:pt x="31488" y="19561"/>
                </a:cubicBezTo>
              </a:path>
              <a:path w="31489" h="21600" stroke="0" extrusionOk="0">
                <a:moveTo>
                  <a:pt x="-1" y="2446"/>
                </a:moveTo>
                <a:cubicBezTo>
                  <a:pt x="3082" y="839"/>
                  <a:pt x="6508" y="-1"/>
                  <a:pt x="9985" y="-1"/>
                </a:cubicBezTo>
                <a:cubicBezTo>
                  <a:pt x="21124" y="-1"/>
                  <a:pt x="30437" y="8471"/>
                  <a:pt x="31488" y="19561"/>
                </a:cubicBezTo>
                <a:lnTo>
                  <a:pt x="9985" y="21600"/>
                </a:lnTo>
                <a:lnTo>
                  <a:pt x="-1" y="2446"/>
                </a:lnTo>
                <a:close/>
              </a:path>
            </a:pathLst>
          </a:custGeom>
          <a:noFill/>
          <a:ln w="25400" cap="rnd">
            <a:solidFill>
              <a:srgbClr val="C041FF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7327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66491" name="Rectangle 155"/>
          <p:cNvSpPr>
            <a:spLocks noChangeArrowheads="1"/>
          </p:cNvSpPr>
          <p:nvPr/>
        </p:nvSpPr>
        <p:spPr bwMode="auto">
          <a:xfrm>
            <a:off x="4279900" y="3271838"/>
            <a:ext cx="1916113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160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>cytoplasme</a:t>
            </a:r>
          </a:p>
        </p:txBody>
      </p:sp>
      <p:sp>
        <p:nvSpPr>
          <p:cNvPr id="162027" name="Rectangle 157"/>
          <p:cNvSpPr>
            <a:spLocks noChangeArrowheads="1"/>
          </p:cNvSpPr>
          <p:nvPr/>
        </p:nvSpPr>
        <p:spPr bwMode="auto">
          <a:xfrm>
            <a:off x="2454275" y="2967038"/>
            <a:ext cx="1917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>
                <a:solidFill>
                  <a:schemeClr val="hlink"/>
                </a:solidFill>
                <a:latin typeface="Century Gothic" charset="0"/>
              </a:rPr>
              <a:t>pénétration</a:t>
            </a:r>
          </a:p>
        </p:txBody>
      </p:sp>
      <p:sp>
        <p:nvSpPr>
          <p:cNvPr id="1166494" name="Rectangle 158"/>
          <p:cNvSpPr>
            <a:spLocks noChangeArrowheads="1"/>
          </p:cNvSpPr>
          <p:nvPr/>
        </p:nvSpPr>
        <p:spPr bwMode="auto">
          <a:xfrm>
            <a:off x="3033713" y="2019300"/>
            <a:ext cx="1919287" cy="244475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1000">
                <a:solidFill>
                  <a:srgbClr val="FFCCFF"/>
                </a:solidFill>
                <a:latin typeface="Century Gothic" charset="0"/>
              </a:rPr>
              <a:t>Récepteur CD4</a:t>
            </a:r>
          </a:p>
        </p:txBody>
      </p:sp>
      <p:sp>
        <p:nvSpPr>
          <p:cNvPr id="162029" name="Rectangle 159"/>
          <p:cNvSpPr>
            <a:spLocks noChangeArrowheads="1"/>
          </p:cNvSpPr>
          <p:nvPr/>
        </p:nvSpPr>
        <p:spPr bwMode="auto">
          <a:xfrm>
            <a:off x="2257425" y="2665413"/>
            <a:ext cx="22240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900">
                <a:latin typeface="Century Gothic" charset="0"/>
              </a:rPr>
              <a:t>Co-récepteurs </a:t>
            </a:r>
          </a:p>
        </p:txBody>
      </p:sp>
      <p:sp>
        <p:nvSpPr>
          <p:cNvPr id="162030" name="Rectangle 160"/>
          <p:cNvSpPr>
            <a:spLocks noChangeArrowheads="1"/>
          </p:cNvSpPr>
          <p:nvPr/>
        </p:nvSpPr>
        <p:spPr bwMode="auto">
          <a:xfrm>
            <a:off x="598488" y="1812925"/>
            <a:ext cx="19177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>
                <a:solidFill>
                  <a:schemeClr val="hlink"/>
                </a:solidFill>
                <a:latin typeface="Century Gothic" charset="0"/>
              </a:rPr>
              <a:t>adhésion</a:t>
            </a:r>
          </a:p>
          <a:p>
            <a:pPr algn="ctr" eaLnBrk="0" hangingPunct="0">
              <a:spcBef>
                <a:spcPct val="50000"/>
              </a:spcBef>
            </a:pPr>
            <a:r>
              <a:rPr lang="fr-FR">
                <a:solidFill>
                  <a:schemeClr val="hlink"/>
                </a:solidFill>
                <a:latin typeface="Century Gothic" charset="0"/>
              </a:rPr>
              <a:t>fusion</a:t>
            </a:r>
          </a:p>
        </p:txBody>
      </p:sp>
      <p:sp>
        <p:nvSpPr>
          <p:cNvPr id="162031" name="Rectangle 161"/>
          <p:cNvSpPr>
            <a:spLocks noChangeArrowheads="1"/>
          </p:cNvSpPr>
          <p:nvPr/>
        </p:nvSpPr>
        <p:spPr bwMode="auto">
          <a:xfrm>
            <a:off x="2676525" y="4897438"/>
            <a:ext cx="21748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900">
                <a:latin typeface="Century Gothic" charset="0"/>
              </a:rPr>
              <a:t>ADN viral linéaire non intégré</a:t>
            </a:r>
          </a:p>
        </p:txBody>
      </p:sp>
      <p:sp>
        <p:nvSpPr>
          <p:cNvPr id="162032" name="Rectangle 162"/>
          <p:cNvSpPr>
            <a:spLocks noChangeArrowheads="1"/>
          </p:cNvSpPr>
          <p:nvPr/>
        </p:nvSpPr>
        <p:spPr bwMode="auto">
          <a:xfrm>
            <a:off x="4622800" y="4611688"/>
            <a:ext cx="2082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900">
                <a:latin typeface="Century Gothic" charset="0"/>
              </a:rPr>
              <a:t>avec 1 ou 2 LTR</a:t>
            </a:r>
          </a:p>
        </p:txBody>
      </p:sp>
      <p:sp>
        <p:nvSpPr>
          <p:cNvPr id="162033" name="Rectangle 163"/>
          <p:cNvSpPr>
            <a:spLocks noChangeArrowheads="1"/>
          </p:cNvSpPr>
          <p:nvPr/>
        </p:nvSpPr>
        <p:spPr bwMode="auto">
          <a:xfrm>
            <a:off x="5694363" y="5124450"/>
            <a:ext cx="191611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900">
                <a:latin typeface="Century Gothic" charset="0"/>
              </a:rPr>
              <a:t>ARNm non épissé</a:t>
            </a:r>
          </a:p>
        </p:txBody>
      </p:sp>
      <p:sp>
        <p:nvSpPr>
          <p:cNvPr id="162034" name="Rectangle 164"/>
          <p:cNvSpPr>
            <a:spLocks noChangeArrowheads="1"/>
          </p:cNvSpPr>
          <p:nvPr/>
        </p:nvSpPr>
        <p:spPr bwMode="auto">
          <a:xfrm>
            <a:off x="6227763" y="6238875"/>
            <a:ext cx="19177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900">
                <a:latin typeface="Century Gothic" charset="0"/>
              </a:rPr>
              <a:t>ARNm multi-épissé</a:t>
            </a:r>
          </a:p>
        </p:txBody>
      </p:sp>
      <p:sp>
        <p:nvSpPr>
          <p:cNvPr id="162035" name="Rectangle 165"/>
          <p:cNvSpPr>
            <a:spLocks noChangeArrowheads="1"/>
          </p:cNvSpPr>
          <p:nvPr/>
        </p:nvSpPr>
        <p:spPr bwMode="auto">
          <a:xfrm>
            <a:off x="2364554" y="4000354"/>
            <a:ext cx="19192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solidFill>
                  <a:schemeClr val="hlink"/>
                </a:solidFill>
                <a:latin typeface="Century Gothic" charset="0"/>
              </a:rPr>
              <a:t>transcription</a:t>
            </a:r>
          </a:p>
        </p:txBody>
      </p:sp>
      <p:sp>
        <p:nvSpPr>
          <p:cNvPr id="162036" name="Rectangle 166"/>
          <p:cNvSpPr>
            <a:spLocks noChangeArrowheads="1"/>
          </p:cNvSpPr>
          <p:nvPr/>
        </p:nvSpPr>
        <p:spPr bwMode="auto">
          <a:xfrm>
            <a:off x="5483225" y="1112838"/>
            <a:ext cx="22256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>
                <a:solidFill>
                  <a:srgbClr val="FF7C80"/>
                </a:solidFill>
                <a:latin typeface="Century Gothic" charset="0"/>
              </a:rPr>
              <a:t>particule virale mature</a:t>
            </a:r>
          </a:p>
        </p:txBody>
      </p:sp>
      <p:sp>
        <p:nvSpPr>
          <p:cNvPr id="1166503" name="Rectangle 167"/>
          <p:cNvSpPr>
            <a:spLocks noChangeArrowheads="1"/>
          </p:cNvSpPr>
          <p:nvPr/>
        </p:nvSpPr>
        <p:spPr bwMode="auto">
          <a:xfrm>
            <a:off x="3781425" y="2268538"/>
            <a:ext cx="2543175" cy="2746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>membrane cellulaire</a:t>
            </a:r>
          </a:p>
        </p:txBody>
      </p:sp>
      <p:sp>
        <p:nvSpPr>
          <p:cNvPr id="1166504" name="Rectangle 168"/>
          <p:cNvSpPr>
            <a:spLocks noChangeArrowheads="1"/>
          </p:cNvSpPr>
          <p:nvPr/>
        </p:nvSpPr>
        <p:spPr bwMode="auto">
          <a:xfrm>
            <a:off x="8048625" y="5943600"/>
            <a:ext cx="1211263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160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>noyau</a:t>
            </a:r>
          </a:p>
        </p:txBody>
      </p:sp>
      <p:sp>
        <p:nvSpPr>
          <p:cNvPr id="162039" name="Rectangle 169"/>
          <p:cNvSpPr>
            <a:spLocks noChangeArrowheads="1"/>
          </p:cNvSpPr>
          <p:nvPr/>
        </p:nvSpPr>
        <p:spPr bwMode="auto">
          <a:xfrm>
            <a:off x="8202613" y="2871788"/>
            <a:ext cx="1606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>
                <a:solidFill>
                  <a:schemeClr val="hlink"/>
                </a:solidFill>
                <a:latin typeface="Century Gothic" charset="0"/>
              </a:rPr>
              <a:t>assemblage</a:t>
            </a:r>
          </a:p>
        </p:txBody>
      </p:sp>
      <p:sp>
        <p:nvSpPr>
          <p:cNvPr id="162040" name="Rectangle 170"/>
          <p:cNvSpPr>
            <a:spLocks noChangeArrowheads="1"/>
          </p:cNvSpPr>
          <p:nvPr/>
        </p:nvSpPr>
        <p:spPr bwMode="auto">
          <a:xfrm>
            <a:off x="7013575" y="4100513"/>
            <a:ext cx="1606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>
                <a:solidFill>
                  <a:schemeClr val="hlink"/>
                </a:solidFill>
                <a:latin typeface="Century Gothic" charset="0"/>
              </a:rPr>
              <a:t>traduction</a:t>
            </a:r>
          </a:p>
        </p:txBody>
      </p:sp>
      <p:sp>
        <p:nvSpPr>
          <p:cNvPr id="162041" name="Rectangle 171"/>
          <p:cNvSpPr>
            <a:spLocks noChangeArrowheads="1"/>
          </p:cNvSpPr>
          <p:nvPr/>
        </p:nvSpPr>
        <p:spPr bwMode="auto">
          <a:xfrm>
            <a:off x="1203325" y="5661025"/>
            <a:ext cx="21097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900">
                <a:latin typeface="Century Gothic" charset="0"/>
              </a:rPr>
              <a:t>complexe de pré-intégration</a:t>
            </a:r>
          </a:p>
        </p:txBody>
      </p:sp>
      <p:sp>
        <p:nvSpPr>
          <p:cNvPr id="162042" name="Rectangle 172"/>
          <p:cNvSpPr>
            <a:spLocks noChangeArrowheads="1"/>
          </p:cNvSpPr>
          <p:nvPr/>
        </p:nvSpPr>
        <p:spPr bwMode="auto">
          <a:xfrm>
            <a:off x="2419350" y="6310313"/>
            <a:ext cx="19192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900">
                <a:latin typeface="Century Gothic" charset="0"/>
              </a:rPr>
              <a:t>ADN proviral intégré</a:t>
            </a:r>
          </a:p>
        </p:txBody>
      </p:sp>
      <p:sp>
        <p:nvSpPr>
          <p:cNvPr id="162043" name="Rectangle 173"/>
          <p:cNvSpPr>
            <a:spLocks noChangeArrowheads="1"/>
          </p:cNvSpPr>
          <p:nvPr/>
        </p:nvSpPr>
        <p:spPr bwMode="auto">
          <a:xfrm>
            <a:off x="8756650" y="4927600"/>
            <a:ext cx="11477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900">
                <a:solidFill>
                  <a:schemeClr val="tx2"/>
                </a:solidFill>
                <a:latin typeface="Century Gothic" charset="0"/>
              </a:rPr>
              <a:t>protéines de régulation</a:t>
            </a:r>
          </a:p>
        </p:txBody>
      </p:sp>
      <p:sp>
        <p:nvSpPr>
          <p:cNvPr id="162044" name="Line 174"/>
          <p:cNvSpPr>
            <a:spLocks noChangeShapeType="1"/>
          </p:cNvSpPr>
          <p:nvPr/>
        </p:nvSpPr>
        <p:spPr bwMode="auto">
          <a:xfrm>
            <a:off x="1538288" y="4148138"/>
            <a:ext cx="0" cy="150812"/>
          </a:xfrm>
          <a:prstGeom prst="line">
            <a:avLst/>
          </a:prstGeom>
          <a:noFill/>
          <a:ln w="25400">
            <a:solidFill>
              <a:srgbClr val="980098"/>
            </a:solidFill>
            <a:round/>
            <a:headEnd type="none" w="sm" len="sm"/>
            <a:tailEnd type="stealth" w="med" len="med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45" name="Rectangle 175"/>
          <p:cNvSpPr>
            <a:spLocks noChangeArrowheads="1"/>
          </p:cNvSpPr>
          <p:nvPr/>
        </p:nvSpPr>
        <p:spPr bwMode="auto">
          <a:xfrm>
            <a:off x="1633538" y="1244600"/>
            <a:ext cx="13477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1600">
                <a:solidFill>
                  <a:srgbClr val="FF9999"/>
                </a:solidFill>
                <a:latin typeface="Century Gothic" charset="0"/>
              </a:rPr>
              <a:t>VIH</a:t>
            </a:r>
          </a:p>
        </p:txBody>
      </p:sp>
      <p:sp>
        <p:nvSpPr>
          <p:cNvPr id="162046" name="Rectangle 176"/>
          <p:cNvSpPr>
            <a:spLocks noChangeArrowheads="1"/>
          </p:cNvSpPr>
          <p:nvPr/>
        </p:nvSpPr>
        <p:spPr bwMode="auto">
          <a:xfrm>
            <a:off x="4394200" y="5383213"/>
            <a:ext cx="2082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900">
                <a:latin typeface="Century Gothic" charset="0"/>
              </a:rPr>
              <a:t>ADN viraux circulaires</a:t>
            </a:r>
          </a:p>
        </p:txBody>
      </p:sp>
      <p:sp>
        <p:nvSpPr>
          <p:cNvPr id="162047" name="Rectangle 177"/>
          <p:cNvSpPr>
            <a:spLocks noChangeArrowheads="1"/>
          </p:cNvSpPr>
          <p:nvPr/>
        </p:nvSpPr>
        <p:spPr bwMode="auto">
          <a:xfrm>
            <a:off x="7561263" y="1706563"/>
            <a:ext cx="1727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>
                <a:solidFill>
                  <a:schemeClr val="hlink"/>
                </a:solidFill>
                <a:latin typeface="Century Gothic" charset="0"/>
              </a:rPr>
              <a:t>bourgeonnement</a:t>
            </a:r>
          </a:p>
        </p:txBody>
      </p:sp>
      <p:sp>
        <p:nvSpPr>
          <p:cNvPr id="162048" name="Oval 179"/>
          <p:cNvSpPr>
            <a:spLocks noChangeArrowheads="1"/>
          </p:cNvSpPr>
          <p:nvPr/>
        </p:nvSpPr>
        <p:spPr bwMode="auto">
          <a:xfrm>
            <a:off x="2597150" y="1363663"/>
            <a:ext cx="647700" cy="623887"/>
          </a:xfrm>
          <a:prstGeom prst="ellipse">
            <a:avLst/>
          </a:prstGeom>
          <a:solidFill>
            <a:srgbClr val="43005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grpSp>
        <p:nvGrpSpPr>
          <p:cNvPr id="162049" name="Group 180"/>
          <p:cNvGrpSpPr>
            <a:grpSpLocks/>
          </p:cNvGrpSpPr>
          <p:nvPr/>
        </p:nvGrpSpPr>
        <p:grpSpPr bwMode="auto">
          <a:xfrm>
            <a:off x="2601913" y="1358900"/>
            <a:ext cx="88900" cy="130175"/>
            <a:chOff x="3086" y="719"/>
            <a:chExt cx="56" cy="82"/>
          </a:xfrm>
        </p:grpSpPr>
        <p:grpSp>
          <p:nvGrpSpPr>
            <p:cNvPr id="162181" name="Group 181"/>
            <p:cNvGrpSpPr>
              <a:grpSpLocks/>
            </p:cNvGrpSpPr>
            <p:nvPr/>
          </p:nvGrpSpPr>
          <p:grpSpPr bwMode="auto">
            <a:xfrm>
              <a:off x="3086" y="719"/>
              <a:ext cx="50" cy="51"/>
              <a:chOff x="3086" y="719"/>
              <a:chExt cx="50" cy="51"/>
            </a:xfrm>
          </p:grpSpPr>
          <p:sp>
            <p:nvSpPr>
              <p:cNvPr id="162183" name="Oval 182"/>
              <p:cNvSpPr>
                <a:spLocks noChangeArrowheads="1"/>
              </p:cNvSpPr>
              <p:nvPr/>
            </p:nvSpPr>
            <p:spPr bwMode="auto">
              <a:xfrm>
                <a:off x="3098" y="719"/>
                <a:ext cx="38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62184" name="Oval 183"/>
              <p:cNvSpPr>
                <a:spLocks noChangeArrowheads="1"/>
              </p:cNvSpPr>
              <p:nvPr/>
            </p:nvSpPr>
            <p:spPr bwMode="auto">
              <a:xfrm>
                <a:off x="3086" y="734"/>
                <a:ext cx="36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sp>
          <p:nvSpPr>
            <p:cNvPr id="162182" name="Rectangle 184"/>
            <p:cNvSpPr>
              <a:spLocks noChangeArrowheads="1"/>
            </p:cNvSpPr>
            <p:nvPr/>
          </p:nvSpPr>
          <p:spPr bwMode="auto">
            <a:xfrm rot="-2220000">
              <a:off x="3121" y="726"/>
              <a:ext cx="21" cy="75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162050" name="Group 185"/>
          <p:cNvGrpSpPr>
            <a:grpSpLocks/>
          </p:cNvGrpSpPr>
          <p:nvPr/>
        </p:nvGrpSpPr>
        <p:grpSpPr bwMode="auto">
          <a:xfrm>
            <a:off x="2754313" y="1270000"/>
            <a:ext cx="100012" cy="66675"/>
            <a:chOff x="3181" y="663"/>
            <a:chExt cx="63" cy="42"/>
          </a:xfrm>
        </p:grpSpPr>
        <p:sp>
          <p:nvSpPr>
            <p:cNvPr id="162179" name="Oval 186"/>
            <p:cNvSpPr>
              <a:spLocks noChangeArrowheads="1"/>
            </p:cNvSpPr>
            <p:nvPr/>
          </p:nvSpPr>
          <p:spPr bwMode="auto">
            <a:xfrm>
              <a:off x="3206" y="663"/>
              <a:ext cx="38" cy="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180" name="Oval 187"/>
            <p:cNvSpPr>
              <a:spLocks noChangeArrowheads="1"/>
            </p:cNvSpPr>
            <p:nvPr/>
          </p:nvSpPr>
          <p:spPr bwMode="auto">
            <a:xfrm>
              <a:off x="3181" y="671"/>
              <a:ext cx="38" cy="3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162051" name="Group 188"/>
          <p:cNvGrpSpPr>
            <a:grpSpLocks/>
          </p:cNvGrpSpPr>
          <p:nvPr/>
        </p:nvGrpSpPr>
        <p:grpSpPr bwMode="auto">
          <a:xfrm>
            <a:off x="2901950" y="1270000"/>
            <a:ext cx="103188" cy="55563"/>
            <a:chOff x="3275" y="663"/>
            <a:chExt cx="65" cy="35"/>
          </a:xfrm>
        </p:grpSpPr>
        <p:sp>
          <p:nvSpPr>
            <p:cNvPr id="162177" name="Oval 189"/>
            <p:cNvSpPr>
              <a:spLocks noChangeArrowheads="1"/>
            </p:cNvSpPr>
            <p:nvPr/>
          </p:nvSpPr>
          <p:spPr bwMode="auto">
            <a:xfrm>
              <a:off x="3302" y="663"/>
              <a:ext cx="38" cy="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178" name="Oval 190"/>
            <p:cNvSpPr>
              <a:spLocks noChangeArrowheads="1"/>
            </p:cNvSpPr>
            <p:nvPr/>
          </p:nvSpPr>
          <p:spPr bwMode="auto">
            <a:xfrm>
              <a:off x="3275" y="663"/>
              <a:ext cx="38" cy="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162052" name="Group 191"/>
          <p:cNvGrpSpPr>
            <a:grpSpLocks/>
          </p:cNvGrpSpPr>
          <p:nvPr/>
        </p:nvGrpSpPr>
        <p:grpSpPr bwMode="auto">
          <a:xfrm>
            <a:off x="3079750" y="1306513"/>
            <a:ext cx="90488" cy="76200"/>
            <a:chOff x="3386" y="686"/>
            <a:chExt cx="58" cy="48"/>
          </a:xfrm>
        </p:grpSpPr>
        <p:sp>
          <p:nvSpPr>
            <p:cNvPr id="162175" name="Oval 192"/>
            <p:cNvSpPr>
              <a:spLocks noChangeArrowheads="1"/>
            </p:cNvSpPr>
            <p:nvPr/>
          </p:nvSpPr>
          <p:spPr bwMode="auto">
            <a:xfrm>
              <a:off x="3406" y="698"/>
              <a:ext cx="38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176" name="Oval 193"/>
            <p:cNvSpPr>
              <a:spLocks noChangeArrowheads="1"/>
            </p:cNvSpPr>
            <p:nvPr/>
          </p:nvSpPr>
          <p:spPr bwMode="auto">
            <a:xfrm>
              <a:off x="3386" y="686"/>
              <a:ext cx="36" cy="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sp>
        <p:nvSpPr>
          <p:cNvPr id="162053" name="Oval 194"/>
          <p:cNvSpPr>
            <a:spLocks noChangeArrowheads="1"/>
          </p:cNvSpPr>
          <p:nvPr/>
        </p:nvSpPr>
        <p:spPr bwMode="auto">
          <a:xfrm>
            <a:off x="2511425" y="1524000"/>
            <a:ext cx="60325" cy="57150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2054" name="Oval 195"/>
          <p:cNvSpPr>
            <a:spLocks noChangeArrowheads="1"/>
          </p:cNvSpPr>
          <p:nvPr/>
        </p:nvSpPr>
        <p:spPr bwMode="auto">
          <a:xfrm>
            <a:off x="2505075" y="1554163"/>
            <a:ext cx="60325" cy="57150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grpSp>
        <p:nvGrpSpPr>
          <p:cNvPr id="162055" name="Group 196"/>
          <p:cNvGrpSpPr>
            <a:grpSpLocks/>
          </p:cNvGrpSpPr>
          <p:nvPr/>
        </p:nvGrpSpPr>
        <p:grpSpPr bwMode="auto">
          <a:xfrm>
            <a:off x="2665413" y="1985963"/>
            <a:ext cx="92075" cy="77787"/>
            <a:chOff x="3125" y="1114"/>
            <a:chExt cx="59" cy="49"/>
          </a:xfrm>
        </p:grpSpPr>
        <p:sp>
          <p:nvSpPr>
            <p:cNvPr id="162173" name="Oval 197"/>
            <p:cNvSpPr>
              <a:spLocks noChangeArrowheads="1"/>
            </p:cNvSpPr>
            <p:nvPr/>
          </p:nvSpPr>
          <p:spPr bwMode="auto">
            <a:xfrm>
              <a:off x="3147" y="1130"/>
              <a:ext cx="37" cy="3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174" name="Oval 198"/>
            <p:cNvSpPr>
              <a:spLocks noChangeArrowheads="1"/>
            </p:cNvSpPr>
            <p:nvPr/>
          </p:nvSpPr>
          <p:spPr bwMode="auto">
            <a:xfrm>
              <a:off x="3125" y="1114"/>
              <a:ext cx="37" cy="3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162056" name="Group 199"/>
          <p:cNvGrpSpPr>
            <a:grpSpLocks/>
          </p:cNvGrpSpPr>
          <p:nvPr/>
        </p:nvGrpSpPr>
        <p:grpSpPr bwMode="auto">
          <a:xfrm>
            <a:off x="3008313" y="2012950"/>
            <a:ext cx="103187" cy="79375"/>
            <a:chOff x="3341" y="1131"/>
            <a:chExt cx="66" cy="50"/>
          </a:xfrm>
        </p:grpSpPr>
        <p:sp>
          <p:nvSpPr>
            <p:cNvPr id="162171" name="Oval 200"/>
            <p:cNvSpPr>
              <a:spLocks noChangeArrowheads="1"/>
            </p:cNvSpPr>
            <p:nvPr/>
          </p:nvSpPr>
          <p:spPr bwMode="auto">
            <a:xfrm>
              <a:off x="3371" y="1131"/>
              <a:ext cx="36" cy="3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172" name="Oval 201"/>
            <p:cNvSpPr>
              <a:spLocks noChangeArrowheads="1"/>
            </p:cNvSpPr>
            <p:nvPr/>
          </p:nvSpPr>
          <p:spPr bwMode="auto">
            <a:xfrm>
              <a:off x="3341" y="1147"/>
              <a:ext cx="38" cy="3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162057" name="Group 202"/>
          <p:cNvGrpSpPr>
            <a:grpSpLocks/>
          </p:cNvGrpSpPr>
          <p:nvPr/>
        </p:nvGrpSpPr>
        <p:grpSpPr bwMode="auto">
          <a:xfrm>
            <a:off x="3179763" y="1878013"/>
            <a:ext cx="93662" cy="98425"/>
            <a:chOff x="3449" y="1046"/>
            <a:chExt cx="60" cy="62"/>
          </a:xfrm>
        </p:grpSpPr>
        <p:sp>
          <p:nvSpPr>
            <p:cNvPr id="162169" name="Oval 203"/>
            <p:cNvSpPr>
              <a:spLocks noChangeArrowheads="1"/>
            </p:cNvSpPr>
            <p:nvPr/>
          </p:nvSpPr>
          <p:spPr bwMode="auto">
            <a:xfrm>
              <a:off x="3471" y="1046"/>
              <a:ext cx="38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170" name="Oval 204"/>
            <p:cNvSpPr>
              <a:spLocks noChangeArrowheads="1"/>
            </p:cNvSpPr>
            <p:nvPr/>
          </p:nvSpPr>
          <p:spPr bwMode="auto">
            <a:xfrm>
              <a:off x="3449" y="1073"/>
              <a:ext cx="38" cy="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162058" name="Group 205"/>
          <p:cNvGrpSpPr>
            <a:grpSpLocks/>
          </p:cNvGrpSpPr>
          <p:nvPr/>
        </p:nvGrpSpPr>
        <p:grpSpPr bwMode="auto">
          <a:xfrm>
            <a:off x="3287713" y="1693863"/>
            <a:ext cx="66675" cy="111125"/>
            <a:chOff x="3518" y="930"/>
            <a:chExt cx="41" cy="70"/>
          </a:xfrm>
        </p:grpSpPr>
        <p:sp>
          <p:nvSpPr>
            <p:cNvPr id="162167" name="Oval 206"/>
            <p:cNvSpPr>
              <a:spLocks noChangeArrowheads="1"/>
            </p:cNvSpPr>
            <p:nvPr/>
          </p:nvSpPr>
          <p:spPr bwMode="auto">
            <a:xfrm>
              <a:off x="3521" y="930"/>
              <a:ext cx="38" cy="3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168" name="Oval 207"/>
            <p:cNvSpPr>
              <a:spLocks noChangeArrowheads="1"/>
            </p:cNvSpPr>
            <p:nvPr/>
          </p:nvSpPr>
          <p:spPr bwMode="auto">
            <a:xfrm>
              <a:off x="3518" y="963"/>
              <a:ext cx="36" cy="3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162059" name="Group 208"/>
          <p:cNvGrpSpPr>
            <a:grpSpLocks/>
          </p:cNvGrpSpPr>
          <p:nvPr/>
        </p:nvGrpSpPr>
        <p:grpSpPr bwMode="auto">
          <a:xfrm>
            <a:off x="3265488" y="1516063"/>
            <a:ext cx="71437" cy="98425"/>
            <a:chOff x="3503" y="818"/>
            <a:chExt cx="45" cy="62"/>
          </a:xfrm>
        </p:grpSpPr>
        <p:sp>
          <p:nvSpPr>
            <p:cNvPr id="162165" name="Oval 209"/>
            <p:cNvSpPr>
              <a:spLocks noChangeArrowheads="1"/>
            </p:cNvSpPr>
            <p:nvPr/>
          </p:nvSpPr>
          <p:spPr bwMode="auto">
            <a:xfrm>
              <a:off x="3503" y="818"/>
              <a:ext cx="37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166" name="Oval 210"/>
            <p:cNvSpPr>
              <a:spLocks noChangeArrowheads="1"/>
            </p:cNvSpPr>
            <p:nvPr/>
          </p:nvSpPr>
          <p:spPr bwMode="auto">
            <a:xfrm>
              <a:off x="3511" y="844"/>
              <a:ext cx="37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sp>
        <p:nvSpPr>
          <p:cNvPr id="162060" name="Rectangle 211"/>
          <p:cNvSpPr>
            <a:spLocks noChangeArrowheads="1"/>
          </p:cNvSpPr>
          <p:nvPr/>
        </p:nvSpPr>
        <p:spPr bwMode="auto">
          <a:xfrm rot="1920000">
            <a:off x="3097213" y="1311275"/>
            <a:ext cx="33337" cy="130175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2061" name="Rectangle 212"/>
          <p:cNvSpPr>
            <a:spLocks noChangeArrowheads="1"/>
          </p:cNvSpPr>
          <p:nvPr/>
        </p:nvSpPr>
        <p:spPr bwMode="auto">
          <a:xfrm rot="1680000">
            <a:off x="2722563" y="1916113"/>
            <a:ext cx="31750" cy="133350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2062" name="Rectangle 213"/>
          <p:cNvSpPr>
            <a:spLocks noChangeArrowheads="1"/>
          </p:cNvSpPr>
          <p:nvPr/>
        </p:nvSpPr>
        <p:spPr bwMode="auto">
          <a:xfrm rot="240000">
            <a:off x="2938463" y="1273175"/>
            <a:ext cx="33337" cy="128588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2063" name="Rectangle 214"/>
          <p:cNvSpPr>
            <a:spLocks noChangeArrowheads="1"/>
          </p:cNvSpPr>
          <p:nvPr/>
        </p:nvSpPr>
        <p:spPr bwMode="auto">
          <a:xfrm rot="6420000">
            <a:off x="2566194" y="1516857"/>
            <a:ext cx="31750" cy="131762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2064" name="Rectangle 215"/>
          <p:cNvSpPr>
            <a:spLocks noChangeArrowheads="1"/>
          </p:cNvSpPr>
          <p:nvPr/>
        </p:nvSpPr>
        <p:spPr bwMode="auto">
          <a:xfrm rot="-840000">
            <a:off x="2797175" y="1279525"/>
            <a:ext cx="33338" cy="130175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grpSp>
        <p:nvGrpSpPr>
          <p:cNvPr id="162065" name="Group 216"/>
          <p:cNvGrpSpPr>
            <a:grpSpLocks/>
          </p:cNvGrpSpPr>
          <p:nvPr/>
        </p:nvGrpSpPr>
        <p:grpSpPr bwMode="auto">
          <a:xfrm>
            <a:off x="2490788" y="1728788"/>
            <a:ext cx="152400" cy="93662"/>
            <a:chOff x="3016" y="952"/>
            <a:chExt cx="96" cy="59"/>
          </a:xfrm>
        </p:grpSpPr>
        <p:grpSp>
          <p:nvGrpSpPr>
            <p:cNvPr id="162161" name="Group 217"/>
            <p:cNvGrpSpPr>
              <a:grpSpLocks/>
            </p:cNvGrpSpPr>
            <p:nvPr/>
          </p:nvGrpSpPr>
          <p:grpSpPr bwMode="auto">
            <a:xfrm>
              <a:off x="3016" y="952"/>
              <a:ext cx="49" cy="59"/>
              <a:chOff x="3016" y="952"/>
              <a:chExt cx="49" cy="59"/>
            </a:xfrm>
          </p:grpSpPr>
          <p:sp>
            <p:nvSpPr>
              <p:cNvPr id="162163" name="Oval 218"/>
              <p:cNvSpPr>
                <a:spLocks noChangeArrowheads="1"/>
              </p:cNvSpPr>
              <p:nvPr/>
            </p:nvSpPr>
            <p:spPr bwMode="auto">
              <a:xfrm>
                <a:off x="3016" y="952"/>
                <a:ext cx="38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62164" name="Oval 219"/>
              <p:cNvSpPr>
                <a:spLocks noChangeArrowheads="1"/>
              </p:cNvSpPr>
              <p:nvPr/>
            </p:nvSpPr>
            <p:spPr bwMode="auto">
              <a:xfrm>
                <a:off x="3027" y="977"/>
                <a:ext cx="38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sp>
          <p:nvSpPr>
            <p:cNvPr id="162162" name="Rectangle 220"/>
            <p:cNvSpPr>
              <a:spLocks noChangeArrowheads="1"/>
            </p:cNvSpPr>
            <p:nvPr/>
          </p:nvSpPr>
          <p:spPr bwMode="auto">
            <a:xfrm rot="4320000">
              <a:off x="3059" y="931"/>
              <a:ext cx="21" cy="85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162066" name="Group 221"/>
          <p:cNvGrpSpPr>
            <a:grpSpLocks/>
          </p:cNvGrpSpPr>
          <p:nvPr/>
        </p:nvGrpSpPr>
        <p:grpSpPr bwMode="auto">
          <a:xfrm>
            <a:off x="2565400" y="1873250"/>
            <a:ext cx="136525" cy="82550"/>
            <a:chOff x="3062" y="1043"/>
            <a:chExt cx="87" cy="52"/>
          </a:xfrm>
        </p:grpSpPr>
        <p:grpSp>
          <p:nvGrpSpPr>
            <p:cNvPr id="162157" name="Group 222"/>
            <p:cNvGrpSpPr>
              <a:grpSpLocks/>
            </p:cNvGrpSpPr>
            <p:nvPr/>
          </p:nvGrpSpPr>
          <p:grpSpPr bwMode="auto">
            <a:xfrm>
              <a:off x="3062" y="1043"/>
              <a:ext cx="49" cy="52"/>
              <a:chOff x="3062" y="1043"/>
              <a:chExt cx="49" cy="52"/>
            </a:xfrm>
          </p:grpSpPr>
          <p:sp>
            <p:nvSpPr>
              <p:cNvPr id="162159" name="Oval 223"/>
              <p:cNvSpPr>
                <a:spLocks noChangeArrowheads="1"/>
              </p:cNvSpPr>
              <p:nvPr/>
            </p:nvSpPr>
            <p:spPr bwMode="auto">
              <a:xfrm>
                <a:off x="3069" y="1056"/>
                <a:ext cx="40" cy="39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62160" name="Oval 224"/>
              <p:cNvSpPr>
                <a:spLocks noChangeArrowheads="1"/>
              </p:cNvSpPr>
              <p:nvPr/>
            </p:nvSpPr>
            <p:spPr bwMode="auto">
              <a:xfrm>
                <a:off x="3062" y="1043"/>
                <a:ext cx="35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sp>
          <p:nvSpPr>
            <p:cNvPr id="162158" name="Rectangle 225"/>
            <p:cNvSpPr>
              <a:spLocks noChangeArrowheads="1"/>
            </p:cNvSpPr>
            <p:nvPr/>
          </p:nvSpPr>
          <p:spPr bwMode="auto">
            <a:xfrm rot="3000000">
              <a:off x="3099" y="1016"/>
              <a:ext cx="21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162067" name="Group 226"/>
          <p:cNvGrpSpPr>
            <a:grpSpLocks/>
          </p:cNvGrpSpPr>
          <p:nvPr/>
        </p:nvGrpSpPr>
        <p:grpSpPr bwMode="auto">
          <a:xfrm>
            <a:off x="2811463" y="1978025"/>
            <a:ext cx="106362" cy="139700"/>
            <a:chOff x="3218" y="1109"/>
            <a:chExt cx="67" cy="88"/>
          </a:xfrm>
        </p:grpSpPr>
        <p:grpSp>
          <p:nvGrpSpPr>
            <p:cNvPr id="162153" name="Group 227"/>
            <p:cNvGrpSpPr>
              <a:grpSpLocks/>
            </p:cNvGrpSpPr>
            <p:nvPr/>
          </p:nvGrpSpPr>
          <p:grpSpPr bwMode="auto">
            <a:xfrm>
              <a:off x="3218" y="1155"/>
              <a:ext cx="67" cy="42"/>
              <a:chOff x="3218" y="1155"/>
              <a:chExt cx="67" cy="42"/>
            </a:xfrm>
          </p:grpSpPr>
          <p:sp>
            <p:nvSpPr>
              <p:cNvPr id="162155" name="Oval 228"/>
              <p:cNvSpPr>
                <a:spLocks noChangeArrowheads="1"/>
              </p:cNvSpPr>
              <p:nvPr/>
            </p:nvSpPr>
            <p:spPr bwMode="auto">
              <a:xfrm>
                <a:off x="3247" y="1162"/>
                <a:ext cx="38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62156" name="Oval 229"/>
              <p:cNvSpPr>
                <a:spLocks noChangeArrowheads="1"/>
              </p:cNvSpPr>
              <p:nvPr/>
            </p:nvSpPr>
            <p:spPr bwMode="auto">
              <a:xfrm>
                <a:off x="3218" y="1155"/>
                <a:ext cx="37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sp>
          <p:nvSpPr>
            <p:cNvPr id="162154" name="Rectangle 230"/>
            <p:cNvSpPr>
              <a:spLocks noChangeArrowheads="1"/>
            </p:cNvSpPr>
            <p:nvPr/>
          </p:nvSpPr>
          <p:spPr bwMode="auto">
            <a:xfrm rot="660000">
              <a:off x="3251" y="1109"/>
              <a:ext cx="21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162068" name="Group 231"/>
          <p:cNvGrpSpPr>
            <a:grpSpLocks/>
          </p:cNvGrpSpPr>
          <p:nvPr/>
        </p:nvGrpSpPr>
        <p:grpSpPr bwMode="auto">
          <a:xfrm>
            <a:off x="3148013" y="1401763"/>
            <a:ext cx="133350" cy="87312"/>
            <a:chOff x="3430" y="746"/>
            <a:chExt cx="83" cy="55"/>
          </a:xfrm>
        </p:grpSpPr>
        <p:grpSp>
          <p:nvGrpSpPr>
            <p:cNvPr id="162149" name="Group 232"/>
            <p:cNvGrpSpPr>
              <a:grpSpLocks/>
            </p:cNvGrpSpPr>
            <p:nvPr/>
          </p:nvGrpSpPr>
          <p:grpSpPr bwMode="auto">
            <a:xfrm>
              <a:off x="3461" y="746"/>
              <a:ext cx="49" cy="55"/>
              <a:chOff x="3461" y="746"/>
              <a:chExt cx="49" cy="55"/>
            </a:xfrm>
          </p:grpSpPr>
          <p:sp>
            <p:nvSpPr>
              <p:cNvPr id="162151" name="Oval 233"/>
              <p:cNvSpPr>
                <a:spLocks noChangeArrowheads="1"/>
              </p:cNvSpPr>
              <p:nvPr/>
            </p:nvSpPr>
            <p:spPr bwMode="auto">
              <a:xfrm>
                <a:off x="3461" y="746"/>
                <a:ext cx="40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62152" name="Oval 234"/>
              <p:cNvSpPr>
                <a:spLocks noChangeArrowheads="1"/>
              </p:cNvSpPr>
              <p:nvPr/>
            </p:nvSpPr>
            <p:spPr bwMode="auto">
              <a:xfrm>
                <a:off x="3472" y="767"/>
                <a:ext cx="39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sp>
          <p:nvSpPr>
            <p:cNvPr id="162150" name="Rectangle 235"/>
            <p:cNvSpPr>
              <a:spLocks noChangeArrowheads="1"/>
            </p:cNvSpPr>
            <p:nvPr/>
          </p:nvSpPr>
          <p:spPr bwMode="auto">
            <a:xfrm rot="2880000">
              <a:off x="3461" y="745"/>
              <a:ext cx="21" cy="8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sp>
        <p:nvSpPr>
          <p:cNvPr id="162069" name="Rectangle 236"/>
          <p:cNvSpPr>
            <a:spLocks noChangeArrowheads="1"/>
          </p:cNvSpPr>
          <p:nvPr/>
        </p:nvSpPr>
        <p:spPr bwMode="auto">
          <a:xfrm rot="4080000">
            <a:off x="3257550" y="1517650"/>
            <a:ext cx="34925" cy="130175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2070" name="Rectangle 237"/>
          <p:cNvSpPr>
            <a:spLocks noChangeArrowheads="1"/>
          </p:cNvSpPr>
          <p:nvPr/>
        </p:nvSpPr>
        <p:spPr bwMode="auto">
          <a:xfrm rot="-1080000">
            <a:off x="3032125" y="1941513"/>
            <a:ext cx="34925" cy="133350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2071" name="Rectangle 238"/>
          <p:cNvSpPr>
            <a:spLocks noChangeArrowheads="1"/>
          </p:cNvSpPr>
          <p:nvPr/>
        </p:nvSpPr>
        <p:spPr bwMode="auto">
          <a:xfrm rot="-2880000">
            <a:off x="3184525" y="1835150"/>
            <a:ext cx="31750" cy="133350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2072" name="Rectangle 239"/>
          <p:cNvSpPr>
            <a:spLocks noChangeArrowheads="1"/>
          </p:cNvSpPr>
          <p:nvPr/>
        </p:nvSpPr>
        <p:spPr bwMode="auto">
          <a:xfrm rot="5880000">
            <a:off x="3263900" y="1677988"/>
            <a:ext cx="34925" cy="130175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2073" name="AutoShape 240"/>
          <p:cNvSpPr>
            <a:spLocks noChangeArrowheads="1"/>
          </p:cNvSpPr>
          <p:nvPr/>
        </p:nvSpPr>
        <p:spPr bwMode="auto">
          <a:xfrm rot="4800000" flipH="1" flipV="1">
            <a:off x="2748757" y="1472406"/>
            <a:ext cx="376238" cy="415925"/>
          </a:xfrm>
          <a:custGeom>
            <a:avLst/>
            <a:gdLst>
              <a:gd name="T0" fmla="*/ 5734599 w 21600"/>
              <a:gd name="T1" fmla="*/ 4004491 h 21600"/>
              <a:gd name="T2" fmla="*/ 3276737 w 21600"/>
              <a:gd name="T3" fmla="*/ 8008963 h 21600"/>
              <a:gd name="T4" fmla="*/ 818875 w 21600"/>
              <a:gd name="T5" fmla="*/ 4004491 h 21600"/>
              <a:gd name="T6" fmla="*/ 327673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499 w 21600"/>
              <a:gd name="T13" fmla="*/ 4499 h 21600"/>
              <a:gd name="T14" fmla="*/ 17101 w 21600"/>
              <a:gd name="T15" fmla="*/ 1710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398" y="21600"/>
                </a:lnTo>
                <a:lnTo>
                  <a:pt x="16202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600B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74" name="Arc 241"/>
          <p:cNvSpPr>
            <a:spLocks/>
          </p:cNvSpPr>
          <p:nvPr/>
        </p:nvSpPr>
        <p:spPr bwMode="auto">
          <a:xfrm>
            <a:off x="2851150" y="1611313"/>
            <a:ext cx="38100" cy="41275"/>
          </a:xfrm>
          <a:custGeom>
            <a:avLst/>
            <a:gdLst>
              <a:gd name="T0" fmla="*/ 67204 w 21600"/>
              <a:gd name="T1" fmla="*/ 0 h 21600"/>
              <a:gd name="T2" fmla="*/ 0 w 21600"/>
              <a:gd name="T3" fmla="*/ 78872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75" name="Arc 242"/>
          <p:cNvSpPr>
            <a:spLocks/>
          </p:cNvSpPr>
          <p:nvPr/>
        </p:nvSpPr>
        <p:spPr bwMode="auto">
          <a:xfrm>
            <a:off x="2965450" y="1609725"/>
            <a:ext cx="53975" cy="42863"/>
          </a:xfrm>
          <a:custGeom>
            <a:avLst/>
            <a:gdLst>
              <a:gd name="T0" fmla="*/ 130967 w 21600"/>
              <a:gd name="T1" fmla="*/ 85093 h 21591"/>
              <a:gd name="T2" fmla="*/ 0 w 21600"/>
              <a:gd name="T3" fmla="*/ 0 h 21591"/>
              <a:gd name="T4" fmla="*/ 134875 w 21600"/>
              <a:gd name="T5" fmla="*/ 0 h 21591"/>
              <a:gd name="T6" fmla="*/ 0 60000 65536"/>
              <a:gd name="T7" fmla="*/ 0 60000 65536"/>
              <a:gd name="T8" fmla="*/ 0 60000 65536"/>
              <a:gd name="T9" fmla="*/ 0 w 21600"/>
              <a:gd name="T10" fmla="*/ 0 h 21591"/>
              <a:gd name="T11" fmla="*/ 21600 w 21600"/>
              <a:gd name="T12" fmla="*/ 21591 h 215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1" fill="none" extrusionOk="0">
                <a:moveTo>
                  <a:pt x="20974" y="21590"/>
                </a:moveTo>
                <a:cubicBezTo>
                  <a:pt x="9293" y="21252"/>
                  <a:pt x="-1" y="11685"/>
                  <a:pt x="-1" y="-1"/>
                </a:cubicBezTo>
              </a:path>
              <a:path w="21600" h="21591" stroke="0" extrusionOk="0">
                <a:moveTo>
                  <a:pt x="20974" y="21590"/>
                </a:moveTo>
                <a:cubicBezTo>
                  <a:pt x="9293" y="21252"/>
                  <a:pt x="-1" y="11685"/>
                  <a:pt x="-1" y="-1"/>
                </a:cubicBezTo>
                <a:lnTo>
                  <a:pt x="21600" y="0"/>
                </a:lnTo>
                <a:lnTo>
                  <a:pt x="20974" y="21590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76" name="Arc 243"/>
          <p:cNvSpPr>
            <a:spLocks/>
          </p:cNvSpPr>
          <p:nvPr/>
        </p:nvSpPr>
        <p:spPr bwMode="auto">
          <a:xfrm>
            <a:off x="2917825" y="1566863"/>
            <a:ext cx="55563" cy="42862"/>
          </a:xfrm>
          <a:custGeom>
            <a:avLst/>
            <a:gdLst>
              <a:gd name="T0" fmla="*/ 0 w 22208"/>
              <a:gd name="T1" fmla="*/ 36 h 21600"/>
              <a:gd name="T2" fmla="*/ 139015 w 22208"/>
              <a:gd name="T3" fmla="*/ 81845 h 21600"/>
              <a:gd name="T4" fmla="*/ 3901 w 22208"/>
              <a:gd name="T5" fmla="*/ 85053 h 21600"/>
              <a:gd name="T6" fmla="*/ 0 60000 65536"/>
              <a:gd name="T7" fmla="*/ 0 60000 65536"/>
              <a:gd name="T8" fmla="*/ 0 60000 65536"/>
              <a:gd name="T9" fmla="*/ 0 w 22208"/>
              <a:gd name="T10" fmla="*/ 0 h 21600"/>
              <a:gd name="T11" fmla="*/ 22208 w 2220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208" h="21600" fill="none" extrusionOk="0">
                <a:moveTo>
                  <a:pt x="-1" y="8"/>
                </a:moveTo>
                <a:cubicBezTo>
                  <a:pt x="207" y="2"/>
                  <a:pt x="415" y="-1"/>
                  <a:pt x="623" y="-1"/>
                </a:cubicBezTo>
                <a:cubicBezTo>
                  <a:pt x="12235" y="-1"/>
                  <a:pt x="21769" y="9181"/>
                  <a:pt x="22207" y="20785"/>
                </a:cubicBezTo>
              </a:path>
              <a:path w="22208" h="21600" stroke="0" extrusionOk="0">
                <a:moveTo>
                  <a:pt x="-1" y="8"/>
                </a:moveTo>
                <a:cubicBezTo>
                  <a:pt x="207" y="2"/>
                  <a:pt x="415" y="-1"/>
                  <a:pt x="623" y="-1"/>
                </a:cubicBezTo>
                <a:cubicBezTo>
                  <a:pt x="12235" y="-1"/>
                  <a:pt x="21769" y="9181"/>
                  <a:pt x="22207" y="20785"/>
                </a:cubicBezTo>
                <a:lnTo>
                  <a:pt x="623" y="21600"/>
                </a:lnTo>
                <a:lnTo>
                  <a:pt x="-1" y="8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77" name="Arc 244"/>
          <p:cNvSpPr>
            <a:spLocks/>
          </p:cNvSpPr>
          <p:nvPr/>
        </p:nvSpPr>
        <p:spPr bwMode="auto">
          <a:xfrm>
            <a:off x="2886075" y="1568450"/>
            <a:ext cx="41275" cy="41275"/>
          </a:xfrm>
          <a:custGeom>
            <a:avLst/>
            <a:gdLst>
              <a:gd name="T0" fmla="*/ 0 w 21600"/>
              <a:gd name="T1" fmla="*/ 78934 h 21583"/>
              <a:gd name="T2" fmla="*/ 75782 w 21600"/>
              <a:gd name="T3" fmla="*/ 0 h 21583"/>
              <a:gd name="T4" fmla="*/ 78872 w 21600"/>
              <a:gd name="T5" fmla="*/ 78934 h 21583"/>
              <a:gd name="T6" fmla="*/ 0 60000 65536"/>
              <a:gd name="T7" fmla="*/ 0 60000 65536"/>
              <a:gd name="T8" fmla="*/ 0 60000 65536"/>
              <a:gd name="T9" fmla="*/ 0 w 21600"/>
              <a:gd name="T10" fmla="*/ 0 h 21583"/>
              <a:gd name="T11" fmla="*/ 21600 w 21600"/>
              <a:gd name="T12" fmla="*/ 21583 h 215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83" fill="none" extrusionOk="0">
                <a:moveTo>
                  <a:pt x="-1" y="21582"/>
                </a:moveTo>
                <a:cubicBezTo>
                  <a:pt x="-1" y="9982"/>
                  <a:pt x="9162" y="453"/>
                  <a:pt x="20753" y="-1"/>
                </a:cubicBezTo>
              </a:path>
              <a:path w="21600" h="21583" stroke="0" extrusionOk="0">
                <a:moveTo>
                  <a:pt x="-1" y="21582"/>
                </a:moveTo>
                <a:cubicBezTo>
                  <a:pt x="-1" y="9982"/>
                  <a:pt x="9162" y="453"/>
                  <a:pt x="20753" y="-1"/>
                </a:cubicBezTo>
                <a:lnTo>
                  <a:pt x="21600" y="21583"/>
                </a:lnTo>
                <a:lnTo>
                  <a:pt x="-1" y="21582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78" name="Arc 245"/>
          <p:cNvSpPr>
            <a:spLocks/>
          </p:cNvSpPr>
          <p:nvPr/>
        </p:nvSpPr>
        <p:spPr bwMode="auto">
          <a:xfrm>
            <a:off x="2805113" y="1609725"/>
            <a:ext cx="52387" cy="42863"/>
          </a:xfrm>
          <a:custGeom>
            <a:avLst/>
            <a:gdLst>
              <a:gd name="T0" fmla="*/ 127055 w 21600"/>
              <a:gd name="T1" fmla="*/ 85057 h 21600"/>
              <a:gd name="T2" fmla="*/ 0 w 21600"/>
              <a:gd name="T3" fmla="*/ 0 h 21600"/>
              <a:gd name="T4" fmla="*/ 127055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</a:path>
              <a:path w="21600" h="21600" stroke="0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  <a:lnTo>
                  <a:pt x="21600" y="0"/>
                </a:lnTo>
                <a:lnTo>
                  <a:pt x="21600" y="21599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79" name="Arc 246"/>
          <p:cNvSpPr>
            <a:spLocks/>
          </p:cNvSpPr>
          <p:nvPr/>
        </p:nvSpPr>
        <p:spPr bwMode="auto">
          <a:xfrm>
            <a:off x="2760663" y="1568450"/>
            <a:ext cx="53975" cy="41275"/>
          </a:xfrm>
          <a:custGeom>
            <a:avLst/>
            <a:gdLst>
              <a:gd name="T0" fmla="*/ 0 w 22254"/>
              <a:gd name="T1" fmla="*/ 36 h 21600"/>
              <a:gd name="T2" fmla="*/ 130911 w 22254"/>
              <a:gd name="T3" fmla="*/ 78872 h 21600"/>
              <a:gd name="T4" fmla="*/ 3847 w 22254"/>
              <a:gd name="T5" fmla="*/ 78872 h 21600"/>
              <a:gd name="T6" fmla="*/ 0 60000 65536"/>
              <a:gd name="T7" fmla="*/ 0 60000 65536"/>
              <a:gd name="T8" fmla="*/ 0 60000 65536"/>
              <a:gd name="T9" fmla="*/ 0 w 22254"/>
              <a:gd name="T10" fmla="*/ 0 h 21600"/>
              <a:gd name="T11" fmla="*/ 22254 w 2225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254" h="21600" fill="none" extrusionOk="0">
                <a:moveTo>
                  <a:pt x="-1" y="9"/>
                </a:moveTo>
                <a:cubicBezTo>
                  <a:pt x="217" y="3"/>
                  <a:pt x="435" y="-1"/>
                  <a:pt x="654" y="-1"/>
                </a:cubicBezTo>
                <a:cubicBezTo>
                  <a:pt x="12583" y="-1"/>
                  <a:pt x="22254" y="9670"/>
                  <a:pt x="22254" y="21600"/>
                </a:cubicBezTo>
              </a:path>
              <a:path w="22254" h="21600" stroke="0" extrusionOk="0">
                <a:moveTo>
                  <a:pt x="-1" y="9"/>
                </a:moveTo>
                <a:cubicBezTo>
                  <a:pt x="217" y="3"/>
                  <a:pt x="435" y="-1"/>
                  <a:pt x="654" y="-1"/>
                </a:cubicBezTo>
                <a:cubicBezTo>
                  <a:pt x="12583" y="-1"/>
                  <a:pt x="22254" y="9670"/>
                  <a:pt x="22254" y="21600"/>
                </a:cubicBezTo>
                <a:lnTo>
                  <a:pt x="654" y="21600"/>
                </a:lnTo>
                <a:lnTo>
                  <a:pt x="-1" y="9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80" name="Arc 247"/>
          <p:cNvSpPr>
            <a:spLocks/>
          </p:cNvSpPr>
          <p:nvPr/>
        </p:nvSpPr>
        <p:spPr bwMode="auto">
          <a:xfrm>
            <a:off x="2973388" y="1711325"/>
            <a:ext cx="53975" cy="44450"/>
          </a:xfrm>
          <a:custGeom>
            <a:avLst/>
            <a:gdLst>
              <a:gd name="T0" fmla="*/ 130779 w 21600"/>
              <a:gd name="T1" fmla="*/ 88351 h 22363"/>
              <a:gd name="T2" fmla="*/ 87 w 21600"/>
              <a:gd name="T3" fmla="*/ 0 h 22363"/>
              <a:gd name="T4" fmla="*/ 134875 w 21600"/>
              <a:gd name="T5" fmla="*/ 3053 h 22363"/>
              <a:gd name="T6" fmla="*/ 0 60000 65536"/>
              <a:gd name="T7" fmla="*/ 0 60000 65536"/>
              <a:gd name="T8" fmla="*/ 0 60000 65536"/>
              <a:gd name="T9" fmla="*/ 0 w 21600"/>
              <a:gd name="T10" fmla="*/ 0 h 22363"/>
              <a:gd name="T11" fmla="*/ 21600 w 21600"/>
              <a:gd name="T12" fmla="*/ 22363 h 223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2363" fill="none" extrusionOk="0">
                <a:moveTo>
                  <a:pt x="20943" y="22363"/>
                </a:moveTo>
                <a:cubicBezTo>
                  <a:pt x="9275" y="22008"/>
                  <a:pt x="0" y="12446"/>
                  <a:pt x="0" y="773"/>
                </a:cubicBezTo>
                <a:cubicBezTo>
                  <a:pt x="0" y="515"/>
                  <a:pt x="4" y="257"/>
                  <a:pt x="13" y="-1"/>
                </a:cubicBezTo>
              </a:path>
              <a:path w="21600" h="22363" stroke="0" extrusionOk="0">
                <a:moveTo>
                  <a:pt x="20943" y="22363"/>
                </a:moveTo>
                <a:cubicBezTo>
                  <a:pt x="9275" y="22008"/>
                  <a:pt x="0" y="12446"/>
                  <a:pt x="0" y="773"/>
                </a:cubicBezTo>
                <a:cubicBezTo>
                  <a:pt x="0" y="515"/>
                  <a:pt x="4" y="257"/>
                  <a:pt x="13" y="-1"/>
                </a:cubicBezTo>
                <a:lnTo>
                  <a:pt x="21600" y="773"/>
                </a:lnTo>
                <a:lnTo>
                  <a:pt x="20943" y="22363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81" name="Arc 248"/>
          <p:cNvSpPr>
            <a:spLocks/>
          </p:cNvSpPr>
          <p:nvPr/>
        </p:nvSpPr>
        <p:spPr bwMode="auto">
          <a:xfrm>
            <a:off x="2927350" y="1668463"/>
            <a:ext cx="55563" cy="42862"/>
          </a:xfrm>
          <a:custGeom>
            <a:avLst/>
            <a:gdLst>
              <a:gd name="T0" fmla="*/ 0 w 22244"/>
              <a:gd name="T1" fmla="*/ 40 h 21600"/>
              <a:gd name="T2" fmla="*/ 138790 w 22244"/>
              <a:gd name="T3" fmla="*/ 85053 h 21600"/>
              <a:gd name="T4" fmla="*/ 4019 w 22244"/>
              <a:gd name="T5" fmla="*/ 85053 h 21600"/>
              <a:gd name="T6" fmla="*/ 0 60000 65536"/>
              <a:gd name="T7" fmla="*/ 0 60000 65536"/>
              <a:gd name="T8" fmla="*/ 0 60000 65536"/>
              <a:gd name="T9" fmla="*/ 0 w 22244"/>
              <a:gd name="T10" fmla="*/ 0 h 21600"/>
              <a:gd name="T11" fmla="*/ 22244 w 2224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244" h="21600" fill="none" extrusionOk="0">
                <a:moveTo>
                  <a:pt x="-1" y="9"/>
                </a:moveTo>
                <a:cubicBezTo>
                  <a:pt x="214" y="3"/>
                  <a:pt x="429" y="-1"/>
                  <a:pt x="644" y="-1"/>
                </a:cubicBezTo>
                <a:cubicBezTo>
                  <a:pt x="12573" y="-1"/>
                  <a:pt x="22244" y="9670"/>
                  <a:pt x="22244" y="21600"/>
                </a:cubicBezTo>
              </a:path>
              <a:path w="22244" h="21600" stroke="0" extrusionOk="0">
                <a:moveTo>
                  <a:pt x="-1" y="9"/>
                </a:moveTo>
                <a:cubicBezTo>
                  <a:pt x="214" y="3"/>
                  <a:pt x="429" y="-1"/>
                  <a:pt x="644" y="-1"/>
                </a:cubicBezTo>
                <a:cubicBezTo>
                  <a:pt x="12573" y="-1"/>
                  <a:pt x="22244" y="9670"/>
                  <a:pt x="22244" y="21600"/>
                </a:cubicBezTo>
                <a:lnTo>
                  <a:pt x="644" y="21600"/>
                </a:lnTo>
                <a:lnTo>
                  <a:pt x="-1" y="9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82" name="Arc 249"/>
          <p:cNvSpPr>
            <a:spLocks/>
          </p:cNvSpPr>
          <p:nvPr/>
        </p:nvSpPr>
        <p:spPr bwMode="auto">
          <a:xfrm>
            <a:off x="2860675" y="1711325"/>
            <a:ext cx="41275" cy="42863"/>
          </a:xfrm>
          <a:custGeom>
            <a:avLst/>
            <a:gdLst>
              <a:gd name="T0" fmla="*/ 75899 w 22446"/>
              <a:gd name="T1" fmla="*/ 0 h 21600"/>
              <a:gd name="T2" fmla="*/ 0 w 22446"/>
              <a:gd name="T3" fmla="*/ 84990 h 21600"/>
              <a:gd name="T4" fmla="*/ 2861 w 22446"/>
              <a:gd name="T5" fmla="*/ 0 h 21600"/>
              <a:gd name="T6" fmla="*/ 0 60000 65536"/>
              <a:gd name="T7" fmla="*/ 0 60000 65536"/>
              <a:gd name="T8" fmla="*/ 0 60000 65536"/>
              <a:gd name="T9" fmla="*/ 0 w 22446"/>
              <a:gd name="T10" fmla="*/ 0 h 21600"/>
              <a:gd name="T11" fmla="*/ 22446 w 2244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446" h="21600" fill="none" extrusionOk="0">
                <a:moveTo>
                  <a:pt x="22446" y="0"/>
                </a:moveTo>
                <a:cubicBezTo>
                  <a:pt x="22446" y="11929"/>
                  <a:pt x="12775" y="21600"/>
                  <a:pt x="846" y="21600"/>
                </a:cubicBezTo>
                <a:cubicBezTo>
                  <a:pt x="563" y="21599"/>
                  <a:pt x="281" y="21594"/>
                  <a:pt x="-1" y="21583"/>
                </a:cubicBezTo>
              </a:path>
              <a:path w="22446" h="21600" stroke="0" extrusionOk="0">
                <a:moveTo>
                  <a:pt x="22446" y="0"/>
                </a:moveTo>
                <a:cubicBezTo>
                  <a:pt x="22446" y="11929"/>
                  <a:pt x="12775" y="21600"/>
                  <a:pt x="846" y="21600"/>
                </a:cubicBezTo>
                <a:cubicBezTo>
                  <a:pt x="563" y="21599"/>
                  <a:pt x="281" y="21594"/>
                  <a:pt x="-1" y="21583"/>
                </a:cubicBezTo>
                <a:lnTo>
                  <a:pt x="846" y="0"/>
                </a:lnTo>
                <a:lnTo>
                  <a:pt x="22446" y="0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83" name="Arc 250"/>
          <p:cNvSpPr>
            <a:spLocks/>
          </p:cNvSpPr>
          <p:nvPr/>
        </p:nvSpPr>
        <p:spPr bwMode="auto">
          <a:xfrm>
            <a:off x="2890838" y="1668463"/>
            <a:ext cx="39687" cy="42862"/>
          </a:xfrm>
          <a:custGeom>
            <a:avLst/>
            <a:gdLst>
              <a:gd name="T0" fmla="*/ 0 w 21600"/>
              <a:gd name="T1" fmla="*/ 85120 h 21583"/>
              <a:gd name="T2" fmla="*/ 70005 w 21600"/>
              <a:gd name="T3" fmla="*/ 0 h 21583"/>
              <a:gd name="T4" fmla="*/ 72919 w 21600"/>
              <a:gd name="T5" fmla="*/ 85120 h 21583"/>
              <a:gd name="T6" fmla="*/ 0 60000 65536"/>
              <a:gd name="T7" fmla="*/ 0 60000 65536"/>
              <a:gd name="T8" fmla="*/ 0 60000 65536"/>
              <a:gd name="T9" fmla="*/ 0 w 21600"/>
              <a:gd name="T10" fmla="*/ 0 h 21583"/>
              <a:gd name="T11" fmla="*/ 21600 w 21600"/>
              <a:gd name="T12" fmla="*/ 21583 h 215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83" fill="none" extrusionOk="0">
                <a:moveTo>
                  <a:pt x="-1" y="21582"/>
                </a:moveTo>
                <a:cubicBezTo>
                  <a:pt x="-1" y="9989"/>
                  <a:pt x="9152" y="463"/>
                  <a:pt x="20737" y="0"/>
                </a:cubicBezTo>
              </a:path>
              <a:path w="21600" h="21583" stroke="0" extrusionOk="0">
                <a:moveTo>
                  <a:pt x="-1" y="21582"/>
                </a:moveTo>
                <a:cubicBezTo>
                  <a:pt x="-1" y="9989"/>
                  <a:pt x="9152" y="463"/>
                  <a:pt x="20737" y="0"/>
                </a:cubicBezTo>
                <a:lnTo>
                  <a:pt x="21600" y="21583"/>
                </a:lnTo>
                <a:lnTo>
                  <a:pt x="-1" y="21582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84" name="Arc 251"/>
          <p:cNvSpPr>
            <a:spLocks/>
          </p:cNvSpPr>
          <p:nvPr/>
        </p:nvSpPr>
        <p:spPr bwMode="auto">
          <a:xfrm>
            <a:off x="2816225" y="1711325"/>
            <a:ext cx="52388" cy="44450"/>
          </a:xfrm>
          <a:custGeom>
            <a:avLst/>
            <a:gdLst>
              <a:gd name="T0" fmla="*/ 123078 w 21600"/>
              <a:gd name="T1" fmla="*/ 88355 h 22362"/>
              <a:gd name="T2" fmla="*/ 82 w 21600"/>
              <a:gd name="T3" fmla="*/ 0 h 22362"/>
              <a:gd name="T4" fmla="*/ 127060 w 21600"/>
              <a:gd name="T5" fmla="*/ 3055 h 22362"/>
              <a:gd name="T6" fmla="*/ 0 60000 65536"/>
              <a:gd name="T7" fmla="*/ 0 60000 65536"/>
              <a:gd name="T8" fmla="*/ 0 60000 65536"/>
              <a:gd name="T9" fmla="*/ 0 w 21600"/>
              <a:gd name="T10" fmla="*/ 0 h 22362"/>
              <a:gd name="T11" fmla="*/ 21600 w 21600"/>
              <a:gd name="T12" fmla="*/ 22362 h 223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2362" fill="none" extrusionOk="0">
                <a:moveTo>
                  <a:pt x="20922" y="22362"/>
                </a:moveTo>
                <a:cubicBezTo>
                  <a:pt x="9262" y="21996"/>
                  <a:pt x="0" y="12438"/>
                  <a:pt x="0" y="773"/>
                </a:cubicBezTo>
                <a:cubicBezTo>
                  <a:pt x="0" y="515"/>
                  <a:pt x="4" y="257"/>
                  <a:pt x="13" y="-1"/>
                </a:cubicBezTo>
              </a:path>
              <a:path w="21600" h="22362" stroke="0" extrusionOk="0">
                <a:moveTo>
                  <a:pt x="20922" y="22362"/>
                </a:moveTo>
                <a:cubicBezTo>
                  <a:pt x="9262" y="21996"/>
                  <a:pt x="0" y="12438"/>
                  <a:pt x="0" y="773"/>
                </a:cubicBezTo>
                <a:cubicBezTo>
                  <a:pt x="0" y="515"/>
                  <a:pt x="4" y="257"/>
                  <a:pt x="13" y="-1"/>
                </a:cubicBezTo>
                <a:lnTo>
                  <a:pt x="21600" y="773"/>
                </a:lnTo>
                <a:lnTo>
                  <a:pt x="20922" y="22362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85" name="Arc 252"/>
          <p:cNvSpPr>
            <a:spLocks/>
          </p:cNvSpPr>
          <p:nvPr/>
        </p:nvSpPr>
        <p:spPr bwMode="auto">
          <a:xfrm>
            <a:off x="2771775" y="1668463"/>
            <a:ext cx="53975" cy="42862"/>
          </a:xfrm>
          <a:custGeom>
            <a:avLst/>
            <a:gdLst>
              <a:gd name="T0" fmla="*/ 0 w 22264"/>
              <a:gd name="T1" fmla="*/ 40 h 21600"/>
              <a:gd name="T2" fmla="*/ 130853 w 22264"/>
              <a:gd name="T3" fmla="*/ 85053 h 21600"/>
              <a:gd name="T4" fmla="*/ 3903 w 22264"/>
              <a:gd name="T5" fmla="*/ 85053 h 21600"/>
              <a:gd name="T6" fmla="*/ 0 60000 65536"/>
              <a:gd name="T7" fmla="*/ 0 60000 65536"/>
              <a:gd name="T8" fmla="*/ 0 60000 65536"/>
              <a:gd name="T9" fmla="*/ 0 w 22264"/>
              <a:gd name="T10" fmla="*/ 0 h 21600"/>
              <a:gd name="T11" fmla="*/ 22264 w 2226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264" h="21600" fill="none" extrusionOk="0">
                <a:moveTo>
                  <a:pt x="0" y="10"/>
                </a:moveTo>
                <a:cubicBezTo>
                  <a:pt x="221" y="3"/>
                  <a:pt x="442" y="-1"/>
                  <a:pt x="664" y="-1"/>
                </a:cubicBezTo>
                <a:cubicBezTo>
                  <a:pt x="12593" y="-1"/>
                  <a:pt x="22264" y="9670"/>
                  <a:pt x="22264" y="21600"/>
                </a:cubicBezTo>
              </a:path>
              <a:path w="22264" h="21600" stroke="0" extrusionOk="0">
                <a:moveTo>
                  <a:pt x="0" y="10"/>
                </a:moveTo>
                <a:cubicBezTo>
                  <a:pt x="221" y="3"/>
                  <a:pt x="442" y="-1"/>
                  <a:pt x="664" y="-1"/>
                </a:cubicBezTo>
                <a:cubicBezTo>
                  <a:pt x="12593" y="-1"/>
                  <a:pt x="22264" y="9670"/>
                  <a:pt x="22264" y="21600"/>
                </a:cubicBezTo>
                <a:lnTo>
                  <a:pt x="664" y="21600"/>
                </a:lnTo>
                <a:lnTo>
                  <a:pt x="0" y="10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86" name="Oval 253"/>
          <p:cNvSpPr>
            <a:spLocks noChangeArrowheads="1"/>
          </p:cNvSpPr>
          <p:nvPr/>
        </p:nvSpPr>
        <p:spPr bwMode="auto">
          <a:xfrm>
            <a:off x="2622550" y="1390650"/>
            <a:ext cx="596900" cy="573088"/>
          </a:xfrm>
          <a:prstGeom prst="ellipse">
            <a:avLst/>
          </a:prstGeom>
          <a:solidFill>
            <a:srgbClr val="82008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grpSp>
        <p:nvGrpSpPr>
          <p:cNvPr id="162087" name="Group 254"/>
          <p:cNvGrpSpPr>
            <a:grpSpLocks/>
          </p:cNvGrpSpPr>
          <p:nvPr/>
        </p:nvGrpSpPr>
        <p:grpSpPr bwMode="auto">
          <a:xfrm>
            <a:off x="3038475" y="1716088"/>
            <a:ext cx="46038" cy="100012"/>
            <a:chOff x="3360" y="944"/>
            <a:chExt cx="30" cy="63"/>
          </a:xfrm>
        </p:grpSpPr>
        <p:grpSp>
          <p:nvGrpSpPr>
            <p:cNvPr id="162145" name="Group 255"/>
            <p:cNvGrpSpPr>
              <a:grpSpLocks/>
            </p:cNvGrpSpPr>
            <p:nvPr/>
          </p:nvGrpSpPr>
          <p:grpSpPr bwMode="auto">
            <a:xfrm>
              <a:off x="3360" y="974"/>
              <a:ext cx="30" cy="33"/>
              <a:chOff x="3360" y="974"/>
              <a:chExt cx="30" cy="33"/>
            </a:xfrm>
          </p:grpSpPr>
          <p:sp>
            <p:nvSpPr>
              <p:cNvPr id="162147" name="Oval 256"/>
              <p:cNvSpPr>
                <a:spLocks noChangeArrowheads="1"/>
              </p:cNvSpPr>
              <p:nvPr/>
            </p:nvSpPr>
            <p:spPr bwMode="auto">
              <a:xfrm>
                <a:off x="3373" y="974"/>
                <a:ext cx="17" cy="2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62148" name="Oval 257"/>
              <p:cNvSpPr>
                <a:spLocks noChangeArrowheads="1"/>
              </p:cNvSpPr>
              <p:nvPr/>
            </p:nvSpPr>
            <p:spPr bwMode="auto">
              <a:xfrm>
                <a:off x="3360" y="985"/>
                <a:ext cx="17" cy="2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sp>
          <p:nvSpPr>
            <p:cNvPr id="162146" name="Rectangle 258"/>
            <p:cNvSpPr>
              <a:spLocks noChangeArrowheads="1"/>
            </p:cNvSpPr>
            <p:nvPr/>
          </p:nvSpPr>
          <p:spPr bwMode="auto">
            <a:xfrm rot="-1080000">
              <a:off x="3367" y="944"/>
              <a:ext cx="16" cy="55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162088" name="Group 259"/>
          <p:cNvGrpSpPr>
            <a:grpSpLocks/>
          </p:cNvGrpSpPr>
          <p:nvPr/>
        </p:nvGrpSpPr>
        <p:grpSpPr bwMode="auto">
          <a:xfrm>
            <a:off x="2782888" y="1739900"/>
            <a:ext cx="85725" cy="115888"/>
            <a:chOff x="3200" y="959"/>
            <a:chExt cx="53" cy="73"/>
          </a:xfrm>
        </p:grpSpPr>
        <p:grpSp>
          <p:nvGrpSpPr>
            <p:cNvPr id="162141" name="Group 260"/>
            <p:cNvGrpSpPr>
              <a:grpSpLocks/>
            </p:cNvGrpSpPr>
            <p:nvPr/>
          </p:nvGrpSpPr>
          <p:grpSpPr bwMode="auto">
            <a:xfrm>
              <a:off x="3200" y="998"/>
              <a:ext cx="53" cy="34"/>
              <a:chOff x="3200" y="998"/>
              <a:chExt cx="53" cy="34"/>
            </a:xfrm>
          </p:grpSpPr>
          <p:sp>
            <p:nvSpPr>
              <p:cNvPr id="162143" name="Oval 261"/>
              <p:cNvSpPr>
                <a:spLocks noChangeArrowheads="1"/>
              </p:cNvSpPr>
              <p:nvPr/>
            </p:nvSpPr>
            <p:spPr bwMode="auto">
              <a:xfrm>
                <a:off x="3223" y="1004"/>
                <a:ext cx="30" cy="28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62144" name="Oval 262"/>
              <p:cNvSpPr>
                <a:spLocks noChangeArrowheads="1"/>
              </p:cNvSpPr>
              <p:nvPr/>
            </p:nvSpPr>
            <p:spPr bwMode="auto">
              <a:xfrm>
                <a:off x="3200" y="998"/>
                <a:ext cx="30" cy="28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sp>
          <p:nvSpPr>
            <p:cNvPr id="162142" name="Rectangle 263"/>
            <p:cNvSpPr>
              <a:spLocks noChangeArrowheads="1"/>
            </p:cNvSpPr>
            <p:nvPr/>
          </p:nvSpPr>
          <p:spPr bwMode="auto">
            <a:xfrm rot="660000">
              <a:off x="3226" y="959"/>
              <a:ext cx="19" cy="69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162089" name="Group 264"/>
          <p:cNvGrpSpPr>
            <a:grpSpLocks/>
          </p:cNvGrpSpPr>
          <p:nvPr/>
        </p:nvGrpSpPr>
        <p:grpSpPr bwMode="auto">
          <a:xfrm>
            <a:off x="2701925" y="1401763"/>
            <a:ext cx="88900" cy="130175"/>
            <a:chOff x="3149" y="746"/>
            <a:chExt cx="56" cy="82"/>
          </a:xfrm>
        </p:grpSpPr>
        <p:grpSp>
          <p:nvGrpSpPr>
            <p:cNvPr id="162137" name="Group 265"/>
            <p:cNvGrpSpPr>
              <a:grpSpLocks/>
            </p:cNvGrpSpPr>
            <p:nvPr/>
          </p:nvGrpSpPr>
          <p:grpSpPr bwMode="auto">
            <a:xfrm>
              <a:off x="3149" y="746"/>
              <a:ext cx="49" cy="51"/>
              <a:chOff x="3149" y="746"/>
              <a:chExt cx="49" cy="51"/>
            </a:xfrm>
          </p:grpSpPr>
          <p:sp>
            <p:nvSpPr>
              <p:cNvPr id="162139" name="Oval 266"/>
              <p:cNvSpPr>
                <a:spLocks noChangeArrowheads="1"/>
              </p:cNvSpPr>
              <p:nvPr/>
            </p:nvSpPr>
            <p:spPr bwMode="auto">
              <a:xfrm>
                <a:off x="3161" y="746"/>
                <a:ext cx="37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62140" name="Oval 267"/>
              <p:cNvSpPr>
                <a:spLocks noChangeArrowheads="1"/>
              </p:cNvSpPr>
              <p:nvPr/>
            </p:nvSpPr>
            <p:spPr bwMode="auto">
              <a:xfrm>
                <a:off x="3149" y="761"/>
                <a:ext cx="36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sp>
          <p:nvSpPr>
            <p:cNvPr id="162138" name="Rectangle 268"/>
            <p:cNvSpPr>
              <a:spLocks noChangeArrowheads="1"/>
            </p:cNvSpPr>
            <p:nvPr/>
          </p:nvSpPr>
          <p:spPr bwMode="auto">
            <a:xfrm rot="-2220000">
              <a:off x="3184" y="753"/>
              <a:ext cx="21" cy="75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162090" name="Group 269"/>
          <p:cNvGrpSpPr>
            <a:grpSpLocks/>
          </p:cNvGrpSpPr>
          <p:nvPr/>
        </p:nvGrpSpPr>
        <p:grpSpPr bwMode="auto">
          <a:xfrm>
            <a:off x="2959100" y="1403350"/>
            <a:ext cx="95250" cy="131763"/>
            <a:chOff x="3311" y="747"/>
            <a:chExt cx="59" cy="83"/>
          </a:xfrm>
        </p:grpSpPr>
        <p:grpSp>
          <p:nvGrpSpPr>
            <p:cNvPr id="162133" name="Group 270"/>
            <p:cNvGrpSpPr>
              <a:grpSpLocks/>
            </p:cNvGrpSpPr>
            <p:nvPr/>
          </p:nvGrpSpPr>
          <p:grpSpPr bwMode="auto">
            <a:xfrm>
              <a:off x="3311" y="747"/>
              <a:ext cx="59" cy="45"/>
              <a:chOff x="3311" y="747"/>
              <a:chExt cx="59" cy="45"/>
            </a:xfrm>
          </p:grpSpPr>
          <p:sp>
            <p:nvSpPr>
              <p:cNvPr id="162135" name="Oval 271"/>
              <p:cNvSpPr>
                <a:spLocks noChangeArrowheads="1"/>
              </p:cNvSpPr>
              <p:nvPr/>
            </p:nvSpPr>
            <p:spPr bwMode="auto">
              <a:xfrm rot="-2100000">
                <a:off x="3311" y="747"/>
                <a:ext cx="38" cy="37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62136" name="Oval 272"/>
              <p:cNvSpPr>
                <a:spLocks noChangeArrowheads="1"/>
              </p:cNvSpPr>
              <p:nvPr/>
            </p:nvSpPr>
            <p:spPr bwMode="auto">
              <a:xfrm rot="-2100000">
                <a:off x="3333" y="758"/>
                <a:ext cx="37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sp>
          <p:nvSpPr>
            <p:cNvPr id="162134" name="Rectangle 273"/>
            <p:cNvSpPr>
              <a:spLocks noChangeArrowheads="1"/>
            </p:cNvSpPr>
            <p:nvPr/>
          </p:nvSpPr>
          <p:spPr bwMode="auto">
            <a:xfrm rot="780000">
              <a:off x="3326" y="747"/>
              <a:ext cx="23" cy="8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sp>
        <p:nvSpPr>
          <p:cNvPr id="162091" name="Freeform 274"/>
          <p:cNvSpPr>
            <a:spLocks/>
          </p:cNvSpPr>
          <p:nvPr/>
        </p:nvSpPr>
        <p:spPr bwMode="auto">
          <a:xfrm rot="84653">
            <a:off x="7342188" y="2460625"/>
            <a:ext cx="1016000" cy="38100"/>
          </a:xfrm>
          <a:custGeom>
            <a:avLst/>
            <a:gdLst>
              <a:gd name="T0" fmla="*/ 19130797 w 569"/>
              <a:gd name="T1" fmla="*/ 30241878 h 24"/>
              <a:gd name="T2" fmla="*/ 146662896 w 569"/>
              <a:gd name="T3" fmla="*/ 30241878 h 24"/>
              <a:gd name="T4" fmla="*/ 580275250 w 569"/>
              <a:gd name="T5" fmla="*/ 60483756 h 24"/>
              <a:gd name="T6" fmla="*/ 1549526558 w 569"/>
              <a:gd name="T7" fmla="*/ 0 h 24"/>
              <a:gd name="T8" fmla="*/ 1702565733 w 569"/>
              <a:gd name="T9" fmla="*/ 10080625 h 24"/>
              <a:gd name="T10" fmla="*/ 1804592445 w 569"/>
              <a:gd name="T11" fmla="*/ 30241878 h 24"/>
              <a:gd name="T12" fmla="*/ 1804592445 w 569"/>
              <a:gd name="T13" fmla="*/ 10080625 h 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69"/>
              <a:gd name="T22" fmla="*/ 0 h 24"/>
              <a:gd name="T23" fmla="*/ 569 w 569"/>
              <a:gd name="T24" fmla="*/ 24 h 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69" h="24">
                <a:moveTo>
                  <a:pt x="6" y="12"/>
                </a:moveTo>
                <a:cubicBezTo>
                  <a:pt x="33" y="21"/>
                  <a:pt x="0" y="12"/>
                  <a:pt x="46" y="12"/>
                </a:cubicBezTo>
                <a:cubicBezTo>
                  <a:pt x="88" y="12"/>
                  <a:pt x="138" y="20"/>
                  <a:pt x="182" y="24"/>
                </a:cubicBezTo>
                <a:cubicBezTo>
                  <a:pt x="284" y="20"/>
                  <a:pt x="384" y="6"/>
                  <a:pt x="486" y="0"/>
                </a:cubicBezTo>
                <a:cubicBezTo>
                  <a:pt x="502" y="1"/>
                  <a:pt x="518" y="2"/>
                  <a:pt x="534" y="4"/>
                </a:cubicBezTo>
                <a:cubicBezTo>
                  <a:pt x="545" y="5"/>
                  <a:pt x="556" y="15"/>
                  <a:pt x="566" y="12"/>
                </a:cubicBezTo>
                <a:cubicBezTo>
                  <a:pt x="569" y="11"/>
                  <a:pt x="566" y="7"/>
                  <a:pt x="566" y="4"/>
                </a:cubicBezTo>
              </a:path>
            </a:pathLst>
          </a:custGeom>
          <a:noFill/>
          <a:ln w="28575" cap="flat" cmpd="sng">
            <a:solidFill>
              <a:srgbClr val="FF99FF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92" name="Freeform 275"/>
          <p:cNvSpPr>
            <a:spLocks/>
          </p:cNvSpPr>
          <p:nvPr/>
        </p:nvSpPr>
        <p:spPr bwMode="auto">
          <a:xfrm>
            <a:off x="8716963" y="2911475"/>
            <a:ext cx="142875" cy="146050"/>
          </a:xfrm>
          <a:custGeom>
            <a:avLst/>
            <a:gdLst>
              <a:gd name="T0" fmla="*/ 0 w 80"/>
              <a:gd name="T1" fmla="*/ 0 h 92"/>
              <a:gd name="T2" fmla="*/ 127583810 w 80"/>
              <a:gd name="T3" fmla="*/ 131048131 h 92"/>
              <a:gd name="T4" fmla="*/ 178616955 w 80"/>
              <a:gd name="T5" fmla="*/ 191531861 h 92"/>
              <a:gd name="T6" fmla="*/ 255165835 w 80"/>
              <a:gd name="T7" fmla="*/ 231854397 h 92"/>
              <a:gd name="T8" fmla="*/ 0 60000 65536"/>
              <a:gd name="T9" fmla="*/ 0 60000 65536"/>
              <a:gd name="T10" fmla="*/ 0 60000 65536"/>
              <a:gd name="T11" fmla="*/ 0 60000 65536"/>
              <a:gd name="T12" fmla="*/ 0 w 80"/>
              <a:gd name="T13" fmla="*/ 0 h 92"/>
              <a:gd name="T14" fmla="*/ 80 w 80"/>
              <a:gd name="T15" fmla="*/ 92 h 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0" h="92">
                <a:moveTo>
                  <a:pt x="0" y="0"/>
                </a:moveTo>
                <a:cubicBezTo>
                  <a:pt x="13" y="20"/>
                  <a:pt x="16" y="44"/>
                  <a:pt x="40" y="52"/>
                </a:cubicBezTo>
                <a:cubicBezTo>
                  <a:pt x="45" y="60"/>
                  <a:pt x="51" y="68"/>
                  <a:pt x="56" y="76"/>
                </a:cubicBezTo>
                <a:cubicBezTo>
                  <a:pt x="61" y="84"/>
                  <a:pt x="80" y="92"/>
                  <a:pt x="80" y="92"/>
                </a:cubicBezTo>
              </a:path>
            </a:pathLst>
          </a:custGeom>
          <a:noFill/>
          <a:ln w="28575" cap="flat" cmpd="sng">
            <a:solidFill>
              <a:srgbClr val="FF99FF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62093" name="Group 276"/>
          <p:cNvGrpSpPr>
            <a:grpSpLocks/>
          </p:cNvGrpSpPr>
          <p:nvPr/>
        </p:nvGrpSpPr>
        <p:grpSpPr bwMode="auto">
          <a:xfrm>
            <a:off x="6481763" y="5829300"/>
            <a:ext cx="541337" cy="173038"/>
            <a:chOff x="3992" y="3524"/>
            <a:chExt cx="340" cy="109"/>
          </a:xfrm>
        </p:grpSpPr>
        <p:sp>
          <p:nvSpPr>
            <p:cNvPr id="162127" name="Line 277"/>
            <p:cNvSpPr>
              <a:spLocks noChangeShapeType="1"/>
            </p:cNvSpPr>
            <p:nvPr/>
          </p:nvSpPr>
          <p:spPr bwMode="auto">
            <a:xfrm>
              <a:off x="4122" y="3551"/>
              <a:ext cx="34" cy="82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128" name="Line 278"/>
            <p:cNvSpPr>
              <a:spLocks noChangeShapeType="1"/>
            </p:cNvSpPr>
            <p:nvPr/>
          </p:nvSpPr>
          <p:spPr bwMode="auto">
            <a:xfrm flipH="1">
              <a:off x="4156" y="3551"/>
              <a:ext cx="33" cy="82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129" name="Line 279"/>
            <p:cNvSpPr>
              <a:spLocks noChangeShapeType="1"/>
            </p:cNvSpPr>
            <p:nvPr/>
          </p:nvSpPr>
          <p:spPr bwMode="auto">
            <a:xfrm>
              <a:off x="4189" y="3546"/>
              <a:ext cx="105" cy="0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130" name="Line 280"/>
            <p:cNvSpPr>
              <a:spLocks noChangeShapeType="1"/>
            </p:cNvSpPr>
            <p:nvPr/>
          </p:nvSpPr>
          <p:spPr bwMode="auto">
            <a:xfrm>
              <a:off x="4023" y="3551"/>
              <a:ext cx="105" cy="0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131" name="Oval 281"/>
            <p:cNvSpPr>
              <a:spLocks noChangeArrowheads="1"/>
            </p:cNvSpPr>
            <p:nvPr/>
          </p:nvSpPr>
          <p:spPr bwMode="auto">
            <a:xfrm>
              <a:off x="3992" y="3530"/>
              <a:ext cx="48" cy="41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rgbClr val="FF7C80"/>
              </a:solidFill>
              <a:round/>
              <a:headEnd/>
              <a:tailEnd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132" name="Oval 282"/>
            <p:cNvSpPr>
              <a:spLocks noChangeArrowheads="1"/>
            </p:cNvSpPr>
            <p:nvPr/>
          </p:nvSpPr>
          <p:spPr bwMode="auto">
            <a:xfrm>
              <a:off x="4285" y="3524"/>
              <a:ext cx="47" cy="42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rgbClr val="FF7C80"/>
              </a:solidFill>
              <a:round/>
              <a:headEnd/>
              <a:tailEnd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</p:spPr>
          <p:txBody>
            <a:bodyPr wrap="none" anchor="ctr"/>
            <a:lstStyle/>
            <a:p>
              <a:endParaRPr lang="en-US" b="0"/>
            </a:p>
          </p:txBody>
        </p:sp>
      </p:grpSp>
      <p:sp>
        <p:nvSpPr>
          <p:cNvPr id="162094" name="Rectangle 283"/>
          <p:cNvSpPr>
            <a:spLocks noChangeArrowheads="1"/>
          </p:cNvSpPr>
          <p:nvPr/>
        </p:nvSpPr>
        <p:spPr bwMode="auto">
          <a:xfrm rot="-9119042">
            <a:off x="8716963" y="3100388"/>
            <a:ext cx="39687" cy="115887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2095" name="Rectangle 284"/>
          <p:cNvSpPr>
            <a:spLocks noChangeArrowheads="1"/>
          </p:cNvSpPr>
          <p:nvPr/>
        </p:nvSpPr>
        <p:spPr bwMode="auto">
          <a:xfrm rot="240000">
            <a:off x="3109913" y="1425575"/>
            <a:ext cx="33337" cy="128588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2096" name="Rectangle 285"/>
          <p:cNvSpPr>
            <a:spLocks noChangeArrowheads="1"/>
          </p:cNvSpPr>
          <p:nvPr/>
        </p:nvSpPr>
        <p:spPr bwMode="auto">
          <a:xfrm rot="887311">
            <a:off x="9659938" y="3876675"/>
            <a:ext cx="34925" cy="128588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grpSp>
        <p:nvGrpSpPr>
          <p:cNvPr id="162097" name="Group 286"/>
          <p:cNvGrpSpPr>
            <a:grpSpLocks/>
          </p:cNvGrpSpPr>
          <p:nvPr/>
        </p:nvGrpSpPr>
        <p:grpSpPr bwMode="auto">
          <a:xfrm rot="5400000">
            <a:off x="9409113" y="3641725"/>
            <a:ext cx="84138" cy="109537"/>
            <a:chOff x="3449" y="1046"/>
            <a:chExt cx="60" cy="62"/>
          </a:xfrm>
        </p:grpSpPr>
        <p:sp>
          <p:nvSpPr>
            <p:cNvPr id="162125" name="Oval 287"/>
            <p:cNvSpPr>
              <a:spLocks noChangeArrowheads="1"/>
            </p:cNvSpPr>
            <p:nvPr/>
          </p:nvSpPr>
          <p:spPr bwMode="auto">
            <a:xfrm>
              <a:off x="3469" y="1045"/>
              <a:ext cx="37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126" name="Oval 288"/>
            <p:cNvSpPr>
              <a:spLocks noChangeArrowheads="1"/>
            </p:cNvSpPr>
            <p:nvPr/>
          </p:nvSpPr>
          <p:spPr bwMode="auto">
            <a:xfrm>
              <a:off x="3448" y="1074"/>
              <a:ext cx="38" cy="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162098" name="Group 289"/>
          <p:cNvGrpSpPr>
            <a:grpSpLocks/>
          </p:cNvGrpSpPr>
          <p:nvPr/>
        </p:nvGrpSpPr>
        <p:grpSpPr bwMode="auto">
          <a:xfrm rot="2488942">
            <a:off x="9402763" y="3800475"/>
            <a:ext cx="95250" cy="98425"/>
            <a:chOff x="3449" y="1046"/>
            <a:chExt cx="60" cy="62"/>
          </a:xfrm>
        </p:grpSpPr>
        <p:sp>
          <p:nvSpPr>
            <p:cNvPr id="162123" name="Oval 290"/>
            <p:cNvSpPr>
              <a:spLocks noChangeArrowheads="1"/>
            </p:cNvSpPr>
            <p:nvPr/>
          </p:nvSpPr>
          <p:spPr bwMode="auto">
            <a:xfrm>
              <a:off x="3469" y="1045"/>
              <a:ext cx="38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124" name="Oval 291"/>
            <p:cNvSpPr>
              <a:spLocks noChangeArrowheads="1"/>
            </p:cNvSpPr>
            <p:nvPr/>
          </p:nvSpPr>
          <p:spPr bwMode="auto">
            <a:xfrm>
              <a:off x="3447" y="1073"/>
              <a:ext cx="38" cy="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sp>
        <p:nvSpPr>
          <p:cNvPr id="162099" name="Rectangle 292"/>
          <p:cNvSpPr>
            <a:spLocks noChangeArrowheads="1"/>
          </p:cNvSpPr>
          <p:nvPr/>
        </p:nvSpPr>
        <p:spPr bwMode="auto">
          <a:xfrm rot="-10320000">
            <a:off x="7648575" y="2389188"/>
            <a:ext cx="39688" cy="115887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grpSp>
        <p:nvGrpSpPr>
          <p:cNvPr id="162100" name="Group 293"/>
          <p:cNvGrpSpPr>
            <a:grpSpLocks/>
          </p:cNvGrpSpPr>
          <p:nvPr/>
        </p:nvGrpSpPr>
        <p:grpSpPr bwMode="auto">
          <a:xfrm rot="4624931">
            <a:off x="7616032" y="2367756"/>
            <a:ext cx="84138" cy="111125"/>
            <a:chOff x="3449" y="1046"/>
            <a:chExt cx="60" cy="62"/>
          </a:xfrm>
        </p:grpSpPr>
        <p:sp>
          <p:nvSpPr>
            <p:cNvPr id="162121" name="Oval 294"/>
            <p:cNvSpPr>
              <a:spLocks noChangeArrowheads="1"/>
            </p:cNvSpPr>
            <p:nvPr/>
          </p:nvSpPr>
          <p:spPr bwMode="auto">
            <a:xfrm>
              <a:off x="3468" y="1048"/>
              <a:ext cx="37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122" name="Oval 295"/>
            <p:cNvSpPr>
              <a:spLocks noChangeArrowheads="1"/>
            </p:cNvSpPr>
            <p:nvPr/>
          </p:nvSpPr>
          <p:spPr bwMode="auto">
            <a:xfrm>
              <a:off x="3447" y="1073"/>
              <a:ext cx="38" cy="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sp>
        <p:nvSpPr>
          <p:cNvPr id="162101" name="Rectangle 296"/>
          <p:cNvSpPr>
            <a:spLocks noChangeArrowheads="1"/>
          </p:cNvSpPr>
          <p:nvPr/>
        </p:nvSpPr>
        <p:spPr bwMode="auto">
          <a:xfrm rot="-10320000">
            <a:off x="7820025" y="2360613"/>
            <a:ext cx="39688" cy="115887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grpSp>
        <p:nvGrpSpPr>
          <p:cNvPr id="162102" name="Group 297"/>
          <p:cNvGrpSpPr>
            <a:grpSpLocks/>
          </p:cNvGrpSpPr>
          <p:nvPr/>
        </p:nvGrpSpPr>
        <p:grpSpPr bwMode="auto">
          <a:xfrm rot="4132734">
            <a:off x="7787482" y="2339181"/>
            <a:ext cx="84138" cy="111125"/>
            <a:chOff x="3449" y="1046"/>
            <a:chExt cx="60" cy="62"/>
          </a:xfrm>
        </p:grpSpPr>
        <p:sp>
          <p:nvSpPr>
            <p:cNvPr id="162119" name="Oval 298"/>
            <p:cNvSpPr>
              <a:spLocks noChangeArrowheads="1"/>
            </p:cNvSpPr>
            <p:nvPr/>
          </p:nvSpPr>
          <p:spPr bwMode="auto">
            <a:xfrm>
              <a:off x="3469" y="1048"/>
              <a:ext cx="37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120" name="Oval 299"/>
            <p:cNvSpPr>
              <a:spLocks noChangeArrowheads="1"/>
            </p:cNvSpPr>
            <p:nvPr/>
          </p:nvSpPr>
          <p:spPr bwMode="auto">
            <a:xfrm>
              <a:off x="3449" y="1073"/>
              <a:ext cx="38" cy="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sp>
        <p:nvSpPr>
          <p:cNvPr id="162103" name="Rectangle 300"/>
          <p:cNvSpPr>
            <a:spLocks noChangeArrowheads="1"/>
          </p:cNvSpPr>
          <p:nvPr/>
        </p:nvSpPr>
        <p:spPr bwMode="auto">
          <a:xfrm>
            <a:off x="-111125" y="261938"/>
            <a:ext cx="97536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algn="ctr" eaLnBrk="0" hangingPunct="0"/>
            <a:r>
              <a:rPr lang="fr-FR" sz="2400">
                <a:solidFill>
                  <a:srgbClr val="333399"/>
                </a:solidFill>
                <a:latin typeface="Tahoma" charset="0"/>
              </a:rPr>
              <a:t>Cycle de réplication du VIH et cibles des ARV</a:t>
            </a:r>
          </a:p>
        </p:txBody>
      </p:sp>
      <p:sp useBgFill="1">
        <p:nvSpPr>
          <p:cNvPr id="162107" name="Rectangle 306"/>
          <p:cNvSpPr>
            <a:spLocks noChangeArrowheads="1"/>
          </p:cNvSpPr>
          <p:nvPr/>
        </p:nvSpPr>
        <p:spPr bwMode="auto">
          <a:xfrm>
            <a:off x="500063" y="6600825"/>
            <a:ext cx="9755187" cy="257175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2108" name="Rectangle 307"/>
          <p:cNvSpPr>
            <a:spLocks noChangeArrowheads="1"/>
          </p:cNvSpPr>
          <p:nvPr/>
        </p:nvSpPr>
        <p:spPr bwMode="auto">
          <a:xfrm>
            <a:off x="531813" y="6578600"/>
            <a:ext cx="97948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1400" b="0" dirty="0">
                <a:solidFill>
                  <a:srgbClr val="292929"/>
                </a:solidFill>
                <a:cs typeface="Arial" charset="0"/>
              </a:rPr>
              <a:t>D</a:t>
            </a:r>
            <a:r>
              <a:rPr lang="ja-JP" altLang="fr-FR" sz="1400" b="0" dirty="0">
                <a:solidFill>
                  <a:srgbClr val="292929"/>
                </a:solidFill>
                <a:cs typeface="Arial" charset="0"/>
              </a:rPr>
              <a:t>’</a:t>
            </a:r>
            <a:r>
              <a:rPr lang="fr-FR" altLang="ja-JP" sz="1400" b="0" dirty="0">
                <a:solidFill>
                  <a:srgbClr val="292929"/>
                </a:solidFill>
                <a:cs typeface="Arial" charset="0"/>
              </a:rPr>
              <a:t>après </a:t>
            </a:r>
            <a:r>
              <a:rPr lang="fr-FR" altLang="ja-JP" sz="1400" b="0" dirty="0" err="1">
                <a:solidFill>
                  <a:srgbClr val="292929"/>
                </a:solidFill>
                <a:cs typeface="Arial" charset="0"/>
              </a:rPr>
              <a:t>Furtado</a:t>
            </a:r>
            <a:r>
              <a:rPr lang="fr-FR" altLang="ja-JP" sz="1400" b="0" dirty="0">
                <a:solidFill>
                  <a:srgbClr val="292929"/>
                </a:solidFill>
                <a:cs typeface="Arial" charset="0"/>
              </a:rPr>
              <a:t> M. N </a:t>
            </a:r>
            <a:r>
              <a:rPr lang="fr-FR" altLang="ja-JP" sz="1400" b="0" dirty="0" err="1">
                <a:solidFill>
                  <a:srgbClr val="292929"/>
                </a:solidFill>
                <a:cs typeface="Arial" charset="0"/>
              </a:rPr>
              <a:t>Engl</a:t>
            </a:r>
            <a:r>
              <a:rPr lang="fr-FR" altLang="ja-JP" sz="1400" b="0" dirty="0">
                <a:solidFill>
                  <a:srgbClr val="292929"/>
                </a:solidFill>
                <a:cs typeface="Arial" charset="0"/>
              </a:rPr>
              <a:t> J Med. 1999, 340(21) : 1614-22</a:t>
            </a:r>
            <a:endParaRPr lang="fr-FR" sz="1400" b="0" dirty="0">
              <a:solidFill>
                <a:srgbClr val="292929"/>
              </a:solidFill>
              <a:cs typeface="Arial" charset="0"/>
            </a:endParaRPr>
          </a:p>
        </p:txBody>
      </p:sp>
      <p:sp>
        <p:nvSpPr>
          <p:cNvPr id="2" name="Cadre 1"/>
          <p:cNvSpPr/>
          <p:nvPr/>
        </p:nvSpPr>
        <p:spPr bwMode="auto">
          <a:xfrm>
            <a:off x="715617" y="1723635"/>
            <a:ext cx="1703371" cy="766060"/>
          </a:xfrm>
          <a:prstGeom prst="frame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25" name="Cadre 1324"/>
          <p:cNvSpPr/>
          <p:nvPr/>
        </p:nvSpPr>
        <p:spPr bwMode="auto">
          <a:xfrm>
            <a:off x="2561309" y="2732812"/>
            <a:ext cx="1703371" cy="766060"/>
          </a:xfrm>
          <a:prstGeom prst="frame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26" name="Cadre 1325"/>
          <p:cNvSpPr/>
          <p:nvPr/>
        </p:nvSpPr>
        <p:spPr bwMode="auto">
          <a:xfrm>
            <a:off x="2420201" y="3730707"/>
            <a:ext cx="1703371" cy="766060"/>
          </a:xfrm>
          <a:prstGeom prst="frame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27" name="Cadre 1326"/>
          <p:cNvSpPr/>
          <p:nvPr/>
        </p:nvSpPr>
        <p:spPr bwMode="auto">
          <a:xfrm>
            <a:off x="6885250" y="3881903"/>
            <a:ext cx="1703371" cy="766060"/>
          </a:xfrm>
          <a:prstGeom prst="frame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28" name="Cadre 1327"/>
          <p:cNvSpPr/>
          <p:nvPr/>
        </p:nvSpPr>
        <p:spPr bwMode="auto">
          <a:xfrm>
            <a:off x="8104824" y="2632016"/>
            <a:ext cx="1703371" cy="766060"/>
          </a:xfrm>
          <a:prstGeom prst="frame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29" name="Cadre 1328"/>
          <p:cNvSpPr/>
          <p:nvPr/>
        </p:nvSpPr>
        <p:spPr bwMode="auto">
          <a:xfrm>
            <a:off x="7590789" y="1462766"/>
            <a:ext cx="1703371" cy="766060"/>
          </a:xfrm>
          <a:prstGeom prst="frame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30" name="Rectangle 165"/>
          <p:cNvSpPr>
            <a:spLocks noChangeArrowheads="1"/>
          </p:cNvSpPr>
          <p:nvPr/>
        </p:nvSpPr>
        <p:spPr bwMode="auto">
          <a:xfrm>
            <a:off x="3916738" y="5804627"/>
            <a:ext cx="1919287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 smtClean="0">
                <a:solidFill>
                  <a:schemeClr val="hlink"/>
                </a:solidFill>
                <a:latin typeface="Century Gothic" charset="0"/>
              </a:rPr>
              <a:t>Intégration</a:t>
            </a:r>
            <a:endParaRPr lang="fr-FR" dirty="0">
              <a:solidFill>
                <a:schemeClr val="hlink"/>
              </a:solidFill>
              <a:latin typeface="Century Gothic" charset="0"/>
            </a:endParaRPr>
          </a:p>
        </p:txBody>
      </p:sp>
      <p:sp>
        <p:nvSpPr>
          <p:cNvPr id="1331" name="Cadre 1330"/>
          <p:cNvSpPr/>
          <p:nvPr/>
        </p:nvSpPr>
        <p:spPr bwMode="auto">
          <a:xfrm>
            <a:off x="3972385" y="5534980"/>
            <a:ext cx="1703371" cy="766060"/>
          </a:xfrm>
          <a:prstGeom prst="frame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34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25" grpId="0" animBg="1"/>
      <p:bldP spid="1326" grpId="0" animBg="1"/>
      <p:bldP spid="1327" grpId="0" animBg="1"/>
      <p:bldP spid="1328" grpId="0" animBg="1"/>
      <p:bldP spid="1329" grpId="0" animBg="1"/>
      <p:bldP spid="1331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736784"/>
          </a:xfrm>
        </p:spPr>
        <p:txBody>
          <a:bodyPr/>
          <a:lstStyle/>
          <a:p>
            <a:r>
              <a:rPr lang="fr-FR" dirty="0" smtClean="0"/>
              <a:t>Les cellules cibles du VIH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fr-FR" dirty="0" smtClean="0"/>
              <a:t>Nécessité d’un récepteur (CD4) et de </a:t>
            </a:r>
            <a:r>
              <a:rPr lang="fr-FR" dirty="0" err="1" smtClean="0"/>
              <a:t>co-récepteurs</a:t>
            </a:r>
            <a:r>
              <a:rPr lang="fr-FR" dirty="0"/>
              <a:t> </a:t>
            </a:r>
            <a:r>
              <a:rPr lang="fr-FR" dirty="0" smtClean="0"/>
              <a:t>(CCR5, CXCR4)</a:t>
            </a:r>
          </a:p>
          <a:p>
            <a:pPr marL="742950" lvl="2" indent="-342900"/>
            <a:r>
              <a:rPr lang="fr-FR" dirty="0" smtClean="0"/>
              <a:t>Cellules </a:t>
            </a:r>
            <a:r>
              <a:rPr lang="fr-FR" dirty="0" err="1" smtClean="0"/>
              <a:t>infectables</a:t>
            </a:r>
            <a:r>
              <a:rPr lang="fr-FR" dirty="0" smtClean="0"/>
              <a:t> « limitées »…</a:t>
            </a:r>
          </a:p>
          <a:p>
            <a:pPr marL="742950" lvl="2" indent="-342900"/>
            <a:r>
              <a:rPr lang="fr-FR" dirty="0" smtClean="0"/>
              <a:t>… mais rôle majeur dans l’organisme</a:t>
            </a:r>
          </a:p>
          <a:p>
            <a:pPr marL="1200150" lvl="3" indent="-342900"/>
            <a:r>
              <a:rPr lang="fr-FR" dirty="0" smtClean="0"/>
              <a:t>Lymphocytes </a:t>
            </a:r>
            <a:r>
              <a:rPr lang="fr-FR" dirty="0" err="1" smtClean="0"/>
              <a:t>T</a:t>
            </a:r>
            <a:r>
              <a:rPr lang="fr-FR" dirty="0" smtClean="0"/>
              <a:t> auxiliaires (CD4)</a:t>
            </a:r>
          </a:p>
          <a:p>
            <a:pPr marL="1200150" lvl="3" indent="-342900"/>
            <a:r>
              <a:rPr lang="fr-FR" dirty="0" smtClean="0"/>
              <a:t>Macrophage, cellules dendritiques, microglie cérébrale…</a:t>
            </a:r>
          </a:p>
          <a:p>
            <a:pPr marL="342900" lvl="1" indent="-342900"/>
            <a:r>
              <a:rPr lang="fr-FR" dirty="0" smtClean="0"/>
              <a:t>Effet</a:t>
            </a:r>
          </a:p>
          <a:p>
            <a:pPr marL="742950" lvl="2" indent="-342900"/>
            <a:r>
              <a:rPr lang="fr-FR" dirty="0" smtClean="0"/>
              <a:t>Multiplication et destructions cellulaires</a:t>
            </a:r>
          </a:p>
          <a:p>
            <a:pPr marL="742950" lvl="2" indent="-342900"/>
            <a:r>
              <a:rPr lang="fr-FR" dirty="0" smtClean="0"/>
              <a:t>Activation immune +++</a:t>
            </a:r>
          </a:p>
        </p:txBody>
      </p:sp>
    </p:spTree>
    <p:extLst>
      <p:ext uri="{BB962C8B-B14F-4D97-AF65-F5344CB8AC3E}">
        <p14:creationId xmlns:p14="http://schemas.microsoft.com/office/powerpoint/2010/main" val="326320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760236"/>
          </a:xfrm>
        </p:spPr>
        <p:txBody>
          <a:bodyPr/>
          <a:lstStyle/>
          <a:p>
            <a:r>
              <a:rPr lang="fr-FR" dirty="0" smtClean="0"/>
              <a:t>Physiopathologie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Etablissement de réservoirs viraux</a:t>
            </a:r>
          </a:p>
          <a:p>
            <a:pPr lvl="1"/>
            <a:r>
              <a:rPr lang="fr-FR" dirty="0" smtClean="0"/>
              <a:t>Ganglions, TL du tube digestif, SNC</a:t>
            </a:r>
          </a:p>
          <a:p>
            <a:r>
              <a:rPr lang="fr-FR" dirty="0" smtClean="0"/>
              <a:t>Réponse immune spécifique</a:t>
            </a:r>
          </a:p>
          <a:p>
            <a:pPr lvl="1"/>
            <a:r>
              <a:rPr lang="fr-FR" dirty="0" smtClean="0"/>
              <a:t>Contrôle initial de la réplication</a:t>
            </a:r>
          </a:p>
          <a:p>
            <a:pPr lvl="1"/>
            <a:r>
              <a:rPr lang="fr-FR" dirty="0" smtClean="0"/>
              <a:t>Puis diminution progressive des CD4</a:t>
            </a:r>
          </a:p>
          <a:p>
            <a:pPr lvl="2"/>
            <a:r>
              <a:rPr lang="fr-FR" dirty="0" smtClean="0"/>
              <a:t>Infectés et détruits par </a:t>
            </a:r>
            <a:r>
              <a:rPr lang="fr-FR" smtClean="0"/>
              <a:t>le VIH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00840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509357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4349" y="1600200"/>
            <a:ext cx="9555625" cy="4525963"/>
          </a:xfrm>
        </p:spPr>
        <p:txBody>
          <a:bodyPr/>
          <a:lstStyle/>
          <a:p>
            <a:r>
              <a:rPr lang="fr-FR" dirty="0"/>
              <a:t>Maintenant que le diagnostic d’infection par le VIH est posé, comment allez-vous déterminer le niveau </a:t>
            </a:r>
            <a:r>
              <a:rPr lang="fr-FR"/>
              <a:t>de </a:t>
            </a:r>
            <a:r>
              <a:rPr lang="fr-FR" smtClean="0"/>
              <a:t>déficit </a:t>
            </a:r>
            <a:r>
              <a:rPr lang="fr-FR" dirty="0"/>
              <a:t>immunitaire de Luis d’une part et l’évolutivité de son infection virale d’autre </a:t>
            </a:r>
            <a:r>
              <a:rPr lang="fr-FR" dirty="0" smtClean="0"/>
              <a:t>part ?</a:t>
            </a:r>
          </a:p>
        </p:txBody>
      </p:sp>
    </p:spTree>
    <p:extLst>
      <p:ext uri="{BB962C8B-B14F-4D97-AF65-F5344CB8AC3E}">
        <p14:creationId xmlns:p14="http://schemas.microsoft.com/office/powerpoint/2010/main" val="256640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753495"/>
          </a:xfrm>
        </p:spPr>
        <p:txBody>
          <a:bodyPr/>
          <a:lstStyle/>
          <a:p>
            <a:r>
              <a:rPr lang="fr-FR" dirty="0" smtClean="0"/>
              <a:t>Les réponses de Luis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Rapports homos et hétéro non protégés, partenaires inconnus fréquents</a:t>
            </a:r>
          </a:p>
          <a:p>
            <a:r>
              <a:rPr lang="fr-FR" dirty="0" smtClean="0"/>
              <a:t>Pratique le SLAM de façon épisodique</a:t>
            </a:r>
          </a:p>
          <a:p>
            <a:r>
              <a:rPr lang="fr-FR" dirty="0" smtClean="0"/>
              <a:t>Déjà traité pour deux syphilis en 2013 et 2016</a:t>
            </a:r>
          </a:p>
          <a:p>
            <a:r>
              <a:rPr lang="fr-FR" dirty="0" smtClean="0"/>
              <a:t>Pas d’autres symptômes qu’un l’écoulement urétral</a:t>
            </a:r>
          </a:p>
          <a:p>
            <a:r>
              <a:rPr lang="fr-FR" dirty="0" smtClean="0"/>
              <a:t>Ne sait pas pour les sérologies antérieures, sauf le VIH qui était négatif l’an dernier</a:t>
            </a:r>
          </a:p>
          <a:p>
            <a:r>
              <a:rPr lang="fr-FR" dirty="0" smtClean="0"/>
              <a:t>Ne sait pas s’il est vacciné contre le VHB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629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49" y="274638"/>
            <a:ext cx="9511059" cy="603437"/>
          </a:xfrm>
        </p:spPr>
        <p:txBody>
          <a:bodyPr/>
          <a:lstStyle/>
          <a:p>
            <a:r>
              <a:rPr lang="fr-FR" sz="2800" dirty="0" smtClean="0"/>
              <a:t>Quels sont les deux principaux examens pour déterminer évolutivité et gravité du déficit immunitaire ?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4350" y="1959989"/>
            <a:ext cx="9258300" cy="416617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/>
              <a:t>Test de transformation </a:t>
            </a:r>
            <a:r>
              <a:rPr lang="fr-FR" dirty="0" err="1" smtClean="0"/>
              <a:t>lymphoblastique</a:t>
            </a:r>
            <a:endParaRPr lang="fr-FR" dirty="0" smtClean="0"/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Numération des CD4 et rapport CD4/CD8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Charge virale VIH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Recherche de résistance virale par </a:t>
            </a:r>
            <a:r>
              <a:rPr lang="fr-FR" dirty="0" err="1" smtClean="0"/>
              <a:t>génotypage</a:t>
            </a:r>
            <a:endParaRPr lang="fr-FR" dirty="0" smtClean="0"/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Recherche de l’HLA B57-01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874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603437"/>
          </a:xfrm>
        </p:spPr>
        <p:txBody>
          <a:bodyPr/>
          <a:lstStyle/>
          <a:p>
            <a:r>
              <a:rPr lang="fr-FR" sz="3200" dirty="0" smtClean="0"/>
              <a:t>Quels sont les deux examens pour déterminer évolutivité et gravité du déficit immunitaire ?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4350" y="1959989"/>
            <a:ext cx="9258300" cy="416617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Test de transformation </a:t>
            </a:r>
            <a:r>
              <a:rPr lang="fr-FR" dirty="0" err="1" smtClean="0">
                <a:solidFill>
                  <a:schemeClr val="bg1">
                    <a:lumMod val="75000"/>
                  </a:schemeClr>
                </a:solidFill>
              </a:rPr>
              <a:t>lymphoblastique</a:t>
            </a:r>
            <a:endParaRPr lang="fr-FR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Numération des CD4 et rapport CD4/CD8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Charge virale VIH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rgbClr val="BFBFBF"/>
                </a:solidFill>
              </a:rPr>
              <a:t>Recherche de résistance virale par </a:t>
            </a:r>
            <a:r>
              <a:rPr lang="fr-FR" dirty="0" err="1" smtClean="0">
                <a:solidFill>
                  <a:srgbClr val="BFBFBF"/>
                </a:solidFill>
              </a:rPr>
              <a:t>génotypage</a:t>
            </a:r>
            <a:endParaRPr lang="fr-FR" dirty="0" smtClean="0">
              <a:solidFill>
                <a:srgbClr val="BFBFB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rgbClr val="BFBFBF"/>
                </a:solidFill>
              </a:rPr>
              <a:t>Recherche de l’HLA B57-01</a:t>
            </a:r>
            <a:endParaRPr lang="fr-FR" dirty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05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697516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En quelques mots clés généraux, quelle est l’évolution clinique et biologique naturelle de l’infection par le VIH ?</a:t>
            </a:r>
          </a:p>
          <a:p>
            <a:endParaRPr lang="fr-FR" dirty="0"/>
          </a:p>
          <a:p>
            <a:pPr lvl="1"/>
            <a:r>
              <a:rPr lang="fr-FR" dirty="0" smtClean="0"/>
              <a:t>Déficit immunitaire</a:t>
            </a:r>
          </a:p>
          <a:p>
            <a:pPr lvl="1"/>
            <a:r>
              <a:rPr lang="fr-FR" dirty="0" smtClean="0"/>
              <a:t>Baisse des CD4, augmentation de la charge virale</a:t>
            </a:r>
          </a:p>
          <a:p>
            <a:pPr lvl="1"/>
            <a:r>
              <a:rPr lang="fr-FR" dirty="0" smtClean="0"/>
              <a:t>Infections opportunistes, Cancers</a:t>
            </a:r>
          </a:p>
          <a:p>
            <a:pPr lvl="1"/>
            <a:r>
              <a:rPr lang="fr-FR" dirty="0" smtClean="0"/>
              <a:t>Décès</a:t>
            </a:r>
          </a:p>
        </p:txBody>
      </p:sp>
    </p:spTree>
    <p:extLst>
      <p:ext uri="{BB962C8B-B14F-4D97-AF65-F5344CB8AC3E}">
        <p14:creationId xmlns:p14="http://schemas.microsoft.com/office/powerpoint/2010/main" val="127687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Evolution</a:t>
            </a:r>
            <a:r>
              <a:rPr lang="fr-FR" baseline="0" dirty="0" smtClean="0"/>
              <a:t> naturelle</a:t>
            </a:r>
          </a:p>
          <a:p>
            <a:pPr lvl="1"/>
            <a:endParaRPr lang="fr-FR" dirty="0"/>
          </a:p>
        </p:txBody>
      </p:sp>
      <p:pic>
        <p:nvPicPr>
          <p:cNvPr id="153601" name="Picture 2" descr="Diapositive5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1709" y="0"/>
            <a:ext cx="978529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855325" y="2966671"/>
            <a:ext cx="34617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TUBERCULOSE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923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49" name="Picture 4" descr="Diapositive10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44"/>
          <a:stretch/>
        </p:blipFill>
        <p:spPr bwMode="auto">
          <a:xfrm>
            <a:off x="815278" y="0"/>
            <a:ext cx="93149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962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619117"/>
          </a:xfrm>
        </p:spPr>
        <p:txBody>
          <a:bodyPr/>
          <a:lstStyle/>
          <a:p>
            <a:r>
              <a:rPr lang="fr-FR" dirty="0" smtClean="0"/>
              <a:t>Luis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Les examens complémentaires de Luis ne révèlent pas d’anomalies particulières hors biologie du VIH : Les CD4 sont à </a:t>
            </a:r>
            <a:r>
              <a:rPr lang="fr-FR" dirty="0" smtClean="0"/>
              <a:t>550/</a:t>
            </a:r>
            <a:r>
              <a:rPr lang="fr-FR" dirty="0"/>
              <a:t>mm</a:t>
            </a:r>
            <a:r>
              <a:rPr lang="fr-FR" baseline="30000" dirty="0"/>
              <a:t>3</a:t>
            </a:r>
            <a:r>
              <a:rPr lang="fr-FR" dirty="0"/>
              <a:t> ; la charge virale à 89 000 cop/</a:t>
            </a:r>
            <a:r>
              <a:rPr lang="fr-FR" dirty="0" smtClean="0"/>
              <a:t>mL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363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525037"/>
          </a:xfrm>
        </p:spPr>
        <p:txBody>
          <a:bodyPr/>
          <a:lstStyle/>
          <a:p>
            <a:r>
              <a:rPr lang="fr-FR" sz="2800" dirty="0" smtClean="0"/>
              <a:t>Est-ce qu’il y a une indication de traitement antirétroviral pour Luis ?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4350" y="2054068"/>
            <a:ext cx="9258300" cy="407209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/>
              <a:t>Oui, car il est séropositif pour le VIH</a:t>
            </a:r>
            <a:endParaRPr lang="fr-FR" baseline="30000" dirty="0" smtClean="0"/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Oui, car la charge virale est élevée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Non, car les CD4 sont &gt; 500</a:t>
            </a:r>
            <a:r>
              <a:rPr lang="fr-FR" dirty="0"/>
              <a:t>/</a:t>
            </a:r>
            <a:r>
              <a:rPr lang="fr-FR" dirty="0" smtClean="0"/>
              <a:t>mm</a:t>
            </a:r>
            <a:r>
              <a:rPr lang="fr-FR" baseline="30000" dirty="0" smtClean="0"/>
              <a:t>3</a:t>
            </a:r>
            <a:endParaRPr lang="fr-FR" dirty="0" smtClean="0"/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Non, car il n’y a pas de signes cliniques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Non, car l’infection est récente</a:t>
            </a:r>
          </a:p>
          <a:p>
            <a:pPr marL="514350" indent="-514350">
              <a:buFont typeface="+mj-lt"/>
              <a:buAutoNum type="arabicPeriod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104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525037"/>
          </a:xfrm>
        </p:spPr>
        <p:txBody>
          <a:bodyPr/>
          <a:lstStyle/>
          <a:p>
            <a:r>
              <a:rPr lang="fr-FR" sz="3200" dirty="0"/>
              <a:t>Est-ce qu’il y a une indication de </a:t>
            </a:r>
            <a:r>
              <a:rPr lang="fr-FR" sz="3200" dirty="0" smtClean="0"/>
              <a:t>traitement ARV </a:t>
            </a:r>
            <a:r>
              <a:rPr lang="fr-FR" sz="3200" dirty="0"/>
              <a:t>pour Luis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4350" y="2054068"/>
            <a:ext cx="9258300" cy="407209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/>
              <a:t>Oui, </a:t>
            </a:r>
            <a:r>
              <a:rPr lang="fr-FR" dirty="0"/>
              <a:t>car il est </a:t>
            </a:r>
            <a:r>
              <a:rPr lang="fr-FR" dirty="0" smtClean="0"/>
              <a:t>séropositif pour le VIH</a:t>
            </a:r>
            <a:endParaRPr lang="fr-FR" baseline="30000" dirty="0"/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Oui, car la charge virale est élevée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Non, car les CD4 sont &gt; 500/mm</a:t>
            </a:r>
            <a:r>
              <a:rPr lang="fr-FR" baseline="30000" dirty="0" smtClean="0">
                <a:solidFill>
                  <a:schemeClr val="bg1">
                    <a:lumMod val="75000"/>
                  </a:schemeClr>
                </a:solidFill>
              </a:rPr>
              <a:t>3</a:t>
            </a:r>
            <a:endParaRPr lang="fr-FR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Non, car il n’y a pas de signes cliniques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Non, car l’infection est récente</a:t>
            </a:r>
          </a:p>
        </p:txBody>
      </p:sp>
    </p:spTree>
    <p:extLst>
      <p:ext uri="{BB962C8B-B14F-4D97-AF65-F5344CB8AC3E}">
        <p14:creationId xmlns:p14="http://schemas.microsoft.com/office/powerpoint/2010/main" val="317470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441011"/>
          </a:xfrm>
        </p:spPr>
        <p:txBody>
          <a:bodyPr/>
          <a:lstStyle/>
          <a:p>
            <a:r>
              <a:rPr lang="fr-FR" sz="3200" dirty="0" smtClean="0"/>
              <a:t>Indications du traitement, France, depuis 2013</a:t>
            </a:r>
            <a:br>
              <a:rPr lang="fr-FR" sz="3200" dirty="0" smtClean="0"/>
            </a:br>
            <a:r>
              <a:rPr lang="fr-FR" sz="3200" dirty="0" smtClean="0"/>
              <a:t>OMS depuis septembre 2015</a:t>
            </a:r>
            <a:endParaRPr lang="fr-FR" sz="3200" dirty="0"/>
          </a:p>
        </p:txBody>
      </p:sp>
      <p:sp>
        <p:nvSpPr>
          <p:cNvPr id="3" name="ZoneTexte 2"/>
          <p:cNvSpPr txBox="1"/>
          <p:nvPr/>
        </p:nvSpPr>
        <p:spPr>
          <a:xfrm>
            <a:off x="613059" y="5752106"/>
            <a:ext cx="9527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Validation a posteriori par les études START et TEMPRANO publiées en juillet 2015 : moins de décès et de morbidité sévère quand on débute sans se préoccuper des CD4 : en décembre 2015, l’OMS recommandera le traitement universel pour tous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7812" y="1764610"/>
            <a:ext cx="7626485" cy="3679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adre 4"/>
          <p:cNvSpPr/>
          <p:nvPr/>
        </p:nvSpPr>
        <p:spPr bwMode="auto">
          <a:xfrm>
            <a:off x="1303506" y="1699098"/>
            <a:ext cx="7769158" cy="1083014"/>
          </a:xfrm>
          <a:prstGeom prst="frame">
            <a:avLst>
              <a:gd name="adj1" fmla="val 6151"/>
            </a:avLst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77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smtClean="0"/>
              <a:t>Quelle est l’autre raison pour proposer un traitement à Luis ?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4350" y="1878291"/>
            <a:ext cx="9258300" cy="3577700"/>
          </a:xfrm>
        </p:spPr>
        <p:txBody>
          <a:bodyPr/>
          <a:lstStyle/>
          <a:p>
            <a:r>
              <a:rPr lang="fr-FR" dirty="0" smtClean="0"/>
              <a:t>Notion de TasP</a:t>
            </a:r>
          </a:p>
          <a:p>
            <a:pPr lvl="1"/>
            <a:r>
              <a:rPr lang="fr-FR" dirty="0" smtClean="0"/>
              <a:t>« </a:t>
            </a:r>
            <a:r>
              <a:rPr lang="fr-FR" dirty="0" err="1" smtClean="0"/>
              <a:t>Treatment</a:t>
            </a:r>
            <a:r>
              <a:rPr lang="fr-FR" dirty="0" smtClean="0"/>
              <a:t> as </a:t>
            </a:r>
            <a:r>
              <a:rPr lang="fr-FR" dirty="0" err="1" smtClean="0"/>
              <a:t>Prevention</a:t>
            </a:r>
            <a:r>
              <a:rPr lang="fr-FR" dirty="0" smtClean="0"/>
              <a:t> »</a:t>
            </a:r>
          </a:p>
          <a:p>
            <a:pPr lvl="1"/>
            <a:endParaRPr lang="fr-FR" dirty="0"/>
          </a:p>
          <a:p>
            <a:pPr lvl="1"/>
            <a:r>
              <a:rPr lang="fr-FR" dirty="0" smtClean="0"/>
              <a:t>Le traitement antirétroviral prévient le risque de transmission du VIH,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570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786075"/>
          </a:xfrm>
        </p:spPr>
        <p:txBody>
          <a:bodyPr/>
          <a:lstStyle/>
          <a:p>
            <a:r>
              <a:rPr lang="fr-FR" dirty="0" smtClean="0"/>
              <a:t>Quels examens complémentaires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6668" y="1600200"/>
            <a:ext cx="8725982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/>
              <a:t>Sérologie syphilis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Sérologie hépatite </a:t>
            </a:r>
            <a:r>
              <a:rPr lang="fr-FR" dirty="0" smtClean="0"/>
              <a:t>B</a:t>
            </a:r>
            <a:endParaRPr lang="fr-FR" dirty="0"/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Sérologie VIH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PCR chlamydiae/</a:t>
            </a:r>
            <a:r>
              <a:rPr lang="fr-FR" dirty="0" err="1" smtClean="0"/>
              <a:t>Gono</a:t>
            </a:r>
            <a:r>
              <a:rPr lang="fr-FR" dirty="0" smtClean="0"/>
              <a:t> urines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Prélèvement urétral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076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775916"/>
          </a:xfrm>
        </p:spPr>
        <p:txBody>
          <a:bodyPr/>
          <a:lstStyle/>
          <a:p>
            <a:r>
              <a:rPr lang="fr-FR" sz="4000" dirty="0" smtClean="0"/>
              <a:t>Il y a indication de traitement chez Luis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4350" y="1600200"/>
            <a:ext cx="9498852" cy="4525963"/>
          </a:xfrm>
        </p:spPr>
        <p:txBody>
          <a:bodyPr/>
          <a:lstStyle/>
          <a:p>
            <a:r>
              <a:rPr lang="fr-FR" sz="2800" dirty="0" smtClean="0"/>
              <a:t>Quel traitement allez-vous lui proposer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FR" sz="2400" dirty="0" smtClean="0"/>
              <a:t>Deux analogues nucléosidiques et une anti-intégrase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FR" sz="2400" dirty="0" smtClean="0"/>
              <a:t>Une anti-intégrase, un analogue nucléosidique, une antiprotéase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FR" sz="2400" dirty="0" smtClean="0"/>
              <a:t>Deux analogues nucléosidiques et un non-analogue nucléosidique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FR" sz="2400" dirty="0" smtClean="0"/>
              <a:t>Trois analogues nucléosidiques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FR" sz="2400" dirty="0" smtClean="0"/>
              <a:t>Deux analogues nucléosidiques et une antiprotéase</a:t>
            </a:r>
          </a:p>
          <a:p>
            <a:pPr marL="971550" lvl="1" indent="-514350">
              <a:buFont typeface="+mj-lt"/>
              <a:buAutoNum type="arabicPeriod"/>
            </a:pPr>
            <a:endParaRPr lang="fr-FR" sz="2400" dirty="0" smtClean="0"/>
          </a:p>
          <a:p>
            <a:pPr marL="971550" lvl="1" indent="-514350">
              <a:buFont typeface="+mj-lt"/>
              <a:buAutoNum type="arabicPeriod"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84138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760236"/>
          </a:xfrm>
        </p:spPr>
        <p:txBody>
          <a:bodyPr/>
          <a:lstStyle/>
          <a:p>
            <a:r>
              <a:rPr lang="fr-FR" dirty="0" smtClean="0"/>
              <a:t>Règle en 2015 : 2 INTI + 1…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71550" lvl="1" indent="-514350">
              <a:buFont typeface="+mj-lt"/>
              <a:buAutoNum type="arabicPeriod"/>
            </a:pPr>
            <a:r>
              <a:rPr lang="fr-FR" sz="2400" dirty="0"/>
              <a:t>Deux analogues nucléosidiques et une anti-intégrase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FR" sz="2400" dirty="0">
                <a:solidFill>
                  <a:srgbClr val="A6A6A6"/>
                </a:solidFill>
              </a:rPr>
              <a:t>Une anti-intégrase, un analogue nucléosidique, une antiprotéase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FR" sz="2400" dirty="0"/>
              <a:t>Deux analogues nucléosidiques et un </a:t>
            </a:r>
            <a:r>
              <a:rPr lang="fr-FR" sz="2400" dirty="0" smtClean="0"/>
              <a:t>non-analogue </a:t>
            </a:r>
            <a:r>
              <a:rPr lang="fr-FR" sz="2400" dirty="0"/>
              <a:t>nucléosidique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FR" sz="2400" dirty="0">
                <a:solidFill>
                  <a:srgbClr val="A6A6A6"/>
                </a:solidFill>
              </a:rPr>
              <a:t>Trois analogues nucléosidiques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FR" sz="2400" dirty="0"/>
              <a:t>Deux analogues nucléosidiques et une antiprotéase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933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fr-FR" dirty="0">
                <a:latin typeface="Arial" charset="0"/>
                <a:ea typeface="ＭＳ Ｐゴシック" charset="0"/>
              </a:rPr>
              <a:t> 5 « sites », 6 « classes »</a:t>
            </a:r>
          </a:p>
        </p:txBody>
      </p:sp>
      <p:sp>
        <p:nvSpPr>
          <p:cNvPr id="1638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sz="2400" dirty="0">
                <a:latin typeface="Arial" charset="0"/>
                <a:ea typeface="ＭＳ Ｐゴシック" charset="0"/>
              </a:rPr>
              <a:t>Corécepteurs de </a:t>
            </a:r>
            <a:r>
              <a:rPr lang="fr-FR" sz="2400" dirty="0" smtClean="0">
                <a:latin typeface="Arial" charset="0"/>
                <a:ea typeface="ＭＳ Ｐゴシック" charset="0"/>
              </a:rPr>
              <a:t>l’</a:t>
            </a:r>
            <a:r>
              <a:rPr lang="fr-FR" altLang="ja-JP" sz="2400" dirty="0" smtClean="0">
                <a:latin typeface="Arial" charset="0"/>
                <a:ea typeface="ＭＳ Ｐゴシック" charset="0"/>
              </a:rPr>
              <a:t>entrée </a:t>
            </a:r>
            <a:r>
              <a:rPr lang="fr-FR" altLang="ja-JP" sz="2400" dirty="0">
                <a:latin typeface="Arial" charset="0"/>
                <a:ea typeface="ＭＳ Ｐゴシック" charset="0"/>
              </a:rPr>
              <a:t>du virus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000" dirty="0">
                <a:latin typeface="Arial" charset="0"/>
                <a:ea typeface="ＭＳ Ｐゴシック" charset="0"/>
              </a:rPr>
              <a:t>Inhibiteur du corécepteur CCR5 (1)</a:t>
            </a:r>
          </a:p>
          <a:p>
            <a:pPr eaLnBrk="1" hangingPunct="1">
              <a:lnSpc>
                <a:spcPct val="90000"/>
              </a:lnSpc>
            </a:pPr>
            <a:r>
              <a:rPr lang="fr-FR" sz="2400" dirty="0">
                <a:latin typeface="Arial" charset="0"/>
                <a:ea typeface="ＭＳ Ｐゴシック" charset="0"/>
              </a:rPr>
              <a:t>Fusion virus-cellule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000" dirty="0">
                <a:latin typeface="Arial" charset="0"/>
                <a:ea typeface="ＭＳ Ｐゴシック" charset="0"/>
              </a:rPr>
              <a:t>Inhibiteur de fusion (injectable,1)</a:t>
            </a:r>
          </a:p>
          <a:p>
            <a:pPr eaLnBrk="1" hangingPunct="1">
              <a:lnSpc>
                <a:spcPct val="90000"/>
              </a:lnSpc>
            </a:pPr>
            <a:r>
              <a:rPr lang="fr-FR" sz="2400" dirty="0">
                <a:latin typeface="Arial" charset="0"/>
                <a:ea typeface="ＭＳ Ｐゴシック" charset="0"/>
              </a:rPr>
              <a:t>Transcription inverse (INTI et INNTI)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000" dirty="0">
                <a:latin typeface="Arial" charset="0"/>
                <a:ea typeface="ＭＳ Ｐゴシック" charset="0"/>
              </a:rPr>
              <a:t>Inhibiteurs </a:t>
            </a:r>
            <a:r>
              <a:rPr lang="fr-FR" sz="2000" dirty="0" err="1">
                <a:latin typeface="Arial" charset="0"/>
                <a:ea typeface="ＭＳ Ｐゴシック" charset="0"/>
              </a:rPr>
              <a:t>nucléosidiques</a:t>
            </a:r>
            <a:r>
              <a:rPr lang="fr-FR" sz="2000" dirty="0">
                <a:latin typeface="Arial" charset="0"/>
                <a:ea typeface="ＭＳ Ｐゴシック" charset="0"/>
              </a:rPr>
              <a:t> (6)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000" dirty="0">
                <a:latin typeface="Arial" charset="0"/>
                <a:ea typeface="ＭＳ Ｐゴシック" charset="0"/>
              </a:rPr>
              <a:t>Inhibiteur nucléotidique (1)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000" dirty="0">
                <a:latin typeface="Arial" charset="0"/>
                <a:ea typeface="ＭＳ Ｐゴシック" charset="0"/>
              </a:rPr>
              <a:t>Inhibiteurs non-nucléosidiques </a:t>
            </a:r>
            <a:r>
              <a:rPr lang="fr-FR" sz="2000" dirty="0" smtClean="0">
                <a:latin typeface="Arial" charset="0"/>
                <a:ea typeface="ＭＳ Ｐゴシック" charset="0"/>
              </a:rPr>
              <a:t>(4)</a:t>
            </a:r>
            <a:endParaRPr lang="fr-FR" sz="2000" dirty="0">
              <a:latin typeface="Arial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fr-FR" sz="2400" dirty="0">
                <a:latin typeface="Arial" charset="0"/>
                <a:ea typeface="ＭＳ Ｐゴシック" charset="0"/>
              </a:rPr>
              <a:t>Protéase (IP)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000" dirty="0" err="1">
                <a:latin typeface="Arial" charset="0"/>
                <a:ea typeface="ＭＳ Ｐゴシック" charset="0"/>
              </a:rPr>
              <a:t>Antiprotéases</a:t>
            </a:r>
            <a:r>
              <a:rPr lang="fr-FR" sz="2000" dirty="0">
                <a:latin typeface="Arial" charset="0"/>
                <a:ea typeface="ＭＳ Ｐゴシック" charset="0"/>
              </a:rPr>
              <a:t> (8)</a:t>
            </a:r>
          </a:p>
          <a:p>
            <a:pPr eaLnBrk="1" hangingPunct="1">
              <a:lnSpc>
                <a:spcPct val="90000"/>
              </a:lnSpc>
            </a:pPr>
            <a:r>
              <a:rPr lang="fr-FR" sz="2400" dirty="0" err="1">
                <a:latin typeface="Arial" charset="0"/>
                <a:ea typeface="ＭＳ Ｐゴシック" charset="0"/>
              </a:rPr>
              <a:t>Intégrase</a:t>
            </a:r>
            <a:endParaRPr lang="fr-FR" sz="2400" dirty="0">
              <a:latin typeface="Arial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fr-FR" sz="2000" dirty="0">
                <a:latin typeface="Arial" charset="0"/>
                <a:ea typeface="ＭＳ Ｐゴシック" charset="0"/>
              </a:rPr>
              <a:t>Inhibiteurs de </a:t>
            </a:r>
            <a:r>
              <a:rPr lang="fr-FR" sz="2000" dirty="0" smtClean="0">
                <a:latin typeface="Arial" charset="0"/>
                <a:ea typeface="ＭＳ Ｐゴシック" charset="0"/>
              </a:rPr>
              <a:t>l’</a:t>
            </a:r>
            <a:r>
              <a:rPr lang="fr-FR" altLang="ja-JP" sz="2000" dirty="0" smtClean="0">
                <a:latin typeface="Arial" charset="0"/>
                <a:ea typeface="ＭＳ Ｐゴシック" charset="0"/>
              </a:rPr>
              <a:t>intégrase (3)</a:t>
            </a:r>
            <a:endParaRPr lang="fr-FR" sz="2000" dirty="0">
              <a:latin typeface="Arial" charset="0"/>
              <a:ea typeface="ＭＳ Ｐゴシック" charset="0"/>
            </a:endParaRPr>
          </a:p>
        </p:txBody>
      </p:sp>
      <p:sp>
        <p:nvSpPr>
          <p:cNvPr id="2445316" name="Text Box 4"/>
          <p:cNvSpPr txBox="1">
            <a:spLocks noChangeArrowheads="1"/>
          </p:cNvSpPr>
          <p:nvPr/>
        </p:nvSpPr>
        <p:spPr bwMode="auto">
          <a:xfrm>
            <a:off x="884238" y="6167438"/>
            <a:ext cx="9015412" cy="33655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st="107763" dir="18900000" algn="ctr" rotWithShape="0">
              <a:schemeClr val="bg2">
                <a:alpha val="50000"/>
              </a:schemeClr>
            </a:outerShdw>
          </a:effectLst>
          <a:extLst/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1600" dirty="0" smtClean="0"/>
              <a:t>24 </a:t>
            </a:r>
            <a:r>
              <a:rPr lang="fr-FR" sz="1600" dirty="0"/>
              <a:t>molécules, </a:t>
            </a:r>
            <a:r>
              <a:rPr lang="fr-FR" sz="1600" dirty="0" smtClean="0"/>
              <a:t>6 </a:t>
            </a:r>
            <a:r>
              <a:rPr lang="fr-FR" sz="1600" dirty="0"/>
              <a:t>formes combinées dont </a:t>
            </a:r>
            <a:r>
              <a:rPr lang="fr-FR" sz="1600" u="sng" dirty="0" smtClean="0"/>
              <a:t>4 trithérapies </a:t>
            </a:r>
            <a:r>
              <a:rPr lang="fr-FR" sz="1600" u="sng" dirty="0"/>
              <a:t>en un seul comprimé /j</a:t>
            </a:r>
          </a:p>
        </p:txBody>
      </p:sp>
    </p:spTree>
    <p:extLst>
      <p:ext uri="{BB962C8B-B14F-4D97-AF65-F5344CB8AC3E}">
        <p14:creationId xmlns:p14="http://schemas.microsoft.com/office/powerpoint/2010/main" val="395428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760236"/>
          </a:xfrm>
        </p:spPr>
        <p:txBody>
          <a:bodyPr/>
          <a:lstStyle/>
          <a:p>
            <a:r>
              <a:rPr lang="fr-FR" sz="2800" dirty="0" smtClean="0"/>
              <a:t>Observance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En deux mots clés, pourquoi </a:t>
            </a:r>
            <a:r>
              <a:rPr lang="fr-FR" dirty="0"/>
              <a:t>une observance régulière et permanente est elle indispensable au succès des antirétroviraux </a:t>
            </a:r>
            <a:r>
              <a:rPr lang="fr-FR" dirty="0" smtClean="0"/>
              <a:t>?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FR" dirty="0" smtClean="0"/>
              <a:t>Résistance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FR" dirty="0" smtClean="0"/>
              <a:t>Archivage</a:t>
            </a:r>
          </a:p>
          <a:p>
            <a:pPr marL="457200" lvl="1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32118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6575" y="238125"/>
            <a:ext cx="9258300" cy="695325"/>
          </a:xfrm>
        </p:spPr>
        <p:txBody>
          <a:bodyPr anchor="t"/>
          <a:lstStyle/>
          <a:p>
            <a:pPr eaLnBrk="1" hangingPunct="1">
              <a:defRPr/>
            </a:pPr>
            <a:r>
              <a:rPr lang="fr-FR" dirty="0" smtClean="0">
                <a:cs typeface="+mj-cs"/>
              </a:rPr>
              <a:t>Bilan avant traitement</a:t>
            </a:r>
          </a:p>
        </p:txBody>
      </p:sp>
      <p:sp>
        <p:nvSpPr>
          <p:cNvPr id="169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7075" y="1736725"/>
            <a:ext cx="9272588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sz="2800" dirty="0" smtClean="0">
                <a:latin typeface="Arial" charset="0"/>
                <a:ea typeface="ＭＳ Ｐゴシック" charset="0"/>
              </a:rPr>
              <a:t>Luis est</a:t>
            </a:r>
            <a:r>
              <a:rPr lang="fr-FR" sz="2800" dirty="0">
                <a:latin typeface="Arial" charset="0"/>
                <a:ea typeface="ＭＳ Ｐゴシック" charset="0"/>
              </a:rPr>
              <a:t>-il prêt ?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400" dirty="0">
                <a:latin typeface="Arial" charset="0"/>
                <a:ea typeface="ＭＳ Ｐゴシック" charset="0"/>
              </a:rPr>
              <a:t>Dans sa vie de tous les jours</a:t>
            </a:r>
          </a:p>
          <a:p>
            <a:pPr lvl="2" eaLnBrk="1" hangingPunct="1">
              <a:lnSpc>
                <a:spcPct val="90000"/>
              </a:lnSpc>
            </a:pPr>
            <a:r>
              <a:rPr lang="fr-FR" sz="2000" dirty="0">
                <a:latin typeface="Arial" charset="0"/>
                <a:ea typeface="ＭＳ Ｐゴシック" charset="0"/>
              </a:rPr>
              <a:t>Contexte familial</a:t>
            </a:r>
          </a:p>
          <a:p>
            <a:pPr lvl="2" eaLnBrk="1" hangingPunct="1">
              <a:lnSpc>
                <a:spcPct val="90000"/>
              </a:lnSpc>
            </a:pPr>
            <a:r>
              <a:rPr lang="fr-FR" sz="2000" dirty="0">
                <a:latin typeface="Arial" charset="0"/>
                <a:ea typeface="ＭＳ Ｐゴシック" charset="0"/>
              </a:rPr>
              <a:t>Contexte social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400" dirty="0">
                <a:latin typeface="Arial" charset="0"/>
                <a:ea typeface="ＭＳ Ｐゴシック" charset="0"/>
              </a:rPr>
              <a:t>Dans sa compréhension de la maladie et du traitement ?</a:t>
            </a:r>
          </a:p>
          <a:p>
            <a:pPr lvl="2" eaLnBrk="1" hangingPunct="1">
              <a:lnSpc>
                <a:spcPct val="90000"/>
              </a:lnSpc>
            </a:pPr>
            <a:r>
              <a:rPr lang="fr-FR" sz="2000" dirty="0">
                <a:latin typeface="Arial" charset="0"/>
                <a:ea typeface="ＭＳ Ｐゴシック" charset="0"/>
              </a:rPr>
              <a:t>Education thérapeutique</a:t>
            </a:r>
          </a:p>
          <a:p>
            <a:pPr lvl="2" eaLnBrk="1" hangingPunct="1">
              <a:lnSpc>
                <a:spcPct val="90000"/>
              </a:lnSpc>
            </a:pPr>
            <a:r>
              <a:rPr lang="fr-FR" sz="2000" dirty="0">
                <a:latin typeface="Arial" charset="0"/>
                <a:ea typeface="ＭＳ Ｐゴシック" charset="0"/>
              </a:rPr>
              <a:t>Aide sociale et psychologique</a:t>
            </a:r>
          </a:p>
          <a:p>
            <a:pPr eaLnBrk="1" hangingPunct="1">
              <a:lnSpc>
                <a:spcPct val="90000"/>
              </a:lnSpc>
            </a:pPr>
            <a:r>
              <a:rPr lang="fr-FR" sz="2800" dirty="0">
                <a:latin typeface="Arial" charset="0"/>
                <a:ea typeface="ＭＳ Ｐゴシック" charset="0"/>
              </a:rPr>
              <a:t>Pourquoi tant de précautions ?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400" dirty="0">
                <a:latin typeface="Arial" charset="0"/>
                <a:ea typeface="ＭＳ Ｐゴシック" charset="0"/>
              </a:rPr>
              <a:t>Pression antivirale insuffisante = émergence de souches virales résistantes </a:t>
            </a:r>
            <a:r>
              <a:rPr lang="fr-FR" sz="2400" dirty="0">
                <a:latin typeface="Arial" charset="0"/>
                <a:ea typeface="ＭＳ Ｐゴシック" charset="0"/>
                <a:sym typeface="Wingdings" charset="0"/>
              </a:rPr>
              <a:t> « archivage » définitif des souches résistantes</a:t>
            </a:r>
          </a:p>
        </p:txBody>
      </p:sp>
    </p:spTree>
    <p:extLst>
      <p:ext uri="{BB962C8B-B14F-4D97-AF65-F5344CB8AC3E}">
        <p14:creationId xmlns:p14="http://schemas.microsoft.com/office/powerpoint/2010/main" val="199006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744556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Quelles sont les modalités initiales de surveillance de Luis après mise sous traitement ?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552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854315"/>
          </a:xfrm>
        </p:spPr>
        <p:txBody>
          <a:bodyPr/>
          <a:lstStyle/>
          <a:p>
            <a:r>
              <a:rPr lang="fr-FR" dirty="0" smtClean="0"/>
              <a:t>Modalités de surveillance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Clinique</a:t>
            </a:r>
          </a:p>
          <a:p>
            <a:r>
              <a:rPr lang="fr-FR" dirty="0" smtClean="0"/>
              <a:t>Biologique</a:t>
            </a:r>
          </a:p>
          <a:p>
            <a:r>
              <a:rPr lang="fr-FR" dirty="0" smtClean="0"/>
              <a:t>Sociale</a:t>
            </a:r>
          </a:p>
          <a:p>
            <a:r>
              <a:rPr lang="fr-FR" dirty="0" smtClean="0"/>
              <a:t>Prévention secondaire</a:t>
            </a:r>
          </a:p>
          <a:p>
            <a:r>
              <a:rPr lang="fr-FR" dirty="0" smtClean="0"/>
              <a:t>Observance (phénomène dynamique)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07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274638"/>
            <a:ext cx="9258300" cy="786075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 smtClean="0">
                <a:cs typeface="+mj-cs"/>
              </a:rPr>
              <a:t>Quelle surveillance ?</a:t>
            </a:r>
          </a:p>
        </p:txBody>
      </p:sp>
      <p:sp>
        <p:nvSpPr>
          <p:cNvPr id="1781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L</a:t>
            </a:r>
            <a:r>
              <a:rPr lang="fr-FR" altLang="ja-JP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'efficacité </a:t>
            </a:r>
            <a:r>
              <a:rPr lang="fr-FR" altLang="ja-JP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du traitement</a:t>
            </a:r>
          </a:p>
          <a:p>
            <a:pPr lvl="1" eaLnBrk="1" hangingPunct="1">
              <a:lnSpc>
                <a:spcPct val="90000"/>
              </a:lnSpc>
            </a:pPr>
            <a:r>
              <a:rPr lang="fr-FR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Charge virale indétectable +++</a:t>
            </a:r>
          </a:p>
          <a:p>
            <a:pPr eaLnBrk="1" hangingPunct="1">
              <a:lnSpc>
                <a:spcPct val="90000"/>
              </a:lnSpc>
            </a:pPr>
            <a:r>
              <a:rPr lang="fr-FR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Tolérance du traitement</a:t>
            </a:r>
          </a:p>
          <a:p>
            <a:pPr lvl="1" eaLnBrk="1" hangingPunct="1">
              <a:lnSpc>
                <a:spcPct val="90000"/>
              </a:lnSpc>
            </a:pPr>
            <a:r>
              <a:rPr lang="fr-FR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Confort général, digestif, neurologique, </a:t>
            </a:r>
            <a:r>
              <a:rPr lang="fr-FR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sommeil, santé sexuelle</a:t>
            </a:r>
            <a:endParaRPr lang="fr-FR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fr-FR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Biologie : foie, </a:t>
            </a:r>
            <a:r>
              <a:rPr lang="fr-FR" u="sng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rein</a:t>
            </a:r>
            <a:r>
              <a:rPr lang="fr-FR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, moelle, </a:t>
            </a:r>
            <a:r>
              <a:rPr lang="fr-FR" u="sng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cholestérol</a:t>
            </a:r>
            <a:r>
              <a:rPr lang="fr-FR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, </a:t>
            </a:r>
            <a:r>
              <a:rPr lang="fr-FR" u="sng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glycémie</a:t>
            </a:r>
          </a:p>
          <a:p>
            <a:pPr lvl="1" eaLnBrk="1" hangingPunct="1">
              <a:lnSpc>
                <a:spcPct val="90000"/>
              </a:lnSpc>
            </a:pPr>
            <a:r>
              <a:rPr lang="fr-FR" dirty="0" err="1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Lipodystrophies</a:t>
            </a:r>
            <a:endParaRPr lang="fr-FR" dirty="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fr-FR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« Hygiène de vie »</a:t>
            </a:r>
            <a:endParaRPr lang="fr-FR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48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8960" y="1600200"/>
            <a:ext cx="9580880" cy="4525963"/>
          </a:xfrm>
        </p:spPr>
        <p:txBody>
          <a:bodyPr/>
          <a:lstStyle/>
          <a:p>
            <a:r>
              <a:rPr lang="fr-FR" dirty="0"/>
              <a:t>Après 2 ans de suivi sous le même traitement, Luis va très </a:t>
            </a:r>
            <a:r>
              <a:rPr lang="fr-FR" dirty="0" smtClean="0"/>
              <a:t>bien</a:t>
            </a:r>
            <a:endParaRPr lang="fr-FR" dirty="0"/>
          </a:p>
          <a:p>
            <a:pPr lvl="1"/>
            <a:r>
              <a:rPr lang="fr-FR" dirty="0" smtClean="0"/>
              <a:t>la </a:t>
            </a:r>
            <a:r>
              <a:rPr lang="fr-FR" dirty="0"/>
              <a:t>charge virale est </a:t>
            </a:r>
            <a:r>
              <a:rPr lang="fr-FR" dirty="0" smtClean="0"/>
              <a:t>indétectable</a:t>
            </a:r>
            <a:endParaRPr lang="fr-FR" dirty="0"/>
          </a:p>
          <a:p>
            <a:pPr lvl="1"/>
            <a:r>
              <a:rPr lang="fr-FR" dirty="0" smtClean="0"/>
              <a:t>les </a:t>
            </a:r>
            <a:r>
              <a:rPr lang="fr-FR" dirty="0"/>
              <a:t>CD4 sont &gt; 900/mm</a:t>
            </a:r>
            <a:r>
              <a:rPr lang="fr-FR" baseline="30000" dirty="0"/>
              <a:t>3</a:t>
            </a:r>
            <a:r>
              <a:rPr lang="fr-FR" dirty="0" smtClean="0"/>
              <a:t>.</a:t>
            </a:r>
          </a:p>
          <a:p>
            <a:pPr lvl="1"/>
            <a:r>
              <a:rPr lang="fr-FR" dirty="0" smtClean="0"/>
              <a:t>Le LDL-C = 3 </a:t>
            </a:r>
            <a:r>
              <a:rPr lang="fr-FR" dirty="0" err="1" smtClean="0"/>
              <a:t>mmol</a:t>
            </a:r>
            <a:r>
              <a:rPr lang="fr-FR" dirty="0" smtClean="0"/>
              <a:t>/l</a:t>
            </a:r>
          </a:p>
          <a:p>
            <a:pPr lvl="1"/>
            <a:r>
              <a:rPr lang="fr-FR" dirty="0" smtClean="0"/>
              <a:t>Le morale est bon, il travaille</a:t>
            </a:r>
          </a:p>
          <a:p>
            <a:pPr lvl="1"/>
            <a:r>
              <a:rPr lang="fr-FR" dirty="0" smtClean="0"/>
              <a:t>Il fume un paquet de cigarettes/j plus de l’herbe « comme tout le monde »</a:t>
            </a:r>
          </a:p>
          <a:p>
            <a:pPr lvl="1"/>
            <a:endParaRPr lang="fr-FR" dirty="0" smtClean="0"/>
          </a:p>
          <a:p>
            <a:pPr marL="457200" lvl="1" indent="0">
              <a:buNone/>
            </a:pPr>
            <a:r>
              <a:rPr lang="fr-FR" sz="2400" b="1" dirty="0" smtClean="0"/>
              <a:t>Quel </a:t>
            </a:r>
            <a:r>
              <a:rPr lang="fr-FR" sz="2400" b="1" dirty="0"/>
              <a:t>programme global de prévention proposer à Luis ?</a:t>
            </a:r>
            <a:r>
              <a:rPr lang="en-GB" sz="2400" b="1" dirty="0"/>
              <a:t> </a:t>
            </a:r>
            <a:endParaRPr lang="en-GB" sz="2400" b="1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142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477998"/>
          </a:xfrm>
        </p:spPr>
        <p:txBody>
          <a:bodyPr/>
          <a:lstStyle/>
          <a:p>
            <a:r>
              <a:rPr lang="fr-FR" dirty="0" smtClean="0"/>
              <a:t>Prévention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4350" y="1959989"/>
            <a:ext cx="9258300" cy="416617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sz="2800" dirty="0" smtClean="0"/>
              <a:t>Frottis anal pour dépistage du cancer du canal anal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 smtClean="0"/>
              <a:t>Fibroscopie haute pour dépistage des cancers ORL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 smtClean="0"/>
              <a:t>Biopsie hépatique pour dépistage du cancer du foie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 smtClean="0"/>
              <a:t>Bilan mnésique systématique avec neuropsychologue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 smtClean="0"/>
              <a:t>Consultation de </a:t>
            </a:r>
            <a:r>
              <a:rPr lang="fr-FR" sz="2800" dirty="0" err="1" smtClean="0"/>
              <a:t>tabacologie</a:t>
            </a:r>
            <a:endParaRPr lang="fr-FR" sz="2800" dirty="0" smtClean="0"/>
          </a:p>
        </p:txBody>
      </p:sp>
    </p:spTree>
    <p:extLst>
      <p:ext uri="{BB962C8B-B14F-4D97-AF65-F5344CB8AC3E}">
        <p14:creationId xmlns:p14="http://schemas.microsoft.com/office/powerpoint/2010/main" val="115880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786075"/>
          </a:xfrm>
        </p:spPr>
        <p:txBody>
          <a:bodyPr/>
          <a:lstStyle/>
          <a:p>
            <a:r>
              <a:rPr lang="fr-FR" dirty="0" smtClean="0"/>
              <a:t>Ex. complémentaires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6668" y="1600200"/>
            <a:ext cx="8725982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/>
              <a:t>Sérologie syphilis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Sérologie hépatite B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Sérologie VIH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PCR </a:t>
            </a:r>
            <a:r>
              <a:rPr lang="fr-FR" dirty="0" smtClean="0"/>
              <a:t>chlamydiae/</a:t>
            </a:r>
            <a:r>
              <a:rPr lang="fr-FR" dirty="0" err="1" smtClean="0"/>
              <a:t>Gono</a:t>
            </a:r>
            <a:r>
              <a:rPr lang="fr-FR" dirty="0" smtClean="0"/>
              <a:t> </a:t>
            </a:r>
            <a:r>
              <a:rPr lang="fr-FR" dirty="0"/>
              <a:t>urines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Prélèvement </a:t>
            </a:r>
            <a:r>
              <a:rPr lang="fr-FR" dirty="0"/>
              <a:t>urétral</a:t>
            </a:r>
          </a:p>
        </p:txBody>
      </p:sp>
    </p:spTree>
    <p:extLst>
      <p:ext uri="{BB962C8B-B14F-4D97-AF65-F5344CB8AC3E}">
        <p14:creationId xmlns:p14="http://schemas.microsoft.com/office/powerpoint/2010/main" val="37285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477998"/>
          </a:xfrm>
        </p:spPr>
        <p:txBody>
          <a:bodyPr/>
          <a:lstStyle/>
          <a:p>
            <a:r>
              <a:rPr lang="fr-FR" dirty="0" smtClean="0"/>
              <a:t>Prévention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4350" y="1959989"/>
            <a:ext cx="9258300" cy="416617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sz="2800" dirty="0" smtClean="0"/>
              <a:t>Frottis anal pour dépistage du cancer du canal anal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Fibroscopie haute pour dépistage des cancers ORL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 smtClean="0">
                <a:solidFill>
                  <a:srgbClr val="B3B3B3"/>
                </a:solidFill>
              </a:rPr>
              <a:t>Biopsie hépatique pour dépistage du cancer du foie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 smtClean="0">
                <a:solidFill>
                  <a:srgbClr val="B3B3B3"/>
                </a:solidFill>
              </a:rPr>
              <a:t>Bilan mnésique systématique avec neuro-</a:t>
            </a:r>
            <a:r>
              <a:rPr lang="fr-FR" sz="2800" dirty="0" err="1" smtClean="0">
                <a:solidFill>
                  <a:srgbClr val="B3B3B3"/>
                </a:solidFill>
              </a:rPr>
              <a:t>psycologue</a:t>
            </a:r>
            <a:endParaRPr lang="fr-FR" sz="2800" dirty="0" smtClean="0">
              <a:solidFill>
                <a:srgbClr val="B3B3B3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sz="2800" dirty="0" smtClean="0"/>
              <a:t>Consultation de </a:t>
            </a:r>
            <a:r>
              <a:rPr lang="fr-FR" sz="2800" dirty="0" err="1" smtClean="0"/>
              <a:t>tabacologie</a:t>
            </a:r>
            <a:r>
              <a:rPr lang="fr-FR" sz="2800" dirty="0" smtClean="0"/>
              <a:t> </a:t>
            </a:r>
          </a:p>
          <a:p>
            <a:pPr marL="0" indent="0">
              <a:buNone/>
            </a:pPr>
            <a:endParaRPr lang="fr-FR" sz="2800" dirty="0" smtClean="0"/>
          </a:p>
        </p:txBody>
      </p:sp>
    </p:spTree>
    <p:extLst>
      <p:ext uri="{BB962C8B-B14F-4D97-AF65-F5344CB8AC3E}">
        <p14:creationId xmlns:p14="http://schemas.microsoft.com/office/powerpoint/2010/main" val="153248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Prévention médicamenteuse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Sur les éléments dont vous disposez, chez Luis, il y a une indication à: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Une prévention primaire par cotrimoxazole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Une prévention primaire par statines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Une prévention primaire par aspirine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Aucune prévention primaire médicamenteuse</a:t>
            </a:r>
          </a:p>
        </p:txBody>
      </p:sp>
    </p:spTree>
    <p:extLst>
      <p:ext uri="{BB962C8B-B14F-4D97-AF65-F5344CB8AC3E}">
        <p14:creationId xmlns:p14="http://schemas.microsoft.com/office/powerpoint/2010/main" val="416438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Prévention médicamenteuse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Sur les éléments dont vous disposez, chez Luis, il y a une indication à: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Une prévention primaire par cotrimoxazole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Une prévention primaire par statines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Une prévention primaire par aspirine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Aucune prévention primaire médicamenteuse</a:t>
            </a:r>
          </a:p>
        </p:txBody>
      </p:sp>
    </p:spTree>
    <p:extLst>
      <p:ext uri="{BB962C8B-B14F-4D97-AF65-F5344CB8AC3E}">
        <p14:creationId xmlns:p14="http://schemas.microsoft.com/office/powerpoint/2010/main" val="16798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2"/>
          <p:cNvSpPr>
            <a:spLocks noGrp="1" noChangeArrowheads="1"/>
          </p:cNvSpPr>
          <p:nvPr>
            <p:ph type="title"/>
          </p:nvPr>
        </p:nvSpPr>
        <p:spPr>
          <a:xfrm>
            <a:off x="517525" y="184150"/>
            <a:ext cx="9769475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fr-FR" sz="1200">
                <a:latin typeface="Arial" charset="0"/>
                <a:ea typeface="ＭＳ Ｐゴシック" charset="0"/>
              </a:rPr>
              <a:t/>
            </a:r>
            <a:br>
              <a:rPr lang="fr-FR" sz="1200">
                <a:latin typeface="Arial" charset="0"/>
                <a:ea typeface="ＭＳ Ｐゴシック" charset="0"/>
              </a:rPr>
            </a:br>
            <a:r>
              <a:rPr lang="fr-FR" sz="4100">
                <a:latin typeface="Arial" charset="0"/>
                <a:ea typeface="ＭＳ Ｐゴシック" charset="0"/>
              </a:rPr>
              <a:t>Comorbidité et « vieillissement précoce »</a:t>
            </a:r>
          </a:p>
        </p:txBody>
      </p:sp>
      <p:sp>
        <p:nvSpPr>
          <p:cNvPr id="174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77963"/>
            <a:ext cx="8763000" cy="4618037"/>
          </a:xfrm>
          <a:solidFill>
            <a:srgbClr val="0099CC"/>
          </a:solidFill>
        </p:spPr>
        <p:txBody>
          <a:bodyPr/>
          <a:lstStyle/>
          <a:p>
            <a:pPr eaLnBrk="1" hangingPunct="1"/>
            <a:r>
              <a:rPr lang="fr-FR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Prévalence augmentée à </a:t>
            </a:r>
            <a:r>
              <a:rPr lang="fr-FR">
                <a:solidFill>
                  <a:schemeClr val="bg1"/>
                </a:solidFill>
                <a:latin typeface="Arial" charset="0"/>
                <a:ea typeface="ＭＳ Ｐゴシック" charset="0"/>
              </a:rPr>
              <a:t>un </a:t>
            </a:r>
            <a:r>
              <a:rPr lang="fr-FR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âge </a:t>
            </a:r>
            <a:r>
              <a:rPr lang="fr-FR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précoce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400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Ostéoporose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400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Altération cognitive 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400" dirty="0" err="1">
                <a:solidFill>
                  <a:schemeClr val="bg1"/>
                </a:solidFill>
                <a:latin typeface="Arial" charset="0"/>
                <a:ea typeface="ＭＳ Ｐゴシック" charset="0"/>
              </a:rPr>
              <a:t>Sarcopénie</a:t>
            </a:r>
            <a:endParaRPr lang="fr-FR" sz="2400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  <a:p>
            <a:pPr lvl="2" eaLnBrk="1" hangingPunct="1">
              <a:lnSpc>
                <a:spcPct val="80000"/>
              </a:lnSpc>
            </a:pPr>
            <a:r>
              <a:rPr lang="fr-FR" sz="2000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Diminution de le « densité » musculaire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400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Mortalité cardiovasculaire et hypertension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400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Insuffisance rénale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400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Résistance à </a:t>
            </a:r>
            <a:r>
              <a:rPr lang="fr-FR" sz="2400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l</a:t>
            </a:r>
            <a:r>
              <a:rPr lang="fr-FR" altLang="ja-JP" sz="2400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'insuline</a:t>
            </a:r>
            <a:r>
              <a:rPr lang="fr-FR" altLang="ja-JP" sz="2400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/Diabète, dyslipidémies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400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Cancers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400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« Fragilité » ?</a:t>
            </a:r>
          </a:p>
        </p:txBody>
      </p:sp>
      <p:pic>
        <p:nvPicPr>
          <p:cNvPr id="3360772" name="Picture 8" descr="PG_41E_-__Man_-_showing_progressive_agi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2638" y="4549775"/>
            <a:ext cx="4219575" cy="2195513"/>
          </a:xfrm>
          <a:prstGeom prst="rect">
            <a:avLst/>
          </a:prstGeom>
          <a:noFill/>
          <a:ln>
            <a:noFill/>
          </a:ln>
          <a:effectLst>
            <a:outerShdw blurRad="63500" dist="63500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100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841902"/>
          </a:xfrm>
        </p:spPr>
        <p:txBody>
          <a:bodyPr/>
          <a:lstStyle/>
          <a:p>
            <a:r>
              <a:rPr lang="fr-FR" dirty="0" smtClean="0"/>
              <a:t>Prévention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/>
              <a:t>Réduire la mortalité/morbidité cardio-vasculaire </a:t>
            </a:r>
            <a:r>
              <a:rPr lang="fr-FR" sz="2400" dirty="0" smtClean="0"/>
              <a:t>(Diététique, </a:t>
            </a:r>
            <a:r>
              <a:rPr lang="fr-FR" sz="2400" dirty="0"/>
              <a:t>tabac, activité sportive)</a:t>
            </a:r>
            <a:endParaRPr lang="en-GB" sz="2400" dirty="0"/>
          </a:p>
          <a:p>
            <a:r>
              <a:rPr lang="fr-FR" sz="2400" dirty="0"/>
              <a:t>Réduire la mortalité par cancer associé (tabac, canal anal, foie)</a:t>
            </a:r>
            <a:endParaRPr lang="en-GB" sz="2400" dirty="0"/>
          </a:p>
          <a:p>
            <a:r>
              <a:rPr lang="fr-FR" sz="2400" dirty="0"/>
              <a:t>Vaccination : </a:t>
            </a:r>
            <a:r>
              <a:rPr lang="fr-FR" sz="2400" dirty="0" smtClean="0"/>
              <a:t>classique, mais certains schéma renforcés</a:t>
            </a:r>
          </a:p>
          <a:p>
            <a:pPr lvl="1"/>
            <a:r>
              <a:rPr lang="fr-FR" sz="2000" dirty="0" smtClean="0"/>
              <a:t>VHB : 4x double dose (M0, M1, M2, M6)</a:t>
            </a:r>
          </a:p>
          <a:p>
            <a:pPr lvl="1"/>
            <a:r>
              <a:rPr lang="fr-FR" sz="2000" dirty="0" smtClean="0"/>
              <a:t>DTP : tous les 10 ans</a:t>
            </a:r>
          </a:p>
          <a:p>
            <a:pPr lvl="1"/>
            <a:r>
              <a:rPr lang="fr-FR" sz="2000" dirty="0" smtClean="0"/>
              <a:t>Pneumocoque : </a:t>
            </a:r>
            <a:r>
              <a:rPr lang="fr-FR" sz="2000" dirty="0" err="1" smtClean="0"/>
              <a:t>Prevenar</a:t>
            </a:r>
            <a:r>
              <a:rPr lang="fr-FR" sz="2000" dirty="0" smtClean="0"/>
              <a:t> J0 + </a:t>
            </a:r>
            <a:r>
              <a:rPr lang="fr-FR" sz="2000" smtClean="0"/>
              <a:t>Pneumo 23 à M2</a:t>
            </a:r>
            <a:endParaRPr lang="fr-FR" sz="2000" dirty="0" smtClean="0"/>
          </a:p>
          <a:p>
            <a:r>
              <a:rPr lang="fr-FR" sz="2400" dirty="0" smtClean="0"/>
              <a:t>Traitement </a:t>
            </a:r>
            <a:r>
              <a:rPr lang="fr-FR" sz="2400" dirty="0"/>
              <a:t>ARV : Observance = prévention de l’échec (phénomène dynamique), prévention des interactions médicamenteuses.</a:t>
            </a:r>
            <a:endParaRPr lang="en-GB" sz="2400" dirty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96816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>
                <a:latin typeface="Arial" charset="0"/>
                <a:ea typeface="ＭＳ Ｐゴシック" charset="0"/>
              </a:rPr>
              <a:t>Comorbidités liées au VIH et/ou au traitement</a:t>
            </a:r>
            <a:br>
              <a:rPr lang="fr-FR" sz="3200" dirty="0">
                <a:latin typeface="Arial" charset="0"/>
                <a:ea typeface="ＭＳ Ｐゴシック" charset="0"/>
              </a:rPr>
            </a:b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sz="2200" dirty="0" smtClean="0">
                <a:latin typeface="Arial" charset="0"/>
                <a:ea typeface="ＭＳ Ｐゴシック" charset="0"/>
              </a:rPr>
              <a:t>Lutte </a:t>
            </a:r>
            <a:r>
              <a:rPr lang="fr-FR" sz="2200" dirty="0">
                <a:latin typeface="Arial" charset="0"/>
                <a:ea typeface="ＭＳ Ｐゴシック" charset="0"/>
              </a:rPr>
              <a:t>contre les cofacteurs (tabac +++)</a:t>
            </a:r>
          </a:p>
          <a:p>
            <a:pPr eaLnBrk="1" hangingPunct="1">
              <a:lnSpc>
                <a:spcPct val="90000"/>
              </a:lnSpc>
            </a:pPr>
            <a:r>
              <a:rPr lang="fr-FR" sz="2200" dirty="0">
                <a:latin typeface="Arial" charset="0"/>
                <a:ea typeface="ＭＳ Ｐゴシック" charset="0"/>
              </a:rPr>
              <a:t>Bilan cardiovasculaire régulier, dépistage du diabète, du syndrome métabolique</a:t>
            </a:r>
          </a:p>
          <a:p>
            <a:pPr eaLnBrk="1" hangingPunct="1">
              <a:lnSpc>
                <a:spcPct val="90000"/>
              </a:lnSpc>
            </a:pPr>
            <a:r>
              <a:rPr lang="fr-FR" sz="2200" dirty="0">
                <a:latin typeface="Arial" charset="0"/>
                <a:ea typeface="ＭＳ Ｐゴシック" charset="0"/>
              </a:rPr>
              <a:t>Bilan osseux, </a:t>
            </a:r>
            <a:r>
              <a:rPr lang="fr-FR" sz="2200" dirty="0" smtClean="0">
                <a:latin typeface="Arial" charset="0"/>
                <a:ea typeface="ＭＳ Ｐゴシック" charset="0"/>
              </a:rPr>
              <a:t>prévention de l’ostéoporose</a:t>
            </a:r>
            <a:endParaRPr lang="fr-FR" sz="2200" dirty="0">
              <a:latin typeface="Arial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fr-FR" sz="2200" dirty="0">
                <a:latin typeface="Arial" charset="0"/>
                <a:ea typeface="ＭＳ Ｐゴシック" charset="0"/>
              </a:rPr>
              <a:t>Bilan rénal</a:t>
            </a:r>
          </a:p>
          <a:p>
            <a:pPr eaLnBrk="1" hangingPunct="1">
              <a:lnSpc>
                <a:spcPct val="90000"/>
              </a:lnSpc>
            </a:pPr>
            <a:r>
              <a:rPr lang="fr-FR" sz="2200" dirty="0">
                <a:latin typeface="Arial" charset="0"/>
                <a:ea typeface="ＭＳ Ｐゴシック" charset="0"/>
              </a:rPr>
              <a:t>Dépistage des cancers +++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000" dirty="0">
                <a:latin typeface="Arial" charset="0"/>
                <a:ea typeface="ＭＳ Ｐゴシック" charset="0"/>
              </a:rPr>
              <a:t>« Droit commun » : sein, col, prostate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000" dirty="0">
                <a:latin typeface="Arial" charset="0"/>
                <a:ea typeface="ＭＳ Ｐゴシック" charset="0"/>
              </a:rPr>
              <a:t>« Spécifiques »: canal anal…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504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5" name="Picture 3" descr="Lipoatrophie visage copie copie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3" y="1752600"/>
            <a:ext cx="3976687" cy="477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226" name="Rectangle 4"/>
          <p:cNvSpPr>
            <a:spLocks noChangeArrowheads="1"/>
          </p:cNvSpPr>
          <p:nvPr/>
        </p:nvSpPr>
        <p:spPr bwMode="auto">
          <a:xfrm>
            <a:off x="1752600" y="3352800"/>
            <a:ext cx="2309813" cy="4191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 b="0">
              <a:solidFill>
                <a:schemeClr val="tx2"/>
              </a:solidFill>
            </a:endParaRPr>
          </a:p>
        </p:txBody>
      </p:sp>
      <p:sp>
        <p:nvSpPr>
          <p:cNvPr id="180227" name="Text Box 5"/>
          <p:cNvSpPr txBox="1">
            <a:spLocks noChangeArrowheads="1"/>
          </p:cNvSpPr>
          <p:nvPr/>
        </p:nvSpPr>
        <p:spPr bwMode="auto">
          <a:xfrm>
            <a:off x="898525" y="6461125"/>
            <a:ext cx="3686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sz="2000"/>
              <a:t>Lipoatrophie du visage  </a:t>
            </a:r>
          </a:p>
        </p:txBody>
      </p:sp>
      <p:pic>
        <p:nvPicPr>
          <p:cNvPr id="180228" name="Picture 6" descr="Lipo atrophie + hypertrophi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8763" y="1752600"/>
            <a:ext cx="4110037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229" name="Text Box 7"/>
          <p:cNvSpPr txBox="1">
            <a:spLocks noChangeArrowheads="1"/>
          </p:cNvSpPr>
          <p:nvPr/>
        </p:nvSpPr>
        <p:spPr bwMode="auto">
          <a:xfrm>
            <a:off x="5334000" y="6461125"/>
            <a:ext cx="4429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sz="2000"/>
              <a:t>Augmentation du tour de taille  </a:t>
            </a:r>
          </a:p>
        </p:txBody>
      </p:sp>
      <p:sp>
        <p:nvSpPr>
          <p:cNvPr id="305664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mtClean="0">
                <a:cs typeface="+mj-cs"/>
              </a:rPr>
              <a:t>Lipodystrophie : forme mixte</a:t>
            </a:r>
          </a:p>
        </p:txBody>
      </p:sp>
    </p:spTree>
    <p:extLst>
      <p:ext uri="{BB962C8B-B14F-4D97-AF65-F5344CB8AC3E}">
        <p14:creationId xmlns:p14="http://schemas.microsoft.com/office/powerpoint/2010/main" val="69558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Arial" charset="0"/>
                <a:cs typeface="Arial" charset="0"/>
              </a:rPr>
              <a:t>Causes de mortalité en 2000, 2005 &amp; 2010</a:t>
            </a:r>
            <a:endParaRPr lang="fr-FR" dirty="0">
              <a:latin typeface="Arial" charset="0"/>
              <a:cs typeface="Arial" charset="0"/>
            </a:endParaRPr>
          </a:p>
        </p:txBody>
      </p:sp>
      <p:grpSp>
        <p:nvGrpSpPr>
          <p:cNvPr id="7172" name="Groupe 109"/>
          <p:cNvGrpSpPr>
            <a:grpSpLocks/>
          </p:cNvGrpSpPr>
          <p:nvPr/>
        </p:nvGrpSpPr>
        <p:grpSpPr bwMode="auto">
          <a:xfrm>
            <a:off x="300648" y="1135063"/>
            <a:ext cx="9690665" cy="5377636"/>
            <a:chOff x="267243" y="1135063"/>
            <a:chExt cx="8613924" cy="5377636"/>
          </a:xfrm>
        </p:grpSpPr>
        <p:grpSp>
          <p:nvGrpSpPr>
            <p:cNvPr id="7174" name="Groupe 22544"/>
            <p:cNvGrpSpPr>
              <a:grpSpLocks/>
            </p:cNvGrpSpPr>
            <p:nvPr/>
          </p:nvGrpSpPr>
          <p:grpSpPr bwMode="auto">
            <a:xfrm>
              <a:off x="2525713" y="1284288"/>
              <a:ext cx="5776912" cy="4924425"/>
              <a:chOff x="2526171" y="1284969"/>
              <a:chExt cx="5775994" cy="4923603"/>
            </a:xfrm>
          </p:grpSpPr>
          <p:sp>
            <p:nvSpPr>
              <p:cNvPr id="7216" name="Line 11"/>
              <p:cNvSpPr>
                <a:spLocks noChangeShapeType="1"/>
              </p:cNvSpPr>
              <p:nvPr/>
            </p:nvSpPr>
            <p:spPr bwMode="auto">
              <a:xfrm flipV="1">
                <a:off x="3733513" y="6153883"/>
                <a:ext cx="0" cy="54689"/>
              </a:xfrm>
              <a:prstGeom prst="line">
                <a:avLst/>
              </a:prstGeom>
              <a:noFill/>
              <a:ln w="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17" name="Line 12"/>
              <p:cNvSpPr>
                <a:spLocks noChangeShapeType="1"/>
              </p:cNvSpPr>
              <p:nvPr/>
            </p:nvSpPr>
            <p:spPr bwMode="auto">
              <a:xfrm flipV="1">
                <a:off x="2592662" y="6153883"/>
                <a:ext cx="0" cy="54689"/>
              </a:xfrm>
              <a:prstGeom prst="line">
                <a:avLst/>
              </a:prstGeom>
              <a:noFill/>
              <a:ln w="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18" name="Line 13"/>
              <p:cNvSpPr>
                <a:spLocks noChangeShapeType="1"/>
              </p:cNvSpPr>
              <p:nvPr/>
            </p:nvSpPr>
            <p:spPr bwMode="auto">
              <a:xfrm>
                <a:off x="2526171" y="6153883"/>
                <a:ext cx="66491" cy="0"/>
              </a:xfrm>
              <a:prstGeom prst="line">
                <a:avLst/>
              </a:prstGeom>
              <a:noFill/>
              <a:ln w="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19" name="Line 14"/>
              <p:cNvSpPr>
                <a:spLocks noChangeShapeType="1"/>
              </p:cNvSpPr>
              <p:nvPr/>
            </p:nvSpPr>
            <p:spPr bwMode="auto">
              <a:xfrm>
                <a:off x="2592662" y="6153883"/>
                <a:ext cx="1140850" cy="0"/>
              </a:xfrm>
              <a:prstGeom prst="line">
                <a:avLst/>
              </a:prstGeom>
              <a:noFill/>
              <a:ln w="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20" name="Line 15"/>
              <p:cNvSpPr>
                <a:spLocks noChangeShapeType="1"/>
              </p:cNvSpPr>
              <p:nvPr/>
            </p:nvSpPr>
            <p:spPr bwMode="auto">
              <a:xfrm flipV="1">
                <a:off x="7156065" y="6153883"/>
                <a:ext cx="0" cy="54689"/>
              </a:xfrm>
              <a:prstGeom prst="line">
                <a:avLst/>
              </a:prstGeom>
              <a:noFill/>
              <a:ln w="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21" name="Line 16"/>
              <p:cNvSpPr>
                <a:spLocks noChangeShapeType="1"/>
              </p:cNvSpPr>
              <p:nvPr/>
            </p:nvSpPr>
            <p:spPr bwMode="auto">
              <a:xfrm flipV="1">
                <a:off x="6015214" y="6153883"/>
                <a:ext cx="0" cy="54689"/>
              </a:xfrm>
              <a:prstGeom prst="line">
                <a:avLst/>
              </a:prstGeom>
              <a:noFill/>
              <a:ln w="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22" name="Line 17"/>
              <p:cNvSpPr>
                <a:spLocks noChangeShapeType="1"/>
              </p:cNvSpPr>
              <p:nvPr/>
            </p:nvSpPr>
            <p:spPr bwMode="auto">
              <a:xfrm flipV="1">
                <a:off x="4872614" y="6153883"/>
                <a:ext cx="0" cy="54689"/>
              </a:xfrm>
              <a:prstGeom prst="line">
                <a:avLst/>
              </a:prstGeom>
              <a:noFill/>
              <a:ln w="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23" name="Line 18"/>
              <p:cNvSpPr>
                <a:spLocks noChangeShapeType="1"/>
              </p:cNvSpPr>
              <p:nvPr/>
            </p:nvSpPr>
            <p:spPr bwMode="auto">
              <a:xfrm>
                <a:off x="4872614" y="6153883"/>
                <a:ext cx="1142601" cy="0"/>
              </a:xfrm>
              <a:prstGeom prst="line">
                <a:avLst/>
              </a:prstGeom>
              <a:noFill/>
              <a:ln w="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24" name="Line 19"/>
              <p:cNvSpPr>
                <a:spLocks noChangeShapeType="1"/>
              </p:cNvSpPr>
              <p:nvPr/>
            </p:nvSpPr>
            <p:spPr bwMode="auto">
              <a:xfrm>
                <a:off x="6015214" y="6153883"/>
                <a:ext cx="1140850" cy="0"/>
              </a:xfrm>
              <a:prstGeom prst="line">
                <a:avLst/>
              </a:prstGeom>
              <a:noFill/>
              <a:ln w="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25" name="Line 20"/>
              <p:cNvSpPr>
                <a:spLocks noChangeShapeType="1"/>
              </p:cNvSpPr>
              <p:nvPr/>
            </p:nvSpPr>
            <p:spPr bwMode="auto">
              <a:xfrm>
                <a:off x="3733513" y="6153883"/>
                <a:ext cx="1139101" cy="0"/>
              </a:xfrm>
              <a:prstGeom prst="line">
                <a:avLst/>
              </a:prstGeom>
              <a:noFill/>
              <a:ln w="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26" name="Line 21"/>
              <p:cNvSpPr>
                <a:spLocks noChangeShapeType="1"/>
              </p:cNvSpPr>
              <p:nvPr/>
            </p:nvSpPr>
            <p:spPr bwMode="auto">
              <a:xfrm flipV="1">
                <a:off x="8296915" y="6153883"/>
                <a:ext cx="0" cy="54689"/>
              </a:xfrm>
              <a:prstGeom prst="line">
                <a:avLst/>
              </a:prstGeom>
              <a:noFill/>
              <a:ln w="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27" name="Line 22"/>
              <p:cNvSpPr>
                <a:spLocks noChangeShapeType="1"/>
              </p:cNvSpPr>
              <p:nvPr/>
            </p:nvSpPr>
            <p:spPr bwMode="auto">
              <a:xfrm>
                <a:off x="8296915" y="6153883"/>
                <a:ext cx="5250" cy="0"/>
              </a:xfrm>
              <a:prstGeom prst="line">
                <a:avLst/>
              </a:prstGeom>
              <a:noFill/>
              <a:ln w="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28" name="Line 23"/>
              <p:cNvSpPr>
                <a:spLocks noChangeShapeType="1"/>
              </p:cNvSpPr>
              <p:nvPr/>
            </p:nvSpPr>
            <p:spPr bwMode="auto">
              <a:xfrm>
                <a:off x="7156065" y="6153883"/>
                <a:ext cx="1140850" cy="0"/>
              </a:xfrm>
              <a:prstGeom prst="line">
                <a:avLst/>
              </a:prstGeom>
              <a:noFill/>
              <a:ln w="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29" name="Line 24"/>
              <p:cNvSpPr>
                <a:spLocks noChangeShapeType="1"/>
              </p:cNvSpPr>
              <p:nvPr/>
            </p:nvSpPr>
            <p:spPr bwMode="auto">
              <a:xfrm flipV="1">
                <a:off x="2592662" y="1284969"/>
                <a:ext cx="0" cy="4868914"/>
              </a:xfrm>
              <a:prstGeom prst="line">
                <a:avLst/>
              </a:prstGeom>
              <a:noFill/>
              <a:ln w="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30" name="Rectangle 25"/>
              <p:cNvSpPr>
                <a:spLocks noChangeArrowheads="1"/>
              </p:cNvSpPr>
              <p:nvPr/>
            </p:nvSpPr>
            <p:spPr bwMode="auto">
              <a:xfrm>
                <a:off x="2592662" y="1334686"/>
                <a:ext cx="2867874" cy="54689"/>
              </a:xfrm>
              <a:prstGeom prst="rect">
                <a:avLst/>
              </a:prstGeom>
              <a:solidFill>
                <a:srgbClr val="FF9900"/>
              </a:solidFill>
              <a:ln w="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31" name="Rectangle 26"/>
              <p:cNvSpPr>
                <a:spLocks noChangeArrowheads="1"/>
              </p:cNvSpPr>
              <p:nvPr/>
            </p:nvSpPr>
            <p:spPr bwMode="auto">
              <a:xfrm>
                <a:off x="2592662" y="1412576"/>
                <a:ext cx="4106712" cy="56346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32" name="Rectangle 27"/>
              <p:cNvSpPr>
                <a:spLocks noChangeArrowheads="1"/>
              </p:cNvSpPr>
              <p:nvPr/>
            </p:nvSpPr>
            <p:spPr bwMode="auto">
              <a:xfrm>
                <a:off x="2592662" y="1488808"/>
                <a:ext cx="5412041" cy="58003"/>
              </a:xfrm>
              <a:prstGeom prst="rect">
                <a:avLst/>
              </a:prstGeom>
              <a:solidFill>
                <a:srgbClr val="00CCFF"/>
              </a:solidFill>
              <a:ln w="0">
                <a:solidFill>
                  <a:srgbClr val="00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33" name="Rectangle 28"/>
              <p:cNvSpPr>
                <a:spLocks noChangeArrowheads="1"/>
              </p:cNvSpPr>
              <p:nvPr/>
            </p:nvSpPr>
            <p:spPr bwMode="auto">
              <a:xfrm>
                <a:off x="2592662" y="1619728"/>
                <a:ext cx="2535418" cy="54689"/>
              </a:xfrm>
              <a:prstGeom prst="rect">
                <a:avLst/>
              </a:prstGeom>
              <a:solidFill>
                <a:srgbClr val="FF9900"/>
              </a:solidFill>
              <a:ln w="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34" name="Rectangle 29"/>
              <p:cNvSpPr>
                <a:spLocks noChangeArrowheads="1"/>
              </p:cNvSpPr>
              <p:nvPr/>
            </p:nvSpPr>
            <p:spPr bwMode="auto">
              <a:xfrm>
                <a:off x="2592662" y="1694303"/>
                <a:ext cx="1909000" cy="58003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35" name="Rectangle 30"/>
              <p:cNvSpPr>
                <a:spLocks noChangeArrowheads="1"/>
              </p:cNvSpPr>
              <p:nvPr/>
            </p:nvSpPr>
            <p:spPr bwMode="auto">
              <a:xfrm>
                <a:off x="2592662" y="1773850"/>
                <a:ext cx="1244087" cy="58003"/>
              </a:xfrm>
              <a:prstGeom prst="rect">
                <a:avLst/>
              </a:prstGeom>
              <a:solidFill>
                <a:srgbClr val="00CCFF"/>
              </a:solidFill>
              <a:ln w="0">
                <a:solidFill>
                  <a:srgbClr val="00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36" name="Rectangle 31"/>
              <p:cNvSpPr>
                <a:spLocks noChangeArrowheads="1"/>
              </p:cNvSpPr>
              <p:nvPr/>
            </p:nvSpPr>
            <p:spPr bwMode="auto">
              <a:xfrm>
                <a:off x="2592662" y="1982659"/>
                <a:ext cx="1709526" cy="54689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37" name="Rectangle 32"/>
              <p:cNvSpPr>
                <a:spLocks noChangeArrowheads="1"/>
              </p:cNvSpPr>
              <p:nvPr/>
            </p:nvSpPr>
            <p:spPr bwMode="auto">
              <a:xfrm>
                <a:off x="2592662" y="1903113"/>
                <a:ext cx="1210841" cy="56346"/>
              </a:xfrm>
              <a:prstGeom prst="rect">
                <a:avLst/>
              </a:prstGeom>
              <a:solidFill>
                <a:srgbClr val="FF9900"/>
              </a:solidFill>
              <a:ln w="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38" name="Rectangle 33"/>
              <p:cNvSpPr>
                <a:spLocks noChangeArrowheads="1"/>
              </p:cNvSpPr>
              <p:nvPr/>
            </p:nvSpPr>
            <p:spPr bwMode="auto">
              <a:xfrm>
                <a:off x="2592662" y="2060548"/>
                <a:ext cx="1468058" cy="54689"/>
              </a:xfrm>
              <a:prstGeom prst="rect">
                <a:avLst/>
              </a:prstGeom>
              <a:solidFill>
                <a:srgbClr val="00CCFF"/>
              </a:solidFill>
              <a:ln w="0">
                <a:solidFill>
                  <a:srgbClr val="00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39" name="Rectangle 34"/>
              <p:cNvSpPr>
                <a:spLocks noChangeArrowheads="1"/>
              </p:cNvSpPr>
              <p:nvPr/>
            </p:nvSpPr>
            <p:spPr bwMode="auto">
              <a:xfrm>
                <a:off x="2592662" y="2188155"/>
                <a:ext cx="1177596" cy="54689"/>
              </a:xfrm>
              <a:prstGeom prst="rect">
                <a:avLst/>
              </a:prstGeom>
              <a:solidFill>
                <a:srgbClr val="FF9900"/>
              </a:solidFill>
              <a:ln w="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40" name="Rectangle 35"/>
              <p:cNvSpPr>
                <a:spLocks noChangeArrowheads="1"/>
              </p:cNvSpPr>
              <p:nvPr/>
            </p:nvSpPr>
            <p:spPr bwMode="auto">
              <a:xfrm>
                <a:off x="2592662" y="2266044"/>
                <a:ext cx="958874" cy="56346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41" name="Freeform 36"/>
              <p:cNvSpPr>
                <a:spLocks/>
              </p:cNvSpPr>
              <p:nvPr/>
            </p:nvSpPr>
            <p:spPr bwMode="auto">
              <a:xfrm>
                <a:off x="2592662" y="2342276"/>
                <a:ext cx="815393" cy="58003"/>
              </a:xfrm>
              <a:custGeom>
                <a:avLst/>
                <a:gdLst>
                  <a:gd name="T0" fmla="*/ 2147483647 w 466"/>
                  <a:gd name="T1" fmla="*/ 2147483647 h 35"/>
                  <a:gd name="T2" fmla="*/ 2147483647 w 466"/>
                  <a:gd name="T3" fmla="*/ 0 h 35"/>
                  <a:gd name="T4" fmla="*/ 0 w 466"/>
                  <a:gd name="T5" fmla="*/ 0 h 35"/>
                  <a:gd name="T6" fmla="*/ 0 w 466"/>
                  <a:gd name="T7" fmla="*/ 2147483647 h 35"/>
                  <a:gd name="T8" fmla="*/ 2147483647 w 466"/>
                  <a:gd name="T9" fmla="*/ 2147483647 h 35"/>
                  <a:gd name="T10" fmla="*/ 2147483647 w 466"/>
                  <a:gd name="T11" fmla="*/ 2147483647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66"/>
                  <a:gd name="T19" fmla="*/ 0 h 35"/>
                  <a:gd name="T20" fmla="*/ 466 w 466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66" h="35">
                    <a:moveTo>
                      <a:pt x="466" y="35"/>
                    </a:moveTo>
                    <a:lnTo>
                      <a:pt x="466" y="0"/>
                    </a:lnTo>
                    <a:lnTo>
                      <a:pt x="0" y="0"/>
                    </a:lnTo>
                    <a:lnTo>
                      <a:pt x="0" y="35"/>
                    </a:lnTo>
                    <a:lnTo>
                      <a:pt x="466" y="35"/>
                    </a:lnTo>
                    <a:close/>
                  </a:path>
                </a:pathLst>
              </a:custGeom>
              <a:solidFill>
                <a:srgbClr val="00CCFF"/>
              </a:solidFill>
              <a:ln w="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42" name="Rectangle 37"/>
              <p:cNvSpPr>
                <a:spLocks noChangeArrowheads="1"/>
              </p:cNvSpPr>
              <p:nvPr/>
            </p:nvSpPr>
            <p:spPr bwMode="auto">
              <a:xfrm>
                <a:off x="2592662" y="2473197"/>
                <a:ext cx="1093607" cy="54689"/>
              </a:xfrm>
              <a:prstGeom prst="rect">
                <a:avLst/>
              </a:prstGeom>
              <a:solidFill>
                <a:srgbClr val="FF9900"/>
              </a:solidFill>
              <a:ln w="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43" name="Rectangle 38"/>
              <p:cNvSpPr>
                <a:spLocks noChangeArrowheads="1"/>
              </p:cNvSpPr>
              <p:nvPr/>
            </p:nvSpPr>
            <p:spPr bwMode="auto">
              <a:xfrm>
                <a:off x="2592662" y="2551086"/>
                <a:ext cx="509184" cy="54689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44" name="Freeform 39"/>
              <p:cNvSpPr>
                <a:spLocks/>
              </p:cNvSpPr>
              <p:nvPr/>
            </p:nvSpPr>
            <p:spPr bwMode="auto">
              <a:xfrm>
                <a:off x="2592662" y="2627318"/>
                <a:ext cx="790896" cy="58003"/>
              </a:xfrm>
              <a:custGeom>
                <a:avLst/>
                <a:gdLst>
                  <a:gd name="T0" fmla="*/ 2147483647 w 452"/>
                  <a:gd name="T1" fmla="*/ 2147483647 h 35"/>
                  <a:gd name="T2" fmla="*/ 2147483647 w 452"/>
                  <a:gd name="T3" fmla="*/ 0 h 35"/>
                  <a:gd name="T4" fmla="*/ 0 w 452"/>
                  <a:gd name="T5" fmla="*/ 0 h 35"/>
                  <a:gd name="T6" fmla="*/ 0 w 452"/>
                  <a:gd name="T7" fmla="*/ 2147483647 h 35"/>
                  <a:gd name="T8" fmla="*/ 2147483647 w 452"/>
                  <a:gd name="T9" fmla="*/ 2147483647 h 35"/>
                  <a:gd name="T10" fmla="*/ 2147483647 w 452"/>
                  <a:gd name="T11" fmla="*/ 2147483647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2"/>
                  <a:gd name="T19" fmla="*/ 0 h 35"/>
                  <a:gd name="T20" fmla="*/ 452 w 452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2" h="35">
                    <a:moveTo>
                      <a:pt x="452" y="35"/>
                    </a:moveTo>
                    <a:lnTo>
                      <a:pt x="452" y="0"/>
                    </a:lnTo>
                    <a:lnTo>
                      <a:pt x="0" y="0"/>
                    </a:lnTo>
                    <a:lnTo>
                      <a:pt x="0" y="35"/>
                    </a:lnTo>
                    <a:lnTo>
                      <a:pt x="452" y="35"/>
                    </a:lnTo>
                    <a:close/>
                  </a:path>
                </a:pathLst>
              </a:custGeom>
              <a:solidFill>
                <a:srgbClr val="00CCFF"/>
              </a:solidFill>
              <a:ln w="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45" name="Freeform 40"/>
              <p:cNvSpPr>
                <a:spLocks/>
              </p:cNvSpPr>
              <p:nvPr/>
            </p:nvSpPr>
            <p:spPr bwMode="auto">
              <a:xfrm>
                <a:off x="2592662" y="2756581"/>
                <a:ext cx="549428" cy="56346"/>
              </a:xfrm>
              <a:custGeom>
                <a:avLst/>
                <a:gdLst>
                  <a:gd name="T0" fmla="*/ 2147483647 w 314"/>
                  <a:gd name="T1" fmla="*/ 2147483647 h 34"/>
                  <a:gd name="T2" fmla="*/ 2147483647 w 314"/>
                  <a:gd name="T3" fmla="*/ 0 h 34"/>
                  <a:gd name="T4" fmla="*/ 0 w 314"/>
                  <a:gd name="T5" fmla="*/ 0 h 34"/>
                  <a:gd name="T6" fmla="*/ 0 w 314"/>
                  <a:gd name="T7" fmla="*/ 2147483647 h 34"/>
                  <a:gd name="T8" fmla="*/ 2147483647 w 314"/>
                  <a:gd name="T9" fmla="*/ 2147483647 h 34"/>
                  <a:gd name="T10" fmla="*/ 2147483647 w 314"/>
                  <a:gd name="T11" fmla="*/ 2147483647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4"/>
                  <a:gd name="T19" fmla="*/ 0 h 34"/>
                  <a:gd name="T20" fmla="*/ 314 w 314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4" h="34">
                    <a:moveTo>
                      <a:pt x="314" y="34"/>
                    </a:moveTo>
                    <a:lnTo>
                      <a:pt x="314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314" y="34"/>
                    </a:lnTo>
                    <a:close/>
                  </a:path>
                </a:pathLst>
              </a:custGeom>
              <a:solidFill>
                <a:srgbClr val="FF9900"/>
              </a:solidFill>
              <a:ln w="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46" name="Rectangle 41"/>
              <p:cNvSpPr>
                <a:spLocks noChangeArrowheads="1"/>
              </p:cNvSpPr>
              <p:nvPr/>
            </p:nvSpPr>
            <p:spPr bwMode="auto">
              <a:xfrm>
                <a:off x="2592662" y="2836128"/>
                <a:ext cx="573925" cy="54689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47" name="Freeform 42"/>
              <p:cNvSpPr>
                <a:spLocks/>
              </p:cNvSpPr>
              <p:nvPr/>
            </p:nvSpPr>
            <p:spPr bwMode="auto">
              <a:xfrm>
                <a:off x="2592662" y="2910703"/>
                <a:ext cx="465439" cy="58003"/>
              </a:xfrm>
              <a:custGeom>
                <a:avLst/>
                <a:gdLst>
                  <a:gd name="T0" fmla="*/ 2147483647 w 266"/>
                  <a:gd name="T1" fmla="*/ 2147483647 h 35"/>
                  <a:gd name="T2" fmla="*/ 2147483647 w 266"/>
                  <a:gd name="T3" fmla="*/ 0 h 35"/>
                  <a:gd name="T4" fmla="*/ 0 w 266"/>
                  <a:gd name="T5" fmla="*/ 0 h 35"/>
                  <a:gd name="T6" fmla="*/ 0 w 266"/>
                  <a:gd name="T7" fmla="*/ 2147483647 h 35"/>
                  <a:gd name="T8" fmla="*/ 2147483647 w 266"/>
                  <a:gd name="T9" fmla="*/ 2147483647 h 35"/>
                  <a:gd name="T10" fmla="*/ 2147483647 w 266"/>
                  <a:gd name="T11" fmla="*/ 2147483647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6"/>
                  <a:gd name="T19" fmla="*/ 0 h 35"/>
                  <a:gd name="T20" fmla="*/ 266 w 266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6" h="35">
                    <a:moveTo>
                      <a:pt x="266" y="35"/>
                    </a:moveTo>
                    <a:lnTo>
                      <a:pt x="266" y="0"/>
                    </a:lnTo>
                    <a:lnTo>
                      <a:pt x="0" y="0"/>
                    </a:lnTo>
                    <a:lnTo>
                      <a:pt x="0" y="35"/>
                    </a:lnTo>
                    <a:lnTo>
                      <a:pt x="266" y="35"/>
                    </a:lnTo>
                    <a:close/>
                  </a:path>
                </a:pathLst>
              </a:custGeom>
              <a:solidFill>
                <a:srgbClr val="00CCFF"/>
              </a:solidFill>
              <a:ln w="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48" name="Freeform 43"/>
              <p:cNvSpPr>
                <a:spLocks/>
              </p:cNvSpPr>
              <p:nvPr/>
            </p:nvSpPr>
            <p:spPr bwMode="auto">
              <a:xfrm>
                <a:off x="2592662" y="3041623"/>
                <a:ext cx="276464" cy="54689"/>
              </a:xfrm>
              <a:custGeom>
                <a:avLst/>
                <a:gdLst>
                  <a:gd name="T0" fmla="*/ 2147483647 w 158"/>
                  <a:gd name="T1" fmla="*/ 2147483647 h 33"/>
                  <a:gd name="T2" fmla="*/ 2147483647 w 158"/>
                  <a:gd name="T3" fmla="*/ 0 h 33"/>
                  <a:gd name="T4" fmla="*/ 0 w 158"/>
                  <a:gd name="T5" fmla="*/ 0 h 33"/>
                  <a:gd name="T6" fmla="*/ 0 w 158"/>
                  <a:gd name="T7" fmla="*/ 2147483647 h 33"/>
                  <a:gd name="T8" fmla="*/ 2147483647 w 158"/>
                  <a:gd name="T9" fmla="*/ 2147483647 h 33"/>
                  <a:gd name="T10" fmla="*/ 2147483647 w 158"/>
                  <a:gd name="T11" fmla="*/ 2147483647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"/>
                  <a:gd name="T19" fmla="*/ 0 h 33"/>
                  <a:gd name="T20" fmla="*/ 158 w 158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" h="33">
                    <a:moveTo>
                      <a:pt x="158" y="33"/>
                    </a:moveTo>
                    <a:lnTo>
                      <a:pt x="158" y="0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158" y="33"/>
                    </a:lnTo>
                    <a:close/>
                  </a:path>
                </a:pathLst>
              </a:custGeom>
              <a:solidFill>
                <a:srgbClr val="FF9900"/>
              </a:solidFill>
              <a:ln w="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49" name="Rectangle 44"/>
              <p:cNvSpPr>
                <a:spLocks noChangeArrowheads="1"/>
              </p:cNvSpPr>
              <p:nvPr/>
            </p:nvSpPr>
            <p:spPr bwMode="auto">
              <a:xfrm>
                <a:off x="2592662" y="3195745"/>
                <a:ext cx="216972" cy="58003"/>
              </a:xfrm>
              <a:prstGeom prst="rect">
                <a:avLst/>
              </a:prstGeom>
              <a:solidFill>
                <a:srgbClr val="00CCFF"/>
              </a:solidFill>
              <a:ln w="0">
                <a:solidFill>
                  <a:srgbClr val="00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50" name="Freeform 45"/>
              <p:cNvSpPr>
                <a:spLocks/>
              </p:cNvSpPr>
              <p:nvPr/>
            </p:nvSpPr>
            <p:spPr bwMode="auto">
              <a:xfrm>
                <a:off x="2592662" y="3117855"/>
                <a:ext cx="342955" cy="58003"/>
              </a:xfrm>
              <a:custGeom>
                <a:avLst/>
                <a:gdLst>
                  <a:gd name="T0" fmla="*/ 2147483647 w 196"/>
                  <a:gd name="T1" fmla="*/ 2147483647 h 35"/>
                  <a:gd name="T2" fmla="*/ 2147483647 w 196"/>
                  <a:gd name="T3" fmla="*/ 0 h 35"/>
                  <a:gd name="T4" fmla="*/ 0 w 196"/>
                  <a:gd name="T5" fmla="*/ 0 h 35"/>
                  <a:gd name="T6" fmla="*/ 0 w 196"/>
                  <a:gd name="T7" fmla="*/ 2147483647 h 35"/>
                  <a:gd name="T8" fmla="*/ 2147483647 w 196"/>
                  <a:gd name="T9" fmla="*/ 2147483647 h 35"/>
                  <a:gd name="T10" fmla="*/ 2147483647 w 196"/>
                  <a:gd name="T11" fmla="*/ 2147483647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6"/>
                  <a:gd name="T19" fmla="*/ 0 h 35"/>
                  <a:gd name="T20" fmla="*/ 196 w 196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6" h="35">
                    <a:moveTo>
                      <a:pt x="196" y="35"/>
                    </a:moveTo>
                    <a:lnTo>
                      <a:pt x="196" y="0"/>
                    </a:lnTo>
                    <a:lnTo>
                      <a:pt x="0" y="0"/>
                    </a:lnTo>
                    <a:lnTo>
                      <a:pt x="0" y="35"/>
                    </a:lnTo>
                    <a:lnTo>
                      <a:pt x="196" y="35"/>
                    </a:lnTo>
                    <a:close/>
                  </a:path>
                </a:pathLst>
              </a:custGeom>
              <a:solidFill>
                <a:srgbClr val="00FF00"/>
              </a:solidFill>
              <a:ln w="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51" name="Rectangle 46"/>
              <p:cNvSpPr>
                <a:spLocks noChangeArrowheads="1"/>
              </p:cNvSpPr>
              <p:nvPr/>
            </p:nvSpPr>
            <p:spPr bwMode="auto">
              <a:xfrm>
                <a:off x="2592662" y="3326665"/>
                <a:ext cx="190726" cy="54689"/>
              </a:xfrm>
              <a:prstGeom prst="rect">
                <a:avLst/>
              </a:prstGeom>
              <a:solidFill>
                <a:srgbClr val="FF9900"/>
              </a:solidFill>
              <a:ln w="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52" name="Freeform 47"/>
              <p:cNvSpPr>
                <a:spLocks/>
              </p:cNvSpPr>
              <p:nvPr/>
            </p:nvSpPr>
            <p:spPr bwMode="auto">
              <a:xfrm>
                <a:off x="2592662" y="3401240"/>
                <a:ext cx="141732" cy="58003"/>
              </a:xfrm>
              <a:custGeom>
                <a:avLst/>
                <a:gdLst>
                  <a:gd name="T0" fmla="*/ 2147483647 w 81"/>
                  <a:gd name="T1" fmla="*/ 2147483647 h 35"/>
                  <a:gd name="T2" fmla="*/ 2147483647 w 81"/>
                  <a:gd name="T3" fmla="*/ 0 h 35"/>
                  <a:gd name="T4" fmla="*/ 0 w 81"/>
                  <a:gd name="T5" fmla="*/ 0 h 35"/>
                  <a:gd name="T6" fmla="*/ 0 w 81"/>
                  <a:gd name="T7" fmla="*/ 2147483647 h 35"/>
                  <a:gd name="T8" fmla="*/ 2147483647 w 81"/>
                  <a:gd name="T9" fmla="*/ 2147483647 h 35"/>
                  <a:gd name="T10" fmla="*/ 2147483647 w 81"/>
                  <a:gd name="T11" fmla="*/ 2147483647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1"/>
                  <a:gd name="T19" fmla="*/ 0 h 35"/>
                  <a:gd name="T20" fmla="*/ 81 w 81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1" h="35">
                    <a:moveTo>
                      <a:pt x="81" y="35"/>
                    </a:moveTo>
                    <a:lnTo>
                      <a:pt x="81" y="0"/>
                    </a:lnTo>
                    <a:lnTo>
                      <a:pt x="0" y="0"/>
                    </a:lnTo>
                    <a:lnTo>
                      <a:pt x="0" y="35"/>
                    </a:lnTo>
                    <a:lnTo>
                      <a:pt x="81" y="35"/>
                    </a:lnTo>
                    <a:close/>
                  </a:path>
                </a:pathLst>
              </a:custGeom>
              <a:solidFill>
                <a:srgbClr val="00FF00"/>
              </a:solidFill>
              <a:ln w="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53" name="Freeform 48"/>
              <p:cNvSpPr>
                <a:spLocks/>
              </p:cNvSpPr>
              <p:nvPr/>
            </p:nvSpPr>
            <p:spPr bwMode="auto">
              <a:xfrm>
                <a:off x="2592662" y="3480787"/>
                <a:ext cx="80489" cy="58003"/>
              </a:xfrm>
              <a:custGeom>
                <a:avLst/>
                <a:gdLst>
                  <a:gd name="T0" fmla="*/ 2147483647 w 46"/>
                  <a:gd name="T1" fmla="*/ 2147483647 h 35"/>
                  <a:gd name="T2" fmla="*/ 2147483647 w 46"/>
                  <a:gd name="T3" fmla="*/ 0 h 35"/>
                  <a:gd name="T4" fmla="*/ 0 w 46"/>
                  <a:gd name="T5" fmla="*/ 0 h 35"/>
                  <a:gd name="T6" fmla="*/ 0 w 46"/>
                  <a:gd name="T7" fmla="*/ 2147483647 h 35"/>
                  <a:gd name="T8" fmla="*/ 2147483647 w 46"/>
                  <a:gd name="T9" fmla="*/ 2147483647 h 35"/>
                  <a:gd name="T10" fmla="*/ 2147483647 w 46"/>
                  <a:gd name="T11" fmla="*/ 2147483647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6"/>
                  <a:gd name="T19" fmla="*/ 0 h 35"/>
                  <a:gd name="T20" fmla="*/ 46 w 46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6" h="35">
                    <a:moveTo>
                      <a:pt x="46" y="35"/>
                    </a:moveTo>
                    <a:lnTo>
                      <a:pt x="46" y="0"/>
                    </a:lnTo>
                    <a:lnTo>
                      <a:pt x="0" y="0"/>
                    </a:lnTo>
                    <a:lnTo>
                      <a:pt x="0" y="35"/>
                    </a:lnTo>
                    <a:lnTo>
                      <a:pt x="46" y="35"/>
                    </a:lnTo>
                    <a:close/>
                  </a:path>
                </a:pathLst>
              </a:custGeom>
              <a:solidFill>
                <a:srgbClr val="00CCFF"/>
              </a:solidFill>
              <a:ln w="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54" name="Rectangle 49"/>
              <p:cNvSpPr>
                <a:spLocks noChangeArrowheads="1"/>
              </p:cNvSpPr>
              <p:nvPr/>
            </p:nvSpPr>
            <p:spPr bwMode="auto">
              <a:xfrm>
                <a:off x="2592662" y="4332598"/>
                <a:ext cx="229220" cy="59660"/>
              </a:xfrm>
              <a:prstGeom prst="rect">
                <a:avLst/>
              </a:prstGeom>
              <a:solidFill>
                <a:srgbClr val="00CCFF"/>
              </a:solidFill>
              <a:ln w="0">
                <a:solidFill>
                  <a:srgbClr val="00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55" name="Freeform 50"/>
              <p:cNvSpPr>
                <a:spLocks/>
              </p:cNvSpPr>
              <p:nvPr/>
            </p:nvSpPr>
            <p:spPr bwMode="auto">
              <a:xfrm>
                <a:off x="2592662" y="3610050"/>
                <a:ext cx="122484" cy="56346"/>
              </a:xfrm>
              <a:custGeom>
                <a:avLst/>
                <a:gdLst>
                  <a:gd name="T0" fmla="*/ 2147483647 w 70"/>
                  <a:gd name="T1" fmla="*/ 0 h 34"/>
                  <a:gd name="T2" fmla="*/ 0 w 70"/>
                  <a:gd name="T3" fmla="*/ 0 h 34"/>
                  <a:gd name="T4" fmla="*/ 0 w 70"/>
                  <a:gd name="T5" fmla="*/ 2147483647 h 34"/>
                  <a:gd name="T6" fmla="*/ 2147483647 w 70"/>
                  <a:gd name="T7" fmla="*/ 2147483647 h 34"/>
                  <a:gd name="T8" fmla="*/ 2147483647 w 70"/>
                  <a:gd name="T9" fmla="*/ 0 h 34"/>
                  <a:gd name="T10" fmla="*/ 2147483647 w 70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0"/>
                  <a:gd name="T19" fmla="*/ 0 h 34"/>
                  <a:gd name="T20" fmla="*/ 70 w 70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0" h="34">
                    <a:moveTo>
                      <a:pt x="70" y="0"/>
                    </a:moveTo>
                    <a:lnTo>
                      <a:pt x="0" y="0"/>
                    </a:lnTo>
                    <a:lnTo>
                      <a:pt x="0" y="34"/>
                    </a:lnTo>
                    <a:lnTo>
                      <a:pt x="70" y="34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F9900"/>
              </a:solidFill>
              <a:ln w="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56" name="Freeform 51"/>
              <p:cNvSpPr>
                <a:spLocks/>
              </p:cNvSpPr>
              <p:nvPr/>
            </p:nvSpPr>
            <p:spPr bwMode="auto">
              <a:xfrm>
                <a:off x="2592662" y="3686282"/>
                <a:ext cx="122484" cy="58003"/>
              </a:xfrm>
              <a:custGeom>
                <a:avLst/>
                <a:gdLst>
                  <a:gd name="T0" fmla="*/ 0 w 70"/>
                  <a:gd name="T1" fmla="*/ 2147483647 h 35"/>
                  <a:gd name="T2" fmla="*/ 2147483647 w 70"/>
                  <a:gd name="T3" fmla="*/ 2147483647 h 35"/>
                  <a:gd name="T4" fmla="*/ 2147483647 w 70"/>
                  <a:gd name="T5" fmla="*/ 0 h 35"/>
                  <a:gd name="T6" fmla="*/ 0 w 70"/>
                  <a:gd name="T7" fmla="*/ 0 h 35"/>
                  <a:gd name="T8" fmla="*/ 0 w 70"/>
                  <a:gd name="T9" fmla="*/ 2147483647 h 35"/>
                  <a:gd name="T10" fmla="*/ 0 w 70"/>
                  <a:gd name="T11" fmla="*/ 2147483647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0"/>
                  <a:gd name="T19" fmla="*/ 0 h 35"/>
                  <a:gd name="T20" fmla="*/ 70 w 70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0" h="35">
                    <a:moveTo>
                      <a:pt x="0" y="35"/>
                    </a:moveTo>
                    <a:lnTo>
                      <a:pt x="70" y="35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FF00"/>
              </a:solidFill>
              <a:ln w="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57" name="Freeform 52"/>
              <p:cNvSpPr>
                <a:spLocks/>
              </p:cNvSpPr>
              <p:nvPr/>
            </p:nvSpPr>
            <p:spPr bwMode="auto">
              <a:xfrm>
                <a:off x="2592662" y="3891778"/>
                <a:ext cx="113736" cy="58003"/>
              </a:xfrm>
              <a:custGeom>
                <a:avLst/>
                <a:gdLst>
                  <a:gd name="T0" fmla="*/ 0 w 65"/>
                  <a:gd name="T1" fmla="*/ 2147483647 h 35"/>
                  <a:gd name="T2" fmla="*/ 2147483647 w 65"/>
                  <a:gd name="T3" fmla="*/ 2147483647 h 35"/>
                  <a:gd name="T4" fmla="*/ 2147483647 w 65"/>
                  <a:gd name="T5" fmla="*/ 0 h 35"/>
                  <a:gd name="T6" fmla="*/ 0 w 65"/>
                  <a:gd name="T7" fmla="*/ 0 h 35"/>
                  <a:gd name="T8" fmla="*/ 0 w 65"/>
                  <a:gd name="T9" fmla="*/ 2147483647 h 35"/>
                  <a:gd name="T10" fmla="*/ 0 w 65"/>
                  <a:gd name="T11" fmla="*/ 2147483647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5"/>
                  <a:gd name="T19" fmla="*/ 0 h 35"/>
                  <a:gd name="T20" fmla="*/ 65 w 65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5" h="35">
                    <a:moveTo>
                      <a:pt x="0" y="35"/>
                    </a:moveTo>
                    <a:lnTo>
                      <a:pt x="65" y="35"/>
                    </a:lnTo>
                    <a:lnTo>
                      <a:pt x="65" y="0"/>
                    </a:lnTo>
                    <a:lnTo>
                      <a:pt x="0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FF9900"/>
              </a:solidFill>
              <a:ln w="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58" name="Freeform 53"/>
              <p:cNvSpPr>
                <a:spLocks/>
              </p:cNvSpPr>
              <p:nvPr/>
            </p:nvSpPr>
            <p:spPr bwMode="auto">
              <a:xfrm>
                <a:off x="2592662" y="3971324"/>
                <a:ext cx="85739" cy="58003"/>
              </a:xfrm>
              <a:custGeom>
                <a:avLst/>
                <a:gdLst>
                  <a:gd name="T0" fmla="*/ 2147483647 w 49"/>
                  <a:gd name="T1" fmla="*/ 2147483647 h 35"/>
                  <a:gd name="T2" fmla="*/ 2147483647 w 49"/>
                  <a:gd name="T3" fmla="*/ 0 h 35"/>
                  <a:gd name="T4" fmla="*/ 0 w 49"/>
                  <a:gd name="T5" fmla="*/ 0 h 35"/>
                  <a:gd name="T6" fmla="*/ 0 w 49"/>
                  <a:gd name="T7" fmla="*/ 2147483647 h 35"/>
                  <a:gd name="T8" fmla="*/ 2147483647 w 49"/>
                  <a:gd name="T9" fmla="*/ 2147483647 h 35"/>
                  <a:gd name="T10" fmla="*/ 2147483647 w 49"/>
                  <a:gd name="T11" fmla="*/ 2147483647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9"/>
                  <a:gd name="T19" fmla="*/ 0 h 35"/>
                  <a:gd name="T20" fmla="*/ 49 w 49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9" h="35">
                    <a:moveTo>
                      <a:pt x="49" y="35"/>
                    </a:moveTo>
                    <a:lnTo>
                      <a:pt x="49" y="0"/>
                    </a:lnTo>
                    <a:lnTo>
                      <a:pt x="0" y="0"/>
                    </a:lnTo>
                    <a:lnTo>
                      <a:pt x="0" y="35"/>
                    </a:lnTo>
                    <a:lnTo>
                      <a:pt x="49" y="35"/>
                    </a:lnTo>
                    <a:close/>
                  </a:path>
                </a:pathLst>
              </a:custGeom>
              <a:solidFill>
                <a:srgbClr val="00FF00"/>
              </a:solidFill>
              <a:ln w="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59" name="Freeform 54"/>
              <p:cNvSpPr>
                <a:spLocks/>
              </p:cNvSpPr>
              <p:nvPr/>
            </p:nvSpPr>
            <p:spPr bwMode="auto">
              <a:xfrm>
                <a:off x="2592662" y="4049213"/>
                <a:ext cx="85739" cy="58003"/>
              </a:xfrm>
              <a:custGeom>
                <a:avLst/>
                <a:gdLst>
                  <a:gd name="T0" fmla="*/ 0 w 49"/>
                  <a:gd name="T1" fmla="*/ 0 h 35"/>
                  <a:gd name="T2" fmla="*/ 0 w 49"/>
                  <a:gd name="T3" fmla="*/ 2147483647 h 35"/>
                  <a:gd name="T4" fmla="*/ 2147483647 w 49"/>
                  <a:gd name="T5" fmla="*/ 2147483647 h 35"/>
                  <a:gd name="T6" fmla="*/ 2147483647 w 49"/>
                  <a:gd name="T7" fmla="*/ 0 h 35"/>
                  <a:gd name="T8" fmla="*/ 0 w 49"/>
                  <a:gd name="T9" fmla="*/ 0 h 35"/>
                  <a:gd name="T10" fmla="*/ 0 w 49"/>
                  <a:gd name="T11" fmla="*/ 0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9"/>
                  <a:gd name="T19" fmla="*/ 0 h 35"/>
                  <a:gd name="T20" fmla="*/ 49 w 49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9" h="35">
                    <a:moveTo>
                      <a:pt x="0" y="0"/>
                    </a:moveTo>
                    <a:lnTo>
                      <a:pt x="0" y="35"/>
                    </a:lnTo>
                    <a:lnTo>
                      <a:pt x="49" y="35"/>
                    </a:lnTo>
                    <a:lnTo>
                      <a:pt x="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CFF"/>
              </a:solidFill>
              <a:ln w="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60" name="Freeform 55"/>
              <p:cNvSpPr>
                <a:spLocks/>
              </p:cNvSpPr>
              <p:nvPr/>
            </p:nvSpPr>
            <p:spPr bwMode="auto">
              <a:xfrm>
                <a:off x="2592662" y="4176820"/>
                <a:ext cx="85739" cy="58003"/>
              </a:xfrm>
              <a:custGeom>
                <a:avLst/>
                <a:gdLst>
                  <a:gd name="T0" fmla="*/ 0 w 49"/>
                  <a:gd name="T1" fmla="*/ 2147483647 h 35"/>
                  <a:gd name="T2" fmla="*/ 2147483647 w 49"/>
                  <a:gd name="T3" fmla="*/ 2147483647 h 35"/>
                  <a:gd name="T4" fmla="*/ 2147483647 w 49"/>
                  <a:gd name="T5" fmla="*/ 0 h 35"/>
                  <a:gd name="T6" fmla="*/ 0 w 49"/>
                  <a:gd name="T7" fmla="*/ 0 h 35"/>
                  <a:gd name="T8" fmla="*/ 0 w 49"/>
                  <a:gd name="T9" fmla="*/ 2147483647 h 35"/>
                  <a:gd name="T10" fmla="*/ 0 w 49"/>
                  <a:gd name="T11" fmla="*/ 2147483647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9"/>
                  <a:gd name="T19" fmla="*/ 0 h 35"/>
                  <a:gd name="T20" fmla="*/ 49 w 49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9" h="35">
                    <a:moveTo>
                      <a:pt x="0" y="35"/>
                    </a:moveTo>
                    <a:lnTo>
                      <a:pt x="49" y="35"/>
                    </a:lnTo>
                    <a:lnTo>
                      <a:pt x="49" y="0"/>
                    </a:lnTo>
                    <a:lnTo>
                      <a:pt x="0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FF9900"/>
              </a:solidFill>
              <a:ln w="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61" name="Freeform 56"/>
              <p:cNvSpPr>
                <a:spLocks/>
              </p:cNvSpPr>
              <p:nvPr/>
            </p:nvSpPr>
            <p:spPr bwMode="auto">
              <a:xfrm>
                <a:off x="2592662" y="4254708"/>
                <a:ext cx="141732" cy="58003"/>
              </a:xfrm>
              <a:custGeom>
                <a:avLst/>
                <a:gdLst>
                  <a:gd name="T0" fmla="*/ 0 w 81"/>
                  <a:gd name="T1" fmla="*/ 0 h 35"/>
                  <a:gd name="T2" fmla="*/ 0 w 81"/>
                  <a:gd name="T3" fmla="*/ 2147483647 h 35"/>
                  <a:gd name="T4" fmla="*/ 2147483647 w 81"/>
                  <a:gd name="T5" fmla="*/ 2147483647 h 35"/>
                  <a:gd name="T6" fmla="*/ 2147483647 w 81"/>
                  <a:gd name="T7" fmla="*/ 0 h 35"/>
                  <a:gd name="T8" fmla="*/ 0 w 81"/>
                  <a:gd name="T9" fmla="*/ 0 h 35"/>
                  <a:gd name="T10" fmla="*/ 0 w 81"/>
                  <a:gd name="T11" fmla="*/ 0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1"/>
                  <a:gd name="T19" fmla="*/ 0 h 35"/>
                  <a:gd name="T20" fmla="*/ 81 w 81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1" h="35">
                    <a:moveTo>
                      <a:pt x="0" y="0"/>
                    </a:moveTo>
                    <a:lnTo>
                      <a:pt x="0" y="35"/>
                    </a:lnTo>
                    <a:lnTo>
                      <a:pt x="81" y="35"/>
                    </a:lnTo>
                    <a:lnTo>
                      <a:pt x="8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62" name="Freeform 57"/>
              <p:cNvSpPr>
                <a:spLocks/>
              </p:cNvSpPr>
              <p:nvPr/>
            </p:nvSpPr>
            <p:spPr bwMode="auto">
              <a:xfrm>
                <a:off x="2592662" y="4461861"/>
                <a:ext cx="94488" cy="58003"/>
              </a:xfrm>
              <a:custGeom>
                <a:avLst/>
                <a:gdLst>
                  <a:gd name="T0" fmla="*/ 0 w 54"/>
                  <a:gd name="T1" fmla="*/ 2147483647 h 35"/>
                  <a:gd name="T2" fmla="*/ 2147483647 w 54"/>
                  <a:gd name="T3" fmla="*/ 2147483647 h 35"/>
                  <a:gd name="T4" fmla="*/ 2147483647 w 54"/>
                  <a:gd name="T5" fmla="*/ 0 h 35"/>
                  <a:gd name="T6" fmla="*/ 0 w 54"/>
                  <a:gd name="T7" fmla="*/ 0 h 35"/>
                  <a:gd name="T8" fmla="*/ 0 w 54"/>
                  <a:gd name="T9" fmla="*/ 2147483647 h 35"/>
                  <a:gd name="T10" fmla="*/ 0 w 54"/>
                  <a:gd name="T11" fmla="*/ 2147483647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35"/>
                  <a:gd name="T20" fmla="*/ 54 w 54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35">
                    <a:moveTo>
                      <a:pt x="0" y="35"/>
                    </a:moveTo>
                    <a:lnTo>
                      <a:pt x="54" y="35"/>
                    </a:lnTo>
                    <a:lnTo>
                      <a:pt x="54" y="0"/>
                    </a:lnTo>
                    <a:lnTo>
                      <a:pt x="0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FF9900"/>
              </a:solidFill>
              <a:ln w="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63" name="Freeform 58"/>
              <p:cNvSpPr>
                <a:spLocks/>
              </p:cNvSpPr>
              <p:nvPr/>
            </p:nvSpPr>
            <p:spPr bwMode="auto">
              <a:xfrm>
                <a:off x="2592662" y="4539750"/>
                <a:ext cx="122484" cy="58003"/>
              </a:xfrm>
              <a:custGeom>
                <a:avLst/>
                <a:gdLst>
                  <a:gd name="T0" fmla="*/ 0 w 70"/>
                  <a:gd name="T1" fmla="*/ 2147483647 h 35"/>
                  <a:gd name="T2" fmla="*/ 2147483647 w 70"/>
                  <a:gd name="T3" fmla="*/ 2147483647 h 35"/>
                  <a:gd name="T4" fmla="*/ 2147483647 w 70"/>
                  <a:gd name="T5" fmla="*/ 0 h 35"/>
                  <a:gd name="T6" fmla="*/ 0 w 70"/>
                  <a:gd name="T7" fmla="*/ 0 h 35"/>
                  <a:gd name="T8" fmla="*/ 0 w 70"/>
                  <a:gd name="T9" fmla="*/ 2147483647 h 35"/>
                  <a:gd name="T10" fmla="*/ 0 w 70"/>
                  <a:gd name="T11" fmla="*/ 2147483647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0"/>
                  <a:gd name="T19" fmla="*/ 0 h 35"/>
                  <a:gd name="T20" fmla="*/ 70 w 70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0" h="35">
                    <a:moveTo>
                      <a:pt x="0" y="35"/>
                    </a:moveTo>
                    <a:lnTo>
                      <a:pt x="70" y="35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FF00"/>
              </a:solidFill>
              <a:ln w="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64" name="Freeform 59"/>
              <p:cNvSpPr>
                <a:spLocks/>
              </p:cNvSpPr>
              <p:nvPr/>
            </p:nvSpPr>
            <p:spPr bwMode="auto">
              <a:xfrm>
                <a:off x="2592662" y="4617640"/>
                <a:ext cx="94488" cy="58003"/>
              </a:xfrm>
              <a:custGeom>
                <a:avLst/>
                <a:gdLst>
                  <a:gd name="T0" fmla="*/ 0 w 54"/>
                  <a:gd name="T1" fmla="*/ 2147483647 h 35"/>
                  <a:gd name="T2" fmla="*/ 2147483647 w 54"/>
                  <a:gd name="T3" fmla="*/ 2147483647 h 35"/>
                  <a:gd name="T4" fmla="*/ 2147483647 w 54"/>
                  <a:gd name="T5" fmla="*/ 0 h 35"/>
                  <a:gd name="T6" fmla="*/ 0 w 54"/>
                  <a:gd name="T7" fmla="*/ 0 h 35"/>
                  <a:gd name="T8" fmla="*/ 0 w 54"/>
                  <a:gd name="T9" fmla="*/ 2147483647 h 35"/>
                  <a:gd name="T10" fmla="*/ 0 w 54"/>
                  <a:gd name="T11" fmla="*/ 2147483647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35"/>
                  <a:gd name="T20" fmla="*/ 54 w 54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35">
                    <a:moveTo>
                      <a:pt x="0" y="35"/>
                    </a:moveTo>
                    <a:lnTo>
                      <a:pt x="54" y="35"/>
                    </a:lnTo>
                    <a:lnTo>
                      <a:pt x="54" y="0"/>
                    </a:lnTo>
                    <a:lnTo>
                      <a:pt x="0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CCFF"/>
              </a:solidFill>
              <a:ln w="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65" name="Freeform 60"/>
              <p:cNvSpPr>
                <a:spLocks/>
              </p:cNvSpPr>
              <p:nvPr/>
            </p:nvSpPr>
            <p:spPr bwMode="auto">
              <a:xfrm>
                <a:off x="2592662" y="4745246"/>
                <a:ext cx="94488" cy="58003"/>
              </a:xfrm>
              <a:custGeom>
                <a:avLst/>
                <a:gdLst>
                  <a:gd name="T0" fmla="*/ 0 w 54"/>
                  <a:gd name="T1" fmla="*/ 2147483647 h 35"/>
                  <a:gd name="T2" fmla="*/ 2147483647 w 54"/>
                  <a:gd name="T3" fmla="*/ 2147483647 h 35"/>
                  <a:gd name="T4" fmla="*/ 2147483647 w 54"/>
                  <a:gd name="T5" fmla="*/ 0 h 35"/>
                  <a:gd name="T6" fmla="*/ 0 w 54"/>
                  <a:gd name="T7" fmla="*/ 0 h 35"/>
                  <a:gd name="T8" fmla="*/ 0 w 54"/>
                  <a:gd name="T9" fmla="*/ 2147483647 h 35"/>
                  <a:gd name="T10" fmla="*/ 0 w 54"/>
                  <a:gd name="T11" fmla="*/ 2147483647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35"/>
                  <a:gd name="T20" fmla="*/ 54 w 54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35">
                    <a:moveTo>
                      <a:pt x="0" y="35"/>
                    </a:moveTo>
                    <a:lnTo>
                      <a:pt x="54" y="35"/>
                    </a:lnTo>
                    <a:lnTo>
                      <a:pt x="54" y="0"/>
                    </a:lnTo>
                    <a:lnTo>
                      <a:pt x="0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FF9900"/>
              </a:solidFill>
              <a:ln w="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66" name="Freeform 61"/>
              <p:cNvSpPr>
                <a:spLocks/>
              </p:cNvSpPr>
              <p:nvPr/>
            </p:nvSpPr>
            <p:spPr bwMode="auto">
              <a:xfrm>
                <a:off x="2592662" y="4824792"/>
                <a:ext cx="101487" cy="58003"/>
              </a:xfrm>
              <a:custGeom>
                <a:avLst/>
                <a:gdLst>
                  <a:gd name="T0" fmla="*/ 2147483647 w 58"/>
                  <a:gd name="T1" fmla="*/ 0 h 35"/>
                  <a:gd name="T2" fmla="*/ 0 w 58"/>
                  <a:gd name="T3" fmla="*/ 0 h 35"/>
                  <a:gd name="T4" fmla="*/ 0 w 58"/>
                  <a:gd name="T5" fmla="*/ 2147483647 h 35"/>
                  <a:gd name="T6" fmla="*/ 2147483647 w 58"/>
                  <a:gd name="T7" fmla="*/ 2147483647 h 35"/>
                  <a:gd name="T8" fmla="*/ 2147483647 w 58"/>
                  <a:gd name="T9" fmla="*/ 0 h 35"/>
                  <a:gd name="T10" fmla="*/ 2147483647 w 58"/>
                  <a:gd name="T11" fmla="*/ 0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8"/>
                  <a:gd name="T19" fmla="*/ 0 h 35"/>
                  <a:gd name="T20" fmla="*/ 58 w 58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8" h="35">
                    <a:moveTo>
                      <a:pt x="58" y="0"/>
                    </a:moveTo>
                    <a:lnTo>
                      <a:pt x="0" y="0"/>
                    </a:lnTo>
                    <a:lnTo>
                      <a:pt x="0" y="35"/>
                    </a:lnTo>
                    <a:lnTo>
                      <a:pt x="58" y="35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FF00"/>
              </a:solidFill>
              <a:ln w="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67" name="Freeform 62"/>
              <p:cNvSpPr>
                <a:spLocks/>
              </p:cNvSpPr>
              <p:nvPr/>
            </p:nvSpPr>
            <p:spPr bwMode="auto">
              <a:xfrm>
                <a:off x="2592662" y="4902682"/>
                <a:ext cx="68242" cy="58003"/>
              </a:xfrm>
              <a:custGeom>
                <a:avLst/>
                <a:gdLst>
                  <a:gd name="T0" fmla="*/ 0 w 39"/>
                  <a:gd name="T1" fmla="*/ 2147483647 h 35"/>
                  <a:gd name="T2" fmla="*/ 2147483647 w 39"/>
                  <a:gd name="T3" fmla="*/ 2147483647 h 35"/>
                  <a:gd name="T4" fmla="*/ 2147483647 w 39"/>
                  <a:gd name="T5" fmla="*/ 0 h 35"/>
                  <a:gd name="T6" fmla="*/ 0 w 39"/>
                  <a:gd name="T7" fmla="*/ 0 h 35"/>
                  <a:gd name="T8" fmla="*/ 0 w 39"/>
                  <a:gd name="T9" fmla="*/ 2147483647 h 35"/>
                  <a:gd name="T10" fmla="*/ 0 w 39"/>
                  <a:gd name="T11" fmla="*/ 2147483647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9"/>
                  <a:gd name="T19" fmla="*/ 0 h 35"/>
                  <a:gd name="T20" fmla="*/ 39 w 39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9" h="35">
                    <a:moveTo>
                      <a:pt x="0" y="35"/>
                    </a:moveTo>
                    <a:lnTo>
                      <a:pt x="39" y="35"/>
                    </a:lnTo>
                    <a:lnTo>
                      <a:pt x="39" y="0"/>
                    </a:lnTo>
                    <a:lnTo>
                      <a:pt x="0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CCFF"/>
              </a:solidFill>
              <a:ln w="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68" name="Freeform 63"/>
              <p:cNvSpPr>
                <a:spLocks/>
              </p:cNvSpPr>
              <p:nvPr/>
            </p:nvSpPr>
            <p:spPr bwMode="auto">
              <a:xfrm>
                <a:off x="2592662" y="5030288"/>
                <a:ext cx="57743" cy="58003"/>
              </a:xfrm>
              <a:custGeom>
                <a:avLst/>
                <a:gdLst>
                  <a:gd name="T0" fmla="*/ 0 w 33"/>
                  <a:gd name="T1" fmla="*/ 0 h 35"/>
                  <a:gd name="T2" fmla="*/ 0 w 33"/>
                  <a:gd name="T3" fmla="*/ 2147483647 h 35"/>
                  <a:gd name="T4" fmla="*/ 2147483647 w 33"/>
                  <a:gd name="T5" fmla="*/ 2147483647 h 35"/>
                  <a:gd name="T6" fmla="*/ 2147483647 w 33"/>
                  <a:gd name="T7" fmla="*/ 0 h 35"/>
                  <a:gd name="T8" fmla="*/ 0 w 33"/>
                  <a:gd name="T9" fmla="*/ 0 h 35"/>
                  <a:gd name="T10" fmla="*/ 0 w 33"/>
                  <a:gd name="T11" fmla="*/ 0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5"/>
                  <a:gd name="T20" fmla="*/ 33 w 33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5">
                    <a:moveTo>
                      <a:pt x="0" y="0"/>
                    </a:moveTo>
                    <a:lnTo>
                      <a:pt x="0" y="35"/>
                    </a:lnTo>
                    <a:lnTo>
                      <a:pt x="33" y="35"/>
                    </a:lnTo>
                    <a:lnTo>
                      <a:pt x="3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00"/>
              </a:solidFill>
              <a:ln w="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69" name="Freeform 64"/>
              <p:cNvSpPr>
                <a:spLocks/>
              </p:cNvSpPr>
              <p:nvPr/>
            </p:nvSpPr>
            <p:spPr bwMode="auto">
              <a:xfrm>
                <a:off x="2592662" y="5108178"/>
                <a:ext cx="101487" cy="58003"/>
              </a:xfrm>
              <a:custGeom>
                <a:avLst/>
                <a:gdLst>
                  <a:gd name="T0" fmla="*/ 2147483647 w 58"/>
                  <a:gd name="T1" fmla="*/ 0 h 35"/>
                  <a:gd name="T2" fmla="*/ 0 w 58"/>
                  <a:gd name="T3" fmla="*/ 0 h 35"/>
                  <a:gd name="T4" fmla="*/ 0 w 58"/>
                  <a:gd name="T5" fmla="*/ 2147483647 h 35"/>
                  <a:gd name="T6" fmla="*/ 2147483647 w 58"/>
                  <a:gd name="T7" fmla="*/ 2147483647 h 35"/>
                  <a:gd name="T8" fmla="*/ 2147483647 w 58"/>
                  <a:gd name="T9" fmla="*/ 0 h 35"/>
                  <a:gd name="T10" fmla="*/ 2147483647 w 58"/>
                  <a:gd name="T11" fmla="*/ 0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8"/>
                  <a:gd name="T19" fmla="*/ 0 h 35"/>
                  <a:gd name="T20" fmla="*/ 58 w 58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8" h="35">
                    <a:moveTo>
                      <a:pt x="58" y="0"/>
                    </a:moveTo>
                    <a:lnTo>
                      <a:pt x="0" y="0"/>
                    </a:lnTo>
                    <a:lnTo>
                      <a:pt x="0" y="35"/>
                    </a:lnTo>
                    <a:lnTo>
                      <a:pt x="58" y="35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FF00"/>
              </a:solidFill>
              <a:ln w="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70" name="Rectangle 65"/>
              <p:cNvSpPr>
                <a:spLocks noChangeArrowheads="1"/>
              </p:cNvSpPr>
              <p:nvPr/>
            </p:nvSpPr>
            <p:spPr bwMode="auto">
              <a:xfrm>
                <a:off x="2592662" y="5186066"/>
                <a:ext cx="190726" cy="58003"/>
              </a:xfrm>
              <a:prstGeom prst="rect">
                <a:avLst/>
              </a:prstGeom>
              <a:solidFill>
                <a:srgbClr val="00CCFF"/>
              </a:solidFill>
              <a:ln w="0">
                <a:solidFill>
                  <a:srgbClr val="00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71" name="Freeform 66"/>
              <p:cNvSpPr>
                <a:spLocks/>
              </p:cNvSpPr>
              <p:nvPr/>
            </p:nvSpPr>
            <p:spPr bwMode="auto">
              <a:xfrm>
                <a:off x="2592662" y="5393219"/>
                <a:ext cx="52493" cy="58003"/>
              </a:xfrm>
              <a:custGeom>
                <a:avLst/>
                <a:gdLst>
                  <a:gd name="T0" fmla="*/ 0 w 30"/>
                  <a:gd name="T1" fmla="*/ 2147483647 h 35"/>
                  <a:gd name="T2" fmla="*/ 2147483647 w 30"/>
                  <a:gd name="T3" fmla="*/ 2147483647 h 35"/>
                  <a:gd name="T4" fmla="*/ 2147483647 w 30"/>
                  <a:gd name="T5" fmla="*/ 0 h 35"/>
                  <a:gd name="T6" fmla="*/ 0 w 30"/>
                  <a:gd name="T7" fmla="*/ 0 h 35"/>
                  <a:gd name="T8" fmla="*/ 0 w 30"/>
                  <a:gd name="T9" fmla="*/ 2147483647 h 35"/>
                  <a:gd name="T10" fmla="*/ 0 w 30"/>
                  <a:gd name="T11" fmla="*/ 2147483647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"/>
                  <a:gd name="T19" fmla="*/ 0 h 35"/>
                  <a:gd name="T20" fmla="*/ 30 w 30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" h="35">
                    <a:moveTo>
                      <a:pt x="0" y="35"/>
                    </a:moveTo>
                    <a:lnTo>
                      <a:pt x="30" y="35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FF00"/>
              </a:solidFill>
              <a:ln w="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72" name="Freeform 67"/>
              <p:cNvSpPr>
                <a:spLocks/>
              </p:cNvSpPr>
              <p:nvPr/>
            </p:nvSpPr>
            <p:spPr bwMode="auto">
              <a:xfrm>
                <a:off x="2592662" y="5471108"/>
                <a:ext cx="85739" cy="58003"/>
              </a:xfrm>
              <a:custGeom>
                <a:avLst/>
                <a:gdLst>
                  <a:gd name="T0" fmla="*/ 2147483647 w 49"/>
                  <a:gd name="T1" fmla="*/ 0 h 35"/>
                  <a:gd name="T2" fmla="*/ 0 w 49"/>
                  <a:gd name="T3" fmla="*/ 0 h 35"/>
                  <a:gd name="T4" fmla="*/ 0 w 49"/>
                  <a:gd name="T5" fmla="*/ 2147483647 h 35"/>
                  <a:gd name="T6" fmla="*/ 2147483647 w 49"/>
                  <a:gd name="T7" fmla="*/ 2147483647 h 35"/>
                  <a:gd name="T8" fmla="*/ 2147483647 w 49"/>
                  <a:gd name="T9" fmla="*/ 0 h 35"/>
                  <a:gd name="T10" fmla="*/ 2147483647 w 49"/>
                  <a:gd name="T11" fmla="*/ 0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9"/>
                  <a:gd name="T19" fmla="*/ 0 h 35"/>
                  <a:gd name="T20" fmla="*/ 49 w 49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9" h="35">
                    <a:moveTo>
                      <a:pt x="49" y="0"/>
                    </a:moveTo>
                    <a:lnTo>
                      <a:pt x="0" y="0"/>
                    </a:lnTo>
                    <a:lnTo>
                      <a:pt x="0" y="35"/>
                    </a:lnTo>
                    <a:lnTo>
                      <a:pt x="49" y="35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CCFF"/>
              </a:solidFill>
              <a:ln w="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73" name="Freeform 68"/>
              <p:cNvSpPr>
                <a:spLocks/>
              </p:cNvSpPr>
              <p:nvPr/>
            </p:nvSpPr>
            <p:spPr bwMode="auto">
              <a:xfrm>
                <a:off x="2592662" y="5598715"/>
                <a:ext cx="141732" cy="58003"/>
              </a:xfrm>
              <a:custGeom>
                <a:avLst/>
                <a:gdLst>
                  <a:gd name="T0" fmla="*/ 0 w 81"/>
                  <a:gd name="T1" fmla="*/ 0 h 35"/>
                  <a:gd name="T2" fmla="*/ 0 w 81"/>
                  <a:gd name="T3" fmla="*/ 2147483647 h 35"/>
                  <a:gd name="T4" fmla="*/ 2147483647 w 81"/>
                  <a:gd name="T5" fmla="*/ 2147483647 h 35"/>
                  <a:gd name="T6" fmla="*/ 2147483647 w 81"/>
                  <a:gd name="T7" fmla="*/ 0 h 35"/>
                  <a:gd name="T8" fmla="*/ 0 w 81"/>
                  <a:gd name="T9" fmla="*/ 0 h 35"/>
                  <a:gd name="T10" fmla="*/ 0 w 81"/>
                  <a:gd name="T11" fmla="*/ 0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1"/>
                  <a:gd name="T19" fmla="*/ 0 h 35"/>
                  <a:gd name="T20" fmla="*/ 81 w 81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1" h="35">
                    <a:moveTo>
                      <a:pt x="0" y="0"/>
                    </a:moveTo>
                    <a:lnTo>
                      <a:pt x="0" y="35"/>
                    </a:lnTo>
                    <a:lnTo>
                      <a:pt x="81" y="35"/>
                    </a:lnTo>
                    <a:lnTo>
                      <a:pt x="8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00"/>
              </a:solidFill>
              <a:ln w="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74" name="Freeform 69"/>
              <p:cNvSpPr>
                <a:spLocks/>
              </p:cNvSpPr>
              <p:nvPr/>
            </p:nvSpPr>
            <p:spPr bwMode="auto">
              <a:xfrm>
                <a:off x="2592662" y="5676604"/>
                <a:ext cx="52493" cy="59660"/>
              </a:xfrm>
              <a:custGeom>
                <a:avLst/>
                <a:gdLst>
                  <a:gd name="T0" fmla="*/ 2147483647 w 30"/>
                  <a:gd name="T1" fmla="*/ 0 h 36"/>
                  <a:gd name="T2" fmla="*/ 0 w 30"/>
                  <a:gd name="T3" fmla="*/ 0 h 36"/>
                  <a:gd name="T4" fmla="*/ 0 w 30"/>
                  <a:gd name="T5" fmla="*/ 2147483647 h 36"/>
                  <a:gd name="T6" fmla="*/ 2147483647 w 30"/>
                  <a:gd name="T7" fmla="*/ 2147483647 h 36"/>
                  <a:gd name="T8" fmla="*/ 2147483647 w 30"/>
                  <a:gd name="T9" fmla="*/ 0 h 36"/>
                  <a:gd name="T10" fmla="*/ 2147483647 w 30"/>
                  <a:gd name="T11" fmla="*/ 0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"/>
                  <a:gd name="T19" fmla="*/ 0 h 36"/>
                  <a:gd name="T20" fmla="*/ 30 w 30"/>
                  <a:gd name="T21" fmla="*/ 36 h 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" h="36">
                    <a:moveTo>
                      <a:pt x="3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30" y="36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FF00"/>
              </a:solidFill>
              <a:ln w="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75" name="Freeform 70"/>
              <p:cNvSpPr>
                <a:spLocks/>
              </p:cNvSpPr>
              <p:nvPr/>
            </p:nvSpPr>
            <p:spPr bwMode="auto">
              <a:xfrm>
                <a:off x="2592662" y="5756150"/>
                <a:ext cx="68242" cy="58003"/>
              </a:xfrm>
              <a:custGeom>
                <a:avLst/>
                <a:gdLst>
                  <a:gd name="T0" fmla="*/ 0 w 39"/>
                  <a:gd name="T1" fmla="*/ 0 h 35"/>
                  <a:gd name="T2" fmla="*/ 0 w 39"/>
                  <a:gd name="T3" fmla="*/ 2147483647 h 35"/>
                  <a:gd name="T4" fmla="*/ 2147483647 w 39"/>
                  <a:gd name="T5" fmla="*/ 2147483647 h 35"/>
                  <a:gd name="T6" fmla="*/ 2147483647 w 39"/>
                  <a:gd name="T7" fmla="*/ 0 h 35"/>
                  <a:gd name="T8" fmla="*/ 0 w 39"/>
                  <a:gd name="T9" fmla="*/ 0 h 35"/>
                  <a:gd name="T10" fmla="*/ 0 w 39"/>
                  <a:gd name="T11" fmla="*/ 0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9"/>
                  <a:gd name="T19" fmla="*/ 0 h 35"/>
                  <a:gd name="T20" fmla="*/ 39 w 39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9" h="35">
                    <a:moveTo>
                      <a:pt x="0" y="0"/>
                    </a:moveTo>
                    <a:lnTo>
                      <a:pt x="0" y="35"/>
                    </a:lnTo>
                    <a:lnTo>
                      <a:pt x="39" y="35"/>
                    </a:lnTo>
                    <a:lnTo>
                      <a:pt x="3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CFF"/>
              </a:solidFill>
              <a:ln w="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76" name="Rectangle 71"/>
              <p:cNvSpPr>
                <a:spLocks noChangeArrowheads="1"/>
              </p:cNvSpPr>
              <p:nvPr/>
            </p:nvSpPr>
            <p:spPr bwMode="auto">
              <a:xfrm>
                <a:off x="2592662" y="5888728"/>
                <a:ext cx="934377" cy="58003"/>
              </a:xfrm>
              <a:prstGeom prst="rect">
                <a:avLst/>
              </a:prstGeom>
              <a:solidFill>
                <a:srgbClr val="FF9900"/>
              </a:solidFill>
              <a:ln w="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77" name="Rectangle 72"/>
              <p:cNvSpPr>
                <a:spLocks noChangeArrowheads="1"/>
              </p:cNvSpPr>
              <p:nvPr/>
            </p:nvSpPr>
            <p:spPr bwMode="auto">
              <a:xfrm>
                <a:off x="2592662" y="5968274"/>
                <a:ext cx="598422" cy="58003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78" name="Freeform 73"/>
              <p:cNvSpPr>
                <a:spLocks/>
              </p:cNvSpPr>
              <p:nvPr/>
            </p:nvSpPr>
            <p:spPr bwMode="auto">
              <a:xfrm>
                <a:off x="2592662" y="6046164"/>
                <a:ext cx="379701" cy="54689"/>
              </a:xfrm>
              <a:custGeom>
                <a:avLst/>
                <a:gdLst>
                  <a:gd name="T0" fmla="*/ 2147483647 w 217"/>
                  <a:gd name="T1" fmla="*/ 2147483647 h 33"/>
                  <a:gd name="T2" fmla="*/ 2147483647 w 217"/>
                  <a:gd name="T3" fmla="*/ 0 h 33"/>
                  <a:gd name="T4" fmla="*/ 0 w 217"/>
                  <a:gd name="T5" fmla="*/ 0 h 33"/>
                  <a:gd name="T6" fmla="*/ 0 w 217"/>
                  <a:gd name="T7" fmla="*/ 2147483647 h 33"/>
                  <a:gd name="T8" fmla="*/ 2147483647 w 217"/>
                  <a:gd name="T9" fmla="*/ 2147483647 h 33"/>
                  <a:gd name="T10" fmla="*/ 2147483647 w 217"/>
                  <a:gd name="T11" fmla="*/ 2147483647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7"/>
                  <a:gd name="T19" fmla="*/ 0 h 33"/>
                  <a:gd name="T20" fmla="*/ 217 w 217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7" h="33">
                    <a:moveTo>
                      <a:pt x="217" y="33"/>
                    </a:moveTo>
                    <a:lnTo>
                      <a:pt x="217" y="0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217" y="33"/>
                    </a:lnTo>
                    <a:close/>
                  </a:path>
                </a:pathLst>
              </a:custGeom>
              <a:solidFill>
                <a:srgbClr val="00CCFF"/>
              </a:solidFill>
              <a:ln w="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7175" name="ZoneTexte 22541"/>
            <p:cNvSpPr txBox="1">
              <a:spLocks noChangeArrowheads="1"/>
            </p:cNvSpPr>
            <p:nvPr/>
          </p:nvSpPr>
          <p:spPr bwMode="auto">
            <a:xfrm>
              <a:off x="2407541" y="6235700"/>
              <a:ext cx="39985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fr-FR" b="0" smtClean="0">
                  <a:solidFill>
                    <a:srgbClr val="FFFFFF"/>
                  </a:solidFill>
                </a:rPr>
                <a:t>0 %</a:t>
              </a:r>
            </a:p>
          </p:txBody>
        </p:sp>
        <p:sp>
          <p:nvSpPr>
            <p:cNvPr id="7176" name="ZoneTexte 78"/>
            <p:cNvSpPr txBox="1">
              <a:spLocks noChangeArrowheads="1"/>
            </p:cNvSpPr>
            <p:nvPr/>
          </p:nvSpPr>
          <p:spPr bwMode="auto">
            <a:xfrm>
              <a:off x="3508535" y="6235700"/>
              <a:ext cx="47593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fr-FR" b="0" smtClean="0">
                  <a:solidFill>
                    <a:srgbClr val="FFFFFF"/>
                  </a:solidFill>
                </a:rPr>
                <a:t>10 %</a:t>
              </a:r>
            </a:p>
          </p:txBody>
        </p:sp>
        <p:sp>
          <p:nvSpPr>
            <p:cNvPr id="7177" name="ZoneTexte 79"/>
            <p:cNvSpPr txBox="1">
              <a:spLocks noChangeArrowheads="1"/>
            </p:cNvSpPr>
            <p:nvPr/>
          </p:nvSpPr>
          <p:spPr bwMode="auto">
            <a:xfrm>
              <a:off x="4648360" y="6235700"/>
              <a:ext cx="47593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fr-FR" b="0" smtClean="0">
                  <a:solidFill>
                    <a:srgbClr val="FFFFFF"/>
                  </a:solidFill>
                </a:rPr>
                <a:t>20 %</a:t>
              </a:r>
            </a:p>
          </p:txBody>
        </p:sp>
        <p:sp>
          <p:nvSpPr>
            <p:cNvPr id="7178" name="ZoneTexte 80"/>
            <p:cNvSpPr txBox="1">
              <a:spLocks noChangeArrowheads="1"/>
            </p:cNvSpPr>
            <p:nvPr/>
          </p:nvSpPr>
          <p:spPr bwMode="auto">
            <a:xfrm>
              <a:off x="5788185" y="6235700"/>
              <a:ext cx="47593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fr-FR" b="0" smtClean="0">
                  <a:solidFill>
                    <a:srgbClr val="FFFFFF"/>
                  </a:solidFill>
                </a:rPr>
                <a:t>30 %</a:t>
              </a:r>
            </a:p>
          </p:txBody>
        </p:sp>
        <p:sp>
          <p:nvSpPr>
            <p:cNvPr id="7179" name="ZoneTexte 81"/>
            <p:cNvSpPr txBox="1">
              <a:spLocks noChangeArrowheads="1"/>
            </p:cNvSpPr>
            <p:nvPr/>
          </p:nvSpPr>
          <p:spPr bwMode="auto">
            <a:xfrm>
              <a:off x="6928010" y="6235700"/>
              <a:ext cx="47593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fr-FR" b="0" smtClean="0">
                  <a:solidFill>
                    <a:srgbClr val="FFFFFF"/>
                  </a:solidFill>
                </a:rPr>
                <a:t>40 %</a:t>
              </a:r>
            </a:p>
          </p:txBody>
        </p:sp>
        <p:sp>
          <p:nvSpPr>
            <p:cNvPr id="7180" name="ZoneTexte 82"/>
            <p:cNvSpPr txBox="1">
              <a:spLocks noChangeArrowheads="1"/>
            </p:cNvSpPr>
            <p:nvPr/>
          </p:nvSpPr>
          <p:spPr bwMode="auto">
            <a:xfrm>
              <a:off x="8067835" y="6235700"/>
              <a:ext cx="47593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fr-FR" b="0" smtClean="0">
                  <a:solidFill>
                    <a:srgbClr val="FFFFFF"/>
                  </a:solidFill>
                </a:rPr>
                <a:t>50 %</a:t>
              </a:r>
            </a:p>
          </p:txBody>
        </p:sp>
        <p:sp>
          <p:nvSpPr>
            <p:cNvPr id="7181" name="ZoneTexte 83"/>
            <p:cNvSpPr txBox="1">
              <a:spLocks noChangeArrowheads="1"/>
            </p:cNvSpPr>
            <p:nvPr/>
          </p:nvSpPr>
          <p:spPr bwMode="auto">
            <a:xfrm>
              <a:off x="2103660" y="1314450"/>
              <a:ext cx="43792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fr-FR" b="0" smtClean="0">
                  <a:solidFill>
                    <a:srgbClr val="FFFFFF"/>
                  </a:solidFill>
                </a:rPr>
                <a:t>Sida</a:t>
              </a:r>
            </a:p>
          </p:txBody>
        </p:sp>
        <p:sp>
          <p:nvSpPr>
            <p:cNvPr id="7182" name="ZoneTexte 84"/>
            <p:cNvSpPr txBox="1">
              <a:spLocks noChangeArrowheads="1"/>
            </p:cNvSpPr>
            <p:nvPr/>
          </p:nvSpPr>
          <p:spPr bwMode="auto">
            <a:xfrm>
              <a:off x="461050" y="1603375"/>
              <a:ext cx="208053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fr-FR" b="0" smtClean="0">
                  <a:solidFill>
                    <a:srgbClr val="FFFFFF"/>
                  </a:solidFill>
                </a:rPr>
                <a:t>Cancer non-sida non-hépatique</a:t>
              </a:r>
            </a:p>
          </p:txBody>
        </p:sp>
        <p:sp>
          <p:nvSpPr>
            <p:cNvPr id="7183" name="ZoneTexte 85"/>
            <p:cNvSpPr txBox="1">
              <a:spLocks noChangeArrowheads="1"/>
            </p:cNvSpPr>
            <p:nvPr/>
          </p:nvSpPr>
          <p:spPr bwMode="auto">
            <a:xfrm>
              <a:off x="1259479" y="1884363"/>
              <a:ext cx="12821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fr-FR" b="0" smtClean="0">
                  <a:solidFill>
                    <a:srgbClr val="FFFFFF"/>
                  </a:solidFill>
                </a:rPr>
                <a:t>Maladie hépatique</a:t>
              </a:r>
            </a:p>
          </p:txBody>
        </p:sp>
        <p:sp>
          <p:nvSpPr>
            <p:cNvPr id="7184" name="ZoneTexte 86"/>
            <p:cNvSpPr txBox="1">
              <a:spLocks noChangeArrowheads="1"/>
            </p:cNvSpPr>
            <p:nvPr/>
          </p:nvSpPr>
          <p:spPr bwMode="auto">
            <a:xfrm>
              <a:off x="830231" y="2170113"/>
              <a:ext cx="171135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fr-FR" b="0" smtClean="0">
                  <a:solidFill>
                    <a:srgbClr val="FFFFFF"/>
                  </a:solidFill>
                </a:rPr>
                <a:t>Atteinte cardio-vasculaire</a:t>
              </a:r>
            </a:p>
          </p:txBody>
        </p:sp>
        <p:sp>
          <p:nvSpPr>
            <p:cNvPr id="7185" name="ZoneTexte 87"/>
            <p:cNvSpPr txBox="1">
              <a:spLocks noChangeArrowheads="1"/>
            </p:cNvSpPr>
            <p:nvPr/>
          </p:nvSpPr>
          <p:spPr bwMode="auto">
            <a:xfrm>
              <a:off x="1297618" y="2454275"/>
              <a:ext cx="124397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fr-FR" b="0" smtClean="0">
                  <a:solidFill>
                    <a:srgbClr val="FFFFFF"/>
                  </a:solidFill>
                </a:rPr>
                <a:t>Infection non-sida</a:t>
              </a:r>
            </a:p>
          </p:txBody>
        </p:sp>
        <p:sp>
          <p:nvSpPr>
            <p:cNvPr id="7186" name="ZoneTexte 88"/>
            <p:cNvSpPr txBox="1">
              <a:spLocks noChangeArrowheads="1"/>
            </p:cNvSpPr>
            <p:nvPr/>
          </p:nvSpPr>
          <p:spPr bwMode="auto">
            <a:xfrm>
              <a:off x="1928802" y="2740025"/>
              <a:ext cx="6127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fr-FR" b="0" smtClean="0">
                  <a:solidFill>
                    <a:srgbClr val="FFFFFF"/>
                  </a:solidFill>
                </a:rPr>
                <a:t>Suicide</a:t>
              </a:r>
            </a:p>
          </p:txBody>
        </p:sp>
        <p:sp>
          <p:nvSpPr>
            <p:cNvPr id="7187" name="ZoneTexte 89"/>
            <p:cNvSpPr txBox="1">
              <a:spLocks noChangeArrowheads="1"/>
            </p:cNvSpPr>
            <p:nvPr/>
          </p:nvSpPr>
          <p:spPr bwMode="auto">
            <a:xfrm>
              <a:off x="1841390" y="3024188"/>
              <a:ext cx="70019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fr-FR" b="0" smtClean="0">
                  <a:solidFill>
                    <a:srgbClr val="FFFFFF"/>
                  </a:solidFill>
                </a:rPr>
                <a:t>Accident</a:t>
              </a:r>
            </a:p>
          </p:txBody>
        </p:sp>
        <p:sp>
          <p:nvSpPr>
            <p:cNvPr id="7188" name="ZoneTexte 90"/>
            <p:cNvSpPr txBox="1">
              <a:spLocks noChangeArrowheads="1"/>
            </p:cNvSpPr>
            <p:nvPr/>
          </p:nvSpPr>
          <p:spPr bwMode="auto">
            <a:xfrm>
              <a:off x="1073154" y="3309938"/>
              <a:ext cx="146843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fr-FR" b="0" smtClean="0">
                  <a:solidFill>
                    <a:srgbClr val="FFFFFF"/>
                  </a:solidFill>
                </a:rPr>
                <a:t>Atteinte neurologique</a:t>
              </a:r>
            </a:p>
          </p:txBody>
        </p:sp>
        <p:sp>
          <p:nvSpPr>
            <p:cNvPr id="7189" name="ZoneTexte 91"/>
            <p:cNvSpPr txBox="1">
              <a:spLocks noChangeArrowheads="1"/>
            </p:cNvSpPr>
            <p:nvPr/>
          </p:nvSpPr>
          <p:spPr bwMode="auto">
            <a:xfrm>
              <a:off x="647554" y="3594100"/>
              <a:ext cx="189403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fr-FR" b="0" smtClean="0">
                  <a:solidFill>
                    <a:srgbClr val="FFFFFF"/>
                  </a:solidFill>
                </a:rPr>
                <a:t>Atteinte broncho-pulmonaire</a:t>
              </a:r>
            </a:p>
          </p:txBody>
        </p:sp>
        <p:sp>
          <p:nvSpPr>
            <p:cNvPr id="7190" name="ZoneTexte 92"/>
            <p:cNvSpPr txBox="1">
              <a:spLocks noChangeArrowheads="1"/>
            </p:cNvSpPr>
            <p:nvPr/>
          </p:nvSpPr>
          <p:spPr bwMode="auto">
            <a:xfrm>
              <a:off x="1135447" y="3878263"/>
              <a:ext cx="14061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fr-FR" b="0" smtClean="0">
                  <a:solidFill>
                    <a:srgbClr val="FFFFFF"/>
                  </a:solidFill>
                </a:rPr>
                <a:t>Trouble métabolique</a:t>
              </a:r>
            </a:p>
          </p:txBody>
        </p:sp>
        <p:sp>
          <p:nvSpPr>
            <p:cNvPr id="7191" name="ZoneTexte 93"/>
            <p:cNvSpPr txBox="1">
              <a:spLocks noChangeArrowheads="1"/>
            </p:cNvSpPr>
            <p:nvPr/>
          </p:nvSpPr>
          <p:spPr bwMode="auto">
            <a:xfrm>
              <a:off x="267243" y="4164013"/>
              <a:ext cx="227434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fr-FR" b="0" smtClean="0">
                  <a:solidFill>
                    <a:srgbClr val="FFFFFF"/>
                  </a:solidFill>
                </a:rPr>
                <a:t>Abus drogue/overdose/intoxication</a:t>
              </a:r>
            </a:p>
          </p:txBody>
        </p:sp>
        <p:sp>
          <p:nvSpPr>
            <p:cNvPr id="7192" name="ZoneTexte 94"/>
            <p:cNvSpPr txBox="1">
              <a:spLocks noChangeArrowheads="1"/>
            </p:cNvSpPr>
            <p:nvPr/>
          </p:nvSpPr>
          <p:spPr bwMode="auto">
            <a:xfrm>
              <a:off x="1483922" y="4448175"/>
              <a:ext cx="105766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fr-FR" b="0" smtClean="0">
                  <a:solidFill>
                    <a:srgbClr val="FFFFFF"/>
                  </a:solidFill>
                </a:rPr>
                <a:t>Atteinte rénale</a:t>
              </a:r>
            </a:p>
          </p:txBody>
        </p:sp>
        <p:sp>
          <p:nvSpPr>
            <p:cNvPr id="7193" name="ZoneTexte 95"/>
            <p:cNvSpPr txBox="1">
              <a:spLocks noChangeArrowheads="1"/>
            </p:cNvSpPr>
            <p:nvPr/>
          </p:nvSpPr>
          <p:spPr bwMode="auto">
            <a:xfrm>
              <a:off x="1324290" y="4733925"/>
              <a:ext cx="121729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fr-FR" b="0" smtClean="0">
                  <a:solidFill>
                    <a:srgbClr val="FFFFFF"/>
                  </a:solidFill>
                </a:rPr>
                <a:t>Atteinte digestive</a:t>
              </a:r>
            </a:p>
          </p:txBody>
        </p:sp>
        <p:sp>
          <p:nvSpPr>
            <p:cNvPr id="7194" name="ZoneTexte 96"/>
            <p:cNvSpPr txBox="1">
              <a:spLocks noChangeArrowheads="1"/>
            </p:cNvSpPr>
            <p:nvPr/>
          </p:nvSpPr>
          <p:spPr bwMode="auto">
            <a:xfrm>
              <a:off x="1769034" y="5018088"/>
              <a:ext cx="77255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fr-FR" b="0" smtClean="0">
                  <a:solidFill>
                    <a:srgbClr val="FFFFFF"/>
                  </a:solidFill>
                </a:rPr>
                <a:t>Iatrogénie</a:t>
              </a:r>
            </a:p>
          </p:txBody>
        </p:sp>
        <p:sp>
          <p:nvSpPr>
            <p:cNvPr id="7195" name="ZoneTexte 97"/>
            <p:cNvSpPr txBox="1">
              <a:spLocks noChangeArrowheads="1"/>
            </p:cNvSpPr>
            <p:nvPr/>
          </p:nvSpPr>
          <p:spPr bwMode="auto">
            <a:xfrm>
              <a:off x="1058192" y="5303838"/>
              <a:ext cx="148339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fr-FR" b="0" smtClean="0">
                  <a:solidFill>
                    <a:srgbClr val="FFFFFF"/>
                  </a:solidFill>
                </a:rPr>
                <a:t>Atteinte psychiatrique</a:t>
              </a:r>
            </a:p>
          </p:txBody>
        </p:sp>
        <p:sp>
          <p:nvSpPr>
            <p:cNvPr id="7196" name="ZoneTexte 98"/>
            <p:cNvSpPr txBox="1">
              <a:spLocks noChangeArrowheads="1"/>
            </p:cNvSpPr>
            <p:nvPr/>
          </p:nvSpPr>
          <p:spPr bwMode="auto">
            <a:xfrm>
              <a:off x="2039094" y="5578475"/>
              <a:ext cx="50249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fr-FR" b="0" smtClean="0">
                  <a:solidFill>
                    <a:srgbClr val="FFFFFF"/>
                  </a:solidFill>
                </a:rPr>
                <a:t>Autre</a:t>
              </a:r>
            </a:p>
          </p:txBody>
        </p:sp>
        <p:sp>
          <p:nvSpPr>
            <p:cNvPr id="7197" name="ZoneTexte 99"/>
            <p:cNvSpPr txBox="1">
              <a:spLocks noChangeArrowheads="1"/>
            </p:cNvSpPr>
            <p:nvPr/>
          </p:nvSpPr>
          <p:spPr bwMode="auto">
            <a:xfrm>
              <a:off x="316446" y="5800725"/>
              <a:ext cx="222514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fr-FR" b="0" smtClean="0">
                  <a:solidFill>
                    <a:srgbClr val="FFFFFF"/>
                  </a:solidFill>
                </a:rPr>
                <a:t>Inconnu/décès soudain/inexpliqué</a:t>
              </a:r>
            </a:p>
          </p:txBody>
        </p:sp>
        <p:sp>
          <p:nvSpPr>
            <p:cNvPr id="7198" name="Rectangle 74"/>
            <p:cNvSpPr>
              <a:spLocks noChangeArrowheads="1"/>
            </p:cNvSpPr>
            <p:nvPr/>
          </p:nvSpPr>
          <p:spPr bwMode="auto">
            <a:xfrm>
              <a:off x="4567238" y="2341563"/>
              <a:ext cx="125412" cy="119062"/>
            </a:xfrm>
            <a:prstGeom prst="rect">
              <a:avLst/>
            </a:prstGeom>
            <a:solidFill>
              <a:srgbClr val="FF9900"/>
            </a:solidFill>
            <a:ln w="0">
              <a:solidFill>
                <a:srgbClr val="FF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2000" b="0" smtClean="0">
                <a:solidFill>
                  <a:srgbClr val="FFFFFF"/>
                </a:solidFill>
              </a:endParaRPr>
            </a:p>
          </p:txBody>
        </p:sp>
        <p:sp>
          <p:nvSpPr>
            <p:cNvPr id="7199" name="Rectangle 75"/>
            <p:cNvSpPr>
              <a:spLocks noChangeArrowheads="1"/>
            </p:cNvSpPr>
            <p:nvPr/>
          </p:nvSpPr>
          <p:spPr bwMode="auto">
            <a:xfrm>
              <a:off x="6081713" y="2341563"/>
              <a:ext cx="125412" cy="119062"/>
            </a:xfrm>
            <a:prstGeom prst="rect">
              <a:avLst/>
            </a:prstGeom>
            <a:solidFill>
              <a:srgbClr val="00FF00"/>
            </a:solidFill>
            <a:ln w="0">
              <a:solidFill>
                <a:srgbClr val="00FF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2000" b="0" smtClean="0">
                <a:solidFill>
                  <a:srgbClr val="FFFFFF"/>
                </a:solidFill>
              </a:endParaRPr>
            </a:p>
          </p:txBody>
        </p:sp>
        <p:sp>
          <p:nvSpPr>
            <p:cNvPr id="7200" name="Rectangle 76"/>
            <p:cNvSpPr>
              <a:spLocks noChangeArrowheads="1"/>
            </p:cNvSpPr>
            <p:nvPr/>
          </p:nvSpPr>
          <p:spPr bwMode="auto">
            <a:xfrm>
              <a:off x="7580313" y="2341563"/>
              <a:ext cx="125412" cy="119062"/>
            </a:xfrm>
            <a:prstGeom prst="rect">
              <a:avLst/>
            </a:prstGeom>
            <a:solidFill>
              <a:srgbClr val="00CCFF"/>
            </a:solidFill>
            <a:ln w="0">
              <a:solidFill>
                <a:srgbClr val="00CC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2000" b="0" smtClean="0">
                <a:solidFill>
                  <a:srgbClr val="FFFFFF"/>
                </a:solidFill>
              </a:endParaRPr>
            </a:p>
          </p:txBody>
        </p:sp>
        <p:sp>
          <p:nvSpPr>
            <p:cNvPr id="7201" name="ZoneTexte 100"/>
            <p:cNvSpPr txBox="1">
              <a:spLocks noChangeArrowheads="1"/>
            </p:cNvSpPr>
            <p:nvPr/>
          </p:nvSpPr>
          <p:spPr bwMode="auto">
            <a:xfrm>
              <a:off x="7705725" y="2247900"/>
              <a:ext cx="117544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400" b="0" smtClean="0">
                  <a:solidFill>
                    <a:srgbClr val="FFFFFF"/>
                  </a:solidFill>
                </a:rPr>
                <a:t>Mortalité 2000</a:t>
              </a:r>
            </a:p>
          </p:txBody>
        </p:sp>
        <p:sp>
          <p:nvSpPr>
            <p:cNvPr id="7202" name="ZoneTexte 101"/>
            <p:cNvSpPr txBox="1">
              <a:spLocks noChangeArrowheads="1"/>
            </p:cNvSpPr>
            <p:nvPr/>
          </p:nvSpPr>
          <p:spPr bwMode="auto">
            <a:xfrm>
              <a:off x="6207125" y="2247900"/>
              <a:ext cx="117544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400" b="0" smtClean="0">
                  <a:solidFill>
                    <a:srgbClr val="FFFFFF"/>
                  </a:solidFill>
                </a:rPr>
                <a:t>Mortalité 2005</a:t>
              </a:r>
            </a:p>
          </p:txBody>
        </p:sp>
        <p:sp>
          <p:nvSpPr>
            <p:cNvPr id="7203" name="ZoneTexte 102"/>
            <p:cNvSpPr txBox="1">
              <a:spLocks noChangeArrowheads="1"/>
            </p:cNvSpPr>
            <p:nvPr/>
          </p:nvSpPr>
          <p:spPr bwMode="auto">
            <a:xfrm>
              <a:off x="4692650" y="2247900"/>
              <a:ext cx="117544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400" b="0" smtClean="0">
                  <a:solidFill>
                    <a:srgbClr val="FFFFFF"/>
                  </a:solidFill>
                </a:rPr>
                <a:t>Mortalité 2010</a:t>
              </a:r>
            </a:p>
          </p:txBody>
        </p:sp>
        <p:sp>
          <p:nvSpPr>
            <p:cNvPr id="7204" name="ZoneTexte 98"/>
            <p:cNvSpPr txBox="1">
              <a:spLocks noChangeArrowheads="1"/>
            </p:cNvSpPr>
            <p:nvPr/>
          </p:nvSpPr>
          <p:spPr bwMode="auto">
            <a:xfrm>
              <a:off x="7988300" y="1362075"/>
              <a:ext cx="47593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b="0" smtClean="0">
                  <a:solidFill>
                    <a:srgbClr val="FFFFFF"/>
                  </a:solidFill>
                </a:rPr>
                <a:t>47 %</a:t>
              </a:r>
            </a:p>
          </p:txBody>
        </p:sp>
        <p:sp>
          <p:nvSpPr>
            <p:cNvPr id="7205" name="ZoneTexte 99"/>
            <p:cNvSpPr txBox="1">
              <a:spLocks noChangeArrowheads="1"/>
            </p:cNvSpPr>
            <p:nvPr/>
          </p:nvSpPr>
          <p:spPr bwMode="auto">
            <a:xfrm>
              <a:off x="5440363" y="1135063"/>
              <a:ext cx="47593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b="0" smtClean="0">
                  <a:solidFill>
                    <a:srgbClr val="FFFFFF"/>
                  </a:solidFill>
                </a:rPr>
                <a:t>25 %</a:t>
              </a:r>
            </a:p>
          </p:txBody>
        </p:sp>
        <p:sp>
          <p:nvSpPr>
            <p:cNvPr id="7206" name="ZoneTexte 100"/>
            <p:cNvSpPr txBox="1">
              <a:spLocks noChangeArrowheads="1"/>
            </p:cNvSpPr>
            <p:nvPr/>
          </p:nvSpPr>
          <p:spPr bwMode="auto">
            <a:xfrm>
              <a:off x="6699250" y="1222375"/>
              <a:ext cx="47593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b="0" smtClean="0">
                  <a:solidFill>
                    <a:srgbClr val="FFFFFF"/>
                  </a:solidFill>
                </a:rPr>
                <a:t>36 %</a:t>
              </a:r>
            </a:p>
          </p:txBody>
        </p:sp>
        <p:sp>
          <p:nvSpPr>
            <p:cNvPr id="7207" name="ZoneTexte 102"/>
            <p:cNvSpPr txBox="1">
              <a:spLocks noChangeArrowheads="1"/>
            </p:cNvSpPr>
            <p:nvPr/>
          </p:nvSpPr>
          <p:spPr bwMode="auto">
            <a:xfrm>
              <a:off x="5153025" y="1497013"/>
              <a:ext cx="47593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b="0" smtClean="0">
                  <a:solidFill>
                    <a:srgbClr val="FFFFFF"/>
                  </a:solidFill>
                </a:rPr>
                <a:t>22 %</a:t>
              </a:r>
            </a:p>
          </p:txBody>
        </p:sp>
        <p:sp>
          <p:nvSpPr>
            <p:cNvPr id="7208" name="ZoneTexte 103"/>
            <p:cNvSpPr txBox="1">
              <a:spLocks noChangeArrowheads="1"/>
            </p:cNvSpPr>
            <p:nvPr/>
          </p:nvSpPr>
          <p:spPr bwMode="auto">
            <a:xfrm>
              <a:off x="3803650" y="1695450"/>
              <a:ext cx="4657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b="0" smtClean="0">
                  <a:solidFill>
                    <a:srgbClr val="FFFFFF"/>
                  </a:solidFill>
                </a:rPr>
                <a:t>11 %</a:t>
              </a:r>
            </a:p>
          </p:txBody>
        </p:sp>
        <p:sp>
          <p:nvSpPr>
            <p:cNvPr id="7209" name="ZoneTexte 104"/>
            <p:cNvSpPr txBox="1">
              <a:spLocks noChangeArrowheads="1"/>
            </p:cNvSpPr>
            <p:nvPr/>
          </p:nvSpPr>
          <p:spPr bwMode="auto">
            <a:xfrm>
              <a:off x="4502150" y="1638300"/>
              <a:ext cx="47593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b="0" smtClean="0">
                  <a:solidFill>
                    <a:srgbClr val="FFFFFF"/>
                  </a:solidFill>
                </a:rPr>
                <a:t>17 %</a:t>
              </a:r>
            </a:p>
          </p:txBody>
        </p:sp>
        <p:sp>
          <p:nvSpPr>
            <p:cNvPr id="7210" name="ZoneTexte 105"/>
            <p:cNvSpPr txBox="1">
              <a:spLocks noChangeArrowheads="1"/>
            </p:cNvSpPr>
            <p:nvPr/>
          </p:nvSpPr>
          <p:spPr bwMode="auto">
            <a:xfrm>
              <a:off x="3992563" y="1965325"/>
              <a:ext cx="47593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b="0" smtClean="0">
                  <a:solidFill>
                    <a:srgbClr val="FFFFFF"/>
                  </a:solidFill>
                </a:rPr>
                <a:t>13 %</a:t>
              </a:r>
            </a:p>
          </p:txBody>
        </p:sp>
        <p:sp>
          <p:nvSpPr>
            <p:cNvPr id="7211" name="ZoneTexte 106"/>
            <p:cNvSpPr txBox="1">
              <a:spLocks noChangeArrowheads="1"/>
            </p:cNvSpPr>
            <p:nvPr/>
          </p:nvSpPr>
          <p:spPr bwMode="auto">
            <a:xfrm>
              <a:off x="4251325" y="1863725"/>
              <a:ext cx="47593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b="0" smtClean="0">
                  <a:solidFill>
                    <a:srgbClr val="FFFFFF"/>
                  </a:solidFill>
                </a:rPr>
                <a:t>15 %</a:t>
              </a:r>
            </a:p>
          </p:txBody>
        </p:sp>
        <p:sp>
          <p:nvSpPr>
            <p:cNvPr id="7212" name="ZoneTexte 107"/>
            <p:cNvSpPr txBox="1">
              <a:spLocks noChangeArrowheads="1"/>
            </p:cNvSpPr>
            <p:nvPr/>
          </p:nvSpPr>
          <p:spPr bwMode="auto">
            <a:xfrm>
              <a:off x="3704009" y="2071946"/>
              <a:ext cx="47593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b="0" dirty="0" smtClean="0">
                  <a:solidFill>
                    <a:srgbClr val="FFFFFF"/>
                  </a:solidFill>
                </a:rPr>
                <a:t>10 %</a:t>
              </a:r>
            </a:p>
          </p:txBody>
        </p:sp>
        <p:sp>
          <p:nvSpPr>
            <p:cNvPr id="7214" name="ZoneTexte 109"/>
            <p:cNvSpPr txBox="1">
              <a:spLocks noChangeArrowheads="1"/>
            </p:cNvSpPr>
            <p:nvPr/>
          </p:nvSpPr>
          <p:spPr bwMode="auto">
            <a:xfrm>
              <a:off x="3472810" y="2232025"/>
              <a:ext cx="39985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b="0" smtClean="0">
                  <a:solidFill>
                    <a:srgbClr val="FFFFFF"/>
                  </a:solidFill>
                </a:rPr>
                <a:t>7 %</a:t>
              </a:r>
            </a:p>
          </p:txBody>
        </p:sp>
        <p:sp>
          <p:nvSpPr>
            <p:cNvPr id="7215" name="ZoneTexte 110"/>
            <p:cNvSpPr txBox="1">
              <a:spLocks noChangeArrowheads="1"/>
            </p:cNvSpPr>
            <p:nvPr/>
          </p:nvSpPr>
          <p:spPr bwMode="auto">
            <a:xfrm>
              <a:off x="4260850" y="4093545"/>
              <a:ext cx="2288404" cy="640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buClr>
                  <a:srgbClr val="FFFF00"/>
                </a:buClr>
                <a:buFontTx/>
                <a:buChar char="•"/>
              </a:pPr>
              <a:r>
                <a:rPr lang="fr-FR" sz="1600" b="0" dirty="0" smtClean="0">
                  <a:solidFill>
                    <a:srgbClr val="FFFFFF"/>
                  </a:solidFill>
                </a:rPr>
                <a:t>Fumeurs = 71 %</a:t>
              </a:r>
            </a:p>
            <a:p>
              <a:pPr>
                <a:buClr>
                  <a:srgbClr val="FFFF00"/>
                </a:buClr>
                <a:buFontTx/>
                <a:buChar char="•"/>
              </a:pPr>
              <a:r>
                <a:rPr lang="fr-FR" sz="1600" b="0" dirty="0" smtClean="0">
                  <a:solidFill>
                    <a:srgbClr val="FFFFFF"/>
                  </a:solidFill>
                </a:rPr>
                <a:t>Alcooliques = 25 %</a:t>
              </a:r>
            </a:p>
            <a:p>
              <a:pPr>
                <a:buClr>
                  <a:srgbClr val="FFFF00"/>
                </a:buClr>
                <a:buFontTx/>
                <a:buChar char="•"/>
              </a:pPr>
              <a:r>
                <a:rPr lang="fr-FR" sz="1600" b="0" dirty="0" smtClean="0">
                  <a:solidFill>
                    <a:srgbClr val="FFFFFF"/>
                  </a:solidFill>
                </a:rPr>
                <a:t>CD4 &gt; 500 : 20%</a:t>
              </a:r>
            </a:p>
            <a:p>
              <a:pPr>
                <a:buClr>
                  <a:srgbClr val="FFFF00"/>
                </a:buClr>
                <a:buFontTx/>
                <a:buChar char="•"/>
              </a:pPr>
              <a:r>
                <a:rPr lang="fr-FR" sz="1600" b="0" dirty="0" smtClean="0">
                  <a:solidFill>
                    <a:srgbClr val="FFFFFF"/>
                  </a:solidFill>
                </a:rPr>
                <a:t>CV &lt; 50 cop/ml : 56%</a:t>
              </a:r>
            </a:p>
          </p:txBody>
        </p:sp>
      </p:grp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9968507" y="46041"/>
            <a:ext cx="2559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fr-FR" sz="1000" b="0" smtClean="0">
                <a:solidFill>
                  <a:srgbClr val="FFFFFF"/>
                </a:solidFill>
                <a:cs typeface="Arial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432525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1"/>
          <p:cNvSpPr txBox="1">
            <a:spLocks noChangeArrowheads="1"/>
          </p:cNvSpPr>
          <p:nvPr/>
        </p:nvSpPr>
        <p:spPr bwMode="auto">
          <a:xfrm>
            <a:off x="997935" y="2297113"/>
            <a:ext cx="9083285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3600" b="0" dirty="0">
                <a:solidFill>
                  <a:srgbClr val="000000"/>
                </a:solidFill>
              </a:rPr>
              <a:t>Infection par le </a:t>
            </a:r>
            <a:r>
              <a:rPr lang="fr-FR" sz="3600" b="0" dirty="0" smtClean="0">
                <a:solidFill>
                  <a:srgbClr val="000000"/>
                </a:solidFill>
              </a:rPr>
              <a:t>VIH</a:t>
            </a:r>
          </a:p>
          <a:p>
            <a:pPr>
              <a:spcBef>
                <a:spcPct val="50000"/>
              </a:spcBef>
            </a:pPr>
            <a:endParaRPr lang="fr-FR" sz="3600" b="0" dirty="0" smtClean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fr-FR" sz="2000" b="0" dirty="0" smtClean="0">
                <a:solidFill>
                  <a:srgbClr val="000000"/>
                </a:solidFill>
              </a:rPr>
              <a:t>3</a:t>
            </a:r>
            <a:r>
              <a:rPr lang="fr-FR" sz="2000" b="0" baseline="30000" dirty="0" smtClean="0">
                <a:solidFill>
                  <a:srgbClr val="000000"/>
                </a:solidFill>
              </a:rPr>
              <a:t>ème</a:t>
            </a:r>
            <a:r>
              <a:rPr lang="fr-FR" sz="2000" b="0" dirty="0" smtClean="0">
                <a:solidFill>
                  <a:srgbClr val="000000"/>
                </a:solidFill>
              </a:rPr>
              <a:t>  partie : Primo-infection, grossesse, complication de l’infection par le VIH </a:t>
            </a:r>
            <a:endParaRPr lang="fr-FR" sz="2000" b="0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endParaRPr lang="fr-FR" sz="2000" b="0" dirty="0">
              <a:solidFill>
                <a:srgbClr val="000000"/>
              </a:solidFill>
            </a:endParaRPr>
          </a:p>
        </p:txBody>
      </p:sp>
      <p:pic>
        <p:nvPicPr>
          <p:cNvPr id="65538" name="Picture 12" descr="Globe tournant"/>
          <p:cNvPicPr>
            <a:picLocks noGrp="1" noChangeAspect="1" noChangeArrowheads="1" noCrop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94700" y="306388"/>
            <a:ext cx="1444625" cy="1284287"/>
          </a:xfrm>
        </p:spPr>
      </p:pic>
      <p:pic>
        <p:nvPicPr>
          <p:cNvPr id="65540" name="Picture 4" descr="LogoCoreVIH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3" y="144463"/>
            <a:ext cx="1400175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409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Résumé des épisodes précédents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4350" y="1402984"/>
            <a:ext cx="9258300" cy="4723180"/>
          </a:xfrm>
        </p:spPr>
        <p:txBody>
          <a:bodyPr/>
          <a:lstStyle/>
          <a:p>
            <a:r>
              <a:rPr lang="fr-FR" sz="2400" dirty="0" smtClean="0"/>
              <a:t>33 millions de séropositifs dans le monde</a:t>
            </a:r>
          </a:p>
          <a:p>
            <a:pPr lvl="1"/>
            <a:r>
              <a:rPr lang="fr-FR" sz="2000" dirty="0" smtClean="0"/>
              <a:t>150 000 en France</a:t>
            </a:r>
          </a:p>
          <a:p>
            <a:r>
              <a:rPr lang="fr-FR" sz="2400" dirty="0" smtClean="0"/>
              <a:t>Une épidémie active chez les HSH</a:t>
            </a:r>
          </a:p>
          <a:p>
            <a:pPr lvl="1"/>
            <a:r>
              <a:rPr lang="fr-FR" sz="2000" dirty="0" smtClean="0"/>
              <a:t>Séroprévalence 2010 : 17% contre 0.37% dans la population générale</a:t>
            </a:r>
          </a:p>
          <a:p>
            <a:r>
              <a:rPr lang="fr-FR" sz="2400" dirty="0" smtClean="0"/>
              <a:t>Des traitements multiples (&gt;20 molécules)</a:t>
            </a:r>
          </a:p>
          <a:p>
            <a:pPr lvl="1"/>
            <a:r>
              <a:rPr lang="fr-FR" sz="2000" dirty="0" smtClean="0"/>
              <a:t>La trithérapie reste la base</a:t>
            </a:r>
          </a:p>
          <a:p>
            <a:pPr lvl="1"/>
            <a:r>
              <a:rPr lang="fr-FR" sz="2000" dirty="0" smtClean="0"/>
              <a:t>Efficacité majeure : 80% de succès virologique</a:t>
            </a:r>
          </a:p>
          <a:p>
            <a:pPr lvl="1"/>
            <a:r>
              <a:rPr lang="fr-FR" sz="2000" dirty="0" smtClean="0"/>
              <a:t>Des effets secondaires majeurs dans les années 1990/2005, en voie de disparition</a:t>
            </a:r>
          </a:p>
          <a:p>
            <a:r>
              <a:rPr lang="fr-FR" sz="2400" dirty="0" smtClean="0"/>
              <a:t>Une morbi-mortalité qui évolue</a:t>
            </a:r>
          </a:p>
          <a:p>
            <a:pPr lvl="1"/>
            <a:r>
              <a:rPr lang="fr-FR" sz="2000" dirty="0" smtClean="0">
                <a:latin typeface="Wingdings"/>
                <a:ea typeface="Wingdings"/>
                <a:cs typeface="Wingdings"/>
                <a:sym typeface="Wingdings"/>
              </a:rPr>
              <a:t> </a:t>
            </a:r>
            <a:r>
              <a:rPr lang="fr-FR" sz="2000" dirty="0" smtClean="0"/>
              <a:t>++++ des cas de sida</a:t>
            </a:r>
          </a:p>
          <a:p>
            <a:pPr lvl="1"/>
            <a:r>
              <a:rPr lang="fr-FR" sz="2000" dirty="0" smtClean="0">
                <a:latin typeface="Wingdings"/>
                <a:ea typeface="Wingdings"/>
                <a:cs typeface="Wingdings"/>
                <a:sym typeface="Wingdings"/>
              </a:rPr>
              <a:t></a:t>
            </a:r>
            <a:r>
              <a:rPr lang="fr-FR" sz="2000" dirty="0" smtClean="0"/>
              <a:t> de la mortalité cardio vasculaire et par cancers</a:t>
            </a:r>
          </a:p>
          <a:p>
            <a:pPr lvl="1"/>
            <a:r>
              <a:rPr lang="fr-FR" sz="2000" b="1" dirty="0" smtClean="0"/>
              <a:t>Poids ++++++++ du tabac</a:t>
            </a:r>
          </a:p>
          <a:p>
            <a:pPr lvl="1"/>
            <a:endParaRPr lang="fr-FR" sz="2000" dirty="0" smtClean="0"/>
          </a:p>
          <a:p>
            <a:pPr lvl="1"/>
            <a:endParaRPr lang="fr-FR" sz="2000" dirty="0" smtClean="0"/>
          </a:p>
          <a:p>
            <a:endParaRPr lang="fr-FR" sz="2400" dirty="0" smtClean="0"/>
          </a:p>
          <a:p>
            <a:endParaRPr lang="fr-FR" sz="2400" dirty="0" smtClean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74304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639246"/>
          </a:xfrm>
        </p:spPr>
        <p:txBody>
          <a:bodyPr/>
          <a:lstStyle/>
          <a:p>
            <a:r>
              <a:rPr lang="fr-FR" dirty="0" smtClean="0"/>
              <a:t>Pour toute IST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74642" y="1600200"/>
            <a:ext cx="8898007" cy="4525963"/>
          </a:xfrm>
        </p:spPr>
        <p:txBody>
          <a:bodyPr/>
          <a:lstStyle/>
          <a:p>
            <a:r>
              <a:rPr lang="fr-FR" dirty="0" smtClean="0"/>
              <a:t>Prélever (si possible) et traiter en probabiliste</a:t>
            </a:r>
          </a:p>
          <a:p>
            <a:r>
              <a:rPr lang="fr-FR" dirty="0" smtClean="0"/>
              <a:t>Rechercher d’autres IST</a:t>
            </a:r>
          </a:p>
          <a:p>
            <a:pPr lvl="1"/>
            <a:r>
              <a:rPr lang="fr-FR" dirty="0" smtClean="0"/>
              <a:t>Dont l’infection par le VIH</a:t>
            </a:r>
          </a:p>
          <a:p>
            <a:r>
              <a:rPr lang="fr-FR" dirty="0" smtClean="0"/>
              <a:t>Dépister et traiter les partenaires sexuels</a:t>
            </a:r>
          </a:p>
          <a:p>
            <a:r>
              <a:rPr lang="fr-FR" dirty="0" smtClean="0"/>
              <a:t>Protéger les rapports jusqu’à guérison</a:t>
            </a:r>
          </a:p>
        </p:txBody>
      </p:sp>
    </p:spTree>
    <p:extLst>
      <p:ext uri="{BB962C8B-B14F-4D97-AF65-F5344CB8AC3E}">
        <p14:creationId xmlns:p14="http://schemas.microsoft.com/office/powerpoint/2010/main" val="397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534854"/>
          </a:xfrm>
        </p:spPr>
        <p:txBody>
          <a:bodyPr/>
          <a:lstStyle/>
          <a:p>
            <a:r>
              <a:rPr lang="fr-FR" dirty="0" smtClean="0"/>
              <a:t>Albert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Sur vos conseils, un des partenaires sexuels de Luis vient vous consulter pour réaliser un dépistage. A l’examen clinique vous le trouvez un peu </a:t>
            </a:r>
            <a:r>
              <a:rPr lang="fr-FR" dirty="0" smtClean="0"/>
              <a:t>fébrile.</a:t>
            </a:r>
          </a:p>
          <a:p>
            <a:pPr lvl="1"/>
            <a:r>
              <a:rPr lang="fr-FR" dirty="0" smtClean="0"/>
              <a:t>Quels </a:t>
            </a:r>
            <a:r>
              <a:rPr lang="fr-FR" dirty="0"/>
              <a:t>autres signes cliniques allez-vous rechercher pour savoir s’il s’agit d’une primo-infection VIH </a:t>
            </a:r>
          </a:p>
          <a:p>
            <a:pPr lvl="1"/>
            <a:r>
              <a:rPr lang="fr-FR" dirty="0" smtClean="0"/>
              <a:t>Quels </a:t>
            </a:r>
            <a:r>
              <a:rPr lang="fr-FR" dirty="0"/>
              <a:t>examens biologiques prescrire ?</a:t>
            </a:r>
            <a:r>
              <a:rPr lang="en-GB" dirty="0"/>
              <a:t> </a:t>
            </a:r>
            <a:endParaRPr lang="en-GB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14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634797"/>
          </a:xfrm>
        </p:spPr>
        <p:txBody>
          <a:bodyPr/>
          <a:lstStyle/>
          <a:p>
            <a:r>
              <a:rPr lang="fr-FR" sz="3200" dirty="0" smtClean="0"/>
              <a:t>Albert : Signes cliniques de la primo-infection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/>
              <a:t>E</a:t>
            </a:r>
            <a:r>
              <a:rPr lang="fr-FR" dirty="0" smtClean="0"/>
              <a:t>ruption cutanée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Conjonctivite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Adénopathies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Diarrhées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Ulcération génitale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025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634797"/>
          </a:xfrm>
        </p:spPr>
        <p:txBody>
          <a:bodyPr/>
          <a:lstStyle/>
          <a:p>
            <a:r>
              <a:rPr lang="fr-FR" dirty="0" smtClean="0"/>
              <a:t>Albert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/>
              <a:t>E</a:t>
            </a:r>
            <a:r>
              <a:rPr lang="fr-FR" dirty="0" smtClean="0"/>
              <a:t>ruption cutanée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Conjonctivite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Adénopathies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Diarrhées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Ulcération génitale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763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 smtClean="0"/>
              <a:t>Albert : </a:t>
            </a:r>
            <a:r>
              <a:rPr lang="fr-FR" sz="3600" dirty="0"/>
              <a:t>Examens biologiques à </a:t>
            </a:r>
            <a:r>
              <a:rPr lang="fr-FR" sz="3600" dirty="0" smtClean="0"/>
              <a:t>prescrire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/>
              <a:t>NFS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Plaquettes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Test sérologique VIH rapide de type « TROD »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Test sérologique VIH-ELISA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Transaminases</a:t>
            </a:r>
          </a:p>
        </p:txBody>
      </p:sp>
    </p:spTree>
    <p:extLst>
      <p:ext uri="{BB962C8B-B14F-4D97-AF65-F5344CB8AC3E}">
        <p14:creationId xmlns:p14="http://schemas.microsoft.com/office/powerpoint/2010/main" val="269791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Albert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/>
              <a:t>NFS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Plaquettes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Test sérologique VIH rapide de type « TROD »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Test sérologique VIH-ELISA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Transaminases</a:t>
            </a:r>
          </a:p>
        </p:txBody>
      </p:sp>
    </p:spTree>
    <p:extLst>
      <p:ext uri="{BB962C8B-B14F-4D97-AF65-F5344CB8AC3E}">
        <p14:creationId xmlns:p14="http://schemas.microsoft.com/office/powerpoint/2010/main" val="98216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88950" y="0"/>
            <a:ext cx="9258300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 smtClean="0">
                <a:cs typeface="+mj-cs"/>
              </a:rPr>
              <a:t>Primo-infection</a:t>
            </a:r>
          </a:p>
        </p:txBody>
      </p:sp>
      <p:sp>
        <p:nvSpPr>
          <p:cNvPr id="157698" name="Rectangle 3"/>
          <p:cNvSpPr>
            <a:spLocks noGrp="1" noChangeArrowheads="1"/>
          </p:cNvSpPr>
          <p:nvPr>
            <p:ph idx="1"/>
          </p:nvPr>
        </p:nvSpPr>
        <p:spPr>
          <a:xfrm>
            <a:off x="514349" y="1809321"/>
            <a:ext cx="9646047" cy="4659742"/>
          </a:xfrm>
        </p:spPr>
        <p:txBody>
          <a:bodyPr/>
          <a:lstStyle/>
          <a:p>
            <a:pPr eaLnBrk="1" hangingPunct="1"/>
            <a:r>
              <a:rPr lang="fr-FR" dirty="0">
                <a:latin typeface="Arial" charset="0"/>
                <a:ea typeface="ＭＳ Ｐゴシック" charset="0"/>
              </a:rPr>
              <a:t>Entre 2 et 6 semaines après le contage</a:t>
            </a:r>
          </a:p>
          <a:p>
            <a:pPr eaLnBrk="1" hangingPunct="1"/>
            <a:r>
              <a:rPr lang="fr-FR" dirty="0">
                <a:latin typeface="Arial" charset="0"/>
                <a:ea typeface="ＭＳ Ｐゴシック" charset="0"/>
              </a:rPr>
              <a:t>75% de formes </a:t>
            </a:r>
            <a:r>
              <a:rPr lang="fr-FR" u="sng" dirty="0">
                <a:latin typeface="Arial" charset="0"/>
                <a:ea typeface="ＭＳ Ｐゴシック" charset="0"/>
              </a:rPr>
              <a:t>symptomatiques</a:t>
            </a:r>
            <a:endParaRPr lang="fr-FR" dirty="0"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fr-FR" dirty="0">
                <a:latin typeface="Arial" charset="0"/>
                <a:ea typeface="ＭＳ Ｐゴシック" charset="0"/>
              </a:rPr>
              <a:t>Clinique</a:t>
            </a:r>
          </a:p>
          <a:p>
            <a:pPr lvl="2" eaLnBrk="1" hangingPunct="1"/>
            <a:r>
              <a:rPr lang="fr-FR" dirty="0">
                <a:latin typeface="Arial" charset="0"/>
                <a:ea typeface="ＭＳ Ｐゴシック" charset="0"/>
              </a:rPr>
              <a:t>Fièvre, éruption, myalgies, adénopathies, diarrhées ulcérations buccales, génitales</a:t>
            </a:r>
          </a:p>
          <a:p>
            <a:pPr lvl="3" eaLnBrk="1" hangingPunct="1"/>
            <a:r>
              <a:rPr lang="fr-FR" dirty="0">
                <a:latin typeface="Arial" charset="0"/>
                <a:ea typeface="ＭＳ Ｐゴシック" charset="0"/>
              </a:rPr>
              <a:t>« </a:t>
            </a:r>
            <a:r>
              <a:rPr lang="fr-FR" b="1" dirty="0">
                <a:latin typeface="Arial" charset="0"/>
                <a:ea typeface="ＭＳ Ｐゴシック" charset="0"/>
                <a:sym typeface="Symbol" charset="0"/>
              </a:rPr>
              <a:t> grippal avec éruption de </a:t>
            </a:r>
            <a:r>
              <a:rPr lang="fr-FR" b="1" dirty="0" smtClean="0">
                <a:latin typeface="Arial" charset="0"/>
                <a:ea typeface="ＭＳ Ｐゴシック" charset="0"/>
                <a:sym typeface="Symbol" charset="0"/>
              </a:rPr>
              <a:t>l'</a:t>
            </a:r>
            <a:r>
              <a:rPr lang="fr-FR" altLang="ja-JP" b="1" dirty="0" smtClean="0">
                <a:latin typeface="Arial" charset="0"/>
                <a:ea typeface="ＭＳ Ｐゴシック" charset="0"/>
                <a:sym typeface="Symbol" charset="0"/>
              </a:rPr>
              <a:t>adulte </a:t>
            </a:r>
            <a:r>
              <a:rPr lang="fr-FR" altLang="ja-JP" b="1" dirty="0">
                <a:latin typeface="Arial" charset="0"/>
                <a:ea typeface="ＭＳ Ｐゴシック" charset="0"/>
                <a:sym typeface="Symbol" charset="0"/>
              </a:rPr>
              <a:t>sexuellement actif</a:t>
            </a:r>
            <a:r>
              <a:rPr lang="fr-FR" altLang="ja-JP" dirty="0">
                <a:latin typeface="Arial" charset="0"/>
                <a:ea typeface="ＭＳ Ｐゴシック" charset="0"/>
                <a:sym typeface="Symbol" charset="0"/>
              </a:rPr>
              <a:t> »</a:t>
            </a:r>
          </a:p>
          <a:p>
            <a:pPr lvl="2" eaLnBrk="1" hangingPunct="1"/>
            <a:r>
              <a:rPr lang="fr-FR" dirty="0">
                <a:latin typeface="Arial" charset="0"/>
                <a:ea typeface="ＭＳ Ｐゴシック" charset="0"/>
                <a:sym typeface="Symbol" charset="0"/>
              </a:rPr>
              <a:t>Parfois associée à des manifestations neurologiques </a:t>
            </a:r>
            <a:r>
              <a:rPr lang="en-US" dirty="0">
                <a:latin typeface="Arial" charset="0"/>
                <a:ea typeface="ＭＳ Ｐゴシック" charset="0"/>
                <a:cs typeface="Arial" charset="0"/>
                <a:sym typeface="Symbol" charset="0"/>
              </a:rPr>
              <a:t>± graves</a:t>
            </a:r>
          </a:p>
          <a:p>
            <a:pPr lvl="1" eaLnBrk="1" hangingPunct="1"/>
            <a:r>
              <a:rPr lang="fr-FR" dirty="0">
                <a:latin typeface="Arial" charset="0"/>
                <a:ea typeface="ＭＳ Ｐゴシック" charset="0"/>
                <a:sym typeface="Symbol" charset="0"/>
              </a:rPr>
              <a:t>Biologique</a:t>
            </a:r>
          </a:p>
          <a:p>
            <a:pPr lvl="2" eaLnBrk="1" hangingPunct="1"/>
            <a:r>
              <a:rPr lang="fr-FR" dirty="0">
                <a:latin typeface="Arial" charset="0"/>
                <a:ea typeface="ＭＳ Ｐゴシック" charset="0"/>
                <a:sym typeface="Symbol" charset="0"/>
              </a:rPr>
              <a:t>Leuco-neutropénie, thrombopénie, </a:t>
            </a:r>
            <a:r>
              <a:rPr lang="fr-FR" b="1" dirty="0">
                <a:latin typeface="Arial" charset="0"/>
                <a:ea typeface="ＭＳ Ｐゴシック" charset="0"/>
                <a:sym typeface="Symbol" charset="0"/>
              </a:rPr>
              <a:t> </a:t>
            </a:r>
            <a:r>
              <a:rPr lang="fr-FR" b="1" dirty="0" err="1">
                <a:latin typeface="Arial" charset="0"/>
                <a:ea typeface="ＭＳ Ｐゴシック" charset="0"/>
                <a:sym typeface="Symbol" charset="0"/>
              </a:rPr>
              <a:t>mononucléosique</a:t>
            </a:r>
            <a:r>
              <a:rPr lang="fr-FR" dirty="0">
                <a:latin typeface="Arial" charset="0"/>
                <a:ea typeface="ＭＳ Ｐゴシック" charset="0"/>
                <a:sym typeface="Symbol" charset="0"/>
              </a:rPr>
              <a:t>, cytolyse</a:t>
            </a:r>
          </a:p>
        </p:txBody>
      </p:sp>
    </p:spTree>
    <p:extLst>
      <p:ext uri="{BB962C8B-B14F-4D97-AF65-F5344CB8AC3E}">
        <p14:creationId xmlns:p14="http://schemas.microsoft.com/office/powerpoint/2010/main" val="284733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Line 87"/>
          <p:cNvSpPr>
            <a:spLocks noChangeShapeType="1"/>
          </p:cNvSpPr>
          <p:nvPr/>
        </p:nvSpPr>
        <p:spPr bwMode="auto">
          <a:xfrm>
            <a:off x="2305647" y="4124325"/>
            <a:ext cx="671155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197" name="Freeform 125"/>
          <p:cNvSpPr>
            <a:spLocks/>
          </p:cNvSpPr>
          <p:nvPr/>
        </p:nvSpPr>
        <p:spPr bwMode="auto">
          <a:xfrm>
            <a:off x="3857625" y="2805114"/>
            <a:ext cx="2564606" cy="1595437"/>
          </a:xfrm>
          <a:custGeom>
            <a:avLst/>
            <a:gdLst>
              <a:gd name="T0" fmla="*/ 0 w 1436"/>
              <a:gd name="T1" fmla="*/ 1005 h 1005"/>
              <a:gd name="T2" fmla="*/ 228 w 1436"/>
              <a:gd name="T3" fmla="*/ 873 h 1005"/>
              <a:gd name="T4" fmla="*/ 364 w 1436"/>
              <a:gd name="T5" fmla="*/ 617 h 1005"/>
              <a:gd name="T6" fmla="*/ 520 w 1436"/>
              <a:gd name="T7" fmla="*/ 189 h 1005"/>
              <a:gd name="T8" fmla="*/ 700 w 1436"/>
              <a:gd name="T9" fmla="*/ 17 h 1005"/>
              <a:gd name="T10" fmla="*/ 860 w 1436"/>
              <a:gd name="T11" fmla="*/ 89 h 1005"/>
              <a:gd name="T12" fmla="*/ 1000 w 1436"/>
              <a:gd name="T13" fmla="*/ 385 h 1005"/>
              <a:gd name="T14" fmla="*/ 1108 w 1436"/>
              <a:gd name="T15" fmla="*/ 633 h 1005"/>
              <a:gd name="T16" fmla="*/ 1264 w 1436"/>
              <a:gd name="T17" fmla="*/ 833 h 1005"/>
              <a:gd name="T18" fmla="*/ 1436 w 1436"/>
              <a:gd name="T19" fmla="*/ 973 h 100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436"/>
              <a:gd name="T31" fmla="*/ 0 h 1005"/>
              <a:gd name="T32" fmla="*/ 1436 w 1436"/>
              <a:gd name="T33" fmla="*/ 1005 h 100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436" h="1005">
                <a:moveTo>
                  <a:pt x="0" y="1005"/>
                </a:moveTo>
                <a:cubicBezTo>
                  <a:pt x="83" y="971"/>
                  <a:pt x="167" y="938"/>
                  <a:pt x="228" y="873"/>
                </a:cubicBezTo>
                <a:cubicBezTo>
                  <a:pt x="289" y="808"/>
                  <a:pt x="315" y="731"/>
                  <a:pt x="364" y="617"/>
                </a:cubicBezTo>
                <a:cubicBezTo>
                  <a:pt x="413" y="503"/>
                  <a:pt x="464" y="289"/>
                  <a:pt x="520" y="189"/>
                </a:cubicBezTo>
                <a:cubicBezTo>
                  <a:pt x="576" y="89"/>
                  <a:pt x="643" y="34"/>
                  <a:pt x="700" y="17"/>
                </a:cubicBezTo>
                <a:cubicBezTo>
                  <a:pt x="757" y="0"/>
                  <a:pt x="810" y="28"/>
                  <a:pt x="860" y="89"/>
                </a:cubicBezTo>
                <a:cubicBezTo>
                  <a:pt x="910" y="150"/>
                  <a:pt x="959" y="294"/>
                  <a:pt x="1000" y="385"/>
                </a:cubicBezTo>
                <a:cubicBezTo>
                  <a:pt x="1041" y="476"/>
                  <a:pt x="1064" y="558"/>
                  <a:pt x="1108" y="633"/>
                </a:cubicBezTo>
                <a:cubicBezTo>
                  <a:pt x="1152" y="708"/>
                  <a:pt x="1209" y="776"/>
                  <a:pt x="1264" y="833"/>
                </a:cubicBezTo>
                <a:cubicBezTo>
                  <a:pt x="1319" y="890"/>
                  <a:pt x="1377" y="931"/>
                  <a:pt x="1436" y="973"/>
                </a:cubicBezTo>
              </a:path>
            </a:pathLst>
          </a:cu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8" name="Freeform 124"/>
          <p:cNvSpPr>
            <a:spLocks/>
          </p:cNvSpPr>
          <p:nvPr/>
        </p:nvSpPr>
        <p:spPr bwMode="auto">
          <a:xfrm>
            <a:off x="4829175" y="2178050"/>
            <a:ext cx="3579019" cy="2222500"/>
          </a:xfrm>
          <a:custGeom>
            <a:avLst/>
            <a:gdLst>
              <a:gd name="T0" fmla="*/ 0 w 2004"/>
              <a:gd name="T1" fmla="*/ 1400 h 1400"/>
              <a:gd name="T2" fmla="*/ 308 w 2004"/>
              <a:gd name="T3" fmla="*/ 1192 h 1400"/>
              <a:gd name="T4" fmla="*/ 520 w 2004"/>
              <a:gd name="T5" fmla="*/ 872 h 1400"/>
              <a:gd name="T6" fmla="*/ 820 w 2004"/>
              <a:gd name="T7" fmla="*/ 324 h 1400"/>
              <a:gd name="T8" fmla="*/ 952 w 2004"/>
              <a:gd name="T9" fmla="*/ 144 h 1400"/>
              <a:gd name="T10" fmla="*/ 1168 w 2004"/>
              <a:gd name="T11" fmla="*/ 28 h 1400"/>
              <a:gd name="T12" fmla="*/ 1576 w 2004"/>
              <a:gd name="T13" fmla="*/ 4 h 1400"/>
              <a:gd name="T14" fmla="*/ 2004 w 2004"/>
              <a:gd name="T15" fmla="*/ 4 h 14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04"/>
              <a:gd name="T25" fmla="*/ 0 h 1400"/>
              <a:gd name="T26" fmla="*/ 2004 w 2004"/>
              <a:gd name="T27" fmla="*/ 1400 h 14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04" h="1400">
                <a:moveTo>
                  <a:pt x="0" y="1400"/>
                </a:moveTo>
                <a:cubicBezTo>
                  <a:pt x="51" y="1365"/>
                  <a:pt x="221" y="1280"/>
                  <a:pt x="308" y="1192"/>
                </a:cubicBezTo>
                <a:cubicBezTo>
                  <a:pt x="395" y="1104"/>
                  <a:pt x="435" y="1016"/>
                  <a:pt x="520" y="872"/>
                </a:cubicBezTo>
                <a:cubicBezTo>
                  <a:pt x="605" y="728"/>
                  <a:pt x="748" y="445"/>
                  <a:pt x="820" y="324"/>
                </a:cubicBezTo>
                <a:cubicBezTo>
                  <a:pt x="892" y="203"/>
                  <a:pt x="894" y="193"/>
                  <a:pt x="952" y="144"/>
                </a:cubicBezTo>
                <a:cubicBezTo>
                  <a:pt x="1010" y="95"/>
                  <a:pt x="1064" y="51"/>
                  <a:pt x="1168" y="28"/>
                </a:cubicBezTo>
                <a:cubicBezTo>
                  <a:pt x="1272" y="5"/>
                  <a:pt x="1437" y="8"/>
                  <a:pt x="1576" y="4"/>
                </a:cubicBezTo>
                <a:cubicBezTo>
                  <a:pt x="1715" y="0"/>
                  <a:pt x="1915" y="4"/>
                  <a:pt x="2004" y="4"/>
                </a:cubicBezTo>
              </a:path>
            </a:pathLst>
          </a:custGeom>
          <a:noFill/>
          <a:ln w="38100">
            <a:solidFill>
              <a:srgbClr val="00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9" name="Freeform 122"/>
          <p:cNvSpPr>
            <a:spLocks/>
          </p:cNvSpPr>
          <p:nvPr/>
        </p:nvSpPr>
        <p:spPr bwMode="auto">
          <a:xfrm>
            <a:off x="3286125" y="2017714"/>
            <a:ext cx="4572000" cy="2389187"/>
          </a:xfrm>
          <a:custGeom>
            <a:avLst/>
            <a:gdLst>
              <a:gd name="T0" fmla="*/ 0 w 2560"/>
              <a:gd name="T1" fmla="*/ 1505 h 1505"/>
              <a:gd name="T2" fmla="*/ 200 w 2560"/>
              <a:gd name="T3" fmla="*/ 1409 h 1505"/>
              <a:gd name="T4" fmla="*/ 364 w 2560"/>
              <a:gd name="T5" fmla="*/ 1217 h 1505"/>
              <a:gd name="T6" fmla="*/ 548 w 2560"/>
              <a:gd name="T7" fmla="*/ 797 h 1505"/>
              <a:gd name="T8" fmla="*/ 792 w 2560"/>
              <a:gd name="T9" fmla="*/ 197 h 1505"/>
              <a:gd name="T10" fmla="*/ 1000 w 2560"/>
              <a:gd name="T11" fmla="*/ 9 h 1505"/>
              <a:gd name="T12" fmla="*/ 1196 w 2560"/>
              <a:gd name="T13" fmla="*/ 145 h 1505"/>
              <a:gd name="T14" fmla="*/ 1384 w 2560"/>
              <a:gd name="T15" fmla="*/ 553 h 1505"/>
              <a:gd name="T16" fmla="*/ 1516 w 2560"/>
              <a:gd name="T17" fmla="*/ 785 h 1505"/>
              <a:gd name="T18" fmla="*/ 1664 w 2560"/>
              <a:gd name="T19" fmla="*/ 1037 h 1505"/>
              <a:gd name="T20" fmla="*/ 1920 w 2560"/>
              <a:gd name="T21" fmla="*/ 1217 h 1505"/>
              <a:gd name="T22" fmla="*/ 2560 w 2560"/>
              <a:gd name="T23" fmla="*/ 1237 h 150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560"/>
              <a:gd name="T37" fmla="*/ 0 h 1505"/>
              <a:gd name="T38" fmla="*/ 2560 w 2560"/>
              <a:gd name="T39" fmla="*/ 1505 h 150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560" h="1505">
                <a:moveTo>
                  <a:pt x="0" y="1505"/>
                </a:moveTo>
                <a:cubicBezTo>
                  <a:pt x="33" y="1489"/>
                  <a:pt x="139" y="1457"/>
                  <a:pt x="200" y="1409"/>
                </a:cubicBezTo>
                <a:cubicBezTo>
                  <a:pt x="261" y="1361"/>
                  <a:pt x="306" y="1319"/>
                  <a:pt x="364" y="1217"/>
                </a:cubicBezTo>
                <a:cubicBezTo>
                  <a:pt x="422" y="1115"/>
                  <a:pt x="477" y="967"/>
                  <a:pt x="548" y="797"/>
                </a:cubicBezTo>
                <a:cubicBezTo>
                  <a:pt x="619" y="627"/>
                  <a:pt x="717" y="328"/>
                  <a:pt x="792" y="197"/>
                </a:cubicBezTo>
                <a:cubicBezTo>
                  <a:pt x="867" y="66"/>
                  <a:pt x="933" y="18"/>
                  <a:pt x="1000" y="9"/>
                </a:cubicBezTo>
                <a:cubicBezTo>
                  <a:pt x="1067" y="0"/>
                  <a:pt x="1132" y="54"/>
                  <a:pt x="1196" y="145"/>
                </a:cubicBezTo>
                <a:cubicBezTo>
                  <a:pt x="1260" y="236"/>
                  <a:pt x="1331" y="446"/>
                  <a:pt x="1384" y="553"/>
                </a:cubicBezTo>
                <a:cubicBezTo>
                  <a:pt x="1437" y="660"/>
                  <a:pt x="1469" y="704"/>
                  <a:pt x="1516" y="785"/>
                </a:cubicBezTo>
                <a:cubicBezTo>
                  <a:pt x="1563" y="866"/>
                  <a:pt x="1597" y="965"/>
                  <a:pt x="1664" y="1037"/>
                </a:cubicBezTo>
                <a:cubicBezTo>
                  <a:pt x="1731" y="1109"/>
                  <a:pt x="1771" y="1184"/>
                  <a:pt x="1920" y="1217"/>
                </a:cubicBezTo>
                <a:cubicBezTo>
                  <a:pt x="2069" y="1250"/>
                  <a:pt x="2427" y="1233"/>
                  <a:pt x="2560" y="1237"/>
                </a:cubicBezTo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Freeform 123"/>
          <p:cNvSpPr>
            <a:spLocks/>
          </p:cNvSpPr>
          <p:nvPr/>
        </p:nvSpPr>
        <p:spPr bwMode="auto">
          <a:xfrm>
            <a:off x="5915025" y="3143251"/>
            <a:ext cx="1943100" cy="576263"/>
          </a:xfrm>
          <a:custGeom>
            <a:avLst/>
            <a:gdLst>
              <a:gd name="T0" fmla="*/ 0 w 1088"/>
              <a:gd name="T1" fmla="*/ 0 h 363"/>
              <a:gd name="T2" fmla="*/ 204 w 1088"/>
              <a:gd name="T3" fmla="*/ 240 h 363"/>
              <a:gd name="T4" fmla="*/ 396 w 1088"/>
              <a:gd name="T5" fmla="*/ 344 h 363"/>
              <a:gd name="T6" fmla="*/ 796 w 1088"/>
              <a:gd name="T7" fmla="*/ 356 h 363"/>
              <a:gd name="T8" fmla="*/ 1088 w 1088"/>
              <a:gd name="T9" fmla="*/ 356 h 3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8"/>
              <a:gd name="T16" fmla="*/ 0 h 363"/>
              <a:gd name="T17" fmla="*/ 1088 w 1088"/>
              <a:gd name="T18" fmla="*/ 363 h 3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8" h="363">
                <a:moveTo>
                  <a:pt x="0" y="0"/>
                </a:moveTo>
                <a:cubicBezTo>
                  <a:pt x="33" y="40"/>
                  <a:pt x="138" y="183"/>
                  <a:pt x="204" y="240"/>
                </a:cubicBezTo>
                <a:cubicBezTo>
                  <a:pt x="270" y="297"/>
                  <a:pt x="297" y="325"/>
                  <a:pt x="396" y="344"/>
                </a:cubicBezTo>
                <a:cubicBezTo>
                  <a:pt x="495" y="363"/>
                  <a:pt x="681" y="354"/>
                  <a:pt x="796" y="356"/>
                </a:cubicBezTo>
                <a:cubicBezTo>
                  <a:pt x="911" y="358"/>
                  <a:pt x="999" y="357"/>
                  <a:pt x="1088" y="356"/>
                </a:cubicBezTo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1" name="Rectangle 104"/>
          <p:cNvSpPr>
            <a:spLocks noChangeArrowheads="1"/>
          </p:cNvSpPr>
          <p:nvPr/>
        </p:nvSpPr>
        <p:spPr bwMode="auto">
          <a:xfrm>
            <a:off x="4368403" y="5200651"/>
            <a:ext cx="1816299" cy="252413"/>
          </a:xfrm>
          <a:prstGeom prst="leftRightArrow">
            <a:avLst>
              <a:gd name="adj1" fmla="val 100000"/>
              <a:gd name="adj2" fmla="val 47409"/>
            </a:avLst>
          </a:prstGeom>
          <a:solidFill>
            <a:srgbClr val="53620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fr-FR" sz="1200" b="1">
                <a:solidFill>
                  <a:schemeClr val="bg1"/>
                </a:solidFill>
                <a:latin typeface="Arial Narrow" charset="0"/>
              </a:rPr>
              <a:t>Antigénémie P24</a:t>
            </a:r>
          </a:p>
        </p:txBody>
      </p:sp>
      <p:sp>
        <p:nvSpPr>
          <p:cNvPr id="8202" name="Rectangle 77"/>
          <p:cNvSpPr>
            <a:spLocks noChangeArrowheads="1"/>
          </p:cNvSpPr>
          <p:nvPr/>
        </p:nvSpPr>
        <p:spPr bwMode="auto">
          <a:xfrm>
            <a:off x="5566768" y="5765801"/>
            <a:ext cx="3511153" cy="252413"/>
          </a:xfrm>
          <a:prstGeom prst="leftRightArrow">
            <a:avLst>
              <a:gd name="adj1" fmla="val 100000"/>
              <a:gd name="adj2" fmla="val 25989"/>
            </a:avLst>
          </a:prstGeom>
          <a:solidFill>
            <a:srgbClr val="BADC0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fr-FR" sz="1200" b="1">
                <a:solidFill>
                  <a:schemeClr val="bg1"/>
                </a:solidFill>
                <a:latin typeface="Arial Narrow" charset="0"/>
              </a:rPr>
              <a:t>Anticorps anti-VIH positifs par ELISA</a:t>
            </a:r>
          </a:p>
        </p:txBody>
      </p:sp>
      <p:sp>
        <p:nvSpPr>
          <p:cNvPr id="8203" name="Rectangle 79"/>
          <p:cNvSpPr>
            <a:spLocks noChangeArrowheads="1"/>
          </p:cNvSpPr>
          <p:nvPr/>
        </p:nvSpPr>
        <p:spPr bwMode="auto">
          <a:xfrm>
            <a:off x="2230637" y="5842001"/>
            <a:ext cx="3228975" cy="252413"/>
          </a:xfrm>
          <a:prstGeom prst="leftRightArrow">
            <a:avLst>
              <a:gd name="adj1" fmla="val 100000"/>
              <a:gd name="adj2" fmla="val 50959"/>
            </a:avLst>
          </a:prstGeom>
          <a:solidFill>
            <a:srgbClr val="536206"/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sz="1200" b="1">
                <a:solidFill>
                  <a:schemeClr val="bg1"/>
                </a:solidFill>
                <a:latin typeface="Arial Narrow" charset="0"/>
              </a:rPr>
              <a:t>Fenêtre sérologique</a:t>
            </a:r>
          </a:p>
        </p:txBody>
      </p:sp>
      <p:sp>
        <p:nvSpPr>
          <p:cNvPr id="8204" name="Rectangle 6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>
                <a:latin typeface="Arial" charset="0"/>
              </a:rPr>
              <a:t>Représentation schématique des marqueurs virologiques au cours de la primo-infection par le VIH en l'absence de traitement</a:t>
            </a:r>
          </a:p>
        </p:txBody>
      </p:sp>
      <p:sp>
        <p:nvSpPr>
          <p:cNvPr id="8205" name="Freeform 58"/>
          <p:cNvSpPr>
            <a:spLocks/>
          </p:cNvSpPr>
          <p:nvPr/>
        </p:nvSpPr>
        <p:spPr bwMode="auto">
          <a:xfrm>
            <a:off x="3934421" y="3813175"/>
            <a:ext cx="125016" cy="52388"/>
          </a:xfrm>
          <a:custGeom>
            <a:avLst/>
            <a:gdLst>
              <a:gd name="T0" fmla="*/ 2147483647 w 53"/>
              <a:gd name="T1" fmla="*/ 2147483647 h 32"/>
              <a:gd name="T2" fmla="*/ 2147483647 w 53"/>
              <a:gd name="T3" fmla="*/ 0 h 32"/>
              <a:gd name="T4" fmla="*/ 0 w 53"/>
              <a:gd name="T5" fmla="*/ 2147483647 h 32"/>
              <a:gd name="T6" fmla="*/ 2147483647 w 53"/>
              <a:gd name="T7" fmla="*/ 2147483647 h 32"/>
              <a:gd name="T8" fmla="*/ 2147483647 w 53"/>
              <a:gd name="T9" fmla="*/ 2147483647 h 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32"/>
              <a:gd name="T17" fmla="*/ 53 w 53"/>
              <a:gd name="T18" fmla="*/ 32 h 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32">
                <a:moveTo>
                  <a:pt x="53" y="19"/>
                </a:moveTo>
                <a:lnTo>
                  <a:pt x="5" y="0"/>
                </a:lnTo>
                <a:lnTo>
                  <a:pt x="0" y="13"/>
                </a:lnTo>
                <a:lnTo>
                  <a:pt x="48" y="32"/>
                </a:lnTo>
                <a:lnTo>
                  <a:pt x="53" y="19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/>
          </a:p>
        </p:txBody>
      </p:sp>
      <p:sp>
        <p:nvSpPr>
          <p:cNvPr id="8206" name="Rectangle 61"/>
          <p:cNvSpPr>
            <a:spLocks noChangeArrowheads="1"/>
          </p:cNvSpPr>
          <p:nvPr/>
        </p:nvSpPr>
        <p:spPr bwMode="auto">
          <a:xfrm>
            <a:off x="3661505" y="4624388"/>
            <a:ext cx="38509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fr-FR" sz="1200" b="1"/>
              <a:t>11-12</a:t>
            </a:r>
          </a:p>
        </p:txBody>
      </p:sp>
      <p:sp>
        <p:nvSpPr>
          <p:cNvPr id="8207" name="Rectangle 62"/>
          <p:cNvSpPr>
            <a:spLocks noChangeArrowheads="1"/>
          </p:cNvSpPr>
          <p:nvPr/>
        </p:nvSpPr>
        <p:spPr bwMode="auto">
          <a:xfrm>
            <a:off x="4168038" y="4624388"/>
            <a:ext cx="39358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fr-FR" sz="1200" b="1"/>
              <a:t>14-15</a:t>
            </a:r>
          </a:p>
        </p:txBody>
      </p:sp>
      <p:sp>
        <p:nvSpPr>
          <p:cNvPr id="8208" name="Rectangle 63"/>
          <p:cNvSpPr>
            <a:spLocks noChangeArrowheads="1"/>
          </p:cNvSpPr>
          <p:nvPr/>
        </p:nvSpPr>
        <p:spPr bwMode="auto">
          <a:xfrm>
            <a:off x="5264603" y="4624388"/>
            <a:ext cx="39358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fr-FR" sz="1200" b="1"/>
              <a:t>20-21</a:t>
            </a:r>
          </a:p>
        </p:txBody>
      </p:sp>
      <p:sp>
        <p:nvSpPr>
          <p:cNvPr id="8209" name="Rectangle 64"/>
          <p:cNvSpPr>
            <a:spLocks noChangeArrowheads="1"/>
          </p:cNvSpPr>
          <p:nvPr/>
        </p:nvSpPr>
        <p:spPr bwMode="auto">
          <a:xfrm>
            <a:off x="6361169" y="4624388"/>
            <a:ext cx="39358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fr-FR" sz="1200" b="1"/>
              <a:t>28-29</a:t>
            </a:r>
          </a:p>
        </p:txBody>
      </p:sp>
      <p:sp>
        <p:nvSpPr>
          <p:cNvPr id="8210" name="Freeform 66"/>
          <p:cNvSpPr>
            <a:spLocks/>
          </p:cNvSpPr>
          <p:nvPr/>
        </p:nvSpPr>
        <p:spPr bwMode="auto">
          <a:xfrm>
            <a:off x="4377334" y="3870325"/>
            <a:ext cx="123229" cy="57150"/>
          </a:xfrm>
          <a:custGeom>
            <a:avLst/>
            <a:gdLst>
              <a:gd name="T0" fmla="*/ 2147483647 w 53"/>
              <a:gd name="T1" fmla="*/ 2147483647 h 35"/>
              <a:gd name="T2" fmla="*/ 2147483647 w 53"/>
              <a:gd name="T3" fmla="*/ 0 h 35"/>
              <a:gd name="T4" fmla="*/ 0 w 53"/>
              <a:gd name="T5" fmla="*/ 2147483647 h 35"/>
              <a:gd name="T6" fmla="*/ 2147483647 w 53"/>
              <a:gd name="T7" fmla="*/ 2147483647 h 35"/>
              <a:gd name="T8" fmla="*/ 2147483647 w 53"/>
              <a:gd name="T9" fmla="*/ 2147483647 h 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35"/>
              <a:gd name="T17" fmla="*/ 53 w 53"/>
              <a:gd name="T18" fmla="*/ 35 h 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35">
                <a:moveTo>
                  <a:pt x="53" y="21"/>
                </a:moveTo>
                <a:lnTo>
                  <a:pt x="5" y="0"/>
                </a:lnTo>
                <a:lnTo>
                  <a:pt x="0" y="16"/>
                </a:lnTo>
                <a:lnTo>
                  <a:pt x="48" y="35"/>
                </a:lnTo>
                <a:lnTo>
                  <a:pt x="53" y="21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/>
          </a:p>
        </p:txBody>
      </p:sp>
      <p:sp>
        <p:nvSpPr>
          <p:cNvPr id="8211" name="Rectangle 67"/>
          <p:cNvSpPr>
            <a:spLocks noChangeArrowheads="1"/>
          </p:cNvSpPr>
          <p:nvPr/>
        </p:nvSpPr>
        <p:spPr bwMode="auto">
          <a:xfrm>
            <a:off x="7931349" y="4624388"/>
            <a:ext cx="10060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r-FR" sz="1200" b="1"/>
              <a:t>Temps (jours)</a:t>
            </a:r>
          </a:p>
        </p:txBody>
      </p:sp>
      <p:sp>
        <p:nvSpPr>
          <p:cNvPr id="8212" name="Rectangle 68"/>
          <p:cNvSpPr>
            <a:spLocks noChangeArrowheads="1"/>
          </p:cNvSpPr>
          <p:nvPr/>
        </p:nvSpPr>
        <p:spPr bwMode="auto">
          <a:xfrm>
            <a:off x="7970640" y="2273300"/>
            <a:ext cx="94773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r-FR" sz="1400"/>
              <a:t>anti-gp 160</a:t>
            </a:r>
          </a:p>
          <a:p>
            <a:r>
              <a:rPr lang="fr-FR" sz="1400"/>
              <a:t>anti-gp 120</a:t>
            </a:r>
          </a:p>
          <a:p>
            <a:r>
              <a:rPr lang="fr-FR" sz="1400"/>
              <a:t>anti-gp 41</a:t>
            </a:r>
          </a:p>
          <a:p>
            <a:r>
              <a:rPr lang="fr-FR" sz="1400"/>
              <a:t>anti-p24</a:t>
            </a:r>
          </a:p>
        </p:txBody>
      </p:sp>
      <p:sp>
        <p:nvSpPr>
          <p:cNvPr id="8213" name="Rectangle 69"/>
          <p:cNvSpPr>
            <a:spLocks noChangeArrowheads="1"/>
          </p:cNvSpPr>
          <p:nvPr/>
        </p:nvSpPr>
        <p:spPr bwMode="auto">
          <a:xfrm>
            <a:off x="1566268" y="4595813"/>
            <a:ext cx="8722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r-FR" sz="1200" b="1"/>
              <a:t>Contage J 0</a:t>
            </a:r>
          </a:p>
        </p:txBody>
      </p:sp>
      <p:sp>
        <p:nvSpPr>
          <p:cNvPr id="8214" name="Rectangle 70"/>
          <p:cNvSpPr>
            <a:spLocks noChangeArrowheads="1"/>
          </p:cNvSpPr>
          <p:nvPr/>
        </p:nvSpPr>
        <p:spPr bwMode="auto">
          <a:xfrm>
            <a:off x="961322" y="2116138"/>
            <a:ext cx="128717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fr-FR" sz="1400"/>
              <a:t>Taux </a:t>
            </a:r>
            <a:br>
              <a:rPr lang="fr-FR" sz="1400"/>
            </a:br>
            <a:r>
              <a:rPr lang="fr-FR" sz="1400"/>
              <a:t>des marqueurs </a:t>
            </a:r>
          </a:p>
        </p:txBody>
      </p:sp>
      <p:sp>
        <p:nvSpPr>
          <p:cNvPr id="8215" name="Freeform 71"/>
          <p:cNvSpPr>
            <a:spLocks/>
          </p:cNvSpPr>
          <p:nvPr/>
        </p:nvSpPr>
        <p:spPr bwMode="auto">
          <a:xfrm>
            <a:off x="5479256" y="3870325"/>
            <a:ext cx="123230" cy="57150"/>
          </a:xfrm>
          <a:custGeom>
            <a:avLst/>
            <a:gdLst>
              <a:gd name="T0" fmla="*/ 2147483647 w 53"/>
              <a:gd name="T1" fmla="*/ 2147483647 h 35"/>
              <a:gd name="T2" fmla="*/ 2147483647 w 53"/>
              <a:gd name="T3" fmla="*/ 0 h 35"/>
              <a:gd name="T4" fmla="*/ 0 w 53"/>
              <a:gd name="T5" fmla="*/ 2147483647 h 35"/>
              <a:gd name="T6" fmla="*/ 2147483647 w 53"/>
              <a:gd name="T7" fmla="*/ 2147483647 h 35"/>
              <a:gd name="T8" fmla="*/ 2147483647 w 53"/>
              <a:gd name="T9" fmla="*/ 2147483647 h 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35"/>
              <a:gd name="T17" fmla="*/ 53 w 53"/>
              <a:gd name="T18" fmla="*/ 35 h 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35">
                <a:moveTo>
                  <a:pt x="53" y="21"/>
                </a:moveTo>
                <a:lnTo>
                  <a:pt x="5" y="0"/>
                </a:lnTo>
                <a:lnTo>
                  <a:pt x="0" y="16"/>
                </a:lnTo>
                <a:lnTo>
                  <a:pt x="48" y="35"/>
                </a:lnTo>
                <a:lnTo>
                  <a:pt x="53" y="21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/>
          </a:p>
        </p:txBody>
      </p:sp>
      <p:sp>
        <p:nvSpPr>
          <p:cNvPr id="8216" name="Rectangle 76"/>
          <p:cNvSpPr>
            <a:spLocks noChangeArrowheads="1"/>
          </p:cNvSpPr>
          <p:nvPr/>
        </p:nvSpPr>
        <p:spPr bwMode="auto">
          <a:xfrm>
            <a:off x="4368403" y="5483226"/>
            <a:ext cx="4709518" cy="252413"/>
          </a:xfrm>
          <a:prstGeom prst="leftRightArrow">
            <a:avLst>
              <a:gd name="adj1" fmla="val 100000"/>
              <a:gd name="adj2" fmla="val 32402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fr-FR" sz="1200" b="1">
                <a:solidFill>
                  <a:schemeClr val="bg1"/>
                </a:solidFill>
                <a:latin typeface="Arial Narrow" charset="0"/>
              </a:rPr>
              <a:t>ADN proviral</a:t>
            </a:r>
          </a:p>
        </p:txBody>
      </p:sp>
      <p:sp>
        <p:nvSpPr>
          <p:cNvPr id="8217" name="Rectangle 80"/>
          <p:cNvSpPr>
            <a:spLocks noChangeArrowheads="1"/>
          </p:cNvSpPr>
          <p:nvPr/>
        </p:nvSpPr>
        <p:spPr bwMode="auto">
          <a:xfrm>
            <a:off x="6850857" y="6049963"/>
            <a:ext cx="2227065" cy="304800"/>
          </a:xfrm>
          <a:prstGeom prst="leftRightArrow">
            <a:avLst>
              <a:gd name="adj1" fmla="val 100000"/>
              <a:gd name="adj2" fmla="val 31782"/>
            </a:avLst>
          </a:prstGeom>
          <a:solidFill>
            <a:srgbClr val="53620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</a:pPr>
            <a:r>
              <a:rPr lang="fr-FR" sz="1200" b="1">
                <a:solidFill>
                  <a:schemeClr val="bg1"/>
                </a:solidFill>
                <a:latin typeface="Arial Narrow" charset="0"/>
              </a:rPr>
              <a:t>Ac anti-VIH positifs</a:t>
            </a:r>
            <a:br>
              <a:rPr lang="fr-FR" sz="1200" b="1">
                <a:solidFill>
                  <a:schemeClr val="bg1"/>
                </a:solidFill>
                <a:latin typeface="Arial Narrow" charset="0"/>
              </a:rPr>
            </a:br>
            <a:r>
              <a:rPr lang="fr-FR" sz="1200" b="1">
                <a:solidFill>
                  <a:schemeClr val="bg1"/>
                </a:solidFill>
                <a:latin typeface="Arial Narrow" charset="0"/>
              </a:rPr>
              <a:t>Western - Blot </a:t>
            </a:r>
          </a:p>
        </p:txBody>
      </p:sp>
      <p:sp>
        <p:nvSpPr>
          <p:cNvPr id="8218" name="Rectangle 81"/>
          <p:cNvSpPr>
            <a:spLocks noChangeArrowheads="1"/>
          </p:cNvSpPr>
          <p:nvPr/>
        </p:nvSpPr>
        <p:spPr bwMode="auto">
          <a:xfrm>
            <a:off x="2280643" y="4918075"/>
            <a:ext cx="1587698" cy="273050"/>
          </a:xfrm>
          <a:prstGeom prst="leftRightArrow">
            <a:avLst>
              <a:gd name="adj1" fmla="val 100000"/>
              <a:gd name="adj2" fmla="val 57501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fr-FR" sz="1100" b="1">
                <a:solidFill>
                  <a:schemeClr val="bg1"/>
                </a:solidFill>
                <a:latin typeface="Arial Narrow" charset="0"/>
              </a:rPr>
              <a:t>Fenêtre virologique</a:t>
            </a:r>
            <a:endParaRPr lang="en-US" sz="1100" b="1">
              <a:latin typeface="Arial Narrow" charset="0"/>
            </a:endParaRPr>
          </a:p>
        </p:txBody>
      </p:sp>
      <p:sp>
        <p:nvSpPr>
          <p:cNvPr id="8219" name="Rectangle 83"/>
          <p:cNvSpPr>
            <a:spLocks noChangeArrowheads="1"/>
          </p:cNvSpPr>
          <p:nvPr/>
        </p:nvSpPr>
        <p:spPr bwMode="auto">
          <a:xfrm>
            <a:off x="7970640" y="3705226"/>
            <a:ext cx="74803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r-FR" sz="1400"/>
              <a:t>ARN-VIH</a:t>
            </a:r>
          </a:p>
        </p:txBody>
      </p:sp>
      <p:sp>
        <p:nvSpPr>
          <p:cNvPr id="8220" name="Rectangle 84"/>
          <p:cNvSpPr>
            <a:spLocks noChangeArrowheads="1"/>
          </p:cNvSpPr>
          <p:nvPr/>
        </p:nvSpPr>
        <p:spPr bwMode="auto">
          <a:xfrm>
            <a:off x="6491884" y="4213226"/>
            <a:ext cx="59857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r-FR" sz="1400"/>
              <a:t>Ag p24</a:t>
            </a:r>
            <a:endParaRPr lang="fr-FR" sz="2400"/>
          </a:p>
        </p:txBody>
      </p:sp>
      <p:sp>
        <p:nvSpPr>
          <p:cNvPr id="8221" name="Rectangle 86"/>
          <p:cNvSpPr>
            <a:spLocks noChangeArrowheads="1"/>
          </p:cNvSpPr>
          <p:nvPr/>
        </p:nvSpPr>
        <p:spPr bwMode="auto">
          <a:xfrm>
            <a:off x="660193" y="3911600"/>
            <a:ext cx="154365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fr-FR" sz="1400"/>
              <a:t>Seuil de détection</a:t>
            </a:r>
            <a:br>
              <a:rPr lang="fr-FR" sz="1400"/>
            </a:br>
            <a:r>
              <a:rPr lang="fr-FR" sz="1400"/>
              <a:t>des marqueurs</a:t>
            </a:r>
          </a:p>
        </p:txBody>
      </p:sp>
      <p:sp>
        <p:nvSpPr>
          <p:cNvPr id="8222" name="Rectangle 57"/>
          <p:cNvSpPr>
            <a:spLocks noChangeArrowheads="1"/>
          </p:cNvSpPr>
          <p:nvPr/>
        </p:nvSpPr>
        <p:spPr bwMode="auto">
          <a:xfrm>
            <a:off x="3834409" y="4505325"/>
            <a:ext cx="30360" cy="1158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2400"/>
          </a:p>
        </p:txBody>
      </p:sp>
      <p:sp>
        <p:nvSpPr>
          <p:cNvPr id="8223" name="Rectangle 59"/>
          <p:cNvSpPr>
            <a:spLocks noChangeArrowheads="1"/>
          </p:cNvSpPr>
          <p:nvPr/>
        </p:nvSpPr>
        <p:spPr bwMode="auto">
          <a:xfrm>
            <a:off x="4348759" y="4505325"/>
            <a:ext cx="32147" cy="1158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2400"/>
          </a:p>
        </p:txBody>
      </p:sp>
      <p:sp>
        <p:nvSpPr>
          <p:cNvPr id="8224" name="Rectangle 60"/>
          <p:cNvSpPr>
            <a:spLocks noChangeArrowheads="1"/>
          </p:cNvSpPr>
          <p:nvPr/>
        </p:nvSpPr>
        <p:spPr bwMode="auto">
          <a:xfrm>
            <a:off x="5448897" y="4505325"/>
            <a:ext cx="30360" cy="1158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2400"/>
          </a:p>
        </p:txBody>
      </p:sp>
      <p:sp>
        <p:nvSpPr>
          <p:cNvPr id="8225" name="Rectangle 65"/>
          <p:cNvSpPr>
            <a:spLocks noChangeArrowheads="1"/>
          </p:cNvSpPr>
          <p:nvPr/>
        </p:nvSpPr>
        <p:spPr bwMode="auto">
          <a:xfrm>
            <a:off x="6547247" y="4505325"/>
            <a:ext cx="30362" cy="1158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2400"/>
          </a:p>
        </p:txBody>
      </p:sp>
      <p:sp>
        <p:nvSpPr>
          <p:cNvPr id="8226" name="Line 85"/>
          <p:cNvSpPr>
            <a:spLocks noChangeShapeType="1"/>
          </p:cNvSpPr>
          <p:nvPr/>
        </p:nvSpPr>
        <p:spPr bwMode="auto">
          <a:xfrm flipV="1">
            <a:off x="2286000" y="2079626"/>
            <a:ext cx="0" cy="2481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227" name="Line 88"/>
          <p:cNvSpPr>
            <a:spLocks noChangeShapeType="1"/>
          </p:cNvSpPr>
          <p:nvPr/>
        </p:nvSpPr>
        <p:spPr bwMode="auto">
          <a:xfrm>
            <a:off x="2286001" y="4560888"/>
            <a:ext cx="671155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228" name="Rectangle 89"/>
          <p:cNvSpPr>
            <a:spLocks noChangeArrowheads="1"/>
          </p:cNvSpPr>
          <p:nvPr/>
        </p:nvSpPr>
        <p:spPr bwMode="auto">
          <a:xfrm>
            <a:off x="3877271" y="4918076"/>
            <a:ext cx="5200650" cy="252413"/>
          </a:xfrm>
          <a:prstGeom prst="leftRightArrow">
            <a:avLst>
              <a:gd name="adj1" fmla="val 100000"/>
              <a:gd name="adj2" fmla="val 34848"/>
            </a:avLst>
          </a:prstGeom>
          <a:solidFill>
            <a:srgbClr val="BADC0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fr-FR" sz="1200" b="1">
                <a:solidFill>
                  <a:schemeClr val="bg1"/>
                </a:solidFill>
                <a:latin typeface="Arial Narrow" charset="0"/>
              </a:rPr>
              <a:t>ARN VIH plasmatique</a:t>
            </a:r>
          </a:p>
        </p:txBody>
      </p:sp>
      <p:sp>
        <p:nvSpPr>
          <p:cNvPr id="8229" name="Freeform 71"/>
          <p:cNvSpPr>
            <a:spLocks/>
          </p:cNvSpPr>
          <p:nvPr/>
        </p:nvSpPr>
        <p:spPr bwMode="auto">
          <a:xfrm rot="-4525635">
            <a:off x="5853112" y="3864372"/>
            <a:ext cx="109538" cy="64294"/>
          </a:xfrm>
          <a:custGeom>
            <a:avLst/>
            <a:gdLst>
              <a:gd name="T0" fmla="*/ 2147483647 w 53"/>
              <a:gd name="T1" fmla="*/ 2147483647 h 35"/>
              <a:gd name="T2" fmla="*/ 2147483647 w 53"/>
              <a:gd name="T3" fmla="*/ 0 h 35"/>
              <a:gd name="T4" fmla="*/ 0 w 53"/>
              <a:gd name="T5" fmla="*/ 2147483647 h 35"/>
              <a:gd name="T6" fmla="*/ 2147483647 w 53"/>
              <a:gd name="T7" fmla="*/ 2147483647 h 35"/>
              <a:gd name="T8" fmla="*/ 2147483647 w 53"/>
              <a:gd name="T9" fmla="*/ 2147483647 h 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35"/>
              <a:gd name="T17" fmla="*/ 53 w 53"/>
              <a:gd name="T18" fmla="*/ 35 h 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35">
                <a:moveTo>
                  <a:pt x="53" y="21"/>
                </a:moveTo>
                <a:lnTo>
                  <a:pt x="5" y="0"/>
                </a:lnTo>
                <a:lnTo>
                  <a:pt x="0" y="16"/>
                </a:lnTo>
                <a:lnTo>
                  <a:pt x="48" y="35"/>
                </a:lnTo>
                <a:lnTo>
                  <a:pt x="53" y="21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rot="10800000"/>
          <a:lstStyle/>
          <a:p>
            <a:pPr eaLnBrk="0" hangingPunct="0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9340630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713196"/>
          </a:xfrm>
        </p:spPr>
        <p:txBody>
          <a:bodyPr/>
          <a:lstStyle/>
          <a:p>
            <a:r>
              <a:rPr lang="fr-FR" dirty="0" smtClean="0"/>
              <a:t>Adelaïde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Adelaïde a connu Luis à l’association AIDES, et il lui a dit beaucoup de bien de vous. Elle est également séropositive, et elle vient vous voir car elle n’en a parlé </a:t>
            </a:r>
            <a:r>
              <a:rPr lang="fr-FR" dirty="0"/>
              <a:t>ni à son médecin </a:t>
            </a:r>
            <a:r>
              <a:rPr lang="fr-FR" dirty="0" smtClean="0"/>
              <a:t>traitant, ni à son gynécologue… et elle est enceinte de 6 mois 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12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775916"/>
          </a:xfrm>
        </p:spPr>
        <p:txBody>
          <a:bodyPr/>
          <a:lstStyle/>
          <a:p>
            <a:r>
              <a:rPr lang="fr-FR" sz="2800" dirty="0" smtClean="0"/>
              <a:t>En France, le dépistage pendant la grossesse est :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/>
              <a:t>Conseillé lors du 1</a:t>
            </a:r>
            <a:r>
              <a:rPr lang="fr-FR" baseline="30000" dirty="0" smtClean="0"/>
              <a:t>er</a:t>
            </a:r>
            <a:r>
              <a:rPr lang="fr-FR" dirty="0" smtClean="0"/>
              <a:t> trimestre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Obligatoire lors du 1</a:t>
            </a:r>
            <a:r>
              <a:rPr lang="fr-FR" baseline="30000" dirty="0" smtClean="0"/>
              <a:t>er</a:t>
            </a:r>
            <a:r>
              <a:rPr lang="fr-FR" dirty="0" smtClean="0"/>
              <a:t> trimestre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Conseillé lors du second trimestre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Obligatoire lors du second trimestre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Inutile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250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775916"/>
          </a:xfrm>
        </p:spPr>
        <p:txBody>
          <a:bodyPr/>
          <a:lstStyle/>
          <a:p>
            <a:r>
              <a:rPr lang="fr-FR" sz="2800" dirty="0" smtClean="0"/>
              <a:t>En France, le dépistage pendant la grossesse est :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/>
              <a:t>Conseillé lors du 1</a:t>
            </a:r>
            <a:r>
              <a:rPr lang="fr-FR" baseline="30000" dirty="0" smtClean="0"/>
              <a:t>er</a:t>
            </a:r>
            <a:r>
              <a:rPr lang="fr-FR" dirty="0" smtClean="0"/>
              <a:t> trimestre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Obligatoire lors du 1</a:t>
            </a:r>
            <a:r>
              <a:rPr lang="fr-FR" baseline="30000" dirty="0" smtClean="0">
                <a:solidFill>
                  <a:schemeClr val="bg1">
                    <a:lumMod val="75000"/>
                  </a:schemeClr>
                </a:solidFill>
              </a:rPr>
              <a:t>er</a:t>
            </a: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 trimestre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Conseillé lors du second trimestre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Obligatoire lors du second trimestre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Inutile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937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4_Modèle par défaut">
  <a:themeElements>
    <a:clrScheme name="4_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Modèle par défau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4_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ROI 2012">
  <a:themeElements>
    <a:clrScheme name="EACS 20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ACS 2007">
      <a:majorFont>
        <a:latin typeface="Arial"/>
        <a:ea typeface=""/>
        <a:cs typeface="Arial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ACS 20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CS 20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CS 20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CS 20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CS 20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CS 20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Modèle par défaut">
  <a:themeElements>
    <a:clrScheme name="4_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Modèle par défau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4_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Médian">
  <a:themeElements>
    <a:clrScheme name="Mé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é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é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6_Modèle par défaut">
  <a:themeElements>
    <a:clrScheme name="4_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Modèle par défau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4_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Mé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2.xml><?xml version="1.0" encoding="utf-8"?>
<a:themeOverride xmlns:a="http://schemas.openxmlformats.org/drawingml/2006/main">
  <a:clrScheme name="Pixel 7">
    <a:dk1>
      <a:srgbClr val="000000"/>
    </a:dk1>
    <a:lt1>
      <a:srgbClr val="FFFFFF"/>
    </a:lt1>
    <a:dk2>
      <a:srgbClr val="000000"/>
    </a:dk2>
    <a:lt2>
      <a:srgbClr val="CC3300"/>
    </a:lt2>
    <a:accent1>
      <a:srgbClr val="FFCC00"/>
    </a:accent1>
    <a:accent2>
      <a:srgbClr val="CC6600"/>
    </a:accent2>
    <a:accent3>
      <a:srgbClr val="FFFFFF"/>
    </a:accent3>
    <a:accent4>
      <a:srgbClr val="000000"/>
    </a:accent4>
    <a:accent5>
      <a:srgbClr val="FFE2AA"/>
    </a:accent5>
    <a:accent6>
      <a:srgbClr val="B95C00"/>
    </a:accent6>
    <a:hlink>
      <a:srgbClr val="663300"/>
    </a:hlink>
    <a:folHlink>
      <a:srgbClr val="CC9900"/>
    </a:folHlink>
  </a:clrScheme>
  <a:fontScheme name="Pixe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15147</TotalTime>
  <Words>4989</Words>
  <Application>Microsoft Macintosh PowerPoint</Application>
  <PresentationFormat>Diapositives 35 mm</PresentationFormat>
  <Paragraphs>1151</Paragraphs>
  <Slides>154</Slides>
  <Notes>30</Notes>
  <HiddenSlides>0</HiddenSlides>
  <MMClips>0</MMClips>
  <ScaleCrop>false</ScaleCrop>
  <HeadingPairs>
    <vt:vector size="8" baseType="variant">
      <vt:variant>
        <vt:lpstr>Polices utilisées</vt:lpstr>
      </vt:variant>
      <vt:variant>
        <vt:i4>18</vt:i4>
      </vt:variant>
      <vt:variant>
        <vt:lpstr>Thème</vt:lpstr>
      </vt:variant>
      <vt:variant>
        <vt:i4>6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154</vt:i4>
      </vt:variant>
    </vt:vector>
  </HeadingPairs>
  <TitlesOfParts>
    <vt:vector size="179" baseType="lpstr">
      <vt:lpstr>Arial</vt:lpstr>
      <vt:lpstr>Arial Bold</vt:lpstr>
      <vt:lpstr>Arial Narrow</vt:lpstr>
      <vt:lpstr>Calibri</vt:lpstr>
      <vt:lpstr>Century Gothic</vt:lpstr>
      <vt:lpstr>Monotype Sorts</vt:lpstr>
      <vt:lpstr>MS PGothic</vt:lpstr>
      <vt:lpstr>ＭＳ Ｐゴシック</vt:lpstr>
      <vt:lpstr>msgothic</vt:lpstr>
      <vt:lpstr>Symbol</vt:lpstr>
      <vt:lpstr>Tahoma</vt:lpstr>
      <vt:lpstr>Times New Roman</vt:lpstr>
      <vt:lpstr>Trebuchet MS</vt:lpstr>
      <vt:lpstr>Tw Cen MT</vt:lpstr>
      <vt:lpstr>Webdings</vt:lpstr>
      <vt:lpstr>Wingdings</vt:lpstr>
      <vt:lpstr>Wingdings 2</vt:lpstr>
      <vt:lpstr>Zapf Dingbats</vt:lpstr>
      <vt:lpstr>4_Modèle par défaut</vt:lpstr>
      <vt:lpstr>CROI 2012</vt:lpstr>
      <vt:lpstr>Thème Office</vt:lpstr>
      <vt:lpstr>5_Modèle par défaut</vt:lpstr>
      <vt:lpstr>Médian</vt:lpstr>
      <vt:lpstr>6_Modèle par défaut</vt:lpstr>
      <vt:lpstr>Document</vt:lpstr>
      <vt:lpstr>Présentation PowerPoint</vt:lpstr>
      <vt:lpstr>Pour les passionné(e)s..</vt:lpstr>
      <vt:lpstr>Présentation PowerPoint</vt:lpstr>
      <vt:lpstr>Luis</vt:lpstr>
      <vt:lpstr>Questions à poser</vt:lpstr>
      <vt:lpstr>Les réponses de Luis</vt:lpstr>
      <vt:lpstr>Quels examens complémentaires ?</vt:lpstr>
      <vt:lpstr>Ex. complémentaires</vt:lpstr>
      <vt:lpstr>Pour toute IST</vt:lpstr>
      <vt:lpstr>Luis - Traitement</vt:lpstr>
      <vt:lpstr>Traitements de 1ère intention de l’urétrite aigüe de l’adulte jeune</vt:lpstr>
      <vt:lpstr>Traitements de 1ère intention de l’urétrite aigüe de l’adulte jeune</vt:lpstr>
      <vt:lpstr>Comment évaluer la guérison ?</vt:lpstr>
      <vt:lpstr>Comment évaluer la guérison ?</vt:lpstr>
      <vt:lpstr>Présentation PowerPoint</vt:lpstr>
      <vt:lpstr>Examen complémentaire</vt:lpstr>
      <vt:lpstr>Dépistage</vt:lpstr>
      <vt:lpstr>Dépistages</vt:lpstr>
      <vt:lpstr>Luis</vt:lpstr>
      <vt:lpstr>Transmission</vt:lpstr>
      <vt:lpstr>Quelle transmission possible pour Luis ?</vt:lpstr>
      <vt:lpstr>Quelle transmission possible pour Luis ?</vt:lpstr>
      <vt:lpstr>Quel est le risque de transmission sexuelle du VIH pour un rapport vaginal insertif  ?</vt:lpstr>
      <vt:lpstr>Quel est le risque de transmission sexuelle du VIH par acte non protégé pour un rapport vaginal insertif  ?</vt:lpstr>
      <vt:lpstr>Risque de transmission du VIH</vt:lpstr>
      <vt:lpstr>Quel que soit le mode de transmission, quel est le principal facteur qui module le risque ?</vt:lpstr>
      <vt:lpstr>Si la sérologie de Luis avait été négative pour le VIH, quels conseils de prévention auriez vous pu lui donner ?</vt:lpstr>
      <vt:lpstr>Dans les études comparatives, quel est le moyen qui va avoir le plus fort impact sur la réduction de risque de transmission du VIH ?</vt:lpstr>
      <vt:lpstr>Individuellement, quel est le moyen de prévention du VIH le plus efficace en 2015 ?</vt:lpstr>
      <vt:lpstr>Classez-les dans l’ordre d’efficacité…</vt:lpstr>
      <vt:lpstr>Dans l’ordre !</vt:lpstr>
      <vt:lpstr>Etude PARTNER</vt:lpstr>
      <vt:lpstr>Risque de transmission sexuelle</vt:lpstr>
      <vt:lpstr>Modalités de déclaration</vt:lpstr>
      <vt:lpstr>Près de 6 000 personnes [5 500-6 300]  ont découvert leur séropositivité VIH en 2015</vt:lpstr>
      <vt:lpstr>Découvertes de séropositivité par mode de  contamination</vt:lpstr>
      <vt:lpstr>Prévalence du VIH en 2010</vt:lpstr>
      <vt:lpstr>Présentation PowerPoint</vt:lpstr>
      <vt:lpstr>Temps médian en années entre les étapes de la prise en charge du VIH en France en 2013*</vt:lpstr>
      <vt:lpstr>Cascade de la prise en charge en France en 2013*</vt:lpstr>
      <vt:lpstr>Luis</vt:lpstr>
      <vt:lpstr>Évolution de l’épidémie</vt:lpstr>
      <vt:lpstr>Le VIH-1: un voyage en pirogue, puis en train, puis en bateau, puis en avion…</vt:lpstr>
      <vt:lpstr>Évolution « sociétale »</vt:lpstr>
      <vt:lpstr>Présentation PowerPoint</vt:lpstr>
      <vt:lpstr>Personnes vivant avec le VIH</vt:lpstr>
      <vt:lpstr>Présentation PowerPoint</vt:lpstr>
      <vt:lpstr>Présentation PowerPoint</vt:lpstr>
      <vt:lpstr>Présentation PowerPoint</vt:lpstr>
      <vt:lpstr>Luis</vt:lpstr>
      <vt:lpstr>Sans traitement, quel est le temps moyen entre contamination et premier symptômes de sida en France ?</vt:lpstr>
      <vt:lpstr>Sans traitement, quel est le temps moyen entre contamination et premier symptômes de sida en France ?</vt:lpstr>
      <vt:lpstr>Impact sur l’espérance de vie</vt:lpstr>
      <vt:lpstr>Présentation PowerPoint</vt:lpstr>
      <vt:lpstr>Physiopathologie (résumée) de l’infection par le VIH</vt:lpstr>
      <vt:lpstr>Présentation PowerPoint</vt:lpstr>
      <vt:lpstr>Les cellules cibles du VIH</vt:lpstr>
      <vt:lpstr>Physiopathologie</vt:lpstr>
      <vt:lpstr>Présentation PowerPoint</vt:lpstr>
      <vt:lpstr>Quels sont les deux principaux examens pour déterminer évolutivité et gravité du déficit immunitaire ?</vt:lpstr>
      <vt:lpstr>Quels sont les deux examens pour déterminer évolutivité et gravité du déficit immunitaire ?</vt:lpstr>
      <vt:lpstr>Présentation PowerPoint</vt:lpstr>
      <vt:lpstr>Evolution naturelle </vt:lpstr>
      <vt:lpstr>Présentation PowerPoint</vt:lpstr>
      <vt:lpstr>Luis</vt:lpstr>
      <vt:lpstr>Est-ce qu’il y a une indication de traitement antirétroviral pour Luis ?</vt:lpstr>
      <vt:lpstr>Est-ce qu’il y a une indication de traitement ARV pour Luis ?</vt:lpstr>
      <vt:lpstr>Indications du traitement, France, depuis 2013 OMS depuis septembre 2015</vt:lpstr>
      <vt:lpstr>Quelle est l’autre raison pour proposer un traitement à Luis ?</vt:lpstr>
      <vt:lpstr>Il y a indication de traitement chez Luis</vt:lpstr>
      <vt:lpstr>Règle en 2015 : 2 INTI + 1…</vt:lpstr>
      <vt:lpstr> 5 « sites », 6 « classes »</vt:lpstr>
      <vt:lpstr>Observance</vt:lpstr>
      <vt:lpstr>Bilan avant traitement</vt:lpstr>
      <vt:lpstr>Présentation PowerPoint</vt:lpstr>
      <vt:lpstr>Modalités de surveillance</vt:lpstr>
      <vt:lpstr>Quelle surveillance ?</vt:lpstr>
      <vt:lpstr>Présentation PowerPoint</vt:lpstr>
      <vt:lpstr>Prévention</vt:lpstr>
      <vt:lpstr>Prévention</vt:lpstr>
      <vt:lpstr>Prévention médicamenteuse</vt:lpstr>
      <vt:lpstr>Prévention médicamenteuse</vt:lpstr>
      <vt:lpstr> Comorbidité et « vieillissement précoce »</vt:lpstr>
      <vt:lpstr>Prévention</vt:lpstr>
      <vt:lpstr>Comorbidités liées au VIH et/ou au traitement </vt:lpstr>
      <vt:lpstr>Lipodystrophie : forme mixte</vt:lpstr>
      <vt:lpstr>Causes de mortalité en 2000, 2005 &amp; 2010</vt:lpstr>
      <vt:lpstr>Présentation PowerPoint</vt:lpstr>
      <vt:lpstr>Résumé des épisodes précédents</vt:lpstr>
      <vt:lpstr>Albert</vt:lpstr>
      <vt:lpstr>Albert : Signes cliniques de la primo-infection</vt:lpstr>
      <vt:lpstr>Albert</vt:lpstr>
      <vt:lpstr>Albert : Examens biologiques à prescrire</vt:lpstr>
      <vt:lpstr>Albert</vt:lpstr>
      <vt:lpstr>Primo-infection</vt:lpstr>
      <vt:lpstr>Représentation schématique des marqueurs virologiques au cours de la primo-infection par le VIH en l'absence de traitement</vt:lpstr>
      <vt:lpstr>Adelaïde</vt:lpstr>
      <vt:lpstr>En France, le dépistage pendant la grossesse est :</vt:lpstr>
      <vt:lpstr>En France, le dépistage pendant la grossesse est :</vt:lpstr>
      <vt:lpstr>Pour le traitement antirétroviral d’Adelaïde</vt:lpstr>
      <vt:lpstr>Pour le traitement antirétroviral d’Adelaïde</vt:lpstr>
      <vt:lpstr>En cas de prise en charge selon les recommandations actuelles en France, le risque de transmission à l’enfant est de :</vt:lpstr>
      <vt:lpstr>En cas de prise en charge selon les recommandations actuelles en France, le risque de transmission à l’enfant est de :</vt:lpstr>
      <vt:lpstr>Taux de TME sous multithérapie selon le moment de début de traitement et la charge virale à l’accouchement, 2000-2010</vt:lpstr>
      <vt:lpstr>Moment de la transmission du VIH de la mère à l’enfant</vt:lpstr>
      <vt:lpstr>Michel</vt:lpstr>
      <vt:lpstr>Présentation PowerPoint</vt:lpstr>
      <vt:lpstr>Quelles sont vos hypothèses diagnostiques ?</vt:lpstr>
      <vt:lpstr>Quel est le diagnostic alternatif</vt:lpstr>
      <vt:lpstr>Pour chacune de ces hypothèses, comment les confirmer ?</vt:lpstr>
      <vt:lpstr>La pneumocystose est la pathologie inaugurale* de sida  la plus fréquente depuis 2008 en France</vt:lpstr>
      <vt:lpstr>Michel</vt:lpstr>
      <vt:lpstr>Quel(s) traitement(s) entreprenez-vous ?</vt:lpstr>
      <vt:lpstr>Pneumocystose</vt:lpstr>
      <vt:lpstr>Tuberculose</vt:lpstr>
      <vt:lpstr>Présentation PowerPoint</vt:lpstr>
      <vt:lpstr>Présentation PowerPoint</vt:lpstr>
      <vt:lpstr>Présentation PowerPoint</vt:lpstr>
      <vt:lpstr>Présentation PowerPoint</vt:lpstr>
      <vt:lpstr>Candidose</vt:lpstr>
      <vt:lpstr>Présentation PowerPoint</vt:lpstr>
      <vt:lpstr>Michel</vt:lpstr>
      <vt:lpstr>Quelle est votre principale hypothèse diagnostique ?</vt:lpstr>
      <vt:lpstr>Comment allez-vous confirmer votre hypothèse ?</vt:lpstr>
      <vt:lpstr>Présentation PowerPoint</vt:lpstr>
      <vt:lpstr>L’IRM confirme la toxoplasmose (multiples lésions abcédées), quelle proposition de traitement ?</vt:lpstr>
      <vt:lpstr>Présentation PowerPoint</vt:lpstr>
      <vt:lpstr>Michel</vt:lpstr>
      <vt:lpstr>Que proposer après le traitement d’attaque ?</vt:lpstr>
      <vt:lpstr>Quand débuter le traitement du VIH ?</vt:lpstr>
      <vt:lpstr>Quelle complication craindre dans les semaines suivant l’introduction du traitement antiviral ?  </vt:lpstr>
      <vt:lpstr>En conclusion</vt:lpstr>
      <vt:lpstr>Cascade de la prise en charge en France en 2013*</vt:lpstr>
      <vt:lpstr>Aujourd'hui</vt:lpstr>
      <vt:lpstr>En pratique</vt:lpstr>
      <vt:lpstr>Les autres infections opportunistes et cancers que l’on pourrait rencontrer…</vt:lpstr>
      <vt:lpstr>Présentation PowerPoint</vt:lpstr>
      <vt:lpstr>Présentation PowerPoint</vt:lpstr>
      <vt:lpstr>Sarcome de Kaposi</vt:lpstr>
      <vt:lpstr>Présentation PowerPoint</vt:lpstr>
      <vt:lpstr>Présentation PowerPoint</vt:lpstr>
      <vt:lpstr>Infection à Cytomégalovirus (CMV)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Cryptosporidiose, Microsporidiose, Isosporose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>COREVIH Bretagne</Company>
  <LinksUpToDate>false</LinksUpToDate>
  <SharedDoc>false</SharedDoc>
  <HyperlinkBase/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Suppport du cours VIH 2012 faculté de médecine de RENNES</dc:title>
  <dc:subject/>
  <dc:creator>Dr C. Arvieux</dc:creator>
  <cp:keywords/>
  <dc:description/>
  <cp:lastModifiedBy>Cedric Arvieux</cp:lastModifiedBy>
  <cp:revision>850</cp:revision>
  <cp:lastPrinted>2004-03-16T11:01:55Z</cp:lastPrinted>
  <dcterms:created xsi:type="dcterms:W3CDTF">2002-11-08T08:18:04Z</dcterms:created>
  <dcterms:modified xsi:type="dcterms:W3CDTF">2017-12-03T22:11:52Z</dcterms:modified>
  <cp:category/>
</cp:coreProperties>
</file>