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58" r:id="rId2"/>
    <p:sldId id="322" r:id="rId3"/>
    <p:sldId id="297" r:id="rId4"/>
    <p:sldId id="298" r:id="rId5"/>
    <p:sldId id="299" r:id="rId6"/>
    <p:sldId id="321" r:id="rId7"/>
    <p:sldId id="339" r:id="rId8"/>
    <p:sldId id="347" r:id="rId9"/>
    <p:sldId id="351" r:id="rId10"/>
    <p:sldId id="350" r:id="rId11"/>
    <p:sldId id="348" r:id="rId12"/>
    <p:sldId id="349" r:id="rId13"/>
    <p:sldId id="345" r:id="rId14"/>
    <p:sldId id="341" r:id="rId15"/>
    <p:sldId id="340" r:id="rId16"/>
    <p:sldId id="344" r:id="rId17"/>
    <p:sldId id="343" r:id="rId18"/>
    <p:sldId id="346"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ra Aidarus"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800080"/>
    <a:srgbClr val="660066"/>
    <a:srgbClr val="006600"/>
    <a:srgbClr val="993366"/>
    <a:srgbClr val="CC99FF"/>
    <a:srgbClr val="9900FF"/>
    <a:srgbClr val="9999FF"/>
    <a:srgbClr val="33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11" autoAdjust="0"/>
  </p:normalViewPr>
  <p:slideViewPr>
    <p:cSldViewPr>
      <p:cViewPr>
        <p:scale>
          <a:sx n="62" d="100"/>
          <a:sy n="62" d="100"/>
        </p:scale>
        <p:origin x="-600"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153F51-8CE6-4E79-A398-A274A188C4BD}" type="datetimeFigureOut">
              <a:rPr lang="fr-FR" smtClean="0"/>
              <a:t>15/10/2016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0A4F8F-D1D3-42A8-B141-A51D5A049267}" type="slidenum">
              <a:rPr lang="fr-FR" smtClean="0"/>
              <a:t>‹N°›</a:t>
            </a:fld>
            <a:endParaRPr lang="fr-FR"/>
          </a:p>
        </p:txBody>
      </p:sp>
    </p:spTree>
    <p:extLst>
      <p:ext uri="{BB962C8B-B14F-4D97-AF65-F5344CB8AC3E}">
        <p14:creationId xmlns:p14="http://schemas.microsoft.com/office/powerpoint/2010/main" val="6843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F9A3E0-7B11-4A68-89E9-CB9837852A98}" type="datetimeFigureOut">
              <a:rPr lang="en-US" smtClean="0"/>
              <a:pPr/>
              <a:t>10/15/2016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455F12-1BE4-4E7C-8AA3-C1D72835CD11}" type="slidenum">
              <a:rPr lang="en-US" smtClean="0"/>
              <a:pPr/>
              <a:t>‹N°›</a:t>
            </a:fld>
            <a:endParaRPr lang="en-US"/>
          </a:p>
        </p:txBody>
      </p:sp>
    </p:spTree>
    <p:extLst>
      <p:ext uri="{BB962C8B-B14F-4D97-AF65-F5344CB8AC3E}">
        <p14:creationId xmlns:p14="http://schemas.microsoft.com/office/powerpoint/2010/main" val="182309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0455F12-1BE4-4E7C-8AA3-C1D72835CD11}" type="slidenum">
              <a:rPr lang="en-US" smtClean="0"/>
              <a:pPr/>
              <a:t>1</a:t>
            </a:fld>
            <a:endParaRPr lang="en-US"/>
          </a:p>
        </p:txBody>
      </p:sp>
    </p:spTree>
    <p:extLst>
      <p:ext uri="{BB962C8B-B14F-4D97-AF65-F5344CB8AC3E}">
        <p14:creationId xmlns:p14="http://schemas.microsoft.com/office/powerpoint/2010/main" val="207627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Why might some inflammation-associated diseases fail to develop during the duration of the START trial if a persistent inflammatory state is established within the first few weeks of HIV infection? </a:t>
            </a:r>
          </a:p>
          <a:p>
            <a:r>
              <a:rPr lang="en-US" sz="1200" b="0" i="0" u="none" strike="noStrike" kern="1200" baseline="0" dirty="0" smtClean="0">
                <a:solidFill>
                  <a:schemeClr val="tx1"/>
                </a:solidFill>
                <a:latin typeface="+mn-lt"/>
                <a:ea typeface="+mn-ea"/>
                <a:cs typeface="+mn-cs"/>
              </a:rPr>
              <a:t>One possibility is that a certain threshold of systemic inflammation is required to drive some end-organ diseases and that those who start ART very early achieve levels below this threshold. </a:t>
            </a:r>
          </a:p>
          <a:p>
            <a:r>
              <a:rPr lang="en-US" sz="1200" b="0" i="0" u="none" strike="noStrike" kern="1200" baseline="0" dirty="0" smtClean="0">
                <a:solidFill>
                  <a:schemeClr val="tx1"/>
                </a:solidFill>
                <a:latin typeface="+mn-lt"/>
                <a:ea typeface="+mn-ea"/>
                <a:cs typeface="+mn-cs"/>
              </a:rPr>
              <a:t>we favor an alternative hypothesis related to the distinct putative drivers of immune activation during ART-mediated viral suppression, their relationship to the degree of pre-ART immunodeficiency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nadir CD4+ T-cell count), and their anatomic localization (Figure 2). </a:t>
            </a:r>
          </a:p>
          <a:p>
            <a:r>
              <a:rPr lang="en-US" sz="1200" b="0" i="0" u="sng" strike="noStrike" kern="1200" baseline="0" dirty="0" smtClean="0">
                <a:solidFill>
                  <a:schemeClr val="tx1"/>
                </a:solidFill>
                <a:latin typeface="+mn-lt"/>
                <a:ea typeface="+mn-ea"/>
                <a:cs typeface="+mn-cs"/>
              </a:rPr>
              <a:t>Viral reservoirs in </a:t>
            </a:r>
            <a:r>
              <a:rPr lang="en-US" sz="1200" b="0" i="0" u="sng" strike="noStrike" kern="1200" baseline="0" dirty="0" err="1" smtClean="0">
                <a:solidFill>
                  <a:schemeClr val="tx1"/>
                </a:solidFill>
                <a:latin typeface="+mn-lt"/>
                <a:ea typeface="+mn-ea"/>
                <a:cs typeface="+mn-cs"/>
              </a:rPr>
              <a:t>TCMcompartments</a:t>
            </a:r>
            <a:r>
              <a:rPr lang="en-US" sz="1200" b="0" i="0" u="none" strike="noStrike" kern="1200" baseline="0" dirty="0" smtClean="0">
                <a:solidFill>
                  <a:schemeClr val="tx1"/>
                </a:solidFill>
                <a:latin typeface="+mn-lt"/>
                <a:ea typeface="+mn-ea"/>
                <a:cs typeface="+mn-cs"/>
              </a:rPr>
              <a:t>, which are most abundant in inductive lymphoid tissues, are established within the first several days of systemic HIV infection, with an exponential increase in the first few weeks of infection followed by slower increases over the next few years. Once ART-mediated viral suppression is established, this primarily T-cell reservoir of HIV persists in lymphoid tissues and likely contributes to ongoing inflammation and lymphoid fibrosis, which may plausibly contribute to adaptive immune defects since these responses normally develop in the same anatomic compartment. Since </a:t>
            </a:r>
            <a:r>
              <a:rPr lang="en-US" sz="1200" b="0" i="0" u="sng" strike="noStrike" kern="1200" baseline="0" dirty="0" smtClean="0">
                <a:solidFill>
                  <a:schemeClr val="tx1"/>
                </a:solidFill>
                <a:latin typeface="+mn-lt"/>
                <a:ea typeface="+mn-ea"/>
                <a:cs typeface="+mn-cs"/>
              </a:rPr>
              <a:t>immediate ART dramatically reduces HIV expression from T-cell reservoirs in lymphoid tissues, it is plausible that this mechanism explains why immediate ART reduced infectious and cancer events</a:t>
            </a:r>
            <a:r>
              <a:rPr lang="en-US" sz="1200" b="0" i="0" u="none" strike="noStrike" kern="1200" baseline="0" dirty="0" smtClean="0">
                <a:solidFill>
                  <a:schemeClr val="tx1"/>
                </a:solidFill>
                <a:latin typeface="+mn-lt"/>
                <a:ea typeface="+mn-ea"/>
                <a:cs typeface="+mn-cs"/>
              </a:rPr>
              <a:t> in the START and TEMPRANO trials. Conversely, the fact that immediate receipt of ART, even in recently infected individuals, fails to eliminate T-cell reservoirs of HIV in lymphoid tissues may explain the persistently high incidence of infectious and neoplastic complications (relative to those seen in the general population) even among individuals in the immediate ART arms of both the START and TEMPRANO trials</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Other persistent drivers of the inflammatory state during treated HIV infection may require </a:t>
            </a:r>
            <a:r>
              <a:rPr lang="en-US" sz="1200" b="0" i="0" u="sng" strike="noStrike" kern="1200" baseline="0" dirty="0" smtClean="0">
                <a:solidFill>
                  <a:schemeClr val="tx1"/>
                </a:solidFill>
                <a:latin typeface="+mn-lt"/>
                <a:ea typeface="+mn-ea"/>
                <a:cs typeface="+mn-cs"/>
              </a:rPr>
              <a:t>more-significant pre-ART immunodeficiency to be irreversibly established.</a:t>
            </a:r>
            <a:r>
              <a:rPr lang="en-US" sz="1200" b="0" i="0" u="none" strike="noStrike" kern="1200" baseline="0" dirty="0" smtClean="0">
                <a:solidFill>
                  <a:schemeClr val="tx1"/>
                </a:solidFill>
                <a:latin typeface="+mn-lt"/>
                <a:ea typeface="+mn-ea"/>
                <a:cs typeface="+mn-cs"/>
              </a:rPr>
              <a:t> For example, while some markers of </a:t>
            </a:r>
            <a:r>
              <a:rPr lang="en-US" sz="1200" b="0" i="0" u="sng" strike="noStrike" kern="1200" baseline="0" dirty="0" smtClean="0">
                <a:solidFill>
                  <a:schemeClr val="tx1"/>
                </a:solidFill>
                <a:latin typeface="+mn-lt"/>
                <a:ea typeface="+mn-ea"/>
                <a:cs typeface="+mn-cs"/>
              </a:rPr>
              <a:t>microbial translocation </a:t>
            </a:r>
            <a:r>
              <a:rPr lang="en-US" sz="1200" b="0" i="0" u="none" strike="noStrike" kern="1200" baseline="0" dirty="0" smtClean="0">
                <a:solidFill>
                  <a:schemeClr val="tx1"/>
                </a:solidFill>
                <a:latin typeface="+mn-lt"/>
                <a:ea typeface="+mn-ea"/>
                <a:cs typeface="+mn-cs"/>
              </a:rPr>
              <a:t>are evident in plasma within the first few weeks of HIV infection, the degree to which these defects become irreversible after ART-mediated viral suppression is greater with more-advanced disease. While </a:t>
            </a:r>
            <a:r>
              <a:rPr lang="en-US" sz="1200" b="0" i="0" u="none" strike="noStrike" kern="1200" baseline="0" dirty="0" err="1" smtClean="0">
                <a:solidFill>
                  <a:schemeClr val="tx1"/>
                </a:solidFill>
                <a:latin typeface="+mn-lt"/>
                <a:ea typeface="+mn-ea"/>
                <a:cs typeface="+mn-cs"/>
              </a:rPr>
              <a:t>translocated</a:t>
            </a:r>
            <a:r>
              <a:rPr lang="en-US" sz="1200" b="0" i="0" u="none" strike="noStrike" kern="1200" baseline="0" dirty="0" smtClean="0">
                <a:solidFill>
                  <a:schemeClr val="tx1"/>
                </a:solidFill>
                <a:latin typeface="+mn-lt"/>
                <a:ea typeface="+mn-ea"/>
                <a:cs typeface="+mn-cs"/>
              </a:rPr>
              <a:t> microbial products are concentrated in the liver and mesenteric lymphoid tissues, they are </a:t>
            </a:r>
            <a:r>
              <a:rPr lang="en-US" sz="1200" b="0" i="0" u="sng" strike="noStrike" kern="1200" baseline="0" dirty="0" smtClean="0">
                <a:solidFill>
                  <a:schemeClr val="tx1"/>
                </a:solidFill>
                <a:latin typeface="+mn-lt"/>
                <a:ea typeface="+mn-ea"/>
                <a:cs typeface="+mn-cs"/>
              </a:rPr>
              <a:t>distributed widely throughout the circulation, so this driver of the systemic inflammatory state may plausibly contribute to several end-organ diseases, including cardiovascular complications, particularly in individuals with lower nadir CD4+ T-cell counts. </a:t>
            </a:r>
            <a:r>
              <a:rPr lang="en-US" sz="1200" b="0" i="0" u="none" strike="noStrike" kern="1200" baseline="0" dirty="0" smtClean="0">
                <a:solidFill>
                  <a:schemeClr val="tx1"/>
                </a:solidFill>
                <a:latin typeface="+mn-lt"/>
                <a:ea typeface="+mn-ea"/>
                <a:cs typeface="+mn-cs"/>
              </a:rPr>
              <a:t>Other potential drivers of the inflammatory state may require significant pre-ART immunodeficiency to be established and have distinct anatomic localization. For example, </a:t>
            </a:r>
            <a:r>
              <a:rPr lang="en-US" sz="1200" b="0" i="0" u="sng" strike="noStrike" kern="1200" baseline="0" dirty="0" smtClean="0">
                <a:solidFill>
                  <a:schemeClr val="tx1"/>
                </a:solidFill>
                <a:latin typeface="+mn-lt"/>
                <a:ea typeface="+mn-ea"/>
                <a:cs typeface="+mn-cs"/>
              </a:rPr>
              <a:t>myeloid reservoirs of HIV in tissues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brain microglia, adipose tissue, and liver), if they do persist during suppressive ART, might not be established to a clinically meaningful extent until later stages of untreated HIV infection because it appears to take some degree of CD4+ T-cell </a:t>
            </a:r>
            <a:r>
              <a:rPr lang="en-US" sz="1200" b="0" i="0" u="sng" strike="noStrike" kern="1200" baseline="0" dirty="0" smtClean="0">
                <a:solidFill>
                  <a:schemeClr val="tx1"/>
                </a:solidFill>
                <a:latin typeface="+mn-lt"/>
                <a:ea typeface="+mn-ea"/>
                <a:cs typeface="+mn-cs"/>
              </a:rPr>
              <a:t>depletion for the virus to evolve the capacity to efficiently infect myeloid cells</a:t>
            </a:r>
            <a:r>
              <a:rPr lang="en-US" sz="1200" b="0" i="0" u="none" strike="noStrike" kern="1200" baseline="0" dirty="0" smtClean="0">
                <a:solidFill>
                  <a:schemeClr val="tx1"/>
                </a:solidFill>
                <a:latin typeface="+mn-lt"/>
                <a:ea typeface="+mn-ea"/>
                <a:cs typeface="+mn-cs"/>
              </a:rPr>
              <a:t>. This might explain why irreversible neurocognitive dysfunction, which is thought to be driven in part by direct HIV infection of central nervous system myeloid cells, appears to be much less common in individuals who initiate ART at high nadir CD4+ T-cell counts. Myeloid reservoirs of HIV in fat and liver might also plausibly contribute to metabolic disease and liver fibrosis in individuals with low nadir CD4+ T-cell counts. </a:t>
            </a:r>
          </a:p>
          <a:p>
            <a:r>
              <a:rPr lang="en-US" sz="1200" b="0" i="0" u="none" strike="noStrike" kern="1200" baseline="0" dirty="0" smtClean="0">
                <a:solidFill>
                  <a:schemeClr val="tx1"/>
                </a:solidFill>
                <a:latin typeface="+mn-lt"/>
                <a:ea typeface="+mn-ea"/>
                <a:cs typeface="+mn-cs"/>
              </a:rPr>
              <a:t>Similarly</a:t>
            </a:r>
            <a:r>
              <a:rPr lang="en-US" sz="1200" b="0" i="0" u="sng" strike="noStrike" kern="1200" baseline="0" dirty="0" smtClean="0">
                <a:solidFill>
                  <a:schemeClr val="tx1"/>
                </a:solidFill>
                <a:latin typeface="+mn-lt"/>
                <a:ea typeface="+mn-ea"/>
                <a:cs typeface="+mn-cs"/>
              </a:rPr>
              <a:t>, asymptomatic CMV replication</a:t>
            </a:r>
            <a:r>
              <a:rPr lang="en-US" sz="1200" b="0" i="0" u="none" strike="noStrike" kern="1200" baseline="0" dirty="0" smtClean="0">
                <a:solidFill>
                  <a:schemeClr val="tx1"/>
                </a:solidFill>
                <a:latin typeface="+mn-lt"/>
                <a:ea typeface="+mn-ea"/>
                <a:cs typeface="+mn-cs"/>
              </a:rPr>
              <a:t>, which has been proposed to be a mediator of vascular disease in HIV-infected individuals, particularly since it replicates in the vascular endothelium, may require a certain degree of immunodeficiency to establish sufficient CMV reservoirs in myeloid precursors or CMV-specific adaptive immune defects to drive cardiovascular </a:t>
            </a:r>
            <a:r>
              <a:rPr lang="fr-FR" sz="1200" b="0" i="0" u="none" strike="noStrike" kern="1200" baseline="0" dirty="0" err="1" smtClean="0">
                <a:solidFill>
                  <a:schemeClr val="tx1"/>
                </a:solidFill>
                <a:latin typeface="+mn-lt"/>
                <a:ea typeface="+mn-ea"/>
                <a:cs typeface="+mn-cs"/>
              </a:rPr>
              <a:t>disease</a:t>
            </a:r>
            <a:r>
              <a:rPr lang="fr-FR" sz="1200" b="0" i="0" u="none" strike="noStrike" kern="1200" baseline="0" dirty="0" smtClean="0">
                <a:solidFill>
                  <a:schemeClr val="tx1"/>
                </a:solidFill>
                <a:latin typeface="+mn-lt"/>
                <a:ea typeface="+mn-ea"/>
                <a:cs typeface="+mn-cs"/>
              </a:rPr>
              <a:t>.</a:t>
            </a:r>
          </a:p>
          <a:p>
            <a:r>
              <a:rPr lang="en-US" sz="1200" b="0" i="0" u="sng" strike="noStrike" kern="1200" baseline="0" dirty="0" smtClean="0">
                <a:solidFill>
                  <a:schemeClr val="tx1"/>
                </a:solidFill>
                <a:latin typeface="+mn-lt"/>
                <a:ea typeface="+mn-ea"/>
                <a:cs typeface="+mn-cs"/>
              </a:rPr>
              <a:t>Thus, not all putative root drivers of the inflammatory state in treated HIV infection are likely to be active in individuals who initiate ART at early disease stages. </a:t>
            </a:r>
          </a:p>
          <a:p>
            <a:r>
              <a:rPr lang="en-US" sz="1200" b="0" i="0" u="none" strike="noStrike" kern="1200" baseline="0" dirty="0" smtClean="0">
                <a:solidFill>
                  <a:schemeClr val="tx1"/>
                </a:solidFill>
                <a:latin typeface="+mn-lt"/>
                <a:ea typeface="+mn-ea"/>
                <a:cs typeface="+mn-cs"/>
              </a:rPr>
              <a:t>While this model might explain </a:t>
            </a:r>
            <a:r>
              <a:rPr lang="en-US" sz="1200" b="0" i="0" u="sng" strike="noStrike" kern="1200" baseline="0" dirty="0" smtClean="0">
                <a:solidFill>
                  <a:schemeClr val="tx1"/>
                </a:solidFill>
                <a:latin typeface="+mn-lt"/>
                <a:ea typeface="+mn-ea"/>
                <a:cs typeface="+mn-cs"/>
              </a:rPr>
              <a:t>why individuals initiating ART during early disease stages may prevent the establishment of certain (</a:t>
            </a:r>
            <a:r>
              <a:rPr lang="en-US" sz="1200" b="0" i="0" u="sng" strike="noStrike" kern="1200" baseline="0" dirty="0" err="1" smtClean="0">
                <a:solidFill>
                  <a:schemeClr val="tx1"/>
                </a:solidFill>
                <a:latin typeface="+mn-lt"/>
                <a:ea typeface="+mn-ea"/>
                <a:cs typeface="+mn-cs"/>
              </a:rPr>
              <a:t>eg</a:t>
            </a:r>
            <a:r>
              <a:rPr lang="en-US" sz="1200" b="0" i="0" u="sng" strike="noStrike" kern="1200" baseline="0" dirty="0" smtClean="0">
                <a:solidFill>
                  <a:schemeClr val="tx1"/>
                </a:solidFill>
                <a:latin typeface="+mn-lt"/>
                <a:ea typeface="+mn-ea"/>
                <a:cs typeface="+mn-cs"/>
              </a:rPr>
              <a:t>, cardiovascular, neurocognitive, and pulmonary) morbidities but still have a measurably increased risk of infectious and neoplastic morbidities as compared to the general population</a:t>
            </a:r>
            <a:r>
              <a:rPr lang="en-US" sz="1200" b="0" i="0" u="none" strike="noStrike" kern="1200" baseline="0" dirty="0" smtClean="0">
                <a:solidFill>
                  <a:schemeClr val="tx1"/>
                </a:solidFill>
                <a:latin typeface="+mn-lt"/>
                <a:ea typeface="+mn-ea"/>
                <a:cs typeface="+mn-cs"/>
              </a:rPr>
              <a:t>, it may also inform the interpretation of systemic immune activation and inflammatory markers.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one measures levels of systemic immune activation markers in HIV-infected individuals with high nadir CD4+ T-cell counts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those above the dotted line in Figure 2), the primary source of any measured abnormalities is likely to be HIV reservoirs in lymphoid tissues and, potentially, microbial translocation.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one measures systemic immune activation and inflammatory markers in HIV-infected individuals with very low nadir CD4+ T-cell counts, a much greater diversity of sources and anatomic sites likely contributes to any elevations observed. </a:t>
            </a: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If such a model were true, one would expect that systemic inflammatory markers measured in individuals with high nadir CD4+ T-cell counts might predict infectious and neoplastic conditions but not necessarily CV, pulmonary, and neurocognitive morbidities.</a:t>
            </a:r>
          </a:p>
          <a:p>
            <a:r>
              <a:rPr lang="en-US" sz="1200" b="0" i="0" u="none" strike="noStrike" kern="1200" baseline="0" dirty="0" smtClean="0">
                <a:solidFill>
                  <a:schemeClr val="tx1"/>
                </a:solidFill>
                <a:latin typeface="+mn-lt"/>
                <a:ea typeface="+mn-ea"/>
                <a:cs typeface="+mn-cs"/>
              </a:rPr>
              <a:t>Conversely, </a:t>
            </a:r>
            <a:r>
              <a:rPr lang="en-US" sz="1200" b="0" i="0" u="sng" strike="noStrike" kern="1200" baseline="0" dirty="0" smtClean="0">
                <a:solidFill>
                  <a:schemeClr val="tx1"/>
                </a:solidFill>
                <a:latin typeface="+mn-lt"/>
                <a:ea typeface="+mn-ea"/>
                <a:cs typeface="+mn-cs"/>
              </a:rPr>
              <a:t>systemic inflammatory markers measured in individuals with low nadir CD4+ T-cell counts might predict all of these morbidities of interest</a:t>
            </a:r>
            <a:r>
              <a:rPr lang="en-US" sz="1200" b="0" i="0" u="none" strike="noStrike" kern="1200" baseline="0" dirty="0" smtClean="0">
                <a:solidFill>
                  <a:schemeClr val="tx1"/>
                </a:solidFill>
                <a:latin typeface="+mn-lt"/>
                <a:ea typeface="+mn-ea"/>
                <a:cs typeface="+mn-cs"/>
              </a:rPr>
              <a:t>. While no biomarker studies to date have had sufficient numbers of clinical events among participants with high nadir CD4+ T-cell counts to address these hypotheses, this could be explored in future studies.</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12</a:t>
            </a:fld>
            <a:endParaRPr lang="en-US"/>
          </a:p>
        </p:txBody>
      </p:sp>
    </p:spTree>
    <p:extLst>
      <p:ext uri="{BB962C8B-B14F-4D97-AF65-F5344CB8AC3E}">
        <p14:creationId xmlns:p14="http://schemas.microsoft.com/office/powerpoint/2010/main" val="23911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Objectives: to examine </a:t>
            </a:r>
            <a:r>
              <a:rPr lang="en-US" sz="1200" b="0" i="0" u="none" strike="noStrike" kern="1200" baseline="0" dirty="0" err="1" smtClean="0">
                <a:solidFill>
                  <a:schemeClr val="tx1"/>
                </a:solidFill>
                <a:latin typeface="+mn-lt"/>
                <a:ea typeface="+mn-ea"/>
                <a:cs typeface="+mn-cs"/>
              </a:rPr>
              <a:t>sociodemographic</a:t>
            </a:r>
            <a:r>
              <a:rPr lang="en-US" sz="1200" b="0" i="0" u="none" strike="noStrike" kern="1200" baseline="0" dirty="0" smtClean="0">
                <a:solidFill>
                  <a:schemeClr val="tx1"/>
                </a:solidFill>
                <a:latin typeface="+mn-lt"/>
                <a:ea typeface="+mn-ea"/>
                <a:cs typeface="+mn-cs"/>
              </a:rPr>
              <a:t> factors and chronic health conditions of people living with</a:t>
            </a:r>
          </a:p>
          <a:p>
            <a:r>
              <a:rPr lang="en-US" sz="1200" b="0" i="0" u="none" strike="noStrike" kern="1200" baseline="0" dirty="0" smtClean="0">
                <a:solidFill>
                  <a:schemeClr val="tx1"/>
                </a:solidFill>
                <a:latin typeface="+mn-lt"/>
                <a:ea typeface="+mn-ea"/>
                <a:cs typeface="+mn-cs"/>
              </a:rPr>
              <a:t>HIV (PLWHIV/ HIV+) &gt;65 years, and to compare their chronic disease prevalence to beneficiaries</a:t>
            </a:r>
          </a:p>
          <a:p>
            <a:r>
              <a:rPr lang="fr-FR" sz="1200" b="0" i="0" u="none" strike="noStrike" kern="1200" baseline="0" dirty="0" err="1" smtClean="0">
                <a:solidFill>
                  <a:schemeClr val="tx1"/>
                </a:solidFill>
                <a:latin typeface="+mn-lt"/>
                <a:ea typeface="+mn-ea"/>
                <a:cs typeface="+mn-cs"/>
              </a:rPr>
              <a:t>without</a:t>
            </a:r>
            <a:r>
              <a:rPr lang="fr-FR" sz="1200" b="0" i="0" u="none" strike="noStrike" kern="1200" baseline="0" dirty="0" smtClean="0">
                <a:solidFill>
                  <a:schemeClr val="tx1"/>
                </a:solidFill>
                <a:latin typeface="+mn-lt"/>
                <a:ea typeface="+mn-ea"/>
                <a:cs typeface="+mn-cs"/>
              </a:rPr>
              <a:t> HIV.</a:t>
            </a:r>
          </a:p>
          <a:p>
            <a:r>
              <a:rPr lang="en-US" sz="1200" b="0" i="0" u="none" strike="noStrike" kern="1200" baseline="0" dirty="0" smtClean="0">
                <a:solidFill>
                  <a:schemeClr val="tx1"/>
                </a:solidFill>
                <a:latin typeface="+mn-lt"/>
                <a:ea typeface="+mn-ea"/>
                <a:cs typeface="+mn-cs"/>
              </a:rPr>
              <a:t>Design: National fee for service (FFS) Medicare claims data (parts A and B) from 2006-2009 were used</a:t>
            </a:r>
          </a:p>
          <a:p>
            <a:r>
              <a:rPr lang="en-US" sz="1200" b="0" i="0" u="none" strike="noStrike" kern="1200" baseline="0" dirty="0" smtClean="0">
                <a:solidFill>
                  <a:schemeClr val="tx1"/>
                </a:solidFill>
                <a:latin typeface="+mn-lt"/>
                <a:ea typeface="+mn-ea"/>
                <a:cs typeface="+mn-cs"/>
              </a:rPr>
              <a:t>to create a retrospective cohort of beneficiaries &gt;65 years old.</a:t>
            </a:r>
          </a:p>
          <a:p>
            <a:r>
              <a:rPr lang="en-US" sz="1200" b="0" i="0" u="none" strike="noStrike" kern="1200" baseline="0" dirty="0" smtClean="0">
                <a:solidFill>
                  <a:schemeClr val="tx1"/>
                </a:solidFill>
                <a:latin typeface="+mn-lt"/>
                <a:ea typeface="+mn-ea"/>
                <a:cs typeface="+mn-cs"/>
              </a:rPr>
              <a:t>Methods: Beneficiaries with 1 inpatient or skilled nursing facility claim, or 2 outpatient claims with HIV</a:t>
            </a:r>
          </a:p>
          <a:p>
            <a:r>
              <a:rPr lang="en-US" sz="1200" b="0" i="0" u="none" strike="noStrike" kern="1200" baseline="0" dirty="0" smtClean="0">
                <a:solidFill>
                  <a:schemeClr val="tx1"/>
                </a:solidFill>
                <a:latin typeface="+mn-lt"/>
                <a:ea typeface="+mn-ea"/>
                <a:cs typeface="+mn-cs"/>
              </a:rPr>
              <a:t>diagnosis codes were considered HIV+. HIV+ beneficiaries were compared to uninfected beneficiaries</a:t>
            </a:r>
          </a:p>
          <a:p>
            <a:r>
              <a:rPr lang="en-US" sz="1200" b="0" i="0" u="none" strike="noStrike" kern="1200" baseline="0" dirty="0" smtClean="0">
                <a:solidFill>
                  <a:schemeClr val="tx1"/>
                </a:solidFill>
                <a:latin typeface="+mn-lt"/>
                <a:ea typeface="+mn-ea"/>
                <a:cs typeface="+mn-cs"/>
              </a:rPr>
              <a:t>on demographic factors and on the prevalence of hypertension, hyperlipidemia, ischemic heart disease,</a:t>
            </a:r>
          </a:p>
          <a:p>
            <a:r>
              <a:rPr lang="fr-FR" sz="1200" b="0" i="0" u="none" strike="noStrike" kern="1200" baseline="0" dirty="0" err="1" smtClean="0">
                <a:solidFill>
                  <a:schemeClr val="tx1"/>
                </a:solidFill>
                <a:latin typeface="+mn-lt"/>
                <a:ea typeface="+mn-ea"/>
                <a:cs typeface="+mn-cs"/>
              </a:rPr>
              <a:t>rheumatoid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arthritis</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osteoarthritis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diabetes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Odds</a:t>
            </a:r>
            <a:r>
              <a:rPr lang="fr-FR" sz="1200" b="0" i="0" u="none" strike="noStrike" kern="1200" baseline="0" dirty="0" smtClean="0">
                <a:solidFill>
                  <a:schemeClr val="tx1"/>
                </a:solidFill>
                <a:latin typeface="+mn-lt"/>
                <a:ea typeface="+mn-ea"/>
                <a:cs typeface="+mn-cs"/>
              </a:rPr>
              <a:t> ratios (OR), 95% confidence </a:t>
            </a:r>
            <a:r>
              <a:rPr lang="fr-FR" sz="1200" b="0" i="0" u="none" strike="noStrike" kern="1200" baseline="0" dirty="0" err="1" smtClean="0">
                <a:solidFill>
                  <a:schemeClr val="tx1"/>
                </a:solidFill>
                <a:latin typeface="+mn-lt"/>
                <a:ea typeface="+mn-ea"/>
                <a:cs typeface="+mn-cs"/>
              </a:rPr>
              <a:t>intervals</a:t>
            </a:r>
            <a:r>
              <a:rPr lang="fr-FR" sz="1200" b="0" i="0" u="none" strike="noStrike" kern="1200" baseline="0" dirty="0" smtClean="0">
                <a:solidFill>
                  <a:schemeClr val="tx1"/>
                </a:solidFill>
                <a:latin typeface="+mn-lt"/>
                <a:ea typeface="+mn-ea"/>
                <a:cs typeface="+mn-cs"/>
              </a:rPr>
              <a:t> (CI), and </a:t>
            </a:r>
            <a:r>
              <a:rPr lang="fr-FR" sz="1200" b="0" i="0" u="none" strike="noStrike" kern="1200" baseline="0" dirty="0" err="1" smtClean="0">
                <a:solidFill>
                  <a:schemeClr val="tx1"/>
                </a:solidFill>
                <a:latin typeface="+mn-lt"/>
                <a:ea typeface="+mn-ea"/>
                <a:cs typeface="+mn-cs"/>
              </a:rPr>
              <a:t>pvalues</a:t>
            </a:r>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were calculated. Adjustment variables included age, sex, race/ethnicity, end stage renal disease</a:t>
            </a:r>
          </a:p>
          <a:p>
            <a:r>
              <a:rPr lang="en-US" sz="1200" b="0" i="0" u="none" strike="noStrike" kern="1200" baseline="0" dirty="0" smtClean="0">
                <a:solidFill>
                  <a:schemeClr val="tx1"/>
                </a:solidFill>
                <a:latin typeface="+mn-lt"/>
                <a:ea typeface="+mn-ea"/>
                <a:cs typeface="+mn-cs"/>
              </a:rPr>
              <a:t>(ESRD), and dual Medicare-Medicaid enrollment. Chronic conditions were examined individually, and</a:t>
            </a:r>
          </a:p>
          <a:p>
            <a:r>
              <a:rPr lang="en-US" sz="1200" b="0" i="0" u="none" strike="noStrike" kern="1200" baseline="0" dirty="0" smtClean="0">
                <a:solidFill>
                  <a:schemeClr val="tx1"/>
                </a:solidFill>
                <a:latin typeface="+mn-lt"/>
                <a:ea typeface="+mn-ea"/>
                <a:cs typeface="+mn-cs"/>
              </a:rPr>
              <a:t>as an index from zero to all five conditions.</a:t>
            </a:r>
          </a:p>
          <a:p>
            <a:r>
              <a:rPr lang="en-US" sz="1200" b="0" i="0" u="none" strike="noStrike" kern="1200" baseline="0" dirty="0" smtClean="0">
                <a:solidFill>
                  <a:schemeClr val="tx1"/>
                </a:solidFill>
                <a:latin typeface="+mn-lt"/>
                <a:ea typeface="+mn-ea"/>
                <a:cs typeface="+mn-cs"/>
              </a:rPr>
              <a:t>Results: Of 29,060,418 eligible beneficiaries, 24,735 (0.09%) were HIV+. HIV+ beneficiaries were</a:t>
            </a:r>
          </a:p>
          <a:p>
            <a:r>
              <a:rPr lang="en-US" sz="1200" b="0" i="0" u="none" strike="noStrike" kern="1200" baseline="0" dirty="0" smtClean="0">
                <a:solidFill>
                  <a:schemeClr val="tx1"/>
                </a:solidFill>
                <a:latin typeface="+mn-lt"/>
                <a:ea typeface="+mn-ea"/>
                <a:cs typeface="+mn-cs"/>
              </a:rPr>
              <a:t>more likely to be Hispanic, African American, male, and younger (p&gt;0.0001), and were 1.5 to 2.1 times</a:t>
            </a:r>
          </a:p>
          <a:p>
            <a:r>
              <a:rPr lang="en-US" sz="1200" b="0" i="0" u="none" strike="noStrike" kern="1200" baseline="0" dirty="0" smtClean="0">
                <a:solidFill>
                  <a:schemeClr val="tx1"/>
                </a:solidFill>
                <a:latin typeface="+mn-lt"/>
                <a:ea typeface="+mn-ea"/>
                <a:cs typeface="+mn-cs"/>
              </a:rPr>
              <a:t>as likely to have a chronic disease (diabetes (</a:t>
            </a:r>
            <a:r>
              <a:rPr lang="en-US" sz="1200" b="0" i="0" u="none" strike="noStrike" kern="1200" baseline="0" dirty="0" err="1" smtClean="0">
                <a:solidFill>
                  <a:schemeClr val="tx1"/>
                </a:solidFill>
                <a:latin typeface="+mn-lt"/>
                <a:ea typeface="+mn-ea"/>
                <a:cs typeface="+mn-cs"/>
              </a:rPr>
              <a:t>aOR</a:t>
            </a:r>
            <a:r>
              <a:rPr lang="en-US" sz="1200" b="0" i="0" u="none" strike="noStrike" kern="1200" baseline="0" dirty="0" smtClean="0">
                <a:solidFill>
                  <a:schemeClr val="tx1"/>
                </a:solidFill>
                <a:latin typeface="+mn-lt"/>
                <a:ea typeface="+mn-ea"/>
                <a:cs typeface="+mn-cs"/>
              </a:rPr>
              <a:t>) 1.51 95% CI (1.47, 1.55): rheumatoid</a:t>
            </a:r>
          </a:p>
          <a:p>
            <a:r>
              <a:rPr lang="en-US" sz="1200" b="0" i="0" u="none" strike="noStrike" kern="1200" baseline="0" dirty="0" smtClean="0">
                <a:solidFill>
                  <a:schemeClr val="tx1"/>
                </a:solidFill>
                <a:latin typeface="+mn-lt"/>
                <a:ea typeface="+mn-ea"/>
                <a:cs typeface="+mn-cs"/>
              </a:rPr>
              <a:t>arthritis/osteoarthritis 2.14 95% CI (2.08, 2.19)), and 2.4 to 7 times as likely to have 1-5 co-morbid</a:t>
            </a:r>
          </a:p>
          <a:p>
            <a:r>
              <a:rPr lang="fr-FR" sz="1200" b="0" i="0" u="none" strike="noStrike" kern="1200" baseline="0" dirty="0" err="1" smtClean="0">
                <a:solidFill>
                  <a:schemeClr val="tx1"/>
                </a:solidFill>
                <a:latin typeface="+mn-lt"/>
                <a:ea typeface="+mn-ea"/>
                <a:cs typeface="+mn-cs"/>
              </a:rPr>
              <a:t>chronic</a:t>
            </a:r>
            <a:r>
              <a:rPr lang="fr-FR" sz="1200" b="0" i="0" u="none" strike="noStrike" kern="1200" baseline="0" dirty="0" smtClean="0">
                <a:solidFill>
                  <a:schemeClr val="tx1"/>
                </a:solidFill>
                <a:latin typeface="+mn-lt"/>
                <a:ea typeface="+mn-ea"/>
                <a:cs typeface="+mn-cs"/>
              </a:rPr>
              <a:t> conditions (1 condition (</a:t>
            </a:r>
            <a:r>
              <a:rPr lang="fr-FR" sz="1200" b="0" i="0" u="none" strike="noStrike" kern="1200" baseline="0" dirty="0" err="1" smtClean="0">
                <a:solidFill>
                  <a:schemeClr val="tx1"/>
                </a:solidFill>
                <a:latin typeface="+mn-lt"/>
                <a:ea typeface="+mn-ea"/>
                <a:cs typeface="+mn-cs"/>
              </a:rPr>
              <a:t>aOR</a:t>
            </a:r>
            <a:r>
              <a:rPr lang="fr-FR" sz="1200" b="0" i="0" u="none" strike="noStrike" kern="1200" baseline="0" dirty="0" smtClean="0">
                <a:solidFill>
                  <a:schemeClr val="tx1"/>
                </a:solidFill>
                <a:latin typeface="+mn-lt"/>
                <a:ea typeface="+mn-ea"/>
                <a:cs typeface="+mn-cs"/>
              </a:rPr>
              <a:t>) 2.38 95% CI (2.21, 2.57): 5 conditions 7.07 95% CI (6.61, 7.56)).</a:t>
            </a:r>
          </a:p>
          <a:p>
            <a:r>
              <a:rPr lang="en-US" sz="1200" b="0" i="0" u="none" strike="noStrike" kern="1200" baseline="0" dirty="0" smtClean="0">
                <a:solidFill>
                  <a:schemeClr val="tx1"/>
                </a:solidFill>
                <a:latin typeface="+mn-lt"/>
                <a:ea typeface="+mn-ea"/>
                <a:cs typeface="+mn-cs"/>
              </a:rPr>
              <a:t>Conclusions: Our results show that PLWHIV &gt;65 years are at higher risk of comorbidities than other</a:t>
            </a:r>
          </a:p>
          <a:p>
            <a:r>
              <a:rPr lang="en-US" sz="1200" b="0" i="0" u="none" strike="noStrike" kern="1200" baseline="0" dirty="0" smtClean="0">
                <a:solidFill>
                  <a:schemeClr val="tx1"/>
                </a:solidFill>
                <a:latin typeface="+mn-lt"/>
                <a:ea typeface="+mn-ea"/>
                <a:cs typeface="+mn-cs"/>
              </a:rPr>
              <a:t>FFS Medicare beneficiaries. This finding has implications for both the management and cost of the</a:t>
            </a:r>
          </a:p>
          <a:p>
            <a:r>
              <a:rPr lang="fr-FR" sz="1200" b="0" i="0" u="none" strike="noStrike" kern="1200" baseline="0" dirty="0" err="1" smtClean="0">
                <a:solidFill>
                  <a:schemeClr val="tx1"/>
                </a:solidFill>
                <a:latin typeface="+mn-lt"/>
                <a:ea typeface="+mn-ea"/>
                <a:cs typeface="+mn-cs"/>
              </a:rPr>
              <a:t>health</a:t>
            </a:r>
            <a:r>
              <a:rPr lang="fr-FR" sz="1200" b="0" i="0" u="none" strike="noStrike" kern="1200" baseline="0" dirty="0" smtClean="0">
                <a:solidFill>
                  <a:schemeClr val="tx1"/>
                </a:solidFill>
                <a:latin typeface="+mn-lt"/>
                <a:ea typeface="+mn-ea"/>
                <a:cs typeface="+mn-cs"/>
              </a:rPr>
              <a:t> of PLWHIV ≥65.</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14</a:t>
            </a:fld>
            <a:endParaRPr lang="en-US"/>
          </a:p>
        </p:txBody>
      </p:sp>
    </p:spTree>
    <p:extLst>
      <p:ext uri="{BB962C8B-B14F-4D97-AF65-F5344CB8AC3E}">
        <p14:creationId xmlns:p14="http://schemas.microsoft.com/office/powerpoint/2010/main" val="46196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Objectives: to examine </a:t>
            </a:r>
            <a:r>
              <a:rPr lang="en-US" sz="1200" b="0" i="0" u="none" strike="noStrike" kern="1200" baseline="0" dirty="0" err="1" smtClean="0">
                <a:solidFill>
                  <a:schemeClr val="tx1"/>
                </a:solidFill>
                <a:latin typeface="+mn-lt"/>
                <a:ea typeface="+mn-ea"/>
                <a:cs typeface="+mn-cs"/>
              </a:rPr>
              <a:t>sociodemographic</a:t>
            </a:r>
            <a:r>
              <a:rPr lang="en-US" sz="1200" b="0" i="0" u="none" strike="noStrike" kern="1200" baseline="0" dirty="0" smtClean="0">
                <a:solidFill>
                  <a:schemeClr val="tx1"/>
                </a:solidFill>
                <a:latin typeface="+mn-lt"/>
                <a:ea typeface="+mn-ea"/>
                <a:cs typeface="+mn-cs"/>
              </a:rPr>
              <a:t> factors and chronic health conditions of people living with</a:t>
            </a:r>
          </a:p>
          <a:p>
            <a:r>
              <a:rPr lang="en-US" sz="1200" b="0" i="0" u="none" strike="noStrike" kern="1200" baseline="0" dirty="0" smtClean="0">
                <a:solidFill>
                  <a:schemeClr val="tx1"/>
                </a:solidFill>
                <a:latin typeface="+mn-lt"/>
                <a:ea typeface="+mn-ea"/>
                <a:cs typeface="+mn-cs"/>
              </a:rPr>
              <a:t>HIV (PLWHIV/ HIV+) &gt;65 years, and to compare their chronic disease prevalence to beneficiaries</a:t>
            </a:r>
          </a:p>
          <a:p>
            <a:r>
              <a:rPr lang="fr-FR" sz="1200" b="0" i="0" u="none" strike="noStrike" kern="1200" baseline="0" dirty="0" err="1" smtClean="0">
                <a:solidFill>
                  <a:schemeClr val="tx1"/>
                </a:solidFill>
                <a:latin typeface="+mn-lt"/>
                <a:ea typeface="+mn-ea"/>
                <a:cs typeface="+mn-cs"/>
              </a:rPr>
              <a:t>without</a:t>
            </a:r>
            <a:r>
              <a:rPr lang="fr-FR" sz="1200" b="0" i="0" u="none" strike="noStrike" kern="1200" baseline="0" dirty="0" smtClean="0">
                <a:solidFill>
                  <a:schemeClr val="tx1"/>
                </a:solidFill>
                <a:latin typeface="+mn-lt"/>
                <a:ea typeface="+mn-ea"/>
                <a:cs typeface="+mn-cs"/>
              </a:rPr>
              <a:t> HIV.</a:t>
            </a:r>
          </a:p>
          <a:p>
            <a:r>
              <a:rPr lang="en-US" sz="1200" b="0" i="0" u="none" strike="noStrike" kern="1200" baseline="0" dirty="0" smtClean="0">
                <a:solidFill>
                  <a:schemeClr val="tx1"/>
                </a:solidFill>
                <a:latin typeface="+mn-lt"/>
                <a:ea typeface="+mn-ea"/>
                <a:cs typeface="+mn-cs"/>
              </a:rPr>
              <a:t>Design: National fee for service (FFS) Medicare claims data (parts A and B) from 2006-2009 were used</a:t>
            </a:r>
          </a:p>
          <a:p>
            <a:r>
              <a:rPr lang="en-US" sz="1200" b="0" i="0" u="none" strike="noStrike" kern="1200" baseline="0" dirty="0" smtClean="0">
                <a:solidFill>
                  <a:schemeClr val="tx1"/>
                </a:solidFill>
                <a:latin typeface="+mn-lt"/>
                <a:ea typeface="+mn-ea"/>
                <a:cs typeface="+mn-cs"/>
              </a:rPr>
              <a:t>to create a retrospective cohort of beneficiaries &gt;65 years old.</a:t>
            </a:r>
          </a:p>
          <a:p>
            <a:r>
              <a:rPr lang="en-US" sz="1200" b="0" i="0" u="none" strike="noStrike" kern="1200" baseline="0" dirty="0" smtClean="0">
                <a:solidFill>
                  <a:schemeClr val="tx1"/>
                </a:solidFill>
                <a:latin typeface="+mn-lt"/>
                <a:ea typeface="+mn-ea"/>
                <a:cs typeface="+mn-cs"/>
              </a:rPr>
              <a:t>Methods: Beneficiaries with 1 inpatient or skilled nursing facility claim, or 2 outpatient claims with HIV</a:t>
            </a:r>
          </a:p>
          <a:p>
            <a:r>
              <a:rPr lang="en-US" sz="1200" b="0" i="0" u="none" strike="noStrike" kern="1200" baseline="0" dirty="0" smtClean="0">
                <a:solidFill>
                  <a:schemeClr val="tx1"/>
                </a:solidFill>
                <a:latin typeface="+mn-lt"/>
                <a:ea typeface="+mn-ea"/>
                <a:cs typeface="+mn-cs"/>
              </a:rPr>
              <a:t>diagnosis codes were considered HIV+. HIV+ beneficiaries were compared to uninfected beneficiaries</a:t>
            </a:r>
          </a:p>
          <a:p>
            <a:r>
              <a:rPr lang="en-US" sz="1200" b="0" i="0" u="none" strike="noStrike" kern="1200" baseline="0" dirty="0" smtClean="0">
                <a:solidFill>
                  <a:schemeClr val="tx1"/>
                </a:solidFill>
                <a:latin typeface="+mn-lt"/>
                <a:ea typeface="+mn-ea"/>
                <a:cs typeface="+mn-cs"/>
              </a:rPr>
              <a:t>on demographic factors and on the prevalence of hypertension, hyperlipidemia, ischemic heart disease,</a:t>
            </a:r>
          </a:p>
          <a:p>
            <a:r>
              <a:rPr lang="fr-FR" sz="1200" b="0" i="0" u="none" strike="noStrike" kern="1200" baseline="0" dirty="0" err="1" smtClean="0">
                <a:solidFill>
                  <a:schemeClr val="tx1"/>
                </a:solidFill>
                <a:latin typeface="+mn-lt"/>
                <a:ea typeface="+mn-ea"/>
                <a:cs typeface="+mn-cs"/>
              </a:rPr>
              <a:t>rheumatoid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arthritis</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osteoarthritis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diabetes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Odds</a:t>
            </a:r>
            <a:r>
              <a:rPr lang="fr-FR" sz="1200" b="0" i="0" u="none" strike="noStrike" kern="1200" baseline="0" dirty="0" smtClean="0">
                <a:solidFill>
                  <a:schemeClr val="tx1"/>
                </a:solidFill>
                <a:latin typeface="+mn-lt"/>
                <a:ea typeface="+mn-ea"/>
                <a:cs typeface="+mn-cs"/>
              </a:rPr>
              <a:t> ratios (OR), 95% confidence </a:t>
            </a:r>
            <a:r>
              <a:rPr lang="fr-FR" sz="1200" b="0" i="0" u="none" strike="noStrike" kern="1200" baseline="0" dirty="0" err="1" smtClean="0">
                <a:solidFill>
                  <a:schemeClr val="tx1"/>
                </a:solidFill>
                <a:latin typeface="+mn-lt"/>
                <a:ea typeface="+mn-ea"/>
                <a:cs typeface="+mn-cs"/>
              </a:rPr>
              <a:t>intervals</a:t>
            </a:r>
            <a:r>
              <a:rPr lang="fr-FR" sz="1200" b="0" i="0" u="none" strike="noStrike" kern="1200" baseline="0" dirty="0" smtClean="0">
                <a:solidFill>
                  <a:schemeClr val="tx1"/>
                </a:solidFill>
                <a:latin typeface="+mn-lt"/>
                <a:ea typeface="+mn-ea"/>
                <a:cs typeface="+mn-cs"/>
              </a:rPr>
              <a:t> (CI), and </a:t>
            </a:r>
            <a:r>
              <a:rPr lang="fr-FR" sz="1200" b="0" i="0" u="none" strike="noStrike" kern="1200" baseline="0" dirty="0" err="1" smtClean="0">
                <a:solidFill>
                  <a:schemeClr val="tx1"/>
                </a:solidFill>
                <a:latin typeface="+mn-lt"/>
                <a:ea typeface="+mn-ea"/>
                <a:cs typeface="+mn-cs"/>
              </a:rPr>
              <a:t>pvalues</a:t>
            </a:r>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were calculated. Adjustment variables included age, sex, race/ethnicity, end stage renal disease</a:t>
            </a:r>
          </a:p>
          <a:p>
            <a:r>
              <a:rPr lang="en-US" sz="1200" b="0" i="0" u="none" strike="noStrike" kern="1200" baseline="0" dirty="0" smtClean="0">
                <a:solidFill>
                  <a:schemeClr val="tx1"/>
                </a:solidFill>
                <a:latin typeface="+mn-lt"/>
                <a:ea typeface="+mn-ea"/>
                <a:cs typeface="+mn-cs"/>
              </a:rPr>
              <a:t>(ESRD), and dual Medicare-Medicaid enrollment. Chronic conditions were examined individually, and</a:t>
            </a:r>
          </a:p>
          <a:p>
            <a:r>
              <a:rPr lang="en-US" sz="1200" b="0" i="0" u="none" strike="noStrike" kern="1200" baseline="0" dirty="0" smtClean="0">
                <a:solidFill>
                  <a:schemeClr val="tx1"/>
                </a:solidFill>
                <a:latin typeface="+mn-lt"/>
                <a:ea typeface="+mn-ea"/>
                <a:cs typeface="+mn-cs"/>
              </a:rPr>
              <a:t>as an index from zero to all five conditions.</a:t>
            </a:r>
          </a:p>
          <a:p>
            <a:r>
              <a:rPr lang="en-US" sz="1200" b="0" i="0" u="none" strike="noStrike" kern="1200" baseline="0" dirty="0" smtClean="0">
                <a:solidFill>
                  <a:schemeClr val="tx1"/>
                </a:solidFill>
                <a:latin typeface="+mn-lt"/>
                <a:ea typeface="+mn-ea"/>
                <a:cs typeface="+mn-cs"/>
              </a:rPr>
              <a:t>Results: Of 29,060,418 eligible beneficiaries, 24,735 (0.09%) were HIV+. HIV+ beneficiaries were</a:t>
            </a:r>
          </a:p>
          <a:p>
            <a:r>
              <a:rPr lang="en-US" sz="1200" b="0" i="0" u="none" strike="noStrike" kern="1200" baseline="0" dirty="0" smtClean="0">
                <a:solidFill>
                  <a:schemeClr val="tx1"/>
                </a:solidFill>
                <a:latin typeface="+mn-lt"/>
                <a:ea typeface="+mn-ea"/>
                <a:cs typeface="+mn-cs"/>
              </a:rPr>
              <a:t>more likely to be Hispanic, African American, male, and younger (p&gt;0.0001), and were 1.5 to 2.1 times</a:t>
            </a:r>
          </a:p>
          <a:p>
            <a:r>
              <a:rPr lang="en-US" sz="1200" b="0" i="0" u="none" strike="noStrike" kern="1200" baseline="0" dirty="0" smtClean="0">
                <a:solidFill>
                  <a:schemeClr val="tx1"/>
                </a:solidFill>
                <a:latin typeface="+mn-lt"/>
                <a:ea typeface="+mn-ea"/>
                <a:cs typeface="+mn-cs"/>
              </a:rPr>
              <a:t>as likely to have a chronic disease (diabetes (</a:t>
            </a:r>
            <a:r>
              <a:rPr lang="en-US" sz="1200" b="0" i="0" u="none" strike="noStrike" kern="1200" baseline="0" dirty="0" err="1" smtClean="0">
                <a:solidFill>
                  <a:schemeClr val="tx1"/>
                </a:solidFill>
                <a:latin typeface="+mn-lt"/>
                <a:ea typeface="+mn-ea"/>
                <a:cs typeface="+mn-cs"/>
              </a:rPr>
              <a:t>aOR</a:t>
            </a:r>
            <a:r>
              <a:rPr lang="en-US" sz="1200" b="0" i="0" u="none" strike="noStrike" kern="1200" baseline="0" dirty="0" smtClean="0">
                <a:solidFill>
                  <a:schemeClr val="tx1"/>
                </a:solidFill>
                <a:latin typeface="+mn-lt"/>
                <a:ea typeface="+mn-ea"/>
                <a:cs typeface="+mn-cs"/>
              </a:rPr>
              <a:t>) 1.51 95% CI (1.47, 1.55): rheumatoid</a:t>
            </a:r>
          </a:p>
          <a:p>
            <a:r>
              <a:rPr lang="en-US" sz="1200" b="0" i="0" u="none" strike="noStrike" kern="1200" baseline="0" dirty="0" smtClean="0">
                <a:solidFill>
                  <a:schemeClr val="tx1"/>
                </a:solidFill>
                <a:latin typeface="+mn-lt"/>
                <a:ea typeface="+mn-ea"/>
                <a:cs typeface="+mn-cs"/>
              </a:rPr>
              <a:t>arthritis/osteoarthritis 2.14 95% CI (2.08, 2.19)), and 2.4 to 7 times as likely to have 1-5 co-morbid</a:t>
            </a:r>
          </a:p>
          <a:p>
            <a:r>
              <a:rPr lang="fr-FR" sz="1200" b="0" i="0" u="none" strike="noStrike" kern="1200" baseline="0" dirty="0" err="1" smtClean="0">
                <a:solidFill>
                  <a:schemeClr val="tx1"/>
                </a:solidFill>
                <a:latin typeface="+mn-lt"/>
                <a:ea typeface="+mn-ea"/>
                <a:cs typeface="+mn-cs"/>
              </a:rPr>
              <a:t>chronic</a:t>
            </a:r>
            <a:r>
              <a:rPr lang="fr-FR" sz="1200" b="0" i="0" u="none" strike="noStrike" kern="1200" baseline="0" dirty="0" smtClean="0">
                <a:solidFill>
                  <a:schemeClr val="tx1"/>
                </a:solidFill>
                <a:latin typeface="+mn-lt"/>
                <a:ea typeface="+mn-ea"/>
                <a:cs typeface="+mn-cs"/>
              </a:rPr>
              <a:t> conditions (1 condition (</a:t>
            </a:r>
            <a:r>
              <a:rPr lang="fr-FR" sz="1200" b="0" i="0" u="none" strike="noStrike" kern="1200" baseline="0" dirty="0" err="1" smtClean="0">
                <a:solidFill>
                  <a:schemeClr val="tx1"/>
                </a:solidFill>
                <a:latin typeface="+mn-lt"/>
                <a:ea typeface="+mn-ea"/>
                <a:cs typeface="+mn-cs"/>
              </a:rPr>
              <a:t>aOR</a:t>
            </a:r>
            <a:r>
              <a:rPr lang="fr-FR" sz="1200" b="0" i="0" u="none" strike="noStrike" kern="1200" baseline="0" dirty="0" smtClean="0">
                <a:solidFill>
                  <a:schemeClr val="tx1"/>
                </a:solidFill>
                <a:latin typeface="+mn-lt"/>
                <a:ea typeface="+mn-ea"/>
                <a:cs typeface="+mn-cs"/>
              </a:rPr>
              <a:t>) 2.38 95% CI (2.21, 2.57): 5 conditions 7.07 95% CI (6.61, 7.56)).</a:t>
            </a:r>
          </a:p>
          <a:p>
            <a:r>
              <a:rPr lang="en-US" sz="1200" b="0" i="0" u="none" strike="noStrike" kern="1200" baseline="0" dirty="0" smtClean="0">
                <a:solidFill>
                  <a:schemeClr val="tx1"/>
                </a:solidFill>
                <a:latin typeface="+mn-lt"/>
                <a:ea typeface="+mn-ea"/>
                <a:cs typeface="+mn-cs"/>
              </a:rPr>
              <a:t>Conclusions: Our results show that PLWHIV &gt;65 years are at higher risk of comorbidities than other</a:t>
            </a:r>
          </a:p>
          <a:p>
            <a:r>
              <a:rPr lang="en-US" sz="1200" b="0" i="0" u="none" strike="noStrike" kern="1200" baseline="0" dirty="0" smtClean="0">
                <a:solidFill>
                  <a:schemeClr val="tx1"/>
                </a:solidFill>
                <a:latin typeface="+mn-lt"/>
                <a:ea typeface="+mn-ea"/>
                <a:cs typeface="+mn-cs"/>
              </a:rPr>
              <a:t>FFS Medicare beneficiaries. This finding has implications for both the management and cost of the</a:t>
            </a:r>
          </a:p>
          <a:p>
            <a:r>
              <a:rPr lang="fr-FR" sz="1200" b="0" i="0" u="none" strike="noStrike" kern="1200" baseline="0" dirty="0" err="1" smtClean="0">
                <a:solidFill>
                  <a:schemeClr val="tx1"/>
                </a:solidFill>
                <a:latin typeface="+mn-lt"/>
                <a:ea typeface="+mn-ea"/>
                <a:cs typeface="+mn-cs"/>
              </a:rPr>
              <a:t>health</a:t>
            </a:r>
            <a:r>
              <a:rPr lang="fr-FR" sz="1200" b="0" i="0" u="none" strike="noStrike" kern="1200" baseline="0" dirty="0" smtClean="0">
                <a:solidFill>
                  <a:schemeClr val="tx1"/>
                </a:solidFill>
                <a:latin typeface="+mn-lt"/>
                <a:ea typeface="+mn-ea"/>
                <a:cs typeface="+mn-cs"/>
              </a:rPr>
              <a:t> of PLWHIV ≥65.</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15</a:t>
            </a:fld>
            <a:endParaRPr lang="en-US"/>
          </a:p>
        </p:txBody>
      </p:sp>
    </p:spTree>
    <p:extLst>
      <p:ext uri="{BB962C8B-B14F-4D97-AF65-F5344CB8AC3E}">
        <p14:creationId xmlns:p14="http://schemas.microsoft.com/office/powerpoint/2010/main" val="46196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As</a:t>
            </a:r>
          </a:p>
          <a:p>
            <a:r>
              <a:rPr lang="en-US" sz="1200" b="0" i="0" u="none" strike="noStrike" kern="1200" baseline="0" dirty="0" smtClean="0">
                <a:solidFill>
                  <a:schemeClr val="tx1"/>
                </a:solidFill>
                <a:latin typeface="+mn-lt"/>
                <a:ea typeface="+mn-ea"/>
                <a:cs typeface="+mn-cs"/>
              </a:rPr>
              <a:t>greater numbers of PLWHIV enter Medicare as age-eligible beneficiaries, the majority of their care</a:t>
            </a:r>
          </a:p>
          <a:p>
            <a:r>
              <a:rPr lang="en-US" sz="1200" b="0" i="0" u="none" strike="noStrike" kern="1200" baseline="0" dirty="0" smtClean="0">
                <a:solidFill>
                  <a:schemeClr val="tx1"/>
                </a:solidFill>
                <a:latin typeface="+mn-lt"/>
                <a:ea typeface="+mn-ea"/>
                <a:cs typeface="+mn-cs"/>
              </a:rPr>
              <a:t>costs will shift from Medicaid to Medicare (27). This is important given that costs for HIV care are</a:t>
            </a:r>
          </a:p>
          <a:p>
            <a:r>
              <a:rPr lang="en-US" sz="1200" b="0" i="0" u="none" strike="noStrike" kern="1200" baseline="0" dirty="0" smtClean="0">
                <a:solidFill>
                  <a:schemeClr val="tx1"/>
                </a:solidFill>
                <a:latin typeface="+mn-lt"/>
                <a:ea typeface="+mn-ea"/>
                <a:cs typeface="+mn-cs"/>
              </a:rPr>
              <a:t>considerable, even without the additional costs seen when multiple chronic conditions are also</a:t>
            </a:r>
          </a:p>
          <a:p>
            <a:r>
              <a:rPr lang="en-US" sz="1200" b="0" i="0" u="none" strike="noStrike" kern="1200" baseline="0" dirty="0" smtClean="0">
                <a:solidFill>
                  <a:schemeClr val="tx1"/>
                </a:solidFill>
                <a:latin typeface="+mn-lt"/>
                <a:ea typeface="+mn-ea"/>
                <a:cs typeface="+mn-cs"/>
              </a:rPr>
              <a:t>considered. Cost estimates of living with HIV in the U.S. range considerably depending on demographic</a:t>
            </a:r>
          </a:p>
          <a:p>
            <a:r>
              <a:rPr lang="en-US" sz="1200" b="0" i="0" u="none" strike="noStrike" kern="1200" baseline="0" dirty="0" smtClean="0">
                <a:solidFill>
                  <a:schemeClr val="tx1"/>
                </a:solidFill>
                <a:latin typeface="+mn-lt"/>
                <a:ea typeface="+mn-ea"/>
                <a:cs typeface="+mn-cs"/>
              </a:rPr>
              <a:t>and HIV related factors; but estimates using 2005 and 2006 data range from $10,000 to $40,000 per year</a:t>
            </a:r>
          </a:p>
          <a:p>
            <a:r>
              <a:rPr lang="en-US" sz="1200" b="0" i="0" u="none" strike="noStrike" kern="1200" baseline="0" dirty="0" smtClean="0">
                <a:solidFill>
                  <a:schemeClr val="tx1"/>
                </a:solidFill>
                <a:latin typeface="+mn-lt"/>
                <a:ea typeface="+mn-ea"/>
                <a:cs typeface="+mn-cs"/>
              </a:rPr>
              <a:t>(28, 29). Costs associated with multiple chronic health problems are also high. Data from 2005 Medicare</a:t>
            </a:r>
          </a:p>
          <a:p>
            <a:r>
              <a:rPr lang="en-US" sz="1200" b="0" i="0" u="none" strike="noStrike" kern="1200" baseline="0" dirty="0" smtClean="0">
                <a:solidFill>
                  <a:schemeClr val="tx1"/>
                </a:solidFill>
                <a:latin typeface="+mn-lt"/>
                <a:ea typeface="+mn-ea"/>
                <a:cs typeface="+mn-cs"/>
              </a:rPr>
              <a:t>expenditure costs, indicate that the annual costs for Medicare beneficiaries with one chronic condition</a:t>
            </a:r>
          </a:p>
          <a:p>
            <a:r>
              <a:rPr lang="en-US" sz="1200" b="0" i="0" u="none" strike="noStrike" kern="1200" baseline="0" dirty="0" smtClean="0">
                <a:solidFill>
                  <a:schemeClr val="tx1"/>
                </a:solidFill>
                <a:latin typeface="+mn-lt"/>
                <a:ea typeface="+mn-ea"/>
                <a:cs typeface="+mn-cs"/>
              </a:rPr>
              <a:t>are $7,172, and for beneficiaries with three or more chronic conditions $32,498 (30 ).</a:t>
            </a:r>
          </a:p>
          <a:p>
            <a:r>
              <a:rPr lang="en-US" sz="1200" b="0" i="0" u="none" strike="noStrike" kern="1200" baseline="0" dirty="0" smtClean="0">
                <a:solidFill>
                  <a:schemeClr val="tx1"/>
                </a:solidFill>
                <a:latin typeface="+mn-lt"/>
                <a:ea typeface="+mn-ea"/>
                <a:cs typeface="+mn-cs"/>
              </a:rPr>
              <a:t>This is the first and largest study to the authors’ knowledge to examine chronic conditions</a:t>
            </a:r>
          </a:p>
          <a:p>
            <a:r>
              <a:rPr lang="en-US" sz="1200" b="0" i="0" u="none" strike="noStrike" kern="1200" baseline="0" dirty="0" smtClean="0">
                <a:solidFill>
                  <a:schemeClr val="tx1"/>
                </a:solidFill>
                <a:latin typeface="+mn-lt"/>
                <a:ea typeface="+mn-ea"/>
                <a:cs typeface="+mn-cs"/>
              </a:rPr>
              <a:t>among PLWHIV who are exclusively &gt;65 years of age. Previous studies have examined frequencies of</a:t>
            </a:r>
          </a:p>
          <a:p>
            <a:r>
              <a:rPr lang="en-US" sz="1200" b="0" i="0" u="none" strike="noStrike" kern="1200" baseline="0" dirty="0" smtClean="0">
                <a:solidFill>
                  <a:schemeClr val="tx1"/>
                </a:solidFill>
                <a:latin typeface="+mn-lt"/>
                <a:ea typeface="+mn-ea"/>
                <a:cs typeface="+mn-cs"/>
              </a:rPr>
              <a:t>chronic conditions among PLWHIV &gt;50 years but few of these studies have included large numbers of</a:t>
            </a:r>
          </a:p>
          <a:p>
            <a:r>
              <a:rPr lang="en-US" sz="1200" b="0" i="0" u="none" strike="noStrike" kern="1200" baseline="0" dirty="0" smtClean="0">
                <a:solidFill>
                  <a:schemeClr val="tx1"/>
                </a:solidFill>
                <a:latin typeface="+mn-lt"/>
                <a:ea typeface="+mn-ea"/>
                <a:cs typeface="+mn-cs"/>
              </a:rPr>
              <a:t>participants 65 years and older (33-37). This study is in agreement with many previous studies that have</a:t>
            </a:r>
          </a:p>
          <a:p>
            <a:r>
              <a:rPr lang="en-US" sz="1200" b="0" i="0" u="none" strike="noStrike" kern="1200" baseline="0" dirty="0" smtClean="0">
                <a:solidFill>
                  <a:schemeClr val="tx1"/>
                </a:solidFill>
                <a:latin typeface="+mn-lt"/>
                <a:ea typeface="+mn-ea"/>
                <a:cs typeface="+mn-cs"/>
              </a:rPr>
              <a:t>found higher prevalence of disease, or increased risk for cardiovascular diseases, arthritis, and diabetes</a:t>
            </a:r>
          </a:p>
          <a:p>
            <a:r>
              <a:rPr lang="en-US" sz="1200" b="0" i="0" u="none" strike="noStrike" kern="1200" baseline="0" dirty="0" smtClean="0">
                <a:solidFill>
                  <a:schemeClr val="tx1"/>
                </a:solidFill>
                <a:latin typeface="+mn-lt"/>
                <a:ea typeface="+mn-ea"/>
                <a:cs typeface="+mn-cs"/>
              </a:rPr>
              <a:t>among persons with HIV, both among those &gt;50 years of age and those not focused on older persons</a:t>
            </a:r>
          </a:p>
          <a:p>
            <a:r>
              <a:rPr lang="en-US" sz="1200" b="0" i="0" u="none" strike="noStrike" kern="1200" baseline="0" dirty="0" smtClean="0">
                <a:solidFill>
                  <a:schemeClr val="tx1"/>
                </a:solidFill>
                <a:latin typeface="+mn-lt"/>
                <a:ea typeface="+mn-ea"/>
                <a:cs typeface="+mn-cs"/>
              </a:rPr>
              <a:t>with HIV (7, 11, 38).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conclusion this is the first and largest study of PLWHIV &gt;65 years old. Using an original data</a:t>
            </a:r>
          </a:p>
          <a:p>
            <a:r>
              <a:rPr lang="en-US" sz="1200" b="0" i="0" u="none" strike="noStrike" kern="1200" baseline="0" dirty="0" smtClean="0">
                <a:solidFill>
                  <a:schemeClr val="tx1"/>
                </a:solidFill>
                <a:latin typeface="+mn-lt"/>
                <a:ea typeface="+mn-ea"/>
                <a:cs typeface="+mn-cs"/>
              </a:rPr>
              <a:t>source, our results show that this population is at significantly higher risk of comorbidities than other</a:t>
            </a:r>
          </a:p>
          <a:p>
            <a:r>
              <a:rPr lang="en-US" sz="1200" b="0" i="0" u="none" strike="noStrike" kern="1200" baseline="0" dirty="0" smtClean="0">
                <a:solidFill>
                  <a:schemeClr val="tx1"/>
                </a:solidFill>
                <a:latin typeface="+mn-lt"/>
                <a:ea typeface="+mn-ea"/>
                <a:cs typeface="+mn-cs"/>
              </a:rPr>
              <a:t>non-HIV infected Medicare beneficiaries. Medicare data represent a rich source of information to create</a:t>
            </a:r>
          </a:p>
          <a:p>
            <a:r>
              <a:rPr lang="en-US" sz="1200" b="0" i="0" u="none" strike="noStrike" kern="1200" baseline="0" dirty="0" smtClean="0">
                <a:solidFill>
                  <a:schemeClr val="tx1"/>
                </a:solidFill>
                <a:latin typeface="+mn-lt"/>
                <a:ea typeface="+mn-ea"/>
                <a:cs typeface="+mn-cs"/>
              </a:rPr>
              <a:t>HIV-positive cohorts with information on multiple chronic conditions that affect older PLWHIV</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16</a:t>
            </a:fld>
            <a:endParaRPr lang="en-US"/>
          </a:p>
        </p:txBody>
      </p:sp>
    </p:spTree>
    <p:extLst>
      <p:ext uri="{BB962C8B-B14F-4D97-AF65-F5344CB8AC3E}">
        <p14:creationId xmlns:p14="http://schemas.microsoft.com/office/powerpoint/2010/main" val="46196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17</a:t>
            </a:fld>
            <a:endParaRPr lang="en-US"/>
          </a:p>
        </p:txBody>
      </p:sp>
    </p:spTree>
    <p:extLst>
      <p:ext uri="{BB962C8B-B14F-4D97-AF65-F5344CB8AC3E}">
        <p14:creationId xmlns:p14="http://schemas.microsoft.com/office/powerpoint/2010/main" val="46196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hypothesized mechanism by which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prevents infection is by direct antiviral inhibition of HIV replication, likely at very early stages. However, based on nonhuman challenge studies,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has been hypothesized to also potentially permit the formation of HIV-specific memory responses, which could augment the antiviral protective effects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if observed in humans [5, 6]. This phenomenon, which has been described as “chemo-vaccination,” might allow for the continuation of protection even in the absence of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medication, as would occur during treatment interruption or cessation. In the present study, we performed a comprehensive evaluation of the relationship between exposure to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HIV-specific T-cell responses and innate </a:t>
            </a:r>
            <a:r>
              <a:rPr lang="en-US" sz="1200" b="0" i="0" u="none" strike="noStrike" kern="1200" baseline="0" dirty="0" err="1" smtClean="0">
                <a:solidFill>
                  <a:schemeClr val="tx1"/>
                </a:solidFill>
                <a:latin typeface="+mn-lt"/>
                <a:ea typeface="+mn-ea"/>
                <a:cs typeface="+mn-cs"/>
              </a:rPr>
              <a:t>responses.We</a:t>
            </a:r>
            <a:r>
              <a:rPr lang="en-US" sz="1200" b="0" i="0" u="none" strike="noStrike" kern="1200" baseline="0" dirty="0" smtClean="0">
                <a:solidFill>
                  <a:schemeClr val="tx1"/>
                </a:solidFill>
                <a:latin typeface="+mn-lt"/>
                <a:ea typeface="+mn-ea"/>
                <a:cs typeface="+mn-cs"/>
              </a:rPr>
              <a:t> found no evidence to support the hypothesis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enhances immune responses </a:t>
            </a:r>
            <a:r>
              <a:rPr lang="fr-FR" sz="1200" b="0" i="0" u="none" strike="noStrike" kern="1200" baseline="0" dirty="0" err="1" smtClean="0">
                <a:solidFill>
                  <a:schemeClr val="tx1"/>
                </a:solidFill>
                <a:latin typeface="+mn-lt"/>
                <a:ea typeface="+mn-ea"/>
                <a:cs typeface="+mn-cs"/>
              </a:rPr>
              <a:t>against</a:t>
            </a:r>
            <a:r>
              <a:rPr lang="fr-FR" sz="1200" b="0" i="0" u="none" strike="noStrike" kern="1200" baseline="0" dirty="0" smtClean="0">
                <a:solidFill>
                  <a:schemeClr val="tx1"/>
                </a:solidFill>
                <a:latin typeface="+mn-lt"/>
                <a:ea typeface="+mn-ea"/>
                <a:cs typeface="+mn-cs"/>
              </a:rPr>
              <a:t> HIV.</a:t>
            </a:r>
          </a:p>
          <a:p>
            <a:r>
              <a:rPr lang="fr-FR" sz="1200" b="0" i="0" u="none" strike="noStrike" kern="1200" baseline="0" dirty="0" err="1" smtClean="0">
                <a:solidFill>
                  <a:schemeClr val="tx1"/>
                </a:solidFill>
                <a:latin typeface="+mn-lt"/>
                <a:ea typeface="+mn-ea"/>
                <a:cs typeface="+mn-cs"/>
              </a:rPr>
              <a:t>we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observed</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relatively high rates of HIV-specific T-cell responses, though we hypothesize that this is a result of the high-exposure population selected for Our study shows that there are no statistically significant differences in circulating HIV-specific immune responses in HESN individuals on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versus placebo that are detectable with the current power of the study. However, our results do not exclude the possibility that cell-mediated immunity in genital tissue could be enhanced by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Furthermore, our study does not take into account proliferative or antibody-mediated immune response in the blood as well as at the site of viral entry. However, based on our extensive study of peripheral blood immunity, we conclude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does not affect the circulating T-cell or NK cell response to HIV and the results suggest that no synergy should be expected to provide enhanced protection from HIV acquisition through boosting immunity when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is used in concert with candidate HIV vaccines</a:t>
            </a:r>
            <a:r>
              <a:rPr lang="en-US" sz="1200" b="0" i="0" u="none" strike="noStrike" kern="1200" baseline="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455F12-1BE4-4E7C-8AA3-C1D72835CD11}" type="slidenum">
              <a:rPr lang="en-US" smtClean="0"/>
              <a:pPr/>
              <a:t>2</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PBMCs and autologous serum were obtained from 247 HESN individuals participating in the Partners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Study, a randomized, placebo-controlled clinical trial of daily oral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among 4747 HIV-uninfected members of heterosexual HIV-</a:t>
            </a:r>
            <a:r>
              <a:rPr lang="en-US" sz="1200" b="0" i="0" u="none" strike="noStrike" kern="1200" baseline="0" dirty="0" err="1" smtClean="0">
                <a:solidFill>
                  <a:schemeClr val="tx1"/>
                </a:solidFill>
                <a:latin typeface="+mn-lt"/>
                <a:ea typeface="+mn-ea"/>
                <a:cs typeface="+mn-cs"/>
              </a:rPr>
              <a:t>serodiscordant</a:t>
            </a:r>
            <a:r>
              <a:rPr lang="en-US" sz="1200" b="0" i="0" u="none" strike="noStrike" kern="1200" baseline="0" dirty="0" smtClean="0">
                <a:solidFill>
                  <a:schemeClr val="tx1"/>
                </a:solidFill>
                <a:latin typeface="+mn-lt"/>
                <a:ea typeface="+mn-ea"/>
                <a:cs typeface="+mn-cs"/>
              </a:rPr>
              <a:t> couples from Kenya and Uganda [3].</a:t>
            </a:r>
          </a:p>
          <a:p>
            <a:r>
              <a:rPr lang="en-US" sz="1200" b="0" i="0" u="none" strike="noStrike" kern="1200" baseline="0" dirty="0" smtClean="0">
                <a:solidFill>
                  <a:schemeClr val="tx1"/>
                </a:solidFill>
                <a:latin typeface="+mn-lt"/>
                <a:ea typeface="+mn-ea"/>
                <a:cs typeface="+mn-cs"/>
              </a:rPr>
              <a:t>Samples were selected from HIV-uninfected partners (half assigned placebo, half assigned </a:t>
            </a:r>
            <a:r>
              <a:rPr lang="en-US" sz="1200" b="0" i="0" u="none" strike="noStrike" kern="1200" baseline="0" dirty="0" err="1" smtClean="0">
                <a:solidFill>
                  <a:schemeClr val="tx1"/>
                </a:solidFill>
                <a:latin typeface="+mn-lt"/>
                <a:ea typeface="+mn-ea"/>
                <a:cs typeface="+mn-cs"/>
              </a:rPr>
              <a:t>tenofovir</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emtricitabine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at a study visit 12 months after trial enrollment. </a:t>
            </a:r>
          </a:p>
          <a:p>
            <a:r>
              <a:rPr lang="en-US" sz="1200" b="0" i="0" u="none" strike="noStrike" kern="1200" baseline="0" dirty="0" smtClean="0">
                <a:solidFill>
                  <a:schemeClr val="tx1"/>
                </a:solidFill>
                <a:latin typeface="+mn-lt"/>
                <a:ea typeface="+mn-ea"/>
                <a:cs typeface="+mn-cs"/>
              </a:rPr>
              <a:t>Additional selection criteria included: </a:t>
            </a:r>
          </a:p>
          <a:p>
            <a:pPr marL="228600" indent="-228600">
              <a:buAutoNum type="arabicParenBoth"/>
            </a:pPr>
            <a:r>
              <a:rPr lang="en-US" sz="1200" b="0" i="0" u="none" strike="noStrike" kern="1200" baseline="0" dirty="0" smtClean="0">
                <a:solidFill>
                  <a:schemeClr val="tx1"/>
                </a:solidFill>
                <a:latin typeface="+mn-lt"/>
                <a:ea typeface="+mn-ea"/>
                <a:cs typeface="+mn-cs"/>
              </a:rPr>
              <a:t>no evidence of HIV acquisition at month 12</a:t>
            </a:r>
          </a:p>
          <a:p>
            <a:pPr marL="228600" indent="-228600">
              <a:buAutoNum type="arabicParenBoth"/>
            </a:pPr>
            <a:r>
              <a:rPr lang="en-US" sz="1200" b="0" i="0" u="none" strike="noStrike" kern="1200" baseline="0" dirty="0" smtClean="0">
                <a:solidFill>
                  <a:schemeClr val="tx1"/>
                </a:solidFill>
                <a:latin typeface="+mn-lt"/>
                <a:ea typeface="+mn-ea"/>
                <a:cs typeface="+mn-cs"/>
              </a:rPr>
              <a:t>receipt of study medication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or placebo) for all 12 months between enrollment and the month 12 visit </a:t>
            </a:r>
          </a:p>
          <a:p>
            <a:pPr marL="228600" indent="-228600">
              <a:buAutoNum type="arabicParenBoth"/>
            </a:pPr>
            <a:r>
              <a:rPr lang="en-US" sz="1200" b="0" i="0" u="none" strike="noStrike" kern="1200" baseline="0" dirty="0" smtClean="0">
                <a:solidFill>
                  <a:schemeClr val="tx1"/>
                </a:solidFill>
                <a:latin typeface="+mn-lt"/>
                <a:ea typeface="+mn-ea"/>
                <a:cs typeface="+mn-cs"/>
              </a:rPr>
              <a:t>high risk of HIV transmission (anticipated HIV incidence &gt;5% per year), as quantified by a validated composite risk scoring tool for HIV-</a:t>
            </a:r>
            <a:r>
              <a:rPr lang="en-US" sz="1200" b="0" i="0" u="none" strike="noStrike" kern="1200" baseline="0" dirty="0" err="1" smtClean="0">
                <a:solidFill>
                  <a:schemeClr val="tx1"/>
                </a:solidFill>
                <a:latin typeface="+mn-lt"/>
                <a:ea typeface="+mn-ea"/>
                <a:cs typeface="+mn-cs"/>
              </a:rPr>
              <a:t>serodiscordant</a:t>
            </a:r>
            <a:r>
              <a:rPr lang="en-US" sz="1200" b="0" i="0" u="none" strike="noStrike" kern="1200" baseline="0" dirty="0" smtClean="0">
                <a:solidFill>
                  <a:schemeClr val="tx1"/>
                </a:solidFill>
                <a:latin typeface="+mn-lt"/>
                <a:ea typeface="+mn-ea"/>
                <a:cs typeface="+mn-cs"/>
              </a:rPr>
              <a:t> couples to select for those with highest HIV exposure</a:t>
            </a:r>
          </a:p>
          <a:p>
            <a:pPr marL="228600" indent="-228600">
              <a:buAutoNum type="arabicParenBoth"/>
            </a:pPr>
            <a:r>
              <a:rPr lang="en-US" sz="1200" b="0" i="0" u="none" strike="noStrike" kern="1200" baseline="0" dirty="0" smtClean="0">
                <a:solidFill>
                  <a:schemeClr val="tx1"/>
                </a:solidFill>
                <a:latin typeface="+mn-lt"/>
                <a:ea typeface="+mn-ea"/>
                <a:cs typeface="+mn-cs"/>
              </a:rPr>
              <a:t>identification as HESN persons whose HIV-infected partners had not initiated antiretroviral therapy by the month 12 visit. </a:t>
            </a:r>
          </a:p>
          <a:p>
            <a:pPr marL="0" inden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PMBCs were stimulated with global potential T-cell epitope peptides for HIV-1 Gag,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or Tat, each including the 40 most frequent 15-mer peptides among all sequences the frequency of cytokine responses to Gag,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or Tat peptide pools was defined as CD4+ T cells dually expressing interferon(IFN) γ and tumor necrosis factor (TNF) α , and as CD8+ T cells expressing IFN-γ and CD107a after ex vivo stimulation.</a:t>
            </a:r>
          </a:p>
          <a:p>
            <a:r>
              <a:rPr lang="en-US" sz="1200" b="0" i="0" u="none" strike="noStrike" kern="1200" baseline="0" dirty="0" smtClean="0">
                <a:solidFill>
                  <a:schemeClr val="tx1"/>
                </a:solidFill>
                <a:latin typeface="+mn-lt"/>
                <a:ea typeface="+mn-ea"/>
                <a:cs typeface="+mn-cs"/>
              </a:rPr>
              <a:t>Plasma </a:t>
            </a:r>
            <a:r>
              <a:rPr lang="en-US" sz="1200" b="0" i="0" u="none" strike="noStrike" kern="1200" baseline="0" dirty="0" err="1" smtClean="0">
                <a:solidFill>
                  <a:schemeClr val="tx1"/>
                </a:solidFill>
                <a:latin typeface="+mn-lt"/>
                <a:ea typeface="+mn-ea"/>
                <a:cs typeface="+mn-cs"/>
              </a:rPr>
              <a:t>tenofovir</a:t>
            </a:r>
            <a:r>
              <a:rPr lang="en-US" sz="1200" b="0" i="0" u="none" strike="noStrike" kern="1200" baseline="0" dirty="0" smtClean="0">
                <a:solidFill>
                  <a:schemeClr val="tx1"/>
                </a:solidFill>
                <a:latin typeface="+mn-lt"/>
                <a:ea typeface="+mn-ea"/>
                <a:cs typeface="+mn-cs"/>
              </a:rPr>
              <a:t> concentrations were quantified using an </a:t>
            </a:r>
            <a:r>
              <a:rPr lang="fr-FR" sz="1200" b="0" i="0" u="none" strike="noStrike" kern="1200" baseline="0" dirty="0" err="1" smtClean="0">
                <a:solidFill>
                  <a:schemeClr val="tx1"/>
                </a:solidFill>
                <a:latin typeface="+mn-lt"/>
                <a:ea typeface="+mn-ea"/>
                <a:cs typeface="+mn-cs"/>
              </a:rPr>
              <a:t>ultraperformance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liquid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chromatographic</a:t>
            </a:r>
            <a:r>
              <a:rPr lang="fr-FR" sz="1200" b="0" i="0" u="none" strike="noStrike" kern="1200" baseline="0" dirty="0" smtClean="0">
                <a:solidFill>
                  <a:schemeClr val="tx1"/>
                </a:solidFill>
                <a:latin typeface="+mn-lt"/>
                <a:ea typeface="+mn-ea"/>
                <a:cs typeface="+mn-cs"/>
              </a:rPr>
              <a:t>-tandem mass </a:t>
            </a:r>
            <a:r>
              <a:rPr lang="fr-FR" sz="1200" b="0" i="0" u="none" strike="noStrike" kern="1200" baseline="0" dirty="0" err="1" smtClean="0">
                <a:solidFill>
                  <a:schemeClr val="tx1"/>
                </a:solidFill>
                <a:latin typeface="+mn-lt"/>
                <a:ea typeface="+mn-ea"/>
                <a:cs typeface="+mn-cs"/>
              </a:rPr>
              <a:t>spectrometric</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a lower limit of quantitation of 0.31 ng/</a:t>
            </a:r>
            <a:r>
              <a:rPr lang="en-US" sz="1200" b="0" i="0" u="none" strike="noStrike" kern="1200" baseline="0" dirty="0" err="1" smtClean="0">
                <a:solidFill>
                  <a:schemeClr val="tx1"/>
                </a:solidFill>
                <a:latin typeface="+mn-lt"/>
                <a:ea typeface="+mn-ea"/>
                <a:cs typeface="+mn-cs"/>
              </a:rPr>
              <a:t>mL.</a:t>
            </a:r>
            <a:r>
              <a:rPr lang="en-US" sz="1200" b="0" i="0" u="none" strike="noStrike" kern="1200" baseline="0" dirty="0" smtClean="0">
                <a:solidFill>
                  <a:schemeClr val="tx1"/>
                </a:solidFill>
                <a:latin typeface="+mn-lt"/>
                <a:ea typeface="+mn-ea"/>
                <a:cs typeface="+mn-cs"/>
              </a:rPr>
              <a:t> </a:t>
            </a:r>
            <a:r>
              <a:rPr lang="en-US" sz="1100" dirty="0" smtClean="0"/>
              <a:t>Demographic and clinical characteristics were comparable between those who had received </a:t>
            </a:r>
            <a:r>
              <a:rPr lang="en-US" sz="1100" dirty="0" err="1" smtClean="0"/>
              <a:t>PrEP</a:t>
            </a:r>
            <a:r>
              <a:rPr lang="en-US" sz="1100" dirty="0" smtClean="0"/>
              <a:t> and those receiving placebo.</a:t>
            </a:r>
            <a:endParaRPr lang="fr-FR" sz="1100" dirty="0" smtClean="0"/>
          </a:p>
          <a:p>
            <a:endParaRPr lang="en-US" sz="1100" dirty="0"/>
          </a:p>
        </p:txBody>
      </p:sp>
      <p:sp>
        <p:nvSpPr>
          <p:cNvPr id="4" name="Slide Number Placeholder 3"/>
          <p:cNvSpPr>
            <a:spLocks noGrp="1"/>
          </p:cNvSpPr>
          <p:nvPr>
            <p:ph type="sldNum" sz="quarter" idx="10"/>
          </p:nvPr>
        </p:nvSpPr>
        <p:spPr/>
        <p:txBody>
          <a:bodyPr/>
          <a:lstStyle/>
          <a:p>
            <a:fld id="{50455F12-1BE4-4E7C-8AA3-C1D72835CD11}" type="slidenum">
              <a:rPr lang="en-US" smtClean="0"/>
              <a:pPr/>
              <a:t>3</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robust HIV-specific CD8+ </a:t>
            </a:r>
            <a:r>
              <a:rPr lang="en-US" sz="1200" b="0" i="0" u="none" strike="noStrike" kern="1200" baseline="0" dirty="0" err="1" smtClean="0">
                <a:solidFill>
                  <a:schemeClr val="tx1"/>
                </a:solidFill>
                <a:latin typeface="+mn-lt"/>
                <a:ea typeface="+mn-ea"/>
                <a:cs typeface="+mn-cs"/>
              </a:rPr>
              <a:t>Tcell</a:t>
            </a:r>
            <a:r>
              <a:rPr lang="en-US" sz="1200" b="0" i="0" u="none" strike="noStrike" kern="1200" baseline="0" dirty="0" smtClean="0">
                <a:solidFill>
                  <a:schemeClr val="tx1"/>
                </a:solidFill>
                <a:latin typeface="+mn-lt"/>
                <a:ea typeface="+mn-ea"/>
                <a:cs typeface="+mn-cs"/>
              </a:rPr>
              <a:t> response is thought to be a key component in controlling </a:t>
            </a:r>
            <a:r>
              <a:rPr lang="en-US" sz="1200" b="0" i="0" u="none" strike="noStrike" kern="1200" baseline="0" dirty="0" err="1" smtClean="0">
                <a:solidFill>
                  <a:schemeClr val="tx1"/>
                </a:solidFill>
                <a:latin typeface="+mn-lt"/>
                <a:ea typeface="+mn-ea"/>
                <a:cs typeface="+mn-cs"/>
              </a:rPr>
              <a:t>viremia</a:t>
            </a:r>
            <a:r>
              <a:rPr lang="en-US" sz="1200" b="0" i="0" u="none" strike="noStrike" kern="1200" baseline="0" dirty="0" smtClean="0">
                <a:solidFill>
                  <a:schemeClr val="tx1"/>
                </a:solidFill>
                <a:latin typeface="+mn-lt"/>
                <a:ea typeface="+mn-ea"/>
                <a:cs typeface="+mn-cs"/>
              </a:rPr>
              <a:t> after acute infection and the maintenance of a low</a:t>
            </a:r>
          </a:p>
          <a:p>
            <a:r>
              <a:rPr lang="en-US" sz="1200" b="0" i="0" u="none" strike="noStrike" kern="1200" baseline="0" dirty="0" smtClean="0">
                <a:solidFill>
                  <a:schemeClr val="tx1"/>
                </a:solidFill>
                <a:latin typeface="+mn-lt"/>
                <a:ea typeface="+mn-ea"/>
                <a:cs typeface="+mn-cs"/>
              </a:rPr>
              <a:t>viral load in a subset of HIV-infected subjects known as “elite controllers”. Therefore, we characterized the CD8+ T-cell responses in subjects receiving either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or placebo to evaluate if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during a period of ongoing HIV exposure, induces an immune response that assists in preventing viral</a:t>
            </a:r>
          </a:p>
          <a:p>
            <a:r>
              <a:rPr lang="en-US" sz="1200" b="0" i="0" u="none" strike="noStrike" kern="1200" baseline="0" dirty="0" smtClean="0">
                <a:solidFill>
                  <a:schemeClr val="tx1"/>
                </a:solidFill>
                <a:latin typeface="+mn-lt"/>
                <a:ea typeface="+mn-ea"/>
                <a:cs typeface="+mn-cs"/>
              </a:rPr>
              <a:t>spread. Specifically, we measured CD8+ T-cell responses to Gag,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or Tat peptide pools and defined a positive response as CD8+ T cells expressing IFN-γ and CD107a or IFN-γ and TNF-α after ex vivo stimulation. The overall frequency of CD8+ T-cell responses detected was 20.0% and 17.4% for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recipients, respectively, for IFN-γ and CD107a to indicate positivity (P = .53); when IFN-γ and TNF-α were used, 50.4% and 51.3% of individuals, respectively, had an HIV-specific CD8+ T-cell response (P = .73; Table 2).</a:t>
            </a:r>
          </a:p>
          <a:p>
            <a:r>
              <a:rPr lang="en-US" sz="1200" b="0" i="0" u="none" strike="noStrike" kern="1200" baseline="0" dirty="0" smtClean="0">
                <a:solidFill>
                  <a:schemeClr val="tx1"/>
                </a:solidFill>
                <a:latin typeface="+mn-lt"/>
                <a:ea typeface="+mn-ea"/>
                <a:cs typeface="+mn-cs"/>
              </a:rPr>
              <a:t>The frequencies of responses to individual Gag,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and Tat pools were similar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recipients. If a CD8+ T-cell response was alternatively defined as production of IFN-γ and macrophage inflammatory protein (MIP) 1β, or production of the single markers IFN-γ, TNF-α, MIP-1β, and CD107a, no significant difference was observed between the 2 </a:t>
            </a:r>
            <a:r>
              <a:rPr lang="fr-FR" sz="1200" b="0" i="0" u="none" strike="noStrike" kern="1200" baseline="0" dirty="0" smtClean="0">
                <a:solidFill>
                  <a:schemeClr val="tx1"/>
                </a:solidFill>
                <a:latin typeface="+mn-lt"/>
                <a:ea typeface="+mn-ea"/>
                <a:cs typeface="+mn-cs"/>
              </a:rPr>
              <a:t>groups (data not </a:t>
            </a:r>
            <a:r>
              <a:rPr lang="fr-FR" sz="1200" b="0" i="0" u="none" strike="noStrike" kern="1200" baseline="0" dirty="0" err="1" smtClean="0">
                <a:solidFill>
                  <a:schemeClr val="tx1"/>
                </a:solidFill>
                <a:latin typeface="+mn-lt"/>
                <a:ea typeface="+mn-ea"/>
                <a:cs typeface="+mn-cs"/>
              </a:rPr>
              <a:t>shown</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We next examined the magnitude of the responses by calculating the percentage of cells positive for the measured parameters among responders (as determined by the combined IFN-γ and CD107a positivity criterion). We first confirmed that the difference in response to dimethyl </a:t>
            </a:r>
            <a:r>
              <a:rPr lang="en-US" sz="1200" b="0" i="0" u="none" strike="noStrike" kern="1200" baseline="0" dirty="0" err="1" smtClean="0">
                <a:solidFill>
                  <a:schemeClr val="tx1"/>
                </a:solidFill>
                <a:latin typeface="+mn-lt"/>
                <a:ea typeface="+mn-ea"/>
                <a:cs typeface="+mn-cs"/>
              </a:rPr>
              <a:t>sulfoxide</a:t>
            </a:r>
            <a:r>
              <a:rPr lang="en-US" sz="1200" b="0" i="0" u="none" strike="noStrike" kern="1200" baseline="0" dirty="0" smtClean="0">
                <a:solidFill>
                  <a:schemeClr val="tx1"/>
                </a:solidFill>
                <a:latin typeface="+mn-lt"/>
                <a:ea typeface="+mn-ea"/>
                <a:cs typeface="+mn-cs"/>
              </a:rPr>
              <a:t> between the 2 arms was not statistically significant. The magnitude of IFN-γ and CD107a double positive responses was comparable in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the median responses were 0.30 (interquartile range, 0.10–0.65) and 0.11 (0.06–0.37)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recipients, respectively, on ex vivo stimulation with Gag (P = .20), 0.22 (0.08–0.43) and 0.13 (0.06–0.18), respectively, with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(P = .33), and 0.10 (0.05–0.26) and 0.06 (0.04–0.26),</a:t>
            </a:r>
          </a:p>
          <a:p>
            <a:r>
              <a:rPr lang="en-US" sz="1200" b="0" i="0" u="none" strike="noStrike" kern="1200" baseline="0" dirty="0" smtClean="0">
                <a:solidFill>
                  <a:schemeClr val="tx1"/>
                </a:solidFill>
                <a:latin typeface="+mn-lt"/>
                <a:ea typeface="+mn-ea"/>
                <a:cs typeface="+mn-cs"/>
              </a:rPr>
              <a:t>respectively, with Tat (P = .69) (Figure 1A). We compared the magnitude of the responses for different marker combinations (IFN-γ and TNF-α double positive and IFN-γ and MIP-1β double positive), as well as for single markers, and we did not observe any differences between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(data not shown). Finally, we determined the breadth of the responses by evaluating the number of samples responding to 2 or 3 of the peptide pools tested. We did not detect any difference between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(P = .56; data not shown).</a:t>
            </a:r>
          </a:p>
          <a:p>
            <a:r>
              <a:rPr lang="en-US" sz="1200" b="0" i="0" u="none" strike="noStrike" kern="1200" baseline="0" dirty="0" smtClean="0">
                <a:solidFill>
                  <a:schemeClr val="tx1"/>
                </a:solidFill>
                <a:latin typeface="+mn-lt"/>
                <a:ea typeface="+mn-ea"/>
                <a:cs typeface="+mn-cs"/>
              </a:rPr>
              <a:t>A similar analysis was performed to examine HIV-specific CD4+ T-cell responses in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compared with placebo recipients. We defined a positive CD4+ T-cell response as dually-producing IFN-γ and TNF-α. Responses recognizing any HIV-peptide pool were detected in 8.7%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9.6% of placebo recipients (P = .62). When responses induced by each peptide pool were examined, we observed the highest frequency of responses to Gag (7.0% for both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P = .99), followed by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 (3.7% and 6.3% for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P = .37), and Tat (2.2% and 5.5%; P = .24) (Table 2). As for</a:t>
            </a:r>
          </a:p>
          <a:p>
            <a:r>
              <a:rPr lang="en-US" sz="1200" b="0" i="0" u="none" strike="noStrike" kern="1200" baseline="0" dirty="0" smtClean="0">
                <a:solidFill>
                  <a:schemeClr val="tx1"/>
                </a:solidFill>
                <a:latin typeface="+mn-lt"/>
                <a:ea typeface="+mn-ea"/>
                <a:cs typeface="+mn-cs"/>
              </a:rPr>
              <a:t>CD8+ T cells, we compared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for frequencies of CD4+ T cells secreting other cytokine combinations, as well as a single cytokine, and we did not observe any differences (data not shown). We evaluated the magnitude of the CD4+ T-cell responses among responders and did not observe any differences in magnitude (Figure 1B) or breadth (P = .07; data not shown) of any CD4+ T-cell cytokine response measured from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recipients. In sum, evaluation of HIV-specific T-cell responses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versus placebo recipients revealed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does not affect HIV-driven cytokine expression by CD8+ or CD4+ T cells.</a:t>
            </a:r>
            <a:endParaRPr lang="en-US" sz="1100" dirty="0"/>
          </a:p>
        </p:txBody>
      </p:sp>
      <p:sp>
        <p:nvSpPr>
          <p:cNvPr id="4" name="Slide Number Placeholder 3"/>
          <p:cNvSpPr>
            <a:spLocks noGrp="1"/>
          </p:cNvSpPr>
          <p:nvPr>
            <p:ph type="sldNum" sz="quarter" idx="10"/>
          </p:nvPr>
        </p:nvSpPr>
        <p:spPr/>
        <p:txBody>
          <a:bodyPr/>
          <a:lstStyle/>
          <a:p>
            <a:fld id="{50455F12-1BE4-4E7C-8AA3-C1D72835CD11}" type="slidenum">
              <a:rPr lang="en-US" smtClean="0"/>
              <a:pPr/>
              <a:t>4</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Effect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on Peripheral Blood T-Cell Phenotype- We focused on the frequency of </a:t>
            </a:r>
            <a:r>
              <a:rPr lang="en-US" sz="1200" b="1" i="0" u="none" strike="noStrike" kern="1200" baseline="0" dirty="0" smtClean="0">
                <a:solidFill>
                  <a:schemeClr val="tx1"/>
                </a:solidFill>
                <a:latin typeface="+mn-lt"/>
                <a:ea typeface="+mn-ea"/>
                <a:cs typeface="+mn-cs"/>
              </a:rPr>
              <a:t>CD4+ T cells and their activation status</a:t>
            </a:r>
            <a:r>
              <a:rPr lang="en-US" sz="1200" b="0" i="0" u="none" strike="noStrike" kern="1200" baseline="0" dirty="0" smtClean="0">
                <a:solidFill>
                  <a:schemeClr val="tx1"/>
                </a:solidFill>
                <a:latin typeface="+mn-lt"/>
                <a:ea typeface="+mn-ea"/>
                <a:cs typeface="+mn-cs"/>
              </a:rPr>
              <a:t>, a prerequisite for viral replication [21]. Percentages of total CD4+ T cells were comparable in the 2 groups (62.3%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61.0% in placebo; P = .36) (Figure 2A). Chronic activation was defined by quantifying the percentages of Bcl-2loKi67+ T cells, 1.6% of CD4+ T cells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recipients versus 1.7% of CD4+ T cells in placebo recipients were in a state of chronic activation (P = .60). </a:t>
            </a:r>
          </a:p>
          <a:p>
            <a:r>
              <a:rPr lang="en-US" sz="1200" b="0" i="0" u="none" strike="noStrike" kern="1200" baseline="0" dirty="0" smtClean="0">
                <a:solidFill>
                  <a:schemeClr val="tx1"/>
                </a:solidFill>
                <a:latin typeface="+mn-lt"/>
                <a:ea typeface="+mn-ea"/>
                <a:cs typeface="+mn-cs"/>
              </a:rPr>
              <a:t>Because HIV preferentially infects </a:t>
            </a:r>
            <a:r>
              <a:rPr lang="en-US" sz="1200" b="1" i="0" u="none" strike="noStrike" kern="1200" baseline="0" dirty="0" smtClean="0">
                <a:solidFill>
                  <a:schemeClr val="tx1"/>
                </a:solidFill>
                <a:latin typeface="+mn-lt"/>
                <a:ea typeface="+mn-ea"/>
                <a:cs typeface="+mn-cs"/>
              </a:rPr>
              <a:t>memory CD4+ T cells </a:t>
            </a:r>
            <a:r>
              <a:rPr lang="en-US" sz="1200" b="0" i="0" u="none" strike="noStrike" kern="1200" baseline="0" dirty="0" smtClean="0">
                <a:solidFill>
                  <a:schemeClr val="tx1"/>
                </a:solidFill>
                <a:latin typeface="+mn-lt"/>
                <a:ea typeface="+mn-ea"/>
                <a:cs typeface="+mn-cs"/>
              </a:rPr>
              <a:t>[23],we evaluated the effect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on T-cell maturation by using the markers CCR7 and CD45RA. The frequencies of TN (CCR7+CD45RA+: 30.6% for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28.6% for placebo, P = .17), TCM (CCR7+CD45RA−: 35.6% for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37.6% for placebo, P = .08), and TEM(CCR7-CD45RA−: 30.9% for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31.4% for placebo, P = .76) did not differ in the 2 analyzed groups  the </a:t>
            </a:r>
            <a:r>
              <a:rPr lang="en-US" sz="1200" b="1" i="0" u="none" strike="noStrike" kern="1200" baseline="0" dirty="0" smtClean="0">
                <a:solidFill>
                  <a:schemeClr val="tx1"/>
                </a:solidFill>
                <a:latin typeface="+mn-lt"/>
                <a:ea typeface="+mn-ea"/>
                <a:cs typeface="+mn-cs"/>
              </a:rPr>
              <a:t>phenotype of CD8+ T cells</a:t>
            </a:r>
            <a:r>
              <a:rPr lang="en-US" sz="1200" b="0" i="0" u="none" strike="noStrike" kern="1200" baseline="0" dirty="0" smtClean="0">
                <a:solidFill>
                  <a:schemeClr val="tx1"/>
                </a:solidFill>
                <a:latin typeface="+mn-lt"/>
                <a:ea typeface="+mn-ea"/>
                <a:cs typeface="+mn-cs"/>
              </a:rPr>
              <a:t>, and we observed a higher percentage of TCM(CD45RA−CCR7+) CD8+ T cells in the placebo group (9.4% and 11.2%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respectively; P = .04). Conversely, the frequency of CD45RA+ effector memory T cells was higher in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group (11.4%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10.4% in placebo groups, respectively; P = .05</a:t>
            </a:r>
          </a:p>
          <a:p>
            <a:r>
              <a:rPr lang="en-US" sz="1200" b="0" i="0" u="none" strike="noStrike" kern="1200" baseline="0" dirty="0" smtClean="0">
                <a:solidFill>
                  <a:schemeClr val="tx1"/>
                </a:solidFill>
                <a:latin typeface="+mn-lt"/>
                <a:ea typeface="+mn-ea"/>
                <a:cs typeface="+mn-cs"/>
              </a:rPr>
              <a:t>We reported elsewhere that in a subset of HESN individuals, </a:t>
            </a:r>
            <a:r>
              <a:rPr lang="en-US" sz="1200" b="1" i="0" u="none" strike="noStrike" kern="1200" baseline="0" dirty="0" smtClean="0">
                <a:solidFill>
                  <a:schemeClr val="tx1"/>
                </a:solidFill>
                <a:latin typeface="+mn-lt"/>
                <a:ea typeface="+mn-ea"/>
                <a:cs typeface="+mn-cs"/>
              </a:rPr>
              <a:t>regulatory T-cell (</a:t>
            </a:r>
            <a:r>
              <a:rPr lang="en-US" sz="1200" b="1" i="0" u="none" strike="noStrike" kern="1200" baseline="0" dirty="0" err="1" smtClean="0">
                <a:solidFill>
                  <a:schemeClr val="tx1"/>
                </a:solidFill>
                <a:latin typeface="+mn-lt"/>
                <a:ea typeface="+mn-ea"/>
                <a:cs typeface="+mn-cs"/>
              </a:rPr>
              <a:t>Treg</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suppressive capacity in response to HIV is reduced, possibly allowing for a more efficient virus-specific immune response. To determine whether </a:t>
            </a:r>
            <a:r>
              <a:rPr lang="en-US" sz="1200" b="0" i="0" u="none" strike="noStrike" kern="1200" baseline="0" dirty="0" err="1" smtClean="0">
                <a:solidFill>
                  <a:schemeClr val="tx1"/>
                </a:solidFill>
                <a:latin typeface="+mn-lt"/>
                <a:ea typeface="+mn-ea"/>
                <a:cs typeface="+mn-cs"/>
              </a:rPr>
              <a:t>Treg</a:t>
            </a:r>
            <a:r>
              <a:rPr lang="en-US" sz="1200" b="0" i="0" u="none" strike="noStrike" kern="1200" baseline="0" dirty="0" smtClean="0">
                <a:solidFill>
                  <a:schemeClr val="tx1"/>
                </a:solidFill>
                <a:latin typeface="+mn-lt"/>
                <a:ea typeface="+mn-ea"/>
                <a:cs typeface="+mn-cs"/>
              </a:rPr>
              <a:t> function was altered by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we quantified </a:t>
            </a:r>
            <a:r>
              <a:rPr lang="en-US" sz="1200" b="0" i="0" u="none" strike="noStrike" kern="1200" baseline="0" dirty="0" err="1" smtClean="0">
                <a:solidFill>
                  <a:schemeClr val="tx1"/>
                </a:solidFill>
                <a:latin typeface="+mn-lt"/>
                <a:ea typeface="+mn-ea"/>
                <a:cs typeface="+mn-cs"/>
              </a:rPr>
              <a:t>Treg</a:t>
            </a:r>
            <a:r>
              <a:rPr lang="en-US" sz="1200" b="0" i="0" u="none" strike="noStrike" kern="1200" baseline="0" dirty="0" smtClean="0">
                <a:solidFill>
                  <a:schemeClr val="tx1"/>
                </a:solidFill>
                <a:latin typeface="+mn-lt"/>
                <a:ea typeface="+mn-ea"/>
                <a:cs typeface="+mn-cs"/>
              </a:rPr>
              <a:t> frequency from the 2 study arms, together with the known </a:t>
            </a:r>
            <a:r>
              <a:rPr lang="en-US" sz="1200" b="0" i="0" u="none" strike="noStrike" kern="1200" baseline="0" dirty="0" err="1" smtClean="0">
                <a:solidFill>
                  <a:schemeClr val="tx1"/>
                </a:solidFill>
                <a:latin typeface="+mn-lt"/>
                <a:ea typeface="+mn-ea"/>
                <a:cs typeface="+mn-cs"/>
              </a:rPr>
              <a:t>Treg</a:t>
            </a:r>
            <a:r>
              <a:rPr lang="en-US" sz="1200" b="0" i="0" u="none" strike="noStrike" kern="1200" baseline="0" dirty="0" smtClean="0">
                <a:solidFill>
                  <a:schemeClr val="tx1"/>
                </a:solidFill>
                <a:latin typeface="+mn-lt"/>
                <a:ea typeface="+mn-ea"/>
                <a:cs typeface="+mn-cs"/>
              </a:rPr>
              <a:t> function and </a:t>
            </a:r>
            <a:r>
              <a:rPr lang="fr-FR" sz="1200" b="0" i="0" u="none" strike="noStrike" kern="1200" baseline="0" dirty="0" smtClean="0">
                <a:solidFill>
                  <a:schemeClr val="tx1"/>
                </a:solidFill>
                <a:latin typeface="+mn-lt"/>
                <a:ea typeface="+mn-ea"/>
                <a:cs typeface="+mn-cs"/>
              </a:rPr>
              <a:t>activation markers </a:t>
            </a:r>
            <a:r>
              <a:rPr lang="fr-FR" sz="1200" b="0" i="0" u="none" strike="noStrike" kern="1200" baseline="0" dirty="0" err="1" smtClean="0">
                <a:solidFill>
                  <a:schemeClr val="tx1"/>
                </a:solidFill>
                <a:latin typeface="+mn-lt"/>
                <a:ea typeface="+mn-ea"/>
                <a:cs typeface="+mn-cs"/>
              </a:rPr>
              <a:t>inducible</a:t>
            </a:r>
            <a:r>
              <a:rPr lang="fr-FR" sz="1200" b="0" i="0" u="none" strike="noStrike" kern="1200" baseline="0" dirty="0" smtClean="0">
                <a:solidFill>
                  <a:schemeClr val="tx1"/>
                </a:solidFill>
                <a:latin typeface="+mn-lt"/>
                <a:ea typeface="+mn-ea"/>
                <a:cs typeface="+mn-cs"/>
              </a:rPr>
              <a:t>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costimulator</a:t>
            </a:r>
            <a:r>
              <a:rPr lang="fr-FR" sz="1200" b="0" i="0" u="none" strike="noStrike" kern="1200" baseline="0" dirty="0" smtClean="0">
                <a:solidFill>
                  <a:schemeClr val="tx1"/>
                </a:solidFill>
                <a:latin typeface="+mn-lt"/>
                <a:ea typeface="+mn-ea"/>
                <a:cs typeface="+mn-cs"/>
              </a:rPr>
              <a:t> ICOS, CD39,</a:t>
            </a:r>
            <a:r>
              <a:rPr lang="en-US" sz="1200" b="0" i="0" u="none" strike="noStrike" kern="1200" baseline="0" dirty="0" smtClean="0">
                <a:solidFill>
                  <a:schemeClr val="tx1"/>
                </a:solidFill>
                <a:latin typeface="+mn-lt"/>
                <a:ea typeface="+mn-ea"/>
                <a:cs typeface="+mn-cs"/>
              </a:rPr>
              <a:t>CTLA4, and Ki67. No significant differences were observed between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in the frequency of </a:t>
            </a:r>
            <a:r>
              <a:rPr lang="en-US" sz="1200" b="0" i="0" u="none" strike="noStrike" kern="1200" baseline="0" dirty="0" err="1" smtClean="0">
                <a:solidFill>
                  <a:schemeClr val="tx1"/>
                </a:solidFill>
                <a:latin typeface="+mn-lt"/>
                <a:ea typeface="+mn-ea"/>
                <a:cs typeface="+mn-cs"/>
              </a:rPr>
              <a:t>Tregs</a:t>
            </a:r>
            <a:r>
              <a:rPr lang="en-US" sz="1200" b="0" i="0" u="none" strike="noStrike" kern="1200" baseline="0" dirty="0" smtClean="0">
                <a:solidFill>
                  <a:schemeClr val="tx1"/>
                </a:solidFill>
                <a:latin typeface="+mn-lt"/>
                <a:ea typeface="+mn-ea"/>
                <a:cs typeface="+mn-cs"/>
              </a:rPr>
              <a:t>, nor in their expression of activation or maturation markers. Thus, we conclude that </a:t>
            </a:r>
            <a:r>
              <a:rPr lang="en-US" sz="1200" b="1" i="0" u="none" strike="noStrike" kern="1200" baseline="0" dirty="0" err="1" smtClean="0">
                <a:solidFill>
                  <a:schemeClr val="tx1"/>
                </a:solidFill>
                <a:latin typeface="+mn-lt"/>
                <a:ea typeface="+mn-ea"/>
                <a:cs typeface="+mn-cs"/>
              </a:rPr>
              <a:t>PrEP</a:t>
            </a:r>
            <a:r>
              <a:rPr lang="en-US" sz="1200" b="1" i="0" u="none" strike="noStrike" kern="1200" baseline="0" dirty="0" smtClean="0">
                <a:solidFill>
                  <a:schemeClr val="tx1"/>
                </a:solidFill>
                <a:latin typeface="+mn-lt"/>
                <a:ea typeface="+mn-ea"/>
                <a:cs typeface="+mn-cs"/>
              </a:rPr>
              <a:t> does not induce changes in CD8+ T cells, nor in conventional </a:t>
            </a:r>
            <a:r>
              <a:rPr lang="fr-FR" sz="1200" b="1" i="0" u="none" strike="noStrike" kern="1200" baseline="0" dirty="0" smtClean="0">
                <a:solidFill>
                  <a:schemeClr val="tx1"/>
                </a:solidFill>
                <a:latin typeface="+mn-lt"/>
                <a:ea typeface="+mn-ea"/>
                <a:cs typeface="+mn-cs"/>
              </a:rPr>
              <a:t>or </a:t>
            </a:r>
            <a:r>
              <a:rPr lang="fr-FR" sz="1200" b="1" i="0" u="none" strike="noStrike" kern="1200" baseline="0" dirty="0" err="1" smtClean="0">
                <a:solidFill>
                  <a:schemeClr val="tx1"/>
                </a:solidFill>
                <a:latin typeface="+mn-lt"/>
                <a:ea typeface="+mn-ea"/>
                <a:cs typeface="+mn-cs"/>
              </a:rPr>
              <a:t>Treg</a:t>
            </a:r>
            <a:r>
              <a:rPr lang="fr-FR" sz="1200" b="1" i="0" u="none" strike="noStrike" kern="1200" baseline="0" dirty="0" smtClean="0">
                <a:solidFill>
                  <a:schemeClr val="tx1"/>
                </a:solidFill>
                <a:latin typeface="+mn-lt"/>
                <a:ea typeface="+mn-ea"/>
                <a:cs typeface="+mn-cs"/>
              </a:rPr>
              <a:t> CD4+ T-</a:t>
            </a:r>
            <a:r>
              <a:rPr lang="fr-FR" sz="1200" b="1"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a:t>
            </a:r>
            <a:endParaRPr lang="en-US" sz="1100" dirty="0"/>
          </a:p>
        </p:txBody>
      </p:sp>
      <p:sp>
        <p:nvSpPr>
          <p:cNvPr id="4" name="Slide Number Placeholder 3"/>
          <p:cNvSpPr>
            <a:spLocks noGrp="1"/>
          </p:cNvSpPr>
          <p:nvPr>
            <p:ph type="sldNum" sz="quarter" idx="10"/>
          </p:nvPr>
        </p:nvSpPr>
        <p:spPr/>
        <p:txBody>
          <a:bodyPr/>
          <a:lstStyle/>
          <a:p>
            <a:fld id="{50455F12-1BE4-4E7C-8AA3-C1D72835CD11}" type="slidenum">
              <a:rPr lang="en-US" smtClean="0"/>
              <a:pPr/>
              <a:t>5</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Effect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on NK Cells and Antigen-Presenting Cells NK cells expand early after HIV infection, control the initial viral replication, and shape the quality of the subsequent adaptive immune response by producing specific cytokines.</a:t>
            </a:r>
          </a:p>
          <a:p>
            <a:r>
              <a:rPr lang="en-US" sz="1200" b="0" i="0" u="none" strike="noStrike" kern="1200" baseline="0" dirty="0" smtClean="0">
                <a:solidFill>
                  <a:schemeClr val="tx1"/>
                </a:solidFill>
                <a:latin typeface="+mn-lt"/>
                <a:ea typeface="+mn-ea"/>
                <a:cs typeface="+mn-cs"/>
              </a:rPr>
              <a:t>We identified NK cell responses based on IFN-γ production and degranulation (CD107a+) in the presence of HIV-peptide pools and autologous serum. We detected a response to ≥1 peptide pools in 12.6%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samples. In addition to assessing NK cell cytokine production, we examined the phenotypes of NK cells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recipients. NK cells can be divided into 3 subsets [28]: the CD56hiCD16−fraction contains the cytokine-secreting NK cells, CD56dimCD16+cells have </a:t>
            </a:r>
            <a:r>
              <a:rPr lang="en-US" sz="1200" b="0" i="0" u="none" strike="noStrike" kern="1200" baseline="0" dirty="0" err="1" smtClean="0">
                <a:solidFill>
                  <a:schemeClr val="tx1"/>
                </a:solidFill>
                <a:latin typeface="+mn-lt"/>
                <a:ea typeface="+mn-ea"/>
                <a:cs typeface="+mn-cs"/>
              </a:rPr>
              <a:t>cytolytic</a:t>
            </a:r>
            <a:r>
              <a:rPr lang="en-US" sz="1200" b="0" i="0" u="none" strike="noStrike" kern="1200" baseline="0" dirty="0" smtClean="0">
                <a:solidFill>
                  <a:schemeClr val="tx1"/>
                </a:solidFill>
                <a:latin typeface="+mn-lt"/>
                <a:ea typeface="+mn-ea"/>
                <a:cs typeface="+mn-cs"/>
              </a:rPr>
              <a:t> function and quickly expand after </a:t>
            </a:r>
            <a:r>
              <a:rPr lang="en-US" sz="1200" b="0" i="0" u="none" strike="noStrike" kern="1200" baseline="0" dirty="0" err="1" smtClean="0">
                <a:solidFill>
                  <a:schemeClr val="tx1"/>
                </a:solidFill>
                <a:latin typeface="+mn-lt"/>
                <a:ea typeface="+mn-ea"/>
                <a:cs typeface="+mn-cs"/>
              </a:rPr>
              <a:t>HIVinfection</a:t>
            </a:r>
            <a:r>
              <a:rPr lang="en-US" sz="1200" b="0" i="0" u="none" strike="noStrike" kern="1200" baseline="0" dirty="0" smtClean="0">
                <a:solidFill>
                  <a:schemeClr val="tx1"/>
                </a:solidFill>
                <a:latin typeface="+mn-lt"/>
                <a:ea typeface="+mn-ea"/>
                <a:cs typeface="+mn-cs"/>
              </a:rPr>
              <a:t>, and CD56−CD16+ NK cells correspond to an </a:t>
            </a:r>
            <a:r>
              <a:rPr lang="en-US" sz="1200" b="0" i="0" u="none" strike="noStrike" kern="1200" baseline="0" dirty="0" err="1" smtClean="0">
                <a:solidFill>
                  <a:schemeClr val="tx1"/>
                </a:solidFill>
                <a:latin typeface="+mn-lt"/>
                <a:ea typeface="+mn-ea"/>
                <a:cs typeface="+mn-cs"/>
              </a:rPr>
              <a:t>exhaustedpool</a:t>
            </a:r>
            <a:r>
              <a:rPr lang="en-US" sz="1200" b="0" i="0" u="none" strike="noStrike" kern="1200" baseline="0" dirty="0" smtClean="0">
                <a:solidFill>
                  <a:schemeClr val="tx1"/>
                </a:solidFill>
                <a:latin typeface="+mn-lt"/>
                <a:ea typeface="+mn-ea"/>
                <a:cs typeface="+mn-cs"/>
              </a:rPr>
              <a:t> of NK cells, which is characteristic of the late-stage of </a:t>
            </a:r>
            <a:r>
              <a:rPr lang="en-US" sz="1200" b="0" i="0" u="none" strike="noStrike" kern="1200" baseline="0" dirty="0" err="1" smtClean="0">
                <a:solidFill>
                  <a:schemeClr val="tx1"/>
                </a:solidFill>
                <a:latin typeface="+mn-lt"/>
                <a:ea typeface="+mn-ea"/>
                <a:cs typeface="+mn-cs"/>
              </a:rPr>
              <a:t>HIVinfection</a:t>
            </a:r>
            <a:r>
              <a:rPr lang="en-US" sz="1200" b="0" i="0" u="none" strike="noStrike" kern="1200" baseline="0" dirty="0" smtClean="0">
                <a:solidFill>
                  <a:schemeClr val="tx1"/>
                </a:solidFill>
                <a:latin typeface="+mn-lt"/>
                <a:ea typeface="+mn-ea"/>
                <a:cs typeface="+mn-cs"/>
              </a:rPr>
              <a:t> [29].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did not affect the distribution of NK cells in these subsets; in fact, the frequencies of NK cells with a </a:t>
            </a:r>
            <a:r>
              <a:rPr lang="en-US" sz="1200" b="0" i="0" u="none" strike="noStrike" kern="1200" baseline="0" dirty="0" err="1" smtClean="0">
                <a:solidFill>
                  <a:schemeClr val="tx1"/>
                </a:solidFill>
                <a:latin typeface="+mn-lt"/>
                <a:ea typeface="+mn-ea"/>
                <a:cs typeface="+mn-cs"/>
              </a:rPr>
              <a:t>cytolytic</a:t>
            </a:r>
            <a:r>
              <a:rPr lang="en-US" sz="1200" b="0" i="0" u="none" strike="noStrike" kern="1200" baseline="0" dirty="0" smtClean="0">
                <a:solidFill>
                  <a:schemeClr val="tx1"/>
                </a:solidFill>
                <a:latin typeface="+mn-lt"/>
                <a:ea typeface="+mn-ea"/>
                <a:cs typeface="+mn-cs"/>
              </a:rPr>
              <a:t> function (CD56dimCD16+) were 67.5% and 67.6% of total NK cells (P = .97), the cytokine-secreting NK cells (CD56hi) were 3.4% and 3.9% of total NK cells (P = .30), and exhausted NK cells (CD56loCD16+) were 13.5% and 11.5% of total NK cells</a:t>
            </a:r>
          </a:p>
          <a:p>
            <a:r>
              <a:rPr lang="en-US" sz="1200" b="0" i="0" u="none" strike="noStrike" kern="1200" baseline="0" dirty="0" smtClean="0">
                <a:solidFill>
                  <a:schemeClr val="tx1"/>
                </a:solidFill>
                <a:latin typeface="+mn-lt"/>
                <a:ea typeface="+mn-ea"/>
                <a:cs typeface="+mn-cs"/>
              </a:rPr>
              <a:t>(P = .20) in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respectively (Figure 3A).</a:t>
            </a:r>
          </a:p>
          <a:p>
            <a:r>
              <a:rPr lang="en-US" sz="1200" b="0" i="0" u="none" strike="noStrike" kern="1200" baseline="0" dirty="0" smtClean="0">
                <a:solidFill>
                  <a:schemeClr val="tx1"/>
                </a:solidFill>
                <a:latin typeface="+mn-lt"/>
                <a:ea typeface="+mn-ea"/>
                <a:cs typeface="+mn-cs"/>
              </a:rPr>
              <a:t>Finally, we quantified the CD19+ B-cell frequency in samples from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placebo groups and found no significant differences (Figure 3B).</a:t>
            </a:r>
          </a:p>
          <a:p>
            <a:r>
              <a:rPr lang="en-US" sz="1200" b="0" i="0" u="none" strike="noStrike" kern="1200" baseline="0" dirty="0" smtClean="0">
                <a:solidFill>
                  <a:schemeClr val="tx1"/>
                </a:solidFill>
                <a:latin typeface="+mn-lt"/>
                <a:ea typeface="+mn-ea"/>
                <a:cs typeface="+mn-cs"/>
              </a:rPr>
              <a:t>Finally, because DCs are crucial in the initial stages of antiviral </a:t>
            </a:r>
            <a:r>
              <a:rPr lang="fr-FR" sz="1200" b="0" i="0" u="none" strike="noStrike" kern="1200" baseline="0" dirty="0" smtClean="0">
                <a:solidFill>
                  <a:schemeClr val="tx1"/>
                </a:solidFill>
                <a:latin typeface="+mn-lt"/>
                <a:ea typeface="+mn-ea"/>
                <a:cs typeface="+mn-cs"/>
              </a:rPr>
              <a:t>immune </a:t>
            </a:r>
            <a:r>
              <a:rPr lang="fr-FR" sz="1200" b="0" i="0" u="none" strike="noStrike" kern="1200" baseline="0" dirty="0" err="1" smtClean="0">
                <a:solidFill>
                  <a:schemeClr val="tx1"/>
                </a:solidFill>
                <a:latin typeface="+mn-lt"/>
                <a:ea typeface="+mn-ea"/>
                <a:cs typeface="+mn-cs"/>
              </a:rPr>
              <a:t>response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generation</a:t>
            </a:r>
            <a:r>
              <a:rPr lang="fr-FR" sz="1200" b="0" i="0" u="none" strike="noStrike" kern="1200" baseline="0" dirty="0" smtClean="0">
                <a:solidFill>
                  <a:schemeClr val="tx1"/>
                </a:solidFill>
                <a:latin typeface="+mn-lt"/>
                <a:ea typeface="+mn-ea"/>
                <a:cs typeface="+mn-cs"/>
              </a:rPr>
              <a:t> [30], </a:t>
            </a:r>
            <a:r>
              <a:rPr lang="fr-FR" sz="1200" b="0" i="0" u="none" strike="noStrike" kern="1200" baseline="0" dirty="0" err="1" smtClean="0">
                <a:solidFill>
                  <a:schemeClr val="tx1"/>
                </a:solidFill>
                <a:latin typeface="+mn-lt"/>
                <a:ea typeface="+mn-ea"/>
                <a:cs typeface="+mn-cs"/>
              </a:rPr>
              <a:t>we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quantified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plasmacytoid</a:t>
            </a:r>
            <a:r>
              <a:rPr lang="fr-FR" sz="1200" b="0" i="0" u="none" strike="noStrike" kern="1200" baseline="0" dirty="0" smtClean="0">
                <a:solidFill>
                  <a:schemeClr val="tx1"/>
                </a:solidFill>
                <a:latin typeface="+mn-lt"/>
                <a:ea typeface="+mn-ea"/>
                <a:cs typeface="+mn-cs"/>
              </a:rPr>
              <a:t> (CD123+) and </a:t>
            </a:r>
            <a:r>
              <a:rPr lang="fr-FR" sz="1200" b="0" i="0" u="none" strike="noStrike" kern="1200" baseline="0" dirty="0" err="1" smtClean="0">
                <a:solidFill>
                  <a:schemeClr val="tx1"/>
                </a:solidFill>
                <a:latin typeface="+mn-lt"/>
                <a:ea typeface="+mn-ea"/>
                <a:cs typeface="+mn-cs"/>
              </a:rPr>
              <a:t>myeloid</a:t>
            </a:r>
            <a:r>
              <a:rPr lang="fr-FR" sz="1200" b="0" i="0" u="none" strike="noStrike" kern="1200" baseline="0" dirty="0" smtClean="0">
                <a:solidFill>
                  <a:schemeClr val="tx1"/>
                </a:solidFill>
                <a:latin typeface="+mn-lt"/>
                <a:ea typeface="+mn-ea"/>
                <a:cs typeface="+mn-cs"/>
              </a:rPr>
              <a:t> (CD11c+ ) DC </a:t>
            </a:r>
            <a:r>
              <a:rPr lang="fr-FR" sz="1200" b="0" i="0" u="none" strike="noStrike" kern="1200" baseline="0" dirty="0" err="1" smtClean="0">
                <a:solidFill>
                  <a:schemeClr val="tx1"/>
                </a:solidFill>
                <a:latin typeface="+mn-lt"/>
                <a:ea typeface="+mn-ea"/>
                <a:cs typeface="+mn-cs"/>
              </a:rPr>
              <a:t>frequency</a:t>
            </a:r>
            <a:r>
              <a:rPr lang="fr-FR" sz="1200" b="0" i="0" u="none" strike="noStrike" kern="1200" baseline="0" dirty="0" smtClean="0">
                <a:solidFill>
                  <a:schemeClr val="tx1"/>
                </a:solidFill>
                <a:latin typeface="+mn-lt"/>
                <a:ea typeface="+mn-ea"/>
                <a:cs typeface="+mn-cs"/>
              </a:rPr>
              <a:t> and </a:t>
            </a:r>
            <a:r>
              <a:rPr lang="en-US" sz="1200" b="0" i="0" u="none" strike="noStrike" kern="1200" baseline="0" dirty="0" smtClean="0">
                <a:solidFill>
                  <a:schemeClr val="tx1"/>
                </a:solidFill>
                <a:latin typeface="+mn-lt"/>
                <a:ea typeface="+mn-ea"/>
                <a:cs typeface="+mn-cs"/>
              </a:rPr>
              <a:t>activation by measuring the expression of CD40 and CD86.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exposure did not modify DC frequency or activation. Therefore, we demonstrated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does not modify NK cell subset distribution and phenotype, B-cell frequency, or DC frequency and activation.</a:t>
            </a:r>
            <a:endParaRPr lang="en-US" sz="1100" dirty="0"/>
          </a:p>
        </p:txBody>
      </p:sp>
      <p:sp>
        <p:nvSpPr>
          <p:cNvPr id="4" name="Slide Number Placeholder 3"/>
          <p:cNvSpPr>
            <a:spLocks noGrp="1"/>
          </p:cNvSpPr>
          <p:nvPr>
            <p:ph type="sldNum" sz="quarter" idx="10"/>
          </p:nvPr>
        </p:nvSpPr>
        <p:spPr/>
        <p:txBody>
          <a:bodyPr/>
          <a:lstStyle/>
          <a:p>
            <a:fld id="{50455F12-1BE4-4E7C-8AA3-C1D72835CD11}" type="slidenum">
              <a:rPr lang="en-US" smtClean="0"/>
              <a:pPr/>
              <a:t>6</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hypothesized mechanism by which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prevents infection is by direct antiviral inhibition of HIV replication, likely at very early stages. However, based on nonhuman challenge studies,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has been hypothesized to also potentially permit the formation of HIV-specific memory responses, which could augment the antiviral protective effects of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if observed in humans [5, 6]. This phenomenon, which has been described as “chemo-vaccination,” might allow for the continuation of protection even in the absence of the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medication, as would occur during treatment interruption or cessation. In the present study, we performed a comprehensive evaluation of the relationship between exposure to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and HIV-specific T-cell responses and innate </a:t>
            </a:r>
            <a:r>
              <a:rPr lang="en-US" sz="1200" b="0" i="0" u="none" strike="noStrike" kern="1200" baseline="0" dirty="0" err="1" smtClean="0">
                <a:solidFill>
                  <a:schemeClr val="tx1"/>
                </a:solidFill>
                <a:latin typeface="+mn-lt"/>
                <a:ea typeface="+mn-ea"/>
                <a:cs typeface="+mn-cs"/>
              </a:rPr>
              <a:t>responses.We</a:t>
            </a:r>
            <a:r>
              <a:rPr lang="en-US" sz="1200" b="0" i="0" u="none" strike="noStrike" kern="1200" baseline="0" dirty="0" smtClean="0">
                <a:solidFill>
                  <a:schemeClr val="tx1"/>
                </a:solidFill>
                <a:latin typeface="+mn-lt"/>
                <a:ea typeface="+mn-ea"/>
                <a:cs typeface="+mn-cs"/>
              </a:rPr>
              <a:t> found no evidence to support the hypothesis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enhances immune responses </a:t>
            </a:r>
            <a:r>
              <a:rPr lang="fr-FR" sz="1200" b="0" i="0" u="none" strike="noStrike" kern="1200" baseline="0" dirty="0" err="1" smtClean="0">
                <a:solidFill>
                  <a:schemeClr val="tx1"/>
                </a:solidFill>
                <a:latin typeface="+mn-lt"/>
                <a:ea typeface="+mn-ea"/>
                <a:cs typeface="+mn-cs"/>
              </a:rPr>
              <a:t>against</a:t>
            </a:r>
            <a:r>
              <a:rPr lang="fr-FR" sz="1200" b="0" i="0" u="none" strike="noStrike" kern="1200" baseline="0" dirty="0" smtClean="0">
                <a:solidFill>
                  <a:schemeClr val="tx1"/>
                </a:solidFill>
                <a:latin typeface="+mn-lt"/>
                <a:ea typeface="+mn-ea"/>
                <a:cs typeface="+mn-cs"/>
              </a:rPr>
              <a:t> HIV.</a:t>
            </a:r>
          </a:p>
          <a:p>
            <a:r>
              <a:rPr lang="fr-FR" sz="1200" b="0" i="0" u="none" strike="noStrike" kern="1200" baseline="0" dirty="0" err="1" smtClean="0">
                <a:solidFill>
                  <a:schemeClr val="tx1"/>
                </a:solidFill>
                <a:latin typeface="+mn-lt"/>
                <a:ea typeface="+mn-ea"/>
                <a:cs typeface="+mn-cs"/>
              </a:rPr>
              <a:t>we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observed</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relatively high rates of HIV-specific T-cell responses, though we hypothesize that this is a result of the high-exposure population selected for Our study shows that there are no statistically significant differences in circulating HIV-specific immune responses in HESN individuals on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versus placebo that are detectable with the current power of the study. However, our results do not exclude the possibility that cell-mediated immunity in genital tissue could be enhanced by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Furthermore, our study does not take into account proliferative or antibody-mediated immune response in the blood as well as at the site of viral entry. However, based on our extensive study of peripheral blood immunity, we conclude that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does not affect the circulating T-cell or NK cell response to HIV and the results suggest that no synergy should be expected to provide enhanced protection from HIV acquisition through boosting immunity when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 is used in concert with candidate HIV vaccines</a:t>
            </a:r>
            <a:r>
              <a:rPr lang="en-US" sz="1200" b="0" i="0" u="none" strike="noStrike" kern="1200" baseline="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455F12-1BE4-4E7C-8AA3-C1D72835CD11}" type="slidenum">
              <a:rPr lang="en-US" smtClean="0"/>
              <a:pPr/>
              <a:t>7</a:t>
            </a:fld>
            <a:endParaRPr lang="en-US"/>
          </a:p>
        </p:txBody>
      </p:sp>
    </p:spTree>
    <p:extLst>
      <p:ext uri="{BB962C8B-B14F-4D97-AF65-F5344CB8AC3E}">
        <p14:creationId xmlns:p14="http://schemas.microsoft.com/office/powerpoint/2010/main" val="288349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marked improvements in the modern treatment era, human immunodeficiency virus (HIV)–infected individuals, particularly those who initiated antiretroviral therapy (ART) at advanced disease stages, continue to have increased age-related morbidity and mortality, compared with the general population. Immune activation and inflammation persist despite suppressive ART and predict many of these morbidities. The goal of this review is to examine the evidence suggesting a link between the persistent inflammatory state and morbidity and mortality in this setting, to describe the impact of early ART initiation on these factors, and to highlight important unanswered questions for the field. We also advance a hypothesis to explain why some morbidities—and their root inflammatory drivers—may be prevented more than others by early ART initiation.</a:t>
            </a:r>
          </a:p>
          <a:p>
            <a:endParaRPr lang="en-US"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START</a:t>
            </a:r>
          </a:p>
          <a:p>
            <a:r>
              <a:rPr lang="fr-FR" sz="1200" b="1" i="0" u="none" strike="noStrike" kern="1200" baseline="0" dirty="0" smtClean="0">
                <a:solidFill>
                  <a:schemeClr val="tx1"/>
                </a:solidFill>
                <a:latin typeface="+mn-lt"/>
                <a:ea typeface="+mn-ea"/>
                <a:cs typeface="+mn-cs"/>
              </a:rPr>
              <a:t>METHODS</a:t>
            </a:r>
          </a:p>
          <a:p>
            <a:r>
              <a:rPr lang="en-US" sz="1200" b="0" i="0" u="none" strike="noStrike" kern="1200" baseline="0" dirty="0" smtClean="0">
                <a:solidFill>
                  <a:schemeClr val="tx1"/>
                </a:solidFill>
                <a:latin typeface="+mn-lt"/>
                <a:ea typeface="+mn-ea"/>
                <a:cs typeface="+mn-cs"/>
              </a:rPr>
              <a:t>We randomly assigned HIV-positive adults who had a CD4+ count of more than 500 cells per cubic millimeter to start antiretroviral therapy immediately (immediate- initiation group) or to defer it until the CD4+ count decreased to 350 cells per cubic millimeter or until the development of the acquired immunodeficiency syndrome (AIDS) or another condition that dictated the use of antiretroviral therapy (deferred-initiation group). The primary composite end point was any serious AIDS-related event, serious non–AIDS-related event, or death from any cause.</a:t>
            </a:r>
          </a:p>
          <a:p>
            <a:r>
              <a:rPr lang="fr-FR" sz="1200" b="1" i="0" u="none" strike="noStrike" kern="1200" baseline="0" dirty="0" smtClean="0">
                <a:solidFill>
                  <a:schemeClr val="tx1"/>
                </a:solidFill>
                <a:latin typeface="+mn-lt"/>
                <a:ea typeface="+mn-ea"/>
                <a:cs typeface="+mn-cs"/>
              </a:rPr>
              <a:t>RESULTS</a:t>
            </a:r>
          </a:p>
          <a:p>
            <a:r>
              <a:rPr lang="en-US" sz="1200" b="0" i="0" u="none" strike="noStrike" kern="1200" baseline="0" dirty="0" smtClean="0">
                <a:solidFill>
                  <a:schemeClr val="tx1"/>
                </a:solidFill>
                <a:latin typeface="+mn-lt"/>
                <a:ea typeface="+mn-ea"/>
                <a:cs typeface="+mn-cs"/>
              </a:rPr>
              <a:t>A total of 4685 patients were followed for a mean of 3.0 years. At study entry, the median HIV viral load was 12,759 copies per milliliter, and the median CD4+ count was 651 cells per cubic millimeter. On May 15, 2015, on the basis of an interim analysis, the data and safety monitoring board determined that the study question had been answered and recommended that patients in the deferred-initiation group be offered antiretroviral therapy. The primary end point occurred in 42 patients in the immediate-initiation group (1.8%; 0.60 events per 100 </a:t>
            </a:r>
            <a:r>
              <a:rPr lang="en-US" sz="1200" b="0" i="0" u="none" strike="noStrike" kern="1200" baseline="0" dirty="0" err="1" smtClean="0">
                <a:solidFill>
                  <a:schemeClr val="tx1"/>
                </a:solidFill>
                <a:latin typeface="+mn-lt"/>
                <a:ea typeface="+mn-ea"/>
                <a:cs typeface="+mn-cs"/>
              </a:rPr>
              <a:t>personyears</a:t>
            </a:r>
            <a:r>
              <a:rPr lang="en-US" sz="1200" b="0" i="0" u="none" strike="noStrike" kern="1200" baseline="0" dirty="0" smtClean="0">
                <a:solidFill>
                  <a:schemeClr val="tx1"/>
                </a:solidFill>
                <a:latin typeface="+mn-lt"/>
                <a:ea typeface="+mn-ea"/>
                <a:cs typeface="+mn-cs"/>
              </a:rPr>
              <a:t>), as compared with 96 patients in the deferred-initiation group (4.1%; 1.38 events per 100 person-years), for a hazard ratio of 0.43 (95% confidence interval [CI], 0.30 to 0.62; P&lt;0.001). Hazard ratios for serious AIDS-related and serious non–AIDS-related events were 0.28 (95% CI, 0.15 to 0.50; P&lt;0.001) and 0.61 (95%</a:t>
            </a:r>
          </a:p>
          <a:p>
            <a:r>
              <a:rPr lang="en-US" sz="1200" b="0" i="0" u="none" strike="noStrike" kern="1200" baseline="0" dirty="0" smtClean="0">
                <a:solidFill>
                  <a:schemeClr val="tx1"/>
                </a:solidFill>
                <a:latin typeface="+mn-lt"/>
                <a:ea typeface="+mn-ea"/>
                <a:cs typeface="+mn-cs"/>
              </a:rPr>
              <a:t>CI, 0.38 to 0.97; P = 0.04), respectively. More than two thirds of the primary end points (68%) occurred in patients with a CD4+ count of more than 500 cells per cubic millimeter. The risks of a grade 4 event were similar in the two groups, as were the risks of unscheduled hospital admissions.</a:t>
            </a:r>
          </a:p>
          <a:p>
            <a:r>
              <a:rPr lang="fr-FR" sz="1200" b="1" i="0" u="none" strike="noStrike" kern="1200" baseline="0" dirty="0" smtClean="0">
                <a:solidFill>
                  <a:schemeClr val="tx1"/>
                </a:solidFill>
                <a:latin typeface="+mn-lt"/>
                <a:ea typeface="+mn-ea"/>
                <a:cs typeface="+mn-cs"/>
              </a:rPr>
              <a:t>CONCLUSIONS</a:t>
            </a:r>
          </a:p>
          <a:p>
            <a:r>
              <a:rPr lang="en-US" sz="1200" b="0" i="0" u="none" strike="noStrike" kern="1200" baseline="0" dirty="0" smtClean="0">
                <a:solidFill>
                  <a:schemeClr val="tx1"/>
                </a:solidFill>
                <a:latin typeface="+mn-lt"/>
                <a:ea typeface="+mn-ea"/>
                <a:cs typeface="+mn-cs"/>
              </a:rPr>
              <a:t>The initiation of antiretroviral therapy in HIV-positive adults with a CD4+ count of more than 500 cells per cubic millimeter provided net benefits over starting such therapy in patients after the CD4+ count had declined to 350 cells per cubic millimeter. </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8</a:t>
            </a:fld>
            <a:endParaRPr lang="en-US"/>
          </a:p>
        </p:txBody>
      </p:sp>
    </p:spTree>
    <p:extLst>
      <p:ext uri="{BB962C8B-B14F-4D97-AF65-F5344CB8AC3E}">
        <p14:creationId xmlns:p14="http://schemas.microsoft.com/office/powerpoint/2010/main" val="167498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 clear benefit of early versus delayed ART initiation on the persistent inflammatory state, not all inflammation- associated morbidities were reduced by immediate ART in the recent </a:t>
            </a:r>
            <a:r>
              <a:rPr lang="en-US" sz="1200" b="1" i="0" u="none" strike="noStrike" kern="1200" baseline="0" dirty="0" smtClean="0">
                <a:solidFill>
                  <a:schemeClr val="tx1"/>
                </a:solidFill>
                <a:latin typeface="+mn-lt"/>
                <a:ea typeface="+mn-ea"/>
                <a:cs typeface="+mn-cs"/>
              </a:rPr>
              <a:t>START trial</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Most of the benefit of immediate (versus delayed) ART initiation were due to a reduction in infections and cancers particularly those with an infectious etiology.</a:t>
            </a:r>
          </a:p>
          <a:p>
            <a:r>
              <a:rPr lang="en-US" sz="1200" b="0" i="0" u="none" strike="noStrike" kern="1200" baseline="0" dirty="0" smtClean="0">
                <a:solidFill>
                  <a:schemeClr val="tx1"/>
                </a:solidFill>
                <a:latin typeface="+mn-lt"/>
                <a:ea typeface="+mn-ea"/>
                <a:cs typeface="+mn-cs"/>
              </a:rPr>
              <a:t>There was little evidence for a reduction in cardiovascular events or even surrogate markers of vascular disease when comparing immediate versus delayed ART </a:t>
            </a:r>
            <a:r>
              <a:rPr lang="en-US" sz="1200" b="0" i="0" u="none" strike="noStrike" kern="1200" baseline="0" dirty="0" err="1" smtClean="0">
                <a:solidFill>
                  <a:schemeClr val="tx1"/>
                </a:solidFill>
                <a:latin typeface="+mn-lt"/>
                <a:ea typeface="+mn-ea"/>
                <a:cs typeface="+mn-cs"/>
              </a:rPr>
              <a:t>initiation.Similarly</a:t>
            </a:r>
            <a:r>
              <a:rPr lang="en-US" sz="1200" b="0" i="0" u="none" strike="noStrike" kern="1200" baseline="0" dirty="0" smtClean="0">
                <a:solidFill>
                  <a:schemeClr val="tx1"/>
                </a:solidFill>
                <a:latin typeface="+mn-lt"/>
                <a:ea typeface="+mn-ea"/>
                <a:cs typeface="+mn-cs"/>
              </a:rPr>
              <a:t>, immediate ART did not appear to decrease other noninfectious inflammation-associated morbidities, such as neurocognitive dysfunction, obstructive pulmonary disease, and osteoporosis (although the expected early ART-mediated increases in bone turnover may complicate the interpretation </a:t>
            </a:r>
            <a:r>
              <a:rPr lang="fi-FI" sz="1200" b="0" i="0" u="none" strike="noStrike" kern="1200" baseline="0" dirty="0" smtClean="0">
                <a:solidFill>
                  <a:schemeClr val="tx1"/>
                </a:solidFill>
                <a:latin typeface="+mn-lt"/>
                <a:ea typeface="+mn-ea"/>
                <a:cs typeface="+mn-cs"/>
              </a:rPr>
              <a:t>of data on osteoporosis).</a:t>
            </a:r>
          </a:p>
          <a:p>
            <a:r>
              <a:rPr lang="en-US" sz="1200" b="0" i="0" u="none" strike="noStrike" kern="1200" baseline="0" dirty="0" smtClean="0">
                <a:solidFill>
                  <a:schemeClr val="tx1"/>
                </a:solidFill>
                <a:latin typeface="+mn-lt"/>
                <a:ea typeface="+mn-ea"/>
                <a:cs typeface="+mn-cs"/>
              </a:rPr>
              <a:t>This differential effect of immediate ART initiation in the START trial in reducing some but not other non–AIDS defining morbidities is in </a:t>
            </a:r>
            <a:r>
              <a:rPr lang="en-US" sz="1200" b="1" i="0" u="none" strike="noStrike" kern="1200" baseline="0" dirty="0" smtClean="0">
                <a:solidFill>
                  <a:schemeClr val="tx1"/>
                </a:solidFill>
                <a:latin typeface="+mn-lt"/>
                <a:ea typeface="+mn-ea"/>
                <a:cs typeface="+mn-cs"/>
              </a:rPr>
              <a:t>striking contrast to the clear benefits of ART in reducing noninfectious morbidities in the earlier SMART trial</a:t>
            </a:r>
            <a:r>
              <a:rPr lang="en-US" sz="1200" b="0" i="0" u="none" strike="noStrike" kern="1200" baseline="0" dirty="0" smtClean="0">
                <a:solidFill>
                  <a:schemeClr val="tx1"/>
                </a:solidFill>
                <a:latin typeface="+mn-lt"/>
                <a:ea typeface="+mn-ea"/>
                <a:cs typeface="+mn-cs"/>
              </a:rPr>
              <a:t>, which compared CD4+ T-cell count–guided intermittent ART to continuous ART strategies among individuals with later stage HIV infection. In the SMART trial, not only did infectious complications decline with continuous ART, but the incidence of cardiovascular events was also significantly reduced when compared to that among participants interrupting ART. Granted, the SMART trial assessed the impact of ART interruptions, rather than immediate versus delayed ART, but a post hoc analysis among the treatment-naive group at entry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the so-called when-to-start </a:t>
            </a:r>
            <a:r>
              <a:rPr lang="en-US" sz="1200" b="0" i="0" u="none" strike="noStrike" kern="1200" baseline="0" dirty="0" err="1" smtClean="0">
                <a:solidFill>
                  <a:schemeClr val="tx1"/>
                </a:solidFill>
                <a:latin typeface="+mn-lt"/>
                <a:ea typeface="+mn-ea"/>
                <a:cs typeface="+mn-cs"/>
              </a:rPr>
              <a:t>substudy</a:t>
            </a:r>
            <a:r>
              <a:rPr lang="en-US" sz="1200" b="0" i="0" u="none" strike="noStrike" kern="1200" baseline="0" dirty="0" smtClean="0">
                <a:solidFill>
                  <a:schemeClr val="tx1"/>
                </a:solidFill>
                <a:latin typeface="+mn-lt"/>
                <a:ea typeface="+mn-ea"/>
                <a:cs typeface="+mn-cs"/>
              </a:rPr>
              <a:t>) provided similar inferences as the parent study [52]. </a:t>
            </a:r>
            <a:r>
              <a:rPr lang="en-US" sz="1200" b="1" i="0" u="none" strike="noStrike" kern="1200" baseline="0" dirty="0" smtClean="0">
                <a:solidFill>
                  <a:schemeClr val="tx1"/>
                </a:solidFill>
                <a:latin typeface="+mn-lt"/>
                <a:ea typeface="+mn-ea"/>
                <a:cs typeface="+mn-cs"/>
              </a:rPr>
              <a:t>Why </a:t>
            </a:r>
            <a:r>
              <a:rPr lang="en-US" sz="1200" b="0" i="0" u="none" strike="noStrike" kern="1200" baseline="0" dirty="0" smtClean="0">
                <a:solidFill>
                  <a:schemeClr val="tx1"/>
                </a:solidFill>
                <a:latin typeface="+mn-lt"/>
                <a:ea typeface="+mn-ea"/>
                <a:cs typeface="+mn-cs"/>
              </a:rPr>
              <a:t>did cardiovascular and other non–AIDS-defining complications clearly improve with ART in the SMART trial but not in the START trial? </a:t>
            </a:r>
          </a:p>
          <a:p>
            <a:r>
              <a:rPr lang="en-US" sz="1200" b="0" i="0" u="none" strike="noStrike" kern="1200" baseline="0" dirty="0" smtClean="0">
                <a:solidFill>
                  <a:schemeClr val="tx1"/>
                </a:solidFill>
                <a:latin typeface="+mn-lt"/>
                <a:ea typeface="+mn-ea"/>
                <a:cs typeface="+mn-cs"/>
              </a:rPr>
              <a:t>While the START trial participants were approximately </a:t>
            </a:r>
            <a:r>
              <a:rPr lang="en-US" sz="1200" b="0" i="0" u="sng" strike="noStrike" kern="1200" baseline="0" dirty="0" smtClean="0">
                <a:solidFill>
                  <a:schemeClr val="tx1"/>
                </a:solidFill>
                <a:latin typeface="+mn-lt"/>
                <a:ea typeface="+mn-ea"/>
                <a:cs typeface="+mn-cs"/>
              </a:rPr>
              <a:t>7 years younger </a:t>
            </a:r>
            <a:r>
              <a:rPr lang="en-US" sz="1200" b="0" i="0" u="none" strike="noStrike" kern="1200" baseline="0" dirty="0" smtClean="0">
                <a:solidFill>
                  <a:schemeClr val="tx1"/>
                </a:solidFill>
                <a:latin typeface="+mn-lt"/>
                <a:ea typeface="+mn-ea"/>
                <a:cs typeface="+mn-cs"/>
              </a:rPr>
              <a:t>than those in the SMART trial, this age difference does not seem to be large enough to account for the differences observed. It is also possible that much </a:t>
            </a:r>
            <a:r>
              <a:rPr lang="en-US" sz="1200" b="0" i="0" u="sng" strike="noStrike" kern="1200" baseline="0" dirty="0" smtClean="0">
                <a:solidFill>
                  <a:schemeClr val="tx1"/>
                </a:solidFill>
                <a:latin typeface="+mn-lt"/>
                <a:ea typeface="+mn-ea"/>
                <a:cs typeface="+mn-cs"/>
              </a:rPr>
              <a:t>longer observation times </a:t>
            </a:r>
            <a:r>
              <a:rPr lang="en-US" sz="1200" b="0" i="0" u="none" strike="noStrike" kern="1200" baseline="0" dirty="0" smtClean="0">
                <a:solidFill>
                  <a:schemeClr val="tx1"/>
                </a:solidFill>
                <a:latin typeface="+mn-lt"/>
                <a:ea typeface="+mn-ea"/>
                <a:cs typeface="+mn-cs"/>
              </a:rPr>
              <a:t>would be needed to observe a benefit of a reduced immune activation set point on cardiovascular outcomes in the START trial, but this did not appear to be the case in the SMART trial, where the difference between intermittent and continuous ART arms became apparent within the first several months of observation.</a:t>
            </a:r>
          </a:p>
          <a:p>
            <a:r>
              <a:rPr lang="en-US" sz="1200" b="0" i="0" u="none" strike="noStrike" kern="1200" baseline="0" dirty="0" smtClean="0">
                <a:solidFill>
                  <a:schemeClr val="tx1"/>
                </a:solidFill>
                <a:latin typeface="+mn-lt"/>
                <a:ea typeface="+mn-ea"/>
                <a:cs typeface="+mn-cs"/>
              </a:rPr>
              <a:t>We believe that the most likely explanation for the lack of a difference in cardiovascular and other noninfectious events in the immediate versus delayed ART arms in the START trial is that these morbidities had not yet been established. Indeed, the incidence of cardiovascular events in both arms of the START trial was 4-fold lower than the incidence observed, even in the continuous ART arm of the SMART trial (Figure 1).</a:t>
            </a:r>
          </a:p>
          <a:p>
            <a:r>
              <a:rPr lang="en-US" sz="1200" b="0" i="0" u="none" strike="noStrike" kern="1200" baseline="0" dirty="0" smtClean="0">
                <a:solidFill>
                  <a:schemeClr val="tx1"/>
                </a:solidFill>
                <a:latin typeface="+mn-lt"/>
                <a:ea typeface="+mn-ea"/>
                <a:cs typeface="+mn-cs"/>
              </a:rPr>
              <a:t>This interpretation is further supported by recent observational studies demonstrating a strong link between lower nadir CD4+ T-cell count and cardiovascular disease risk in HIV-infected individuals [54–56] and other studies suggesting that the relative risk of cardiovascular disease among HIV-infected individuals as compared to the general population has been declining as the median CD4+ T-cell count at ART initiation has been rising [57,</a:t>
            </a:r>
          </a:p>
          <a:p>
            <a:r>
              <a:rPr lang="en-US" sz="1200" b="0" i="0" u="none" strike="noStrike" kern="1200" baseline="0" dirty="0" smtClean="0">
                <a:solidFill>
                  <a:schemeClr val="tx1"/>
                </a:solidFill>
                <a:latin typeface="+mn-lt"/>
                <a:ea typeface="+mn-ea"/>
                <a:cs typeface="+mn-cs"/>
              </a:rPr>
              <a:t>58]. Other morbidities that did not appear to improve in the START trial, including neurocognitive dysfunction, obstructive pulmonary disease, and osteoporosis, have also been linked to low nadir CD4+ T-cell counts [29, 59, 60] and might have plausibly been prevented even in the delayed ART initiation arm of the START trial (where ART was still initiated at a relatively high median CD4+ T-cell count of 408 cells/mm3).</a:t>
            </a:r>
            <a:endParaRPr lang="fr-FR" dirty="0"/>
          </a:p>
        </p:txBody>
      </p:sp>
      <p:sp>
        <p:nvSpPr>
          <p:cNvPr id="4" name="Espace réservé du numéro de diapositive 3"/>
          <p:cNvSpPr>
            <a:spLocks noGrp="1"/>
          </p:cNvSpPr>
          <p:nvPr>
            <p:ph type="sldNum" sz="quarter" idx="10"/>
          </p:nvPr>
        </p:nvSpPr>
        <p:spPr/>
        <p:txBody>
          <a:bodyPr/>
          <a:lstStyle/>
          <a:p>
            <a:fld id="{50455F12-1BE4-4E7C-8AA3-C1D72835CD11}" type="slidenum">
              <a:rPr lang="en-US" smtClean="0"/>
              <a:pPr/>
              <a:t>10</a:t>
            </a:fld>
            <a:endParaRPr lang="en-US"/>
          </a:p>
        </p:txBody>
      </p:sp>
    </p:spTree>
    <p:extLst>
      <p:ext uri="{BB962C8B-B14F-4D97-AF65-F5344CB8AC3E}">
        <p14:creationId xmlns:p14="http://schemas.microsoft.com/office/powerpoint/2010/main" val="1074999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Subtitle 21"/>
          <p:cNvSpPr>
            <a:spLocks noGrp="1"/>
          </p:cNvSpPr>
          <p:nvPr>
            <p:ph type="subTitle" idx="1"/>
          </p:nvPr>
        </p:nvSpPr>
        <p:spPr>
          <a:xfrm>
            <a:off x="304800" y="1850064"/>
            <a:ext cx="853440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 name="Title 2"/>
          <p:cNvSpPr>
            <a:spLocks noGrp="1"/>
          </p:cNvSpPr>
          <p:nvPr>
            <p:ph type="title"/>
          </p:nvPr>
        </p:nvSpPr>
        <p:spPr>
          <a:xfrm>
            <a:off x="304800" y="274638"/>
            <a:ext cx="8628888" cy="1143000"/>
          </a:xfrm>
        </p:spPr>
        <p:txBody>
          <a:bodyPr/>
          <a:lstStyle/>
          <a:p>
            <a:r>
              <a:rPr lang="en-US" dirty="0" smtClean="0"/>
              <a:t>Click to edit Master title style</a:t>
            </a:r>
            <a:endParaRPr lang="en-US" dirty="0"/>
          </a:p>
        </p:txBody>
      </p:sp>
      <p:grpSp>
        <p:nvGrpSpPr>
          <p:cNvPr id="2" name="Group 1"/>
          <p:cNvGrpSpPr/>
          <p:nvPr userDrawn="1"/>
        </p:nvGrpSpPr>
        <p:grpSpPr>
          <a:xfrm>
            <a:off x="1885188" y="5257800"/>
            <a:ext cx="5373624" cy="1527048"/>
            <a:chOff x="3036750" y="5257800"/>
            <a:chExt cx="5373624" cy="1527048"/>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6374" y="5257800"/>
              <a:ext cx="152400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0102" y="5257800"/>
              <a:ext cx="2038688" cy="1527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36750" y="5257800"/>
              <a:ext cx="1527048" cy="1527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1524000"/>
            <a:ext cx="3886200" cy="487680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953000" y="1524000"/>
            <a:ext cx="3980688" cy="487680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CB52813F-8521-47AB-A941-5DA57733FFC2}" type="slidenum">
              <a:rPr lang="en-US" smtClean="0"/>
              <a:pPr/>
              <a:t>‹N°›</a:t>
            </a:fld>
            <a:endParaRPr lang="en-US"/>
          </a:p>
        </p:txBody>
      </p:sp>
      <p:sp>
        <p:nvSpPr>
          <p:cNvPr id="9" name="Title Placeholder 4"/>
          <p:cNvSpPr>
            <a:spLocks noGrp="1"/>
          </p:cNvSpPr>
          <p:nvPr>
            <p:ph type="title"/>
          </p:nvPr>
        </p:nvSpPr>
        <p:spPr>
          <a:xfrm>
            <a:off x="990600" y="274638"/>
            <a:ext cx="7943088" cy="1143000"/>
          </a:xfrm>
          <a:prstGeom prst="rect">
            <a:avLst/>
          </a:prstGeom>
        </p:spPr>
        <p:txBody>
          <a:bodyPr anchor="ctr">
            <a:normAutofit/>
          </a:bodyPr>
          <a:lstStyle>
            <a:extLst/>
          </a:lstStyle>
          <a:p>
            <a:r>
              <a:rPr kumimoji="0" lang="en-US" dirty="0"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CB52813F-8521-47AB-A941-5DA57733FFC2}" type="slidenum">
              <a:rPr lang="en-US" smtClean="0"/>
              <a:pPr/>
              <a:t>‹N°›</a:t>
            </a:fld>
            <a:endParaRPr lang="en-US"/>
          </a:p>
        </p:txBody>
      </p:sp>
      <p:sp>
        <p:nvSpPr>
          <p:cNvPr id="10" name="Title Placeholder 4"/>
          <p:cNvSpPr txBox="1">
            <a:spLocks/>
          </p:cNvSpPr>
          <p:nvPr userDrawn="1"/>
        </p:nvSpPr>
        <p:spPr>
          <a:xfrm>
            <a:off x="1066800" y="5029200"/>
            <a:ext cx="7943088"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Calibri" panose="020F0502020204030204" pitchFamily="34" charset="0"/>
              </a:defRPr>
            </a:lvl1pPr>
            <a:extLst/>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498080" cy="1143000"/>
          </a:xfrm>
        </p:spPr>
        <p:txBody>
          <a:bodyPr anchor="ctr"/>
          <a:lstStyle>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CB52813F-8521-47AB-A941-5DA57733FFC2}"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90600" y="1447799"/>
            <a:ext cx="7924800" cy="62474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990600" y="2133600"/>
            <a:ext cx="79248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extLst/>
          </a:lstStyle>
          <a:p>
            <a:fld id="{CB52813F-8521-47AB-A941-5DA57733FFC2}" type="slidenum">
              <a:rPr lang="en-US" smtClean="0"/>
              <a:pPr/>
              <a:t>‹N°›</a:t>
            </a:fld>
            <a:endParaRPr lang="en-US"/>
          </a:p>
        </p:txBody>
      </p:sp>
      <p:sp>
        <p:nvSpPr>
          <p:cNvPr id="13" name="Title Placeholder 4"/>
          <p:cNvSpPr>
            <a:spLocks noGrp="1"/>
          </p:cNvSpPr>
          <p:nvPr>
            <p:ph type="title"/>
          </p:nvPr>
        </p:nvSpPr>
        <p:spPr>
          <a:xfrm>
            <a:off x="990600" y="274638"/>
            <a:ext cx="7943088" cy="1143000"/>
          </a:xfrm>
          <a:prstGeom prst="rect">
            <a:avLst/>
          </a:prstGeom>
        </p:spPr>
        <p:txBody>
          <a:bodyPr anchor="ctr">
            <a:normAutofit/>
          </a:bodyPr>
          <a:lstStyle>
            <a:extLst/>
          </a:lstStyle>
          <a:p>
            <a:r>
              <a:rPr kumimoji="0" lang="en-US" dirty="0" smtClean="0"/>
              <a:t>Click to edit Master title style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Screen Picture with Tit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extLst/>
          </a:lstStyle>
          <a:p>
            <a:fld id="{CB52813F-8521-47AB-A941-5DA57733FFC2}" type="slidenum">
              <a:rPr lang="en-US" smtClean="0"/>
              <a:pPr/>
              <a:t>‹N°›</a:t>
            </a:fld>
            <a:endParaRPr lang="en-US"/>
          </a:p>
        </p:txBody>
      </p:sp>
      <p:sp>
        <p:nvSpPr>
          <p:cNvPr id="15" name="Picture Placeholder 14"/>
          <p:cNvSpPr>
            <a:spLocks noGrp="1"/>
          </p:cNvSpPr>
          <p:nvPr>
            <p:ph type="pic" sz="quarter" idx="13"/>
          </p:nvPr>
        </p:nvSpPr>
        <p:spPr>
          <a:xfrm>
            <a:off x="228600" y="1295400"/>
            <a:ext cx="8763000" cy="5105400"/>
          </a:xfrm>
        </p:spPr>
        <p:txBody>
          <a:bodyPr/>
          <a:lstStyle>
            <a:lvl1pPr marL="82296" indent="0">
              <a:buNone/>
              <a:defRPr/>
            </a:lvl1pPr>
          </a:lstStyle>
          <a:p>
            <a:endParaRPr lang="en-US" dirty="0"/>
          </a:p>
        </p:txBody>
      </p:sp>
      <p:sp>
        <p:nvSpPr>
          <p:cNvPr id="16" name="Title Placeholder 4"/>
          <p:cNvSpPr>
            <a:spLocks noGrp="1"/>
          </p:cNvSpPr>
          <p:nvPr>
            <p:ph type="title"/>
          </p:nvPr>
        </p:nvSpPr>
        <p:spPr>
          <a:xfrm>
            <a:off x="228600" y="6849"/>
            <a:ext cx="8763000" cy="1143000"/>
          </a:xfrm>
          <a:prstGeom prst="rect">
            <a:avLst/>
          </a:prstGeom>
        </p:spPr>
        <p:txBody>
          <a:bodyPr anchor="ctr">
            <a:normAutofit/>
          </a:bodyPr>
          <a:lstStyle>
            <a:extLst/>
          </a:lstStyle>
          <a:p>
            <a:r>
              <a:rPr kumimoji="0" lang="en-US" dirty="0" smtClean="0"/>
              <a:t>Click to edit Master title style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Slide Number Placeholder 21"/>
          <p:cNvSpPr>
            <a:spLocks noGrp="1"/>
          </p:cNvSpPr>
          <p:nvPr>
            <p:ph type="sldNum" sz="quarter" idx="4"/>
          </p:nvPr>
        </p:nvSpPr>
        <p:spPr>
          <a:xfrm>
            <a:off x="8610600" y="6489423"/>
            <a:ext cx="457200" cy="336650"/>
          </a:xfrm>
          <a:prstGeom prst="rect">
            <a:avLst/>
          </a:prstGeom>
        </p:spPr>
        <p:txBody>
          <a:bodyPr anchor="b"/>
          <a:lstStyle>
            <a:lvl1pPr algn="ctr" eaLnBrk="1" latinLnBrk="0" hangingPunct="1">
              <a:defRPr kumimoji="0" sz="1000">
                <a:solidFill>
                  <a:schemeClr val="tx1"/>
                </a:solidFill>
                <a:effectLst/>
                <a:latin typeface="Calibri" panose="020F0502020204030204" pitchFamily="34" charset="0"/>
                <a:cs typeface="Calibri" panose="020F0502020204030204" pitchFamily="34" charset="0"/>
              </a:defRPr>
            </a:lvl1pPr>
            <a:extLst/>
          </a:lstStyle>
          <a:p>
            <a:fld id="{CB52813F-8521-47AB-A941-5DA57733FFC2}" type="slidenum">
              <a:rPr lang="en-US" smtClean="0"/>
              <a:pPr/>
              <a:t>‹N°›</a:t>
            </a:fld>
            <a:endParaRPr lang="en-US" dirty="0"/>
          </a:p>
        </p:txBody>
      </p:sp>
      <p:pic>
        <p:nvPicPr>
          <p:cNvPr id="13" name="Picture 12"/>
          <p:cNvPicPr>
            <a:picLocks noChangeAspect="1"/>
          </p:cNvPicPr>
          <p:nvPr userDrawn="1"/>
        </p:nvPicPr>
        <p:blipFill rotWithShape="1">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t="9322"/>
          <a:stretch/>
        </p:blipFill>
        <p:spPr>
          <a:xfrm>
            <a:off x="69375" y="6024631"/>
            <a:ext cx="822960" cy="746246"/>
          </a:xfrm>
          <a:prstGeom prst="rect">
            <a:avLst/>
          </a:prstGeom>
          <a:noFill/>
          <a:ln w="22225" cap="rnd">
            <a:solidFill>
              <a:schemeClr val="bg1"/>
            </a:solidFill>
          </a:ln>
          <a:effectLst>
            <a:outerShdw blurRad="50800" dist="38100" dir="2700000" algn="tl" rotWithShape="0">
              <a:prstClr val="black">
                <a:alpha val="40000"/>
              </a:prstClr>
            </a:outerShdw>
            <a:softEdge rad="31750"/>
          </a:effectLst>
        </p:spPr>
      </p:pic>
      <p:pic>
        <p:nvPicPr>
          <p:cNvPr id="14" name="Picture 13"/>
          <p:cNvPicPr>
            <a:picLocks noChangeAspect="1"/>
          </p:cNvPicPr>
          <p:nvPr userDrawn="1"/>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375" y="5357119"/>
            <a:ext cx="822960" cy="616425"/>
          </a:xfrm>
          <a:prstGeom prst="rect">
            <a:avLst/>
          </a:prstGeom>
          <a:ln w="22225" cap="rnd">
            <a:solidFill>
              <a:schemeClr val="bg1"/>
            </a:solidFill>
          </a:ln>
          <a:effectLst>
            <a:outerShdw blurRad="50800" dist="38100" dir="2700000" algn="tl" rotWithShape="0">
              <a:prstClr val="black">
                <a:alpha val="40000"/>
              </a:prstClr>
            </a:outerShdw>
            <a:softEdge rad="31750"/>
          </a:effectLst>
        </p:spPr>
      </p:pic>
      <p:pic>
        <p:nvPicPr>
          <p:cNvPr id="16" name="Picture 15"/>
          <p:cNvPicPr>
            <a:picLocks noChangeAspect="1"/>
          </p:cNvPicPr>
          <p:nvPr userDrawn="1"/>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375" y="4461007"/>
            <a:ext cx="822960" cy="822960"/>
          </a:xfrm>
          <a:prstGeom prst="rect">
            <a:avLst/>
          </a:prstGeom>
          <a:ln w="22225" cap="rnd">
            <a:solidFill>
              <a:schemeClr val="bg1"/>
            </a:solidFill>
          </a:ln>
          <a:effectLst>
            <a:outerShdw blurRad="50800" dist="38100" dir="2700000" algn="tl" rotWithShape="0">
              <a:prstClr val="black">
                <a:alpha val="40000"/>
              </a:prstClr>
            </a:outerShdw>
            <a:softEdge rad="31750"/>
          </a:effectLst>
        </p:spPr>
      </p:pic>
      <p:pic>
        <p:nvPicPr>
          <p:cNvPr id="19" name="Picture 18"/>
          <p:cNvPicPr>
            <a:picLocks noChangeAspect="1"/>
          </p:cNvPicPr>
          <p:nvPr userDrawn="1"/>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t="17769" b="2491"/>
          <a:stretch/>
        </p:blipFill>
        <p:spPr>
          <a:xfrm>
            <a:off x="73152" y="2450592"/>
            <a:ext cx="822960" cy="1952503"/>
          </a:xfrm>
          <a:prstGeom prst="rect">
            <a:avLst/>
          </a:prstGeom>
          <a:ln w="22225" cap="rnd">
            <a:solidFill>
              <a:schemeClr val="bg1"/>
            </a:solidFill>
          </a:ln>
          <a:effectLst>
            <a:outerShdw blurRad="50800" dist="38100" dir="2700000" algn="tl" rotWithShape="0">
              <a:prstClr val="black">
                <a:alpha val="40000"/>
              </a:prstClr>
            </a:outerShdw>
            <a:softEdge rad="31750"/>
          </a:effectLst>
        </p:spPr>
      </p:pic>
      <p:pic>
        <p:nvPicPr>
          <p:cNvPr id="21" name="Picture 20"/>
          <p:cNvPicPr>
            <a:picLocks noChangeAspect="1"/>
          </p:cNvPicPr>
          <p:nvPr userDrawn="1"/>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52" y="1563624"/>
            <a:ext cx="822960" cy="822960"/>
          </a:xfrm>
          <a:prstGeom prst="rect">
            <a:avLst/>
          </a:prstGeom>
          <a:ln w="22225" cap="rnd">
            <a:solidFill>
              <a:schemeClr val="bg1"/>
            </a:solidFill>
          </a:ln>
          <a:effectLst>
            <a:outerShdw blurRad="50800" dist="38100" dir="2700000" algn="tl" rotWithShape="0">
              <a:prstClr val="black">
                <a:alpha val="40000"/>
              </a:prstClr>
            </a:outerShdw>
            <a:softEdge rad="31750"/>
          </a:effectLst>
        </p:spPr>
      </p:pic>
      <p:pic>
        <p:nvPicPr>
          <p:cNvPr id="23" name="Picture 22"/>
          <p:cNvPicPr>
            <a:picLocks noChangeAspect="1"/>
          </p:cNvPicPr>
          <p:nvPr userDrawn="1"/>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375" y="886968"/>
            <a:ext cx="822960" cy="616425"/>
          </a:xfrm>
          <a:prstGeom prst="rect">
            <a:avLst/>
          </a:prstGeom>
          <a:ln w="22225" cap="rnd">
            <a:solidFill>
              <a:schemeClr val="bg1"/>
            </a:solidFill>
          </a:ln>
          <a:effectLst>
            <a:outerShdw blurRad="50800" dist="38100" dir="2700000" algn="tl" rotWithShape="0">
              <a:prstClr val="black">
                <a:alpha val="40000"/>
              </a:prstClr>
            </a:outerShdw>
            <a:softEdge rad="31750"/>
          </a:effectLst>
        </p:spPr>
      </p:pic>
      <p:pic>
        <p:nvPicPr>
          <p:cNvPr id="24" name="Picture 23"/>
          <p:cNvPicPr>
            <a:picLocks noChangeAspect="1"/>
          </p:cNvPicPr>
          <p:nvPr userDrawn="1"/>
        </p:nvPicPr>
        <p:blipFill rotWithShape="1">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t="9322"/>
          <a:stretch/>
        </p:blipFill>
        <p:spPr>
          <a:xfrm>
            <a:off x="69375" y="76200"/>
            <a:ext cx="822960" cy="746246"/>
          </a:xfrm>
          <a:prstGeom prst="rect">
            <a:avLst/>
          </a:prstGeom>
          <a:noFill/>
          <a:ln w="22225" cap="rnd">
            <a:solidFill>
              <a:schemeClr val="bg1"/>
            </a:solidFill>
          </a:ln>
          <a:effectLst>
            <a:outerShdw blurRad="50800" dist="38100" dir="2700000" algn="tl" rotWithShape="0">
              <a:prstClr val="black">
                <a:alpha val="40000"/>
              </a:prstClr>
            </a:outerShdw>
            <a:softEdge rad="31750"/>
          </a:effectLst>
        </p:spPr>
      </p:pic>
      <p:sp>
        <p:nvSpPr>
          <p:cNvPr id="4" name="Rectangle 3"/>
          <p:cNvSpPr/>
          <p:nvPr userDrawn="1"/>
        </p:nvSpPr>
        <p:spPr>
          <a:xfrm>
            <a:off x="0" y="0"/>
            <a:ext cx="932688"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idx="1"/>
          </p:nvPr>
        </p:nvSpPr>
        <p:spPr>
          <a:xfrm>
            <a:off x="990600" y="1447800"/>
            <a:ext cx="7943088" cy="4949954"/>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Title Placeholder 4"/>
          <p:cNvSpPr>
            <a:spLocks noGrp="1"/>
          </p:cNvSpPr>
          <p:nvPr userDrawn="1">
            <p:ph type="title"/>
          </p:nvPr>
        </p:nvSpPr>
        <p:spPr>
          <a:xfrm>
            <a:off x="990600" y="274638"/>
            <a:ext cx="7943088" cy="1143000"/>
          </a:xfrm>
          <a:prstGeom prst="rect">
            <a:avLst/>
          </a:prstGeom>
        </p:spPr>
        <p:txBody>
          <a:bodyPr anchor="ctr">
            <a:normAutofit/>
          </a:bodyPr>
          <a:lstStyle>
            <a:extLst/>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Calibri" panose="020F0502020204030204" pitchFamily="34" charset="0"/>
        </a:defRPr>
      </a:lvl1pPr>
      <a:extLst/>
    </p:titleStyle>
    <p:bodyStyle>
      <a:lvl1pPr marL="365760" indent="-283464" algn="l" rtl="0" eaLnBrk="1" latinLnBrk="0" hangingPunct="1">
        <a:lnSpc>
          <a:spcPct val="100000"/>
        </a:lnSpc>
        <a:spcBef>
          <a:spcPts val="600"/>
        </a:spcBef>
        <a:buClrTx/>
        <a:buSzPct val="80000"/>
        <a:buFont typeface="Arial" panose="020B0604020202020204" pitchFamily="34" charset="0"/>
        <a:buChar char="•"/>
        <a:defRPr kumimoji="0" sz="3200" kern="1200">
          <a:solidFill>
            <a:schemeClr val="tx1"/>
          </a:solidFill>
          <a:latin typeface="Calibri" panose="020F0502020204030204" pitchFamily="34" charset="0"/>
          <a:ea typeface="+mn-ea"/>
          <a:cs typeface="Calibri" panose="020F0502020204030204" pitchFamily="34" charset="0"/>
        </a:defRPr>
      </a:lvl1pPr>
      <a:lvl2pPr marL="640080" indent="-237744" algn="l" rtl="0" eaLnBrk="1" latinLnBrk="0" hangingPunct="1">
        <a:lnSpc>
          <a:spcPct val="100000"/>
        </a:lnSpc>
        <a:spcBef>
          <a:spcPts val="550"/>
        </a:spcBef>
        <a:buClrTx/>
        <a:buFont typeface="Arial" panose="020B0604020202020204"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2pPr>
      <a:lvl3pPr marL="886968" indent="-228600" algn="l" rtl="0" eaLnBrk="1" latinLnBrk="0" hangingPunct="1">
        <a:lnSpc>
          <a:spcPct val="100000"/>
        </a:lnSpc>
        <a:spcBef>
          <a:spcPct val="20000"/>
        </a:spcBef>
        <a:buClrTx/>
        <a:buFont typeface="Arial" panose="020B0604020202020204"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3pPr>
      <a:lvl4pPr marL="1097280" indent="-173736"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298448" indent="-182880"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ytimes.com/by/katie-hafner"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19" y="533400"/>
            <a:ext cx="8153400" cy="1828800"/>
          </a:xfrm>
        </p:spPr>
        <p:txBody>
          <a:bodyPr>
            <a:normAutofit/>
          </a:bodyPr>
          <a:lstStyle/>
          <a:p>
            <a:r>
              <a:rPr lang="fr-FR" dirty="0" smtClean="0">
                <a:solidFill>
                  <a:srgbClr val="0070C0"/>
                </a:solidFill>
              </a:rPr>
              <a:t>Table ronde</a:t>
            </a:r>
            <a:br>
              <a:rPr lang="fr-FR" dirty="0" smtClean="0">
                <a:solidFill>
                  <a:srgbClr val="0070C0"/>
                </a:solidFill>
              </a:rPr>
            </a:br>
            <a:r>
              <a:rPr lang="fr-FR" sz="2800" dirty="0" smtClean="0">
                <a:solidFill>
                  <a:srgbClr val="0070C0"/>
                </a:solidFill>
              </a:rPr>
              <a:t>Comorbidités</a:t>
            </a:r>
            <a:br>
              <a:rPr lang="fr-FR" sz="2800" dirty="0" smtClean="0">
                <a:solidFill>
                  <a:srgbClr val="0070C0"/>
                </a:solidFill>
              </a:rPr>
            </a:br>
            <a:r>
              <a:rPr lang="fr-FR" sz="2800" dirty="0" smtClean="0">
                <a:solidFill>
                  <a:srgbClr val="0070C0"/>
                </a:solidFill>
              </a:rPr>
              <a:t>Immunologie et VIH</a:t>
            </a:r>
            <a:endParaRPr lang="fr-FR" sz="2800" dirty="0">
              <a:solidFill>
                <a:srgbClr val="0070C0"/>
              </a:solidFill>
            </a:endParaRPr>
          </a:p>
        </p:txBody>
      </p:sp>
      <p:sp>
        <p:nvSpPr>
          <p:cNvPr id="4" name="Text Placeholder 3"/>
          <p:cNvSpPr>
            <a:spLocks noGrp="1"/>
          </p:cNvSpPr>
          <p:nvPr>
            <p:ph type="body" idx="1"/>
          </p:nvPr>
        </p:nvSpPr>
        <p:spPr>
          <a:xfrm>
            <a:off x="914400" y="2895600"/>
            <a:ext cx="8077200" cy="4191000"/>
          </a:xfrm>
        </p:spPr>
        <p:txBody>
          <a:bodyPr>
            <a:normAutofit/>
          </a:bodyPr>
          <a:lstStyle/>
          <a:p>
            <a:pPr marL="361188" indent="-342900">
              <a:buFont typeface="Arial" panose="020B0604020202020204" pitchFamily="34" charset="0"/>
              <a:buChar char="•"/>
            </a:pPr>
            <a:r>
              <a:rPr lang="en-US" sz="2800" dirty="0" smtClean="0">
                <a:solidFill>
                  <a:srgbClr val="0070C0"/>
                </a:solidFill>
              </a:rPr>
              <a:t>Impact de la PREP </a:t>
            </a:r>
            <a:r>
              <a:rPr lang="en-US" sz="2800" dirty="0" err="1" smtClean="0">
                <a:solidFill>
                  <a:srgbClr val="0070C0"/>
                </a:solidFill>
              </a:rPr>
              <a:t>sur</a:t>
            </a:r>
            <a:r>
              <a:rPr lang="en-US" sz="2800" dirty="0" smtClean="0">
                <a:solidFill>
                  <a:srgbClr val="0070C0"/>
                </a:solidFill>
              </a:rPr>
              <a:t> la </a:t>
            </a:r>
            <a:r>
              <a:rPr lang="en-US" sz="2800" dirty="0" err="1" smtClean="0">
                <a:solidFill>
                  <a:srgbClr val="0070C0"/>
                </a:solidFill>
              </a:rPr>
              <a:t>réponse</a:t>
            </a:r>
            <a:r>
              <a:rPr lang="en-US" sz="2800" dirty="0" smtClean="0">
                <a:solidFill>
                  <a:srgbClr val="0070C0"/>
                </a:solidFill>
              </a:rPr>
              <a:t> </a:t>
            </a:r>
            <a:r>
              <a:rPr lang="en-US" sz="2800" dirty="0" err="1" smtClean="0">
                <a:solidFill>
                  <a:srgbClr val="0070C0"/>
                </a:solidFill>
              </a:rPr>
              <a:t>immunitaire</a:t>
            </a:r>
            <a:r>
              <a:rPr lang="en-US" sz="2800" dirty="0" smtClean="0">
                <a:solidFill>
                  <a:srgbClr val="0070C0"/>
                </a:solidFill>
              </a:rPr>
              <a:t> VIH-</a:t>
            </a:r>
            <a:r>
              <a:rPr lang="en-US" sz="2800" dirty="0" err="1" smtClean="0">
                <a:solidFill>
                  <a:srgbClr val="0070C0"/>
                </a:solidFill>
              </a:rPr>
              <a:t>spécifique</a:t>
            </a:r>
            <a:r>
              <a:rPr lang="en-US" sz="2800" dirty="0" smtClean="0">
                <a:solidFill>
                  <a:srgbClr val="0070C0"/>
                </a:solidFill>
              </a:rPr>
              <a:t>	  			</a:t>
            </a:r>
            <a:r>
              <a:rPr lang="en-US" sz="1600" i="1" dirty="0" err="1" smtClean="0">
                <a:solidFill>
                  <a:schemeClr val="tx1"/>
                </a:solidFill>
              </a:rPr>
              <a:t>Pataccini</a:t>
            </a:r>
            <a:r>
              <a:rPr lang="en-US" sz="1600" i="1" dirty="0" smtClean="0">
                <a:solidFill>
                  <a:schemeClr val="tx1"/>
                </a:solidFill>
              </a:rPr>
              <a:t> JID 2015</a:t>
            </a:r>
          </a:p>
          <a:p>
            <a:pPr marL="361188" indent="-342900">
              <a:buFont typeface="Arial" panose="020B0604020202020204" pitchFamily="34" charset="0"/>
              <a:buChar char="•"/>
            </a:pPr>
            <a:endParaRPr lang="en-US" sz="2800" dirty="0" smtClean="0">
              <a:solidFill>
                <a:srgbClr val="0070C0"/>
              </a:solidFill>
            </a:endParaRPr>
          </a:p>
          <a:p>
            <a:pPr marL="361188" indent="-342900">
              <a:buFont typeface="Arial" panose="020B0604020202020204" pitchFamily="34" charset="0"/>
              <a:buChar char="•"/>
            </a:pPr>
            <a:endParaRPr lang="en-US" sz="2800" dirty="0" smtClean="0">
              <a:solidFill>
                <a:srgbClr val="0070C0"/>
              </a:solidFill>
            </a:endParaRPr>
          </a:p>
          <a:p>
            <a:pPr marL="361188" lvl="0" indent="-342900">
              <a:buFont typeface="Arial" panose="020B0604020202020204" pitchFamily="34" charset="0"/>
              <a:buChar char="•"/>
            </a:pPr>
            <a:r>
              <a:rPr lang="en-US" sz="2800" dirty="0" smtClean="0">
                <a:solidFill>
                  <a:srgbClr val="0070C0"/>
                </a:solidFill>
              </a:rPr>
              <a:t>Inflammation / Activation immune sous </a:t>
            </a:r>
            <a:r>
              <a:rPr lang="en-US" sz="2800" dirty="0" err="1" smtClean="0">
                <a:solidFill>
                  <a:srgbClr val="0070C0"/>
                </a:solidFill>
              </a:rPr>
              <a:t>traitement</a:t>
            </a:r>
            <a:r>
              <a:rPr lang="en-US" sz="2800" dirty="0" smtClean="0">
                <a:solidFill>
                  <a:srgbClr val="0070C0"/>
                </a:solidFill>
              </a:rPr>
              <a:t>: impact du nadir CD4+ 			</a:t>
            </a:r>
            <a:r>
              <a:rPr lang="en-US" sz="1600" i="1" dirty="0" smtClean="0">
                <a:solidFill>
                  <a:schemeClr val="tx1"/>
                </a:solidFill>
              </a:rPr>
              <a:t>Hunt</a:t>
            </a:r>
            <a:r>
              <a:rPr lang="en-US" sz="1600" dirty="0" smtClean="0">
                <a:solidFill>
                  <a:srgbClr val="0070C0"/>
                </a:solidFill>
              </a:rPr>
              <a:t> </a:t>
            </a:r>
            <a:r>
              <a:rPr lang="en-US" sz="1600" i="1" dirty="0" smtClean="0">
                <a:solidFill>
                  <a:prstClr val="black"/>
                </a:solidFill>
              </a:rPr>
              <a:t> </a:t>
            </a:r>
            <a:r>
              <a:rPr lang="en-US" sz="1600" i="1" dirty="0">
                <a:solidFill>
                  <a:prstClr val="black"/>
                </a:solidFill>
              </a:rPr>
              <a:t>JID </a:t>
            </a:r>
            <a:r>
              <a:rPr lang="en-US" sz="1600" i="1" dirty="0" smtClean="0">
                <a:solidFill>
                  <a:prstClr val="black"/>
                </a:solidFill>
              </a:rPr>
              <a:t>2016</a:t>
            </a:r>
            <a:endParaRPr lang="en-US" sz="1600" i="1" dirty="0">
              <a:solidFill>
                <a:prstClr val="black"/>
              </a:solidFill>
            </a:endParaRPr>
          </a:p>
          <a:p>
            <a:pPr marL="361188" indent="-342900">
              <a:buFont typeface="Arial" panose="020B0604020202020204" pitchFamily="34" charset="0"/>
              <a:buChar char="•"/>
            </a:pPr>
            <a:endParaRPr lang="en-US" sz="2800" dirty="0" smtClean="0">
              <a:solidFill>
                <a:srgbClr val="0070C0"/>
              </a:solidFill>
            </a:endParaRPr>
          </a:p>
          <a:p>
            <a:pPr marL="361188" indent="-342900">
              <a:buFont typeface="Arial" panose="020B0604020202020204" pitchFamily="34" charset="0"/>
              <a:buChar char="•"/>
            </a:pPr>
            <a:endParaRPr lang="en-US" sz="2800" dirty="0" smtClean="0">
              <a:solidFill>
                <a:srgbClr val="0070C0"/>
              </a:solidFill>
            </a:endParaRPr>
          </a:p>
          <a:p>
            <a:pPr marL="361188" indent="-342900">
              <a:buFont typeface="Arial" panose="020B0604020202020204" pitchFamily="34" charset="0"/>
              <a:buChar char="•"/>
            </a:pPr>
            <a:r>
              <a:rPr lang="en-US" sz="2800" dirty="0" err="1" smtClean="0">
                <a:solidFill>
                  <a:srgbClr val="0070C0"/>
                </a:solidFill>
              </a:rPr>
              <a:t>Comorbidités</a:t>
            </a:r>
            <a:r>
              <a:rPr lang="en-US" sz="2800" dirty="0" smtClean="0">
                <a:solidFill>
                  <a:srgbClr val="0070C0"/>
                </a:solidFill>
              </a:rPr>
              <a:t> chez les PVVIH &gt;65ans et </a:t>
            </a:r>
            <a:r>
              <a:rPr lang="en-US" sz="2800" dirty="0" err="1" smtClean="0">
                <a:solidFill>
                  <a:srgbClr val="0070C0"/>
                </a:solidFill>
              </a:rPr>
              <a:t>leur</a:t>
            </a:r>
            <a:r>
              <a:rPr lang="en-US" sz="2800" dirty="0" smtClean="0">
                <a:solidFill>
                  <a:srgbClr val="0070C0"/>
                </a:solidFill>
              </a:rPr>
              <a:t> </a:t>
            </a:r>
            <a:r>
              <a:rPr lang="en-US" sz="2800" dirty="0" err="1" smtClean="0">
                <a:solidFill>
                  <a:srgbClr val="0070C0"/>
                </a:solidFill>
              </a:rPr>
              <a:t>coût</a:t>
            </a:r>
            <a:endParaRPr lang="en-US" sz="2800" dirty="0" smtClean="0">
              <a:solidFill>
                <a:srgbClr val="0070C0"/>
              </a:solidFill>
            </a:endParaRPr>
          </a:p>
          <a:p>
            <a:pPr marL="82296"/>
            <a:r>
              <a:rPr lang="fr-FR" sz="1600" i="1" dirty="0" smtClean="0"/>
              <a:t>			</a:t>
            </a:r>
            <a:r>
              <a:rPr lang="fr-FR" sz="1600" i="1" dirty="0" err="1" smtClean="0"/>
              <a:t>Guaraldi</a:t>
            </a:r>
            <a:r>
              <a:rPr lang="fr-FR" sz="1600" i="1" dirty="0" smtClean="0"/>
              <a:t> </a:t>
            </a:r>
            <a:r>
              <a:rPr lang="fr-FR" sz="1600" i="1" dirty="0"/>
              <a:t>et al. </a:t>
            </a:r>
            <a:r>
              <a:rPr lang="fr-FR" sz="1600" i="1" dirty="0" err="1"/>
              <a:t>ClinicoEconomics</a:t>
            </a:r>
            <a:r>
              <a:rPr lang="fr-FR" sz="1600" i="1" dirty="0"/>
              <a:t> and </a:t>
            </a:r>
            <a:r>
              <a:rPr lang="fr-FR" sz="1600" i="1" dirty="0" err="1"/>
              <a:t>Outcomes</a:t>
            </a:r>
            <a:r>
              <a:rPr lang="fr-FR" sz="1600" i="1" dirty="0"/>
              <a:t> </a:t>
            </a:r>
            <a:r>
              <a:rPr lang="fr-FR" sz="1600" i="1" dirty="0" err="1"/>
              <a:t>Research</a:t>
            </a:r>
            <a:r>
              <a:rPr lang="fr-FR" sz="1600" i="1" dirty="0"/>
              <a:t> </a:t>
            </a:r>
            <a:r>
              <a:rPr lang="fr-FR" sz="1600" i="1" dirty="0" smtClean="0"/>
              <a:t>2013</a:t>
            </a:r>
          </a:p>
          <a:p>
            <a:pPr marL="82296"/>
            <a:r>
              <a:rPr lang="fr-FR" sz="1600" i="1" dirty="0" smtClean="0"/>
              <a:t>			Friedman </a:t>
            </a:r>
            <a:r>
              <a:rPr lang="fr-FR" sz="1600" i="1" dirty="0"/>
              <a:t>et al. AIDS </a:t>
            </a:r>
            <a:r>
              <a:rPr lang="fr-FR" sz="1600" i="1" dirty="0" err="1"/>
              <a:t>Accepted</a:t>
            </a:r>
            <a:endParaRPr lang="fr-FR" sz="1600" i="1" dirty="0"/>
          </a:p>
          <a:p>
            <a:pPr marL="82296"/>
            <a:endParaRPr lang="fr-FR" sz="2800" i="1" dirty="0"/>
          </a:p>
          <a:p>
            <a:pPr marL="361188" indent="-342900">
              <a:buFont typeface="Arial" panose="020B0604020202020204" pitchFamily="34" charset="0"/>
              <a:buChar char="•"/>
            </a:pPr>
            <a:endParaRPr lang="en-US" sz="2800" dirty="0" smtClean="0">
              <a:solidFill>
                <a:srgbClr val="0070C0"/>
              </a:solidFill>
            </a:endParaRPr>
          </a:p>
          <a:p>
            <a:pPr marL="361188" indent="-342900">
              <a:buFont typeface="Arial" panose="020B0604020202020204" pitchFamily="34" charset="0"/>
              <a:buChar char="•"/>
            </a:pPr>
            <a:endParaRPr lang="en-US" sz="2800" dirty="0">
              <a:solidFill>
                <a:srgbClr val="0070C0"/>
              </a:solidFill>
            </a:endParaRPr>
          </a:p>
        </p:txBody>
      </p:sp>
    </p:spTree>
    <p:extLst>
      <p:ext uri="{BB962C8B-B14F-4D97-AF65-F5344CB8AC3E}">
        <p14:creationId xmlns:p14="http://schemas.microsoft.com/office/powerpoint/2010/main" val="2194726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518150" cy="563562"/>
          </a:xfrm>
          <a:solidFill>
            <a:schemeClr val="bg1"/>
          </a:solidFill>
        </p:spPr>
        <p:txBody>
          <a:bodyPr>
            <a:noAutofit/>
          </a:bodyPr>
          <a:lstStyle/>
          <a:p>
            <a:r>
              <a:rPr lang="en-US" sz="2000" b="1" dirty="0">
                <a:solidFill>
                  <a:srgbClr val="0070C0"/>
                </a:solidFill>
              </a:rPr>
              <a:t>WHY DO SOME BUT NOT ALL </a:t>
            </a:r>
            <a:r>
              <a:rPr lang="en-US" sz="2000" b="1" dirty="0" smtClean="0">
                <a:solidFill>
                  <a:srgbClr val="0070C0"/>
                </a:solidFill>
              </a:rPr>
              <a:t>INFLAMMATION ASSOCIATED </a:t>
            </a:r>
            <a:r>
              <a:rPr lang="fr-FR" sz="2000" b="1" dirty="0" smtClean="0">
                <a:solidFill>
                  <a:srgbClr val="0070C0"/>
                </a:solidFill>
              </a:rPr>
              <a:t>MORBIDITIES </a:t>
            </a:r>
            <a:r>
              <a:rPr lang="fr-FR" sz="2000" b="1" dirty="0">
                <a:solidFill>
                  <a:srgbClr val="0070C0"/>
                </a:solidFill>
              </a:rPr>
              <a:t>DECLINE WITH </a:t>
            </a:r>
            <a:r>
              <a:rPr lang="fr-FR" sz="2000" b="1" dirty="0" smtClean="0">
                <a:solidFill>
                  <a:srgbClr val="0070C0"/>
                </a:solidFill>
              </a:rPr>
              <a:t>EARLY ART </a:t>
            </a:r>
            <a:r>
              <a:rPr lang="fr-FR" sz="2000" b="1" dirty="0">
                <a:solidFill>
                  <a:srgbClr val="0070C0"/>
                </a:solidFill>
              </a:rPr>
              <a:t>INITIATION?</a:t>
            </a:r>
          </a:p>
        </p:txBody>
      </p:sp>
      <p:sp>
        <p:nvSpPr>
          <p:cNvPr id="3" name="Espace réservé du contenu 2"/>
          <p:cNvSpPr>
            <a:spLocks noGrp="1"/>
          </p:cNvSpPr>
          <p:nvPr>
            <p:ph idx="1"/>
          </p:nvPr>
        </p:nvSpPr>
        <p:spPr>
          <a:xfrm>
            <a:off x="457200" y="914400"/>
            <a:ext cx="8686800" cy="5713511"/>
          </a:xfrm>
          <a:solidFill>
            <a:schemeClr val="bg1"/>
          </a:solidFill>
        </p:spPr>
        <p:txBody>
          <a:bodyPr>
            <a:normAutofit fontScale="62500" lnSpcReduction="20000"/>
          </a:bodyPr>
          <a:lstStyle/>
          <a:p>
            <a:pPr marL="82296" indent="0">
              <a:buNone/>
            </a:pPr>
            <a:r>
              <a:rPr lang="en-US" b="1" u="sng" dirty="0">
                <a:solidFill>
                  <a:srgbClr val="0070C0"/>
                </a:solidFill>
              </a:rPr>
              <a:t>START </a:t>
            </a:r>
            <a:r>
              <a:rPr lang="en-US" b="1" u="sng" dirty="0" smtClean="0">
                <a:solidFill>
                  <a:srgbClr val="0070C0"/>
                </a:solidFill>
              </a:rPr>
              <a:t>trial</a:t>
            </a:r>
            <a:r>
              <a:rPr lang="en-US" b="1" dirty="0" smtClean="0">
                <a:solidFill>
                  <a:srgbClr val="0070C0"/>
                </a:solidFill>
              </a:rPr>
              <a:t>: clear </a:t>
            </a:r>
            <a:r>
              <a:rPr lang="en-US" b="1" dirty="0">
                <a:solidFill>
                  <a:srgbClr val="0070C0"/>
                </a:solidFill>
              </a:rPr>
              <a:t>benefit of early versus delayed ART initiation on </a:t>
            </a:r>
            <a:endParaRPr lang="en-US" b="1" dirty="0" smtClean="0">
              <a:solidFill>
                <a:srgbClr val="0070C0"/>
              </a:solidFill>
            </a:endParaRPr>
          </a:p>
          <a:p>
            <a:r>
              <a:rPr lang="en-US" dirty="0" smtClean="0"/>
              <a:t>the </a:t>
            </a:r>
            <a:r>
              <a:rPr lang="en-US" dirty="0"/>
              <a:t>persistent inflammatory </a:t>
            </a:r>
            <a:r>
              <a:rPr lang="en-US" dirty="0" smtClean="0"/>
              <a:t>state. </a:t>
            </a:r>
            <a:endParaRPr lang="en-US" dirty="0"/>
          </a:p>
          <a:p>
            <a:r>
              <a:rPr lang="en-US" u="sng" dirty="0" smtClean="0"/>
              <a:t>reduction </a:t>
            </a:r>
            <a:r>
              <a:rPr lang="en-US" u="sng" dirty="0"/>
              <a:t>in infections and </a:t>
            </a:r>
            <a:r>
              <a:rPr lang="en-US" u="sng" dirty="0" smtClean="0"/>
              <a:t>cancers</a:t>
            </a:r>
            <a:endParaRPr lang="en-US" u="sng" dirty="0"/>
          </a:p>
          <a:p>
            <a:r>
              <a:rPr lang="en-US" dirty="0" smtClean="0"/>
              <a:t>little </a:t>
            </a:r>
            <a:r>
              <a:rPr lang="en-US" dirty="0"/>
              <a:t>evidence for a reduction in </a:t>
            </a:r>
            <a:r>
              <a:rPr lang="en-US" dirty="0" smtClean="0"/>
              <a:t>CV </a:t>
            </a:r>
            <a:r>
              <a:rPr lang="en-US" dirty="0"/>
              <a:t>events </a:t>
            </a:r>
            <a:r>
              <a:rPr lang="en-US" dirty="0" smtClean="0"/>
              <a:t>(or surrogate </a:t>
            </a:r>
            <a:r>
              <a:rPr lang="en-US" dirty="0"/>
              <a:t>markers of </a:t>
            </a:r>
            <a:r>
              <a:rPr lang="en-US" dirty="0" smtClean="0"/>
              <a:t>CVD), noninfectious </a:t>
            </a:r>
            <a:r>
              <a:rPr lang="en-US" dirty="0"/>
              <a:t>inflammation-associated </a:t>
            </a:r>
            <a:r>
              <a:rPr lang="en-US" dirty="0" smtClean="0"/>
              <a:t>morbidities (neurocognitive </a:t>
            </a:r>
            <a:r>
              <a:rPr lang="en-US" dirty="0"/>
              <a:t>dysfunction, obstructive pulmonary disease, and </a:t>
            </a:r>
            <a:r>
              <a:rPr lang="en-US" dirty="0" smtClean="0"/>
              <a:t>osteoporosis)</a:t>
            </a:r>
          </a:p>
          <a:p>
            <a:endParaRPr lang="en-US" dirty="0" smtClean="0"/>
          </a:p>
          <a:p>
            <a:pPr marL="82296" indent="0">
              <a:buNone/>
            </a:pPr>
            <a:r>
              <a:rPr lang="en-US" b="1" u="sng" dirty="0" smtClean="0">
                <a:solidFill>
                  <a:srgbClr val="0070C0"/>
                </a:solidFill>
              </a:rPr>
              <a:t>SMART trial </a:t>
            </a:r>
            <a:r>
              <a:rPr lang="en-US" b="1" dirty="0" smtClean="0">
                <a:solidFill>
                  <a:srgbClr val="0070C0"/>
                </a:solidFill>
              </a:rPr>
              <a:t>(</a:t>
            </a:r>
            <a:r>
              <a:rPr lang="en-US" b="1" dirty="0" err="1" smtClean="0">
                <a:solidFill>
                  <a:srgbClr val="0070C0"/>
                </a:solidFill>
              </a:rPr>
              <a:t>substudy</a:t>
            </a:r>
            <a:r>
              <a:rPr lang="en-US" b="1" dirty="0" smtClean="0">
                <a:solidFill>
                  <a:srgbClr val="0070C0"/>
                </a:solidFill>
              </a:rPr>
              <a:t> When To Start): clear benefits on </a:t>
            </a:r>
          </a:p>
          <a:p>
            <a:r>
              <a:rPr lang="en-US" dirty="0"/>
              <a:t>infectious </a:t>
            </a:r>
            <a:r>
              <a:rPr lang="en-US" dirty="0" smtClean="0"/>
              <a:t>complications</a:t>
            </a:r>
          </a:p>
          <a:p>
            <a:r>
              <a:rPr lang="en-US" dirty="0" smtClean="0"/>
              <a:t>incidence </a:t>
            </a:r>
            <a:r>
              <a:rPr lang="en-US" dirty="0"/>
              <a:t>of cardiovascular </a:t>
            </a:r>
            <a:r>
              <a:rPr lang="en-US" dirty="0" smtClean="0"/>
              <a:t>events </a:t>
            </a:r>
            <a:r>
              <a:rPr lang="en-US" dirty="0"/>
              <a:t>and other non–AIDS-defining </a:t>
            </a:r>
            <a:r>
              <a:rPr lang="en-US" dirty="0" smtClean="0"/>
              <a:t>complications</a:t>
            </a:r>
          </a:p>
          <a:p>
            <a:pPr marL="82296" indent="0">
              <a:buNone/>
            </a:pPr>
            <a:r>
              <a:rPr lang="en-US" dirty="0" smtClean="0"/>
              <a:t> </a:t>
            </a:r>
          </a:p>
          <a:p>
            <a:pPr marL="82296" indent="0">
              <a:buNone/>
            </a:pPr>
            <a:r>
              <a:rPr lang="en-US" b="1" dirty="0" smtClean="0">
                <a:solidFill>
                  <a:srgbClr val="0070C0"/>
                </a:solidFill>
              </a:rPr>
              <a:t>Why?</a:t>
            </a:r>
          </a:p>
          <a:p>
            <a:r>
              <a:rPr lang="en-US" dirty="0" smtClean="0"/>
              <a:t>START trial:  Incidence </a:t>
            </a:r>
            <a:r>
              <a:rPr lang="en-US" dirty="0"/>
              <a:t>of </a:t>
            </a:r>
            <a:r>
              <a:rPr lang="en-US" dirty="0" smtClean="0"/>
              <a:t>CV in </a:t>
            </a:r>
            <a:r>
              <a:rPr lang="en-US" dirty="0"/>
              <a:t>both arms of the START trial </a:t>
            </a:r>
            <a:r>
              <a:rPr lang="en-US" dirty="0" smtClean="0"/>
              <a:t>: 4x </a:t>
            </a:r>
            <a:r>
              <a:rPr lang="en-US" dirty="0"/>
              <a:t>lower than </a:t>
            </a:r>
            <a:r>
              <a:rPr lang="en-US" dirty="0" smtClean="0"/>
              <a:t>in </a:t>
            </a:r>
            <a:r>
              <a:rPr lang="en-US" dirty="0"/>
              <a:t>the continuous </a:t>
            </a:r>
            <a:r>
              <a:rPr lang="en-US" dirty="0" smtClean="0"/>
              <a:t> ART </a:t>
            </a:r>
            <a:r>
              <a:rPr lang="en-US" dirty="0"/>
              <a:t>arm of the SMART </a:t>
            </a:r>
            <a:r>
              <a:rPr lang="en-US" dirty="0" smtClean="0"/>
              <a:t>trial.</a:t>
            </a:r>
          </a:p>
          <a:p>
            <a:r>
              <a:rPr lang="en-US" dirty="0" smtClean="0"/>
              <a:t>Strong </a:t>
            </a:r>
            <a:r>
              <a:rPr lang="en-US" dirty="0"/>
              <a:t>link between </a:t>
            </a:r>
            <a:r>
              <a:rPr lang="en-US" dirty="0">
                <a:solidFill>
                  <a:srgbClr val="0070C0"/>
                </a:solidFill>
              </a:rPr>
              <a:t>lower nadir CD4+ </a:t>
            </a:r>
            <a:r>
              <a:rPr lang="en-US" dirty="0" smtClean="0">
                <a:solidFill>
                  <a:srgbClr val="0070C0"/>
                </a:solidFill>
              </a:rPr>
              <a:t>T and </a:t>
            </a:r>
            <a:r>
              <a:rPr lang="en-US" dirty="0">
                <a:solidFill>
                  <a:srgbClr val="0070C0"/>
                </a:solidFill>
              </a:rPr>
              <a:t>CD4+ T count at ART initiation </a:t>
            </a:r>
            <a:r>
              <a:rPr lang="en-US" dirty="0" smtClean="0"/>
              <a:t>and CVD risk, neurocognitive </a:t>
            </a:r>
            <a:r>
              <a:rPr lang="en-US" dirty="0"/>
              <a:t>dysfunction, obstructive pulmonary disease, and osteoporosis (not improved in </a:t>
            </a:r>
            <a:r>
              <a:rPr lang="en-US" dirty="0" smtClean="0"/>
              <a:t>START) as </a:t>
            </a:r>
            <a:r>
              <a:rPr lang="en-US" dirty="0"/>
              <a:t>compared to </a:t>
            </a:r>
            <a:r>
              <a:rPr lang="en-US" dirty="0" smtClean="0"/>
              <a:t>the general population</a:t>
            </a:r>
            <a:endParaRPr lang="en-US" dirty="0"/>
          </a:p>
          <a:p>
            <a:r>
              <a:rPr lang="en-US" dirty="0"/>
              <a:t>C</a:t>
            </a:r>
            <a:r>
              <a:rPr lang="en-US" dirty="0" smtClean="0"/>
              <a:t>omorbidities </a:t>
            </a:r>
            <a:r>
              <a:rPr lang="en-US" dirty="0"/>
              <a:t>not yet </a:t>
            </a:r>
            <a:r>
              <a:rPr lang="en-US" dirty="0" smtClean="0"/>
              <a:t>established,  might </a:t>
            </a:r>
            <a:r>
              <a:rPr lang="en-US" dirty="0"/>
              <a:t>have </a:t>
            </a:r>
            <a:r>
              <a:rPr lang="en-US" dirty="0" smtClean="0"/>
              <a:t> </a:t>
            </a:r>
            <a:r>
              <a:rPr lang="en-US" dirty="0"/>
              <a:t>been prevented even in the delayed ART initiation arm of the START trial </a:t>
            </a:r>
            <a:r>
              <a:rPr lang="en-US" dirty="0" smtClean="0"/>
              <a:t>(median CD4</a:t>
            </a:r>
            <a:r>
              <a:rPr lang="en-US" dirty="0"/>
              <a:t>+ </a:t>
            </a:r>
            <a:r>
              <a:rPr lang="en-US" dirty="0" smtClean="0"/>
              <a:t>T= </a:t>
            </a:r>
            <a:r>
              <a:rPr lang="en-US" dirty="0"/>
              <a:t>408 </a:t>
            </a:r>
            <a:r>
              <a:rPr lang="en-US" dirty="0" smtClean="0"/>
              <a:t>CD4/mm3).</a:t>
            </a:r>
            <a:endParaRPr lang="fr-FR" dirty="0"/>
          </a:p>
        </p:txBody>
      </p:sp>
      <p:sp>
        <p:nvSpPr>
          <p:cNvPr id="5" name="ZoneTexte 4"/>
          <p:cNvSpPr txBox="1"/>
          <p:nvPr/>
        </p:nvSpPr>
        <p:spPr>
          <a:xfrm>
            <a:off x="7239000" y="6550223"/>
            <a:ext cx="1766830" cy="307777"/>
          </a:xfrm>
          <a:prstGeom prst="rect">
            <a:avLst/>
          </a:prstGeom>
          <a:noFill/>
        </p:spPr>
        <p:txBody>
          <a:bodyPr wrap="none" rtlCol="0">
            <a:spAutoFit/>
          </a:bodyPr>
          <a:lstStyle/>
          <a:p>
            <a:r>
              <a:rPr lang="fr-FR" sz="1400" i="1" dirty="0" smtClean="0"/>
              <a:t>Hunt et al. JID 2016</a:t>
            </a:r>
            <a:endParaRPr lang="fr-FR" sz="1400" i="1" dirty="0"/>
          </a:p>
        </p:txBody>
      </p:sp>
    </p:spTree>
    <p:extLst>
      <p:ext uri="{BB962C8B-B14F-4D97-AF65-F5344CB8AC3E}">
        <p14:creationId xmlns:p14="http://schemas.microsoft.com/office/powerpoint/2010/main" val="146993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5641846"/>
            <a:ext cx="8915400" cy="987554"/>
          </a:xfrm>
          <a:solidFill>
            <a:schemeClr val="bg1"/>
          </a:solidFill>
        </p:spPr>
        <p:txBody>
          <a:bodyPr>
            <a:normAutofit/>
          </a:bodyPr>
          <a:lstStyle/>
          <a:p>
            <a:pPr marL="82296" indent="0">
              <a:buNone/>
            </a:pPr>
            <a:r>
              <a:rPr lang="en-US" sz="1800" dirty="0" smtClean="0"/>
              <a:t>Incidence </a:t>
            </a:r>
            <a:r>
              <a:rPr lang="en-US" sz="1800" dirty="0"/>
              <a:t>of opportunistic infections </a:t>
            </a:r>
            <a:r>
              <a:rPr lang="en-US" sz="1800" dirty="0" smtClean="0"/>
              <a:t>and </a:t>
            </a:r>
            <a:r>
              <a:rPr lang="en-US" sz="1800" dirty="0"/>
              <a:t>cardiovascular </a:t>
            </a:r>
            <a:r>
              <a:rPr lang="en-US" sz="1800" dirty="0" smtClean="0"/>
              <a:t>events  from SMART and START, </a:t>
            </a:r>
            <a:r>
              <a:rPr lang="en-US" sz="1800" dirty="0"/>
              <a:t>according to the </a:t>
            </a:r>
            <a:r>
              <a:rPr lang="en-US" sz="1800" dirty="0" smtClean="0"/>
              <a:t>median </a:t>
            </a:r>
            <a:r>
              <a:rPr lang="en-US" sz="1800" dirty="0" err="1" smtClean="0"/>
              <a:t>pretherapy</a:t>
            </a:r>
            <a:r>
              <a:rPr lang="en-US" sz="1800" dirty="0" smtClean="0"/>
              <a:t> </a:t>
            </a:r>
            <a:r>
              <a:rPr lang="en-US" sz="1800" dirty="0"/>
              <a:t>nadir CD4+ T-cell counts reported in each of the randomized </a:t>
            </a:r>
            <a:r>
              <a:rPr lang="en-US" sz="1800" dirty="0" smtClean="0"/>
              <a:t>groups from </a:t>
            </a:r>
            <a:r>
              <a:rPr lang="en-US" sz="1800" dirty="0"/>
              <a:t>SMART and START Trials</a:t>
            </a:r>
            <a:endParaRPr lang="fr-FR"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0558"/>
            <a:ext cx="4800600" cy="387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7929"/>
            <a:ext cx="4495800" cy="348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239000" y="6550223"/>
            <a:ext cx="1766830" cy="307777"/>
          </a:xfrm>
          <a:prstGeom prst="rect">
            <a:avLst/>
          </a:prstGeom>
          <a:noFill/>
        </p:spPr>
        <p:txBody>
          <a:bodyPr wrap="none" rtlCol="0">
            <a:spAutoFit/>
          </a:bodyPr>
          <a:lstStyle/>
          <a:p>
            <a:r>
              <a:rPr lang="fr-FR" sz="1400" i="1" dirty="0" smtClean="0"/>
              <a:t>Hunt et al. JID 2016</a:t>
            </a:r>
            <a:endParaRPr lang="fr-FR" sz="1400" i="1" dirty="0"/>
          </a:p>
        </p:txBody>
      </p:sp>
      <p:sp>
        <p:nvSpPr>
          <p:cNvPr id="7" name="Titre 1"/>
          <p:cNvSpPr txBox="1">
            <a:spLocks/>
          </p:cNvSpPr>
          <p:nvPr/>
        </p:nvSpPr>
        <p:spPr>
          <a:xfrm>
            <a:off x="533400" y="152400"/>
            <a:ext cx="8441950" cy="563562"/>
          </a:xfrm>
          <a:prstGeom prst="rect">
            <a:avLst/>
          </a:prstGeom>
          <a:solidFill>
            <a:schemeClr val="bg1"/>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Calibri" panose="020F0502020204030204" pitchFamily="34" charset="0"/>
              </a:defRPr>
            </a:lvl1pPr>
            <a:extLst/>
          </a:lstStyle>
          <a:p>
            <a:r>
              <a:rPr lang="en-US" sz="2000" b="1" dirty="0" smtClean="0">
                <a:solidFill>
                  <a:srgbClr val="0070C0"/>
                </a:solidFill>
              </a:rPr>
              <a:t>WHY DO SOME BUT NOT ALL INFLAMMATION ASSOCIATED </a:t>
            </a:r>
            <a:r>
              <a:rPr lang="fr-FR" sz="2000" b="1" dirty="0" smtClean="0">
                <a:solidFill>
                  <a:srgbClr val="0070C0"/>
                </a:solidFill>
              </a:rPr>
              <a:t>MORBIDITIES DECLINE WITH EARLY ART INITIATION?</a:t>
            </a:r>
            <a:endParaRPr lang="fr-FR" sz="2000" b="1" dirty="0">
              <a:solidFill>
                <a:srgbClr val="0070C0"/>
              </a:solidFill>
            </a:endParaRPr>
          </a:p>
        </p:txBody>
      </p:sp>
    </p:spTree>
    <p:extLst>
      <p:ext uri="{BB962C8B-B14F-4D97-AF65-F5344CB8AC3E}">
        <p14:creationId xmlns:p14="http://schemas.microsoft.com/office/powerpoint/2010/main" val="127161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8808720" cy="1143000"/>
          </a:xfrm>
          <a:solidFill>
            <a:schemeClr val="bg1"/>
          </a:solidFill>
        </p:spPr>
        <p:txBody>
          <a:bodyPr>
            <a:noAutofit/>
          </a:bodyPr>
          <a:lstStyle/>
          <a:p>
            <a:r>
              <a:rPr lang="en-US" sz="2000" b="1" dirty="0">
                <a:solidFill>
                  <a:srgbClr val="0070C0"/>
                </a:solidFill>
              </a:rPr>
              <a:t>Why might some inflammation-associated diseases fail to </a:t>
            </a:r>
            <a:r>
              <a:rPr lang="en-US" sz="2000" b="1" dirty="0" smtClean="0">
                <a:solidFill>
                  <a:srgbClr val="0070C0"/>
                </a:solidFill>
              </a:rPr>
              <a:t>develop during </a:t>
            </a:r>
            <a:r>
              <a:rPr lang="en-US" sz="2000" b="1" dirty="0">
                <a:solidFill>
                  <a:srgbClr val="0070C0"/>
                </a:solidFill>
              </a:rPr>
              <a:t>the duration of the START trial if a persistent </a:t>
            </a:r>
            <a:r>
              <a:rPr lang="en-US" sz="2000" b="1" dirty="0" smtClean="0">
                <a:solidFill>
                  <a:srgbClr val="0070C0"/>
                </a:solidFill>
              </a:rPr>
              <a:t>inflammatory state </a:t>
            </a:r>
            <a:r>
              <a:rPr lang="en-US" sz="2000" b="1" dirty="0">
                <a:solidFill>
                  <a:srgbClr val="0070C0"/>
                </a:solidFill>
              </a:rPr>
              <a:t>is established within the first few weeks of </a:t>
            </a:r>
            <a:r>
              <a:rPr lang="en-US" sz="2000" b="1" dirty="0" smtClean="0">
                <a:solidFill>
                  <a:srgbClr val="0070C0"/>
                </a:solidFill>
              </a:rPr>
              <a:t>HIV </a:t>
            </a:r>
            <a:r>
              <a:rPr lang="fr-FR" sz="2000" b="1" dirty="0" smtClean="0">
                <a:solidFill>
                  <a:srgbClr val="0070C0"/>
                </a:solidFill>
              </a:rPr>
              <a:t>infection</a:t>
            </a:r>
            <a:r>
              <a:rPr lang="fr-FR" sz="2000" b="1" dirty="0">
                <a:solidFill>
                  <a:srgbClr val="0070C0"/>
                </a:solidFill>
              </a:rPr>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5400675" cy="363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239000" y="6550223"/>
            <a:ext cx="1766830" cy="307777"/>
          </a:xfrm>
          <a:prstGeom prst="rect">
            <a:avLst/>
          </a:prstGeom>
          <a:noFill/>
        </p:spPr>
        <p:txBody>
          <a:bodyPr wrap="none" rtlCol="0">
            <a:spAutoFit/>
          </a:bodyPr>
          <a:lstStyle/>
          <a:p>
            <a:r>
              <a:rPr lang="fr-FR" sz="1400" i="1" dirty="0" smtClean="0"/>
              <a:t>Hunt et al. JID 2016</a:t>
            </a:r>
            <a:endParaRPr lang="fr-FR" sz="1400" i="1" dirty="0"/>
          </a:p>
        </p:txBody>
      </p:sp>
      <p:sp>
        <p:nvSpPr>
          <p:cNvPr id="8" name="Espace réservé du contenu 2"/>
          <p:cNvSpPr txBox="1">
            <a:spLocks/>
          </p:cNvSpPr>
          <p:nvPr/>
        </p:nvSpPr>
        <p:spPr>
          <a:xfrm>
            <a:off x="6088495" y="1463039"/>
            <a:ext cx="2979305" cy="3737431"/>
          </a:xfrm>
          <a:prstGeom prst="rect">
            <a:avLst/>
          </a:prstGeom>
          <a:solidFill>
            <a:schemeClr val="bg1"/>
          </a:solidFill>
        </p:spPr>
        <p:txBody>
          <a:bodyPr>
            <a:noAutofit/>
          </a:bodyPr>
          <a:lstStyle>
            <a:lvl1pPr marL="365760" indent="-283464" algn="l" rtl="0" eaLnBrk="1" latinLnBrk="0" hangingPunct="1">
              <a:lnSpc>
                <a:spcPct val="100000"/>
              </a:lnSpc>
              <a:spcBef>
                <a:spcPts val="600"/>
              </a:spcBef>
              <a:buClrTx/>
              <a:buSzPct val="80000"/>
              <a:buFont typeface="Arial" panose="020B0604020202020204" pitchFamily="34" charset="0"/>
              <a:buChar char="•"/>
              <a:defRPr kumimoji="0" sz="3200" kern="1200">
                <a:solidFill>
                  <a:schemeClr val="tx1"/>
                </a:solidFill>
                <a:latin typeface="Calibri" panose="020F0502020204030204" pitchFamily="34" charset="0"/>
                <a:ea typeface="+mn-ea"/>
                <a:cs typeface="Calibri" panose="020F0502020204030204" pitchFamily="34" charset="0"/>
              </a:defRPr>
            </a:lvl1pPr>
            <a:lvl2pPr marL="640080" indent="-237744" algn="l" rtl="0" eaLnBrk="1" latinLnBrk="0" hangingPunct="1">
              <a:lnSpc>
                <a:spcPct val="100000"/>
              </a:lnSpc>
              <a:spcBef>
                <a:spcPts val="550"/>
              </a:spcBef>
              <a:buClrTx/>
              <a:buFont typeface="Arial" panose="020B0604020202020204"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2pPr>
            <a:lvl3pPr marL="886968" indent="-228600" algn="l" rtl="0" eaLnBrk="1" latinLnBrk="0" hangingPunct="1">
              <a:lnSpc>
                <a:spcPct val="100000"/>
              </a:lnSpc>
              <a:spcBef>
                <a:spcPct val="20000"/>
              </a:spcBef>
              <a:buClrTx/>
              <a:buFont typeface="Arial" panose="020B0604020202020204"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3pPr>
            <a:lvl4pPr marL="1097280" indent="-173736"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298448" indent="-182880"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spcBef>
                <a:spcPts val="0"/>
              </a:spcBef>
              <a:buFont typeface="Arial" panose="020B0604020202020204" pitchFamily="34" charset="0"/>
              <a:buNone/>
            </a:pPr>
            <a:r>
              <a:rPr lang="en-US" sz="1200" dirty="0"/>
              <a:t>T</a:t>
            </a:r>
            <a:r>
              <a:rPr lang="en-US" sz="1200" dirty="0" smtClean="0"/>
              <a:t>heoretical model for the impact of nadir CD4+ T-cell count on the root drivers of immune activation in treated HIV infection and their disease manifestations. Several drivers of persistent immune activation despite  ART–mediated viral suppression : HIV reservoirs in T cells and macrophages, microbial translocation, CMV </a:t>
            </a:r>
            <a:r>
              <a:rPr lang="en-US" sz="1200" dirty="0" err="1" smtClean="0"/>
              <a:t>coinfection</a:t>
            </a:r>
            <a:r>
              <a:rPr lang="en-US" sz="1200" dirty="0" smtClean="0"/>
              <a:t>…</a:t>
            </a:r>
          </a:p>
          <a:p>
            <a:pPr>
              <a:spcBef>
                <a:spcPts val="0"/>
              </a:spcBef>
            </a:pPr>
            <a:r>
              <a:rPr lang="en-US" sz="1200" dirty="0" smtClean="0"/>
              <a:t>Not all of them are  active in </a:t>
            </a:r>
            <a:r>
              <a:rPr lang="en-US" sz="1200" dirty="0" err="1" smtClean="0"/>
              <a:t>pts</a:t>
            </a:r>
            <a:r>
              <a:rPr lang="en-US" sz="1200" dirty="0" smtClean="0"/>
              <a:t> who initiate ART at  high nadir CD4+ T (</a:t>
            </a:r>
            <a:r>
              <a:rPr lang="en-US" sz="1200" dirty="0" err="1" smtClean="0"/>
              <a:t>ie</a:t>
            </a:r>
            <a:r>
              <a:rPr lang="en-US" sz="1200" dirty="0" smtClean="0"/>
              <a:t>, very early disease stages)</a:t>
            </a:r>
          </a:p>
          <a:p>
            <a:pPr>
              <a:spcBef>
                <a:spcPts val="0"/>
              </a:spcBef>
            </a:pPr>
            <a:r>
              <a:rPr lang="en-US" sz="1200" dirty="0" smtClean="0"/>
              <a:t>Many of them preferentially drive inflammation in distinct anatomic compartments. </a:t>
            </a:r>
          </a:p>
          <a:p>
            <a:pPr marL="82296" indent="0">
              <a:spcBef>
                <a:spcPts val="0"/>
              </a:spcBef>
              <a:buNone/>
            </a:pPr>
            <a:r>
              <a:rPr lang="en-US" sz="1200" b="1" dirty="0" smtClean="0">
                <a:solidFill>
                  <a:srgbClr val="0070C0"/>
                </a:solidFill>
                <a:sym typeface="Wingdings" panose="05000000000000000000" pitchFamily="2" charset="2"/>
              </a:rPr>
              <a:t> </a:t>
            </a:r>
            <a:r>
              <a:rPr lang="en-US" sz="1200" b="1" dirty="0" smtClean="0">
                <a:solidFill>
                  <a:srgbClr val="0070C0"/>
                </a:solidFill>
              </a:rPr>
              <a:t>root drivers of inflammation  and disease manifestations induced by inflammation  vary on the basis of nadir CD4+ T-cell count.</a:t>
            </a:r>
            <a:endParaRPr lang="fr-FR" sz="1200" b="1" dirty="0">
              <a:solidFill>
                <a:srgbClr val="0070C0"/>
              </a:solidFill>
            </a:endParaRPr>
          </a:p>
        </p:txBody>
      </p:sp>
      <p:sp>
        <p:nvSpPr>
          <p:cNvPr id="5" name="Rectangle 4"/>
          <p:cNvSpPr/>
          <p:nvPr/>
        </p:nvSpPr>
        <p:spPr>
          <a:xfrm>
            <a:off x="654310" y="5200471"/>
            <a:ext cx="8351520" cy="1200329"/>
          </a:xfrm>
          <a:prstGeom prst="rect">
            <a:avLst/>
          </a:prstGeom>
          <a:solidFill>
            <a:schemeClr val="bg1"/>
          </a:solidFill>
        </p:spPr>
        <p:txBody>
          <a:bodyPr wrap="square">
            <a:spAutoFit/>
          </a:bodyPr>
          <a:lstStyle/>
          <a:p>
            <a:r>
              <a:rPr lang="en-US" b="1" dirty="0"/>
              <a:t>If such a model were </a:t>
            </a:r>
            <a:r>
              <a:rPr lang="en-US" b="1" dirty="0" smtClean="0"/>
              <a:t>true…</a:t>
            </a:r>
          </a:p>
          <a:p>
            <a:r>
              <a:rPr lang="en-US" b="1" dirty="0" smtClean="0"/>
              <a:t>Systemic </a:t>
            </a:r>
            <a:r>
              <a:rPr lang="en-US" b="1" dirty="0"/>
              <a:t>inflammatory markers </a:t>
            </a:r>
            <a:r>
              <a:rPr lang="en-US" b="1" dirty="0" smtClean="0"/>
              <a:t>in </a:t>
            </a:r>
            <a:r>
              <a:rPr lang="en-US" b="1" dirty="0"/>
              <a:t>individuals with high nadir CD4+ </a:t>
            </a:r>
            <a:r>
              <a:rPr lang="en-US" b="1" dirty="0" smtClean="0"/>
              <a:t>T </a:t>
            </a:r>
            <a:r>
              <a:rPr lang="en-US" b="1" dirty="0"/>
              <a:t>might predict infectious and neoplastic conditions but not necessarily CV, pulmonary, and neurocognitive morbidities.</a:t>
            </a:r>
          </a:p>
        </p:txBody>
      </p:sp>
    </p:spTree>
    <p:extLst>
      <p:ext uri="{BB962C8B-B14F-4D97-AF65-F5344CB8AC3E}">
        <p14:creationId xmlns:p14="http://schemas.microsoft.com/office/powerpoint/2010/main" val="405556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28760" cy="685800"/>
          </a:xfrm>
        </p:spPr>
        <p:txBody>
          <a:bodyPr>
            <a:noAutofit/>
          </a:bodyPr>
          <a:lstStyle/>
          <a:p>
            <a:pPr algn="r"/>
            <a:r>
              <a:rPr lang="en-US" sz="2800" b="1" dirty="0">
                <a:solidFill>
                  <a:srgbClr val="0070C0"/>
                </a:solidFill>
              </a:rPr>
              <a:t>Cost of noninfectious </a:t>
            </a:r>
            <a:r>
              <a:rPr lang="en-US" sz="2800" b="1" dirty="0" smtClean="0">
                <a:solidFill>
                  <a:srgbClr val="0070C0"/>
                </a:solidFill>
              </a:rPr>
              <a:t>comorbidities in </a:t>
            </a:r>
            <a:r>
              <a:rPr lang="en-US" sz="2800" b="1" dirty="0">
                <a:solidFill>
                  <a:srgbClr val="0070C0"/>
                </a:solidFill>
              </a:rPr>
              <a:t>patients with HIV</a:t>
            </a:r>
            <a:endParaRPr lang="fr-FR" sz="2800" b="1" dirty="0">
              <a:solidFill>
                <a:srgbClr val="0070C0"/>
              </a:solidFill>
            </a:endParaRPr>
          </a:p>
        </p:txBody>
      </p:sp>
      <p:sp>
        <p:nvSpPr>
          <p:cNvPr id="7" name="Espace réservé du contenu 2"/>
          <p:cNvSpPr txBox="1">
            <a:spLocks/>
          </p:cNvSpPr>
          <p:nvPr/>
        </p:nvSpPr>
        <p:spPr>
          <a:xfrm>
            <a:off x="838200" y="6478523"/>
            <a:ext cx="8305800" cy="303277"/>
          </a:xfrm>
          <a:prstGeom prst="rect">
            <a:avLst/>
          </a:prstGeom>
          <a:solidFill>
            <a:schemeClr val="bg1"/>
          </a:solidFill>
        </p:spPr>
        <p:txBody>
          <a:bodyPr>
            <a:normAutofit/>
          </a:bodyPr>
          <a:lstStyle>
            <a:lvl1pPr marL="365760" indent="-283464" algn="l" rtl="0" eaLnBrk="1" latinLnBrk="0" hangingPunct="1">
              <a:lnSpc>
                <a:spcPct val="100000"/>
              </a:lnSpc>
              <a:spcBef>
                <a:spcPts val="600"/>
              </a:spcBef>
              <a:buClrTx/>
              <a:buSzPct val="80000"/>
              <a:buFont typeface="Arial" panose="020B0604020202020204" pitchFamily="34" charset="0"/>
              <a:buChar char="•"/>
              <a:defRPr kumimoji="0" sz="3200" kern="1200">
                <a:solidFill>
                  <a:schemeClr val="tx1"/>
                </a:solidFill>
                <a:latin typeface="Calibri" panose="020F0502020204030204" pitchFamily="34" charset="0"/>
                <a:ea typeface="+mn-ea"/>
                <a:cs typeface="Calibri" panose="020F0502020204030204" pitchFamily="34" charset="0"/>
              </a:defRPr>
            </a:lvl1pPr>
            <a:lvl2pPr marL="640080" indent="-237744" algn="l" rtl="0" eaLnBrk="1" latinLnBrk="0" hangingPunct="1">
              <a:lnSpc>
                <a:spcPct val="100000"/>
              </a:lnSpc>
              <a:spcBef>
                <a:spcPts val="550"/>
              </a:spcBef>
              <a:buClrTx/>
              <a:buFont typeface="Arial" panose="020B0604020202020204"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2pPr>
            <a:lvl3pPr marL="886968" indent="-228600" algn="l" rtl="0" eaLnBrk="1" latinLnBrk="0" hangingPunct="1">
              <a:lnSpc>
                <a:spcPct val="100000"/>
              </a:lnSpc>
              <a:spcBef>
                <a:spcPct val="20000"/>
              </a:spcBef>
              <a:buClrTx/>
              <a:buFont typeface="Arial" panose="020B0604020202020204"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3pPr>
            <a:lvl4pPr marL="1097280" indent="-173736"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298448" indent="-182880"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200" i="1" dirty="0" smtClean="0"/>
              <a:t>Cost of noninfectious </a:t>
            </a:r>
            <a:r>
              <a:rPr lang="en-US" sz="1200" i="1" dirty="0" err="1" smtClean="0"/>
              <a:t>comorbiditiesin</a:t>
            </a:r>
            <a:r>
              <a:rPr lang="en-US" sz="1200" i="1" dirty="0" smtClean="0"/>
              <a:t> patients with HIV. </a:t>
            </a:r>
            <a:r>
              <a:rPr lang="fr-FR" sz="1200" i="1" dirty="0" smtClean="0"/>
              <a:t>Giovanni </a:t>
            </a:r>
            <a:r>
              <a:rPr lang="fr-FR" sz="1200" i="1" dirty="0" err="1" smtClean="0"/>
              <a:t>Guaraldi</a:t>
            </a:r>
            <a:r>
              <a:rPr lang="fr-FR" sz="1200" i="1" dirty="0" smtClean="0"/>
              <a:t> et al. </a:t>
            </a:r>
            <a:r>
              <a:rPr lang="fr-FR" sz="1200" i="1" dirty="0" err="1"/>
              <a:t>ClinicoEconomics</a:t>
            </a:r>
            <a:r>
              <a:rPr lang="fr-FR" sz="1200" i="1" dirty="0"/>
              <a:t> and </a:t>
            </a:r>
            <a:r>
              <a:rPr lang="fr-FR" sz="1200" i="1" dirty="0" err="1"/>
              <a:t>Outcomes</a:t>
            </a:r>
            <a:r>
              <a:rPr lang="fr-FR" sz="1200" i="1" dirty="0"/>
              <a:t> </a:t>
            </a:r>
            <a:r>
              <a:rPr lang="fr-FR" sz="1200" i="1" dirty="0" err="1" smtClean="0"/>
              <a:t>Research</a:t>
            </a:r>
            <a:r>
              <a:rPr lang="fr-FR" sz="1200" i="1" dirty="0" smtClean="0"/>
              <a:t> 2013</a:t>
            </a:r>
            <a:endParaRPr lang="fr-FR" sz="1200" i="1"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990600" y="759362"/>
            <a:ext cx="5883568" cy="416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943600" y="4923472"/>
            <a:ext cx="3070071" cy="1477328"/>
          </a:xfrm>
          <a:prstGeom prst="rect">
            <a:avLst/>
          </a:prstGeom>
          <a:solidFill>
            <a:schemeClr val="bg1"/>
          </a:solidFill>
          <a:ln>
            <a:solidFill>
              <a:schemeClr val="accent1"/>
            </a:solidFill>
          </a:ln>
        </p:spPr>
        <p:txBody>
          <a:bodyPr wrap="none" rtlCol="0">
            <a:spAutoFit/>
          </a:bodyPr>
          <a:lstStyle/>
          <a:p>
            <a:r>
              <a:rPr lang="fr-FR" b="1" dirty="0" smtClean="0">
                <a:solidFill>
                  <a:srgbClr val="0070C0"/>
                </a:solidFill>
              </a:rPr>
              <a:t>ARV </a:t>
            </a:r>
            <a:r>
              <a:rPr lang="fr-FR" b="1" dirty="0" err="1" smtClean="0">
                <a:solidFill>
                  <a:srgbClr val="0070C0"/>
                </a:solidFill>
              </a:rPr>
              <a:t>cost</a:t>
            </a:r>
            <a:r>
              <a:rPr lang="fr-FR" b="1" dirty="0" smtClean="0">
                <a:solidFill>
                  <a:srgbClr val="0070C0"/>
                </a:solidFill>
              </a:rPr>
              <a:t> </a:t>
            </a:r>
          </a:p>
          <a:p>
            <a:r>
              <a:rPr lang="fr-FR" dirty="0" smtClean="0"/>
              <a:t>2005-2006: 10-40K$ / an</a:t>
            </a:r>
          </a:p>
          <a:p>
            <a:r>
              <a:rPr lang="fr-FR" b="1" dirty="0" err="1" smtClean="0">
                <a:solidFill>
                  <a:srgbClr val="0070C0"/>
                </a:solidFill>
              </a:rPr>
              <a:t>Comorbidities</a:t>
            </a:r>
            <a:r>
              <a:rPr lang="fr-FR" b="1" dirty="0" smtClean="0">
                <a:solidFill>
                  <a:srgbClr val="0070C0"/>
                </a:solidFill>
              </a:rPr>
              <a:t> </a:t>
            </a:r>
            <a:r>
              <a:rPr lang="fr-FR" b="1" dirty="0" err="1" smtClean="0">
                <a:solidFill>
                  <a:srgbClr val="0070C0"/>
                </a:solidFill>
              </a:rPr>
              <a:t>cost</a:t>
            </a:r>
            <a:endParaRPr lang="fr-FR" b="1" dirty="0" smtClean="0">
              <a:solidFill>
                <a:srgbClr val="0070C0"/>
              </a:solidFill>
            </a:endParaRPr>
          </a:p>
          <a:p>
            <a:r>
              <a:rPr lang="fr-FR" dirty="0" smtClean="0"/>
              <a:t>+1 comorbidité: +7K$ /an</a:t>
            </a:r>
          </a:p>
          <a:p>
            <a:r>
              <a:rPr lang="fr-FR" dirty="0" smtClean="0"/>
              <a:t>+3 comorbidités: +32K$ / an</a:t>
            </a:r>
            <a:endParaRPr lang="fr-FR" dirty="0"/>
          </a:p>
        </p:txBody>
      </p:sp>
    </p:spTree>
    <p:extLst>
      <p:ext uri="{BB962C8B-B14F-4D97-AF65-F5344CB8AC3E}">
        <p14:creationId xmlns:p14="http://schemas.microsoft.com/office/powerpoint/2010/main" val="758282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52400"/>
            <a:ext cx="7943088" cy="838200"/>
          </a:xfrm>
        </p:spPr>
        <p:txBody>
          <a:bodyPr>
            <a:noAutofit/>
          </a:bodyPr>
          <a:lstStyle/>
          <a:p>
            <a:r>
              <a:rPr lang="en-US" sz="2400" b="1" dirty="0" smtClean="0">
                <a:solidFill>
                  <a:srgbClr val="0070C0"/>
                </a:solidFill>
              </a:rPr>
              <a:t>Chronic </a:t>
            </a:r>
            <a:r>
              <a:rPr lang="en-US" sz="2400" b="1" dirty="0">
                <a:solidFill>
                  <a:srgbClr val="0070C0"/>
                </a:solidFill>
              </a:rPr>
              <a:t>health conditions in Medicare beneficiaries 65 years and older with HIV </a:t>
            </a:r>
            <a:r>
              <a:rPr lang="en-US" sz="2400" b="1" dirty="0" smtClean="0">
                <a:solidFill>
                  <a:srgbClr val="0070C0"/>
                </a:solidFill>
              </a:rPr>
              <a:t>infection</a:t>
            </a:r>
            <a:r>
              <a:rPr lang="en-US" sz="2400" dirty="0" smtClean="0"/>
              <a:t>.</a:t>
            </a:r>
            <a:endParaRPr lang="fr-FR" sz="1600" dirty="0"/>
          </a:p>
        </p:txBody>
      </p:sp>
      <p:sp>
        <p:nvSpPr>
          <p:cNvPr id="4" name="Espace réservé du contenu 3"/>
          <p:cNvSpPr>
            <a:spLocks noGrp="1"/>
          </p:cNvSpPr>
          <p:nvPr>
            <p:ph idx="1"/>
          </p:nvPr>
        </p:nvSpPr>
        <p:spPr>
          <a:xfrm>
            <a:off x="685800" y="1219200"/>
            <a:ext cx="8324088" cy="4949954"/>
          </a:xfrm>
        </p:spPr>
        <p:txBody>
          <a:bodyPr>
            <a:noAutofit/>
          </a:bodyPr>
          <a:lstStyle/>
          <a:p>
            <a:r>
              <a:rPr lang="en-US" sz="2400" dirty="0" smtClean="0"/>
              <a:t>2011: 36% &gt;50 years (35000 patients &gt; 65 </a:t>
            </a:r>
            <a:r>
              <a:rPr lang="en-US" sz="2400" dirty="0" err="1" smtClean="0"/>
              <a:t>ans</a:t>
            </a:r>
            <a:r>
              <a:rPr lang="en-US" sz="2400" dirty="0" smtClean="0"/>
              <a:t>)</a:t>
            </a:r>
          </a:p>
          <a:p>
            <a:r>
              <a:rPr lang="en-US" sz="2400" dirty="0" smtClean="0"/>
              <a:t>2020: 50% &gt; 50 years</a:t>
            </a:r>
          </a:p>
          <a:p>
            <a:r>
              <a:rPr lang="en-US" sz="2400" dirty="0"/>
              <a:t>O</a:t>
            </a:r>
            <a:r>
              <a:rPr lang="en-US" sz="2400" dirty="0" smtClean="0"/>
              <a:t>lder PLWHIV experience </a:t>
            </a:r>
            <a:r>
              <a:rPr lang="en-US" sz="2400" dirty="0"/>
              <a:t>age-related illnesses earlier in life, or in a more severe form than their non-HIV </a:t>
            </a:r>
            <a:r>
              <a:rPr lang="en-US" sz="2400" dirty="0" smtClean="0"/>
              <a:t>infected</a:t>
            </a:r>
          </a:p>
          <a:p>
            <a:r>
              <a:rPr lang="en-US" sz="2400" dirty="0" smtClean="0"/>
              <a:t>Hypothesize : </a:t>
            </a:r>
            <a:r>
              <a:rPr lang="en-US" sz="2400" dirty="0"/>
              <a:t>the greater severity and earlier onset of these diseases may </a:t>
            </a:r>
            <a:r>
              <a:rPr lang="en-US" sz="2400" dirty="0" smtClean="0"/>
              <a:t>be due to:</a:t>
            </a:r>
          </a:p>
          <a:p>
            <a:pPr lvl="1"/>
            <a:r>
              <a:rPr lang="en-US" sz="2000" dirty="0" smtClean="0"/>
              <a:t>Changes </a:t>
            </a:r>
            <a:r>
              <a:rPr lang="en-US" sz="2000" dirty="0"/>
              <a:t>in immunity </a:t>
            </a:r>
            <a:r>
              <a:rPr lang="en-US" sz="2000" dirty="0" smtClean="0"/>
              <a:t>and inflammation </a:t>
            </a:r>
            <a:r>
              <a:rPr lang="en-US" sz="2000" dirty="0"/>
              <a:t>caused by HIV </a:t>
            </a:r>
            <a:r>
              <a:rPr lang="en-US" sz="2000" dirty="0" smtClean="0"/>
              <a:t>infection.</a:t>
            </a:r>
          </a:p>
          <a:p>
            <a:pPr lvl="1"/>
            <a:r>
              <a:rPr lang="en-US" sz="2000" dirty="0" smtClean="0"/>
              <a:t>HAART : damage </a:t>
            </a:r>
            <a:r>
              <a:rPr lang="en-US" sz="2000" dirty="0"/>
              <a:t>to the kidneys and </a:t>
            </a:r>
            <a:r>
              <a:rPr lang="en-US" sz="2000" dirty="0" smtClean="0"/>
              <a:t>liver, interaction drug toxicity-age-related </a:t>
            </a:r>
            <a:r>
              <a:rPr lang="en-US" sz="2000" dirty="0"/>
              <a:t>declines in organ </a:t>
            </a:r>
            <a:r>
              <a:rPr lang="en-US" sz="2000" dirty="0" smtClean="0"/>
              <a:t>function (association </a:t>
            </a:r>
            <a:r>
              <a:rPr lang="en-US" sz="2000" dirty="0"/>
              <a:t>with abnormal lipid profiles, which can increase the risk of cardiovascular diseases </a:t>
            </a:r>
            <a:r>
              <a:rPr lang="en-US" sz="2000" dirty="0" smtClean="0"/>
              <a:t>and diabetes)</a:t>
            </a:r>
          </a:p>
          <a:p>
            <a:pPr lvl="1"/>
            <a:r>
              <a:rPr lang="en-US" sz="2000" dirty="0" smtClean="0"/>
              <a:t>PLWHIV </a:t>
            </a:r>
            <a:r>
              <a:rPr lang="en-US" sz="2000" dirty="0"/>
              <a:t>are more prone to age related chronic diseases due </a:t>
            </a:r>
            <a:r>
              <a:rPr lang="en-US" sz="2000" dirty="0" smtClean="0"/>
              <a:t>to high </a:t>
            </a:r>
            <a:r>
              <a:rPr lang="en-US" sz="2000" dirty="0"/>
              <a:t>prevalence of harmful behaviors, such as substance </a:t>
            </a:r>
            <a:r>
              <a:rPr lang="en-US" sz="2000" dirty="0" smtClean="0"/>
              <a:t>abuse.</a:t>
            </a:r>
            <a:endParaRPr lang="fr-FR" sz="2000" dirty="0"/>
          </a:p>
        </p:txBody>
      </p:sp>
      <p:sp>
        <p:nvSpPr>
          <p:cNvPr id="5" name="ZoneTexte 4"/>
          <p:cNvSpPr txBox="1"/>
          <p:nvPr/>
        </p:nvSpPr>
        <p:spPr>
          <a:xfrm>
            <a:off x="6784996" y="6553200"/>
            <a:ext cx="2282804" cy="276999"/>
          </a:xfrm>
          <a:prstGeom prst="rect">
            <a:avLst/>
          </a:prstGeom>
          <a:noFill/>
        </p:spPr>
        <p:txBody>
          <a:bodyPr wrap="none" rtlCol="0">
            <a:spAutoFit/>
          </a:bodyPr>
          <a:lstStyle/>
          <a:p>
            <a:r>
              <a:rPr lang="fr-FR" sz="1200" i="1" dirty="0" smtClean="0"/>
              <a:t>Friedman et al. AIDS </a:t>
            </a:r>
            <a:r>
              <a:rPr lang="fr-FR" sz="1200" i="1" dirty="0" err="1" smtClean="0"/>
              <a:t>Accepted</a:t>
            </a:r>
            <a:endParaRPr lang="fr-FR" sz="1200" i="1" dirty="0"/>
          </a:p>
        </p:txBody>
      </p:sp>
    </p:spTree>
    <p:extLst>
      <p:ext uri="{BB962C8B-B14F-4D97-AF65-F5344CB8AC3E}">
        <p14:creationId xmlns:p14="http://schemas.microsoft.com/office/powerpoint/2010/main" val="35833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5" r="7423" b="9828"/>
          <a:stretch/>
        </p:blipFill>
        <p:spPr bwMode="auto">
          <a:xfrm>
            <a:off x="2606040" y="1706880"/>
            <a:ext cx="6461760" cy="499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15240" y="1371600"/>
            <a:ext cx="4785360" cy="2834640"/>
          </a:xfrm>
          <a:prstGeom prst="rect">
            <a:avLst/>
          </a:prstGeom>
          <a:solidFill>
            <a:schemeClr val="bg1"/>
          </a:solidFill>
        </p:spPr>
        <p:txBody>
          <a:bodyPr>
            <a:noAutofit/>
          </a:bodyPr>
          <a:lstStyle>
            <a:lvl1pPr marL="365760" indent="-283464" algn="l" rtl="0" eaLnBrk="1" latinLnBrk="0" hangingPunct="1">
              <a:lnSpc>
                <a:spcPct val="100000"/>
              </a:lnSpc>
              <a:spcBef>
                <a:spcPts val="600"/>
              </a:spcBef>
              <a:buClrTx/>
              <a:buSzPct val="80000"/>
              <a:buFont typeface="Arial" panose="020B0604020202020204" pitchFamily="34" charset="0"/>
              <a:buChar char="•"/>
              <a:defRPr kumimoji="0" sz="3200" kern="1200">
                <a:solidFill>
                  <a:schemeClr val="tx1"/>
                </a:solidFill>
                <a:latin typeface="Calibri" panose="020F0502020204030204" pitchFamily="34" charset="0"/>
                <a:ea typeface="+mn-ea"/>
                <a:cs typeface="Calibri" panose="020F0502020204030204" pitchFamily="34" charset="0"/>
              </a:defRPr>
            </a:lvl1pPr>
            <a:lvl2pPr marL="640080" indent="-237744" algn="l" rtl="0" eaLnBrk="1" latinLnBrk="0" hangingPunct="1">
              <a:lnSpc>
                <a:spcPct val="100000"/>
              </a:lnSpc>
              <a:spcBef>
                <a:spcPts val="550"/>
              </a:spcBef>
              <a:buClrTx/>
              <a:buFont typeface="Arial" panose="020B0604020202020204"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2pPr>
            <a:lvl3pPr marL="886968" indent="-228600" algn="l" rtl="0" eaLnBrk="1" latinLnBrk="0" hangingPunct="1">
              <a:lnSpc>
                <a:spcPct val="100000"/>
              </a:lnSpc>
              <a:spcBef>
                <a:spcPct val="20000"/>
              </a:spcBef>
              <a:buClrTx/>
              <a:buFont typeface="Arial" panose="020B0604020202020204"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3pPr>
            <a:lvl4pPr marL="1097280" indent="-173736"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298448" indent="-182880"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Arial" panose="020B0604020202020204" pitchFamily="34" charset="0"/>
              <a:buNone/>
            </a:pPr>
            <a:r>
              <a:rPr lang="en-US" sz="1400" b="1" dirty="0" smtClean="0"/>
              <a:t>Objectives:</a:t>
            </a:r>
            <a:r>
              <a:rPr lang="en-US" sz="1400" dirty="0" smtClean="0"/>
              <a:t> to examine </a:t>
            </a:r>
            <a:r>
              <a:rPr lang="en-US" sz="1400" dirty="0" err="1" smtClean="0"/>
              <a:t>sociodemographic</a:t>
            </a:r>
            <a:r>
              <a:rPr lang="en-US" sz="1400" dirty="0" smtClean="0"/>
              <a:t> factors and chronic health conditions of PLWHIV &gt;65 years, and to compare their chronic disease prevalence  (hypertension, hyperlipidemia, ischemic heart disease, </a:t>
            </a:r>
            <a:r>
              <a:rPr lang="fr-FR" sz="1400" dirty="0" err="1" smtClean="0"/>
              <a:t>rheumatoid</a:t>
            </a:r>
            <a:r>
              <a:rPr lang="fr-FR" sz="1400" dirty="0" smtClean="0"/>
              <a:t>  </a:t>
            </a:r>
            <a:r>
              <a:rPr lang="fr-FR" sz="1400" dirty="0" err="1" smtClean="0"/>
              <a:t>arthritis</a:t>
            </a:r>
            <a:r>
              <a:rPr lang="fr-FR" sz="1400" dirty="0" smtClean="0"/>
              <a:t>/</a:t>
            </a:r>
            <a:r>
              <a:rPr lang="fr-FR" sz="1400" dirty="0" err="1" smtClean="0"/>
              <a:t>osteoarthritis</a:t>
            </a:r>
            <a:r>
              <a:rPr lang="fr-FR" sz="1400" dirty="0" smtClean="0"/>
              <a:t>, and </a:t>
            </a:r>
            <a:r>
              <a:rPr lang="fr-FR" sz="1400" dirty="0" err="1" smtClean="0"/>
              <a:t>diabetes</a:t>
            </a:r>
            <a:r>
              <a:rPr lang="fr-FR" sz="1400" dirty="0" smtClean="0"/>
              <a:t>) </a:t>
            </a:r>
            <a:r>
              <a:rPr lang="en-US" sz="1400" dirty="0" smtClean="0"/>
              <a:t>to beneficiaries </a:t>
            </a:r>
            <a:r>
              <a:rPr lang="fr-FR" sz="1400" dirty="0" err="1" smtClean="0"/>
              <a:t>without</a:t>
            </a:r>
            <a:r>
              <a:rPr lang="fr-FR" sz="1400" dirty="0" smtClean="0"/>
              <a:t> HIV.</a:t>
            </a:r>
          </a:p>
          <a:p>
            <a:pPr marL="82296" indent="0">
              <a:buFont typeface="Arial" panose="020B0604020202020204" pitchFamily="34" charset="0"/>
              <a:buNone/>
            </a:pPr>
            <a:r>
              <a:rPr lang="en-US" sz="1400" b="1" dirty="0" smtClean="0"/>
              <a:t>Design:</a:t>
            </a:r>
            <a:r>
              <a:rPr lang="en-US" sz="1400" dirty="0" smtClean="0"/>
              <a:t> National fee for service (FFS) Medicare claims data  from 2006-2009:  retrospective cohort of beneficiaries &gt;65 years old. </a:t>
            </a:r>
          </a:p>
          <a:p>
            <a:pPr marL="82296" indent="0">
              <a:spcBef>
                <a:spcPts val="0"/>
              </a:spcBef>
              <a:buFont typeface="Arial" panose="020B0604020202020204" pitchFamily="34" charset="0"/>
              <a:buNone/>
            </a:pPr>
            <a:r>
              <a:rPr lang="en-US" sz="1200" i="1" dirty="0" smtClean="0"/>
              <a:t>(</a:t>
            </a:r>
            <a:r>
              <a:rPr lang="fr-FR" sz="1200" b="1" i="1" dirty="0" smtClean="0">
                <a:solidFill>
                  <a:srgbClr val="0070C0"/>
                </a:solidFill>
              </a:rPr>
              <a:t>Medicare : &gt; 65 ans </a:t>
            </a:r>
            <a:r>
              <a:rPr lang="fr-FR" sz="1200" i="1" dirty="0" smtClean="0"/>
              <a:t>et ESRD </a:t>
            </a:r>
          </a:p>
          <a:p>
            <a:pPr marL="82296" indent="0">
              <a:spcBef>
                <a:spcPts val="0"/>
              </a:spcBef>
              <a:buFont typeface="Arial" panose="020B0604020202020204" pitchFamily="34" charset="0"/>
              <a:buNone/>
            </a:pPr>
            <a:r>
              <a:rPr lang="fr-FR" sz="1200" i="1" dirty="0" smtClean="0"/>
              <a:t>Medicaid: seuil de pauvreté)</a:t>
            </a:r>
            <a:endParaRPr lang="fr-FR" sz="1200" i="1" dirty="0"/>
          </a:p>
        </p:txBody>
      </p:sp>
      <p:sp>
        <p:nvSpPr>
          <p:cNvPr id="10" name="Titre 1"/>
          <p:cNvSpPr txBox="1">
            <a:spLocks/>
          </p:cNvSpPr>
          <p:nvPr/>
        </p:nvSpPr>
        <p:spPr>
          <a:xfrm>
            <a:off x="76200" y="0"/>
            <a:ext cx="8781288" cy="1371600"/>
          </a:xfrm>
          <a:prstGeom prst="rect">
            <a:avLst/>
          </a:prstGeom>
          <a:solidFill>
            <a:schemeClr val="bg1"/>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Calibri" panose="020F0502020204030204" pitchFamily="34" charset="0"/>
              </a:defRPr>
            </a:lvl1pPr>
            <a:extLst/>
          </a:lstStyle>
          <a:p>
            <a:r>
              <a:rPr lang="en-US" sz="2400" b="1" dirty="0" smtClean="0">
                <a:solidFill>
                  <a:srgbClr val="0070C0"/>
                </a:solidFill>
              </a:rPr>
              <a:t>Chronic health conditions in Medicare beneficiaries 65 years and older with HIV infection.</a:t>
            </a:r>
            <a:br>
              <a:rPr lang="en-US" sz="2400" b="1" dirty="0" smtClean="0">
                <a:solidFill>
                  <a:srgbClr val="0070C0"/>
                </a:solidFill>
              </a:rPr>
            </a:br>
            <a:r>
              <a:rPr lang="en-US" sz="1200" dirty="0" smtClean="0"/>
              <a:t>E. E. FRIEDMAN, W. A. DUFFUS. Office of Health Equity, National Center for HIV/AIDS, Viral Hepatitis, STD, and TB Prevention, Centers for Disease Control and Prevention </a:t>
            </a:r>
            <a:r>
              <a:rPr lang="en-US" sz="1200" b="1" dirty="0" smtClean="0">
                <a:solidFill>
                  <a:srgbClr val="0070C0"/>
                </a:solidFill>
              </a:rPr>
              <a:t>. </a:t>
            </a:r>
            <a:r>
              <a:rPr lang="fr-FR" sz="1200" b="1" dirty="0" smtClean="0">
                <a:solidFill>
                  <a:srgbClr val="0070C0"/>
                </a:solidFill>
              </a:rPr>
              <a:t>AIDS, </a:t>
            </a:r>
            <a:r>
              <a:rPr lang="fr-FR" sz="1200" b="1" dirty="0" err="1" smtClean="0">
                <a:solidFill>
                  <a:srgbClr val="0070C0"/>
                </a:solidFill>
              </a:rPr>
              <a:t>accepted</a:t>
            </a:r>
            <a:endParaRPr lang="fr-FR" sz="1200" b="1" dirty="0">
              <a:solidFill>
                <a:srgbClr val="0070C0"/>
              </a:solidFill>
            </a:endParaRPr>
          </a:p>
        </p:txBody>
      </p:sp>
    </p:spTree>
    <p:extLst>
      <p:ext uri="{BB962C8B-B14F-4D97-AF65-F5344CB8AC3E}">
        <p14:creationId xmlns:p14="http://schemas.microsoft.com/office/powerpoint/2010/main" val="2717204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440"/>
          <a:stretch/>
        </p:blipFill>
        <p:spPr bwMode="auto">
          <a:xfrm>
            <a:off x="381000" y="222"/>
            <a:ext cx="5943600" cy="679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784996" y="6553200"/>
            <a:ext cx="2282804" cy="276999"/>
          </a:xfrm>
          <a:prstGeom prst="rect">
            <a:avLst/>
          </a:prstGeom>
          <a:noFill/>
        </p:spPr>
        <p:txBody>
          <a:bodyPr wrap="none" rtlCol="0">
            <a:spAutoFit/>
          </a:bodyPr>
          <a:lstStyle/>
          <a:p>
            <a:r>
              <a:rPr lang="fr-FR" sz="1200" i="1" dirty="0" smtClean="0"/>
              <a:t>Friedman et al. AIDS </a:t>
            </a:r>
            <a:r>
              <a:rPr lang="fr-FR" sz="1200" i="1" dirty="0" err="1" smtClean="0"/>
              <a:t>Accepted</a:t>
            </a:r>
            <a:endParaRPr lang="fr-FR" sz="1200" i="1" dirty="0"/>
          </a:p>
        </p:txBody>
      </p:sp>
      <p:sp>
        <p:nvSpPr>
          <p:cNvPr id="3" name="ZoneTexte 2"/>
          <p:cNvSpPr txBox="1"/>
          <p:nvPr/>
        </p:nvSpPr>
        <p:spPr>
          <a:xfrm>
            <a:off x="5997729" y="4800600"/>
            <a:ext cx="3070071" cy="1477328"/>
          </a:xfrm>
          <a:prstGeom prst="rect">
            <a:avLst/>
          </a:prstGeom>
          <a:noFill/>
          <a:ln>
            <a:solidFill>
              <a:schemeClr val="accent1"/>
            </a:solidFill>
          </a:ln>
        </p:spPr>
        <p:txBody>
          <a:bodyPr wrap="none" rtlCol="0">
            <a:spAutoFit/>
          </a:bodyPr>
          <a:lstStyle/>
          <a:p>
            <a:r>
              <a:rPr lang="fr-FR" b="1" dirty="0" smtClean="0">
                <a:solidFill>
                  <a:srgbClr val="0070C0"/>
                </a:solidFill>
              </a:rPr>
              <a:t>ARV </a:t>
            </a:r>
            <a:r>
              <a:rPr lang="fr-FR" b="1" dirty="0" err="1" smtClean="0">
                <a:solidFill>
                  <a:srgbClr val="0070C0"/>
                </a:solidFill>
              </a:rPr>
              <a:t>cost</a:t>
            </a:r>
            <a:r>
              <a:rPr lang="fr-FR" b="1" dirty="0" smtClean="0">
                <a:solidFill>
                  <a:srgbClr val="0070C0"/>
                </a:solidFill>
              </a:rPr>
              <a:t> </a:t>
            </a:r>
          </a:p>
          <a:p>
            <a:r>
              <a:rPr lang="fr-FR" dirty="0" smtClean="0"/>
              <a:t>2005-2006: 10-40K$ / an</a:t>
            </a:r>
          </a:p>
          <a:p>
            <a:r>
              <a:rPr lang="fr-FR" b="1" dirty="0" err="1" smtClean="0">
                <a:solidFill>
                  <a:srgbClr val="0070C0"/>
                </a:solidFill>
              </a:rPr>
              <a:t>Comorbidities</a:t>
            </a:r>
            <a:r>
              <a:rPr lang="fr-FR" b="1" dirty="0" smtClean="0">
                <a:solidFill>
                  <a:srgbClr val="0070C0"/>
                </a:solidFill>
              </a:rPr>
              <a:t> </a:t>
            </a:r>
            <a:r>
              <a:rPr lang="fr-FR" b="1" dirty="0" err="1" smtClean="0">
                <a:solidFill>
                  <a:srgbClr val="0070C0"/>
                </a:solidFill>
              </a:rPr>
              <a:t>cost</a:t>
            </a:r>
            <a:endParaRPr lang="fr-FR" b="1" dirty="0" smtClean="0">
              <a:solidFill>
                <a:srgbClr val="0070C0"/>
              </a:solidFill>
            </a:endParaRPr>
          </a:p>
          <a:p>
            <a:r>
              <a:rPr lang="fr-FR" dirty="0" smtClean="0"/>
              <a:t>+1 comorbidité: +7K$ /an</a:t>
            </a:r>
          </a:p>
          <a:p>
            <a:r>
              <a:rPr lang="fr-FR" dirty="0" smtClean="0"/>
              <a:t>+3 comorbidités: +32K$ / an</a:t>
            </a:r>
            <a:endParaRPr lang="fr-FR" dirty="0"/>
          </a:p>
        </p:txBody>
      </p:sp>
      <p:sp>
        <p:nvSpPr>
          <p:cNvPr id="4" name="Rectangle 3"/>
          <p:cNvSpPr/>
          <p:nvPr/>
        </p:nvSpPr>
        <p:spPr>
          <a:xfrm>
            <a:off x="5867400" y="2143809"/>
            <a:ext cx="3200400" cy="2031325"/>
          </a:xfrm>
          <a:prstGeom prst="rect">
            <a:avLst/>
          </a:prstGeom>
          <a:solidFill>
            <a:schemeClr val="bg1"/>
          </a:solidFill>
          <a:ln>
            <a:solidFill>
              <a:schemeClr val="accent1"/>
            </a:solidFill>
          </a:ln>
        </p:spPr>
        <p:txBody>
          <a:bodyPr wrap="square">
            <a:spAutoFit/>
          </a:bodyPr>
          <a:lstStyle/>
          <a:p>
            <a:pPr marL="82296" indent="0">
              <a:buNone/>
            </a:pPr>
            <a:r>
              <a:rPr lang="en-US" b="1" dirty="0" smtClean="0">
                <a:solidFill>
                  <a:srgbClr val="0070C0"/>
                </a:solidFill>
                <a:latin typeface="Calibri" panose="020F0502020204030204" pitchFamily="34" charset="0"/>
              </a:rPr>
              <a:t>HIV</a:t>
            </a:r>
            <a:r>
              <a:rPr lang="en-US" b="1" dirty="0">
                <a:solidFill>
                  <a:srgbClr val="0070C0"/>
                </a:solidFill>
                <a:latin typeface="Calibri" panose="020F0502020204030204" pitchFamily="34" charset="0"/>
              </a:rPr>
              <a:t>+ beneficiaries </a:t>
            </a:r>
            <a:r>
              <a:rPr lang="en-US" b="1" dirty="0" smtClean="0">
                <a:solidFill>
                  <a:srgbClr val="0070C0"/>
                </a:solidFill>
                <a:latin typeface="Calibri" panose="020F0502020204030204" pitchFamily="34" charset="0"/>
              </a:rPr>
              <a:t>were more </a:t>
            </a:r>
            <a:r>
              <a:rPr lang="en-US" b="1" dirty="0">
                <a:solidFill>
                  <a:srgbClr val="0070C0"/>
                </a:solidFill>
                <a:latin typeface="Calibri" panose="020F0502020204030204" pitchFamily="34" charset="0"/>
              </a:rPr>
              <a:t>likely to </a:t>
            </a:r>
            <a:r>
              <a:rPr lang="en-US" b="1" dirty="0" smtClean="0">
                <a:solidFill>
                  <a:srgbClr val="0070C0"/>
                </a:solidFill>
                <a:latin typeface="Calibri" panose="020F0502020204030204" pitchFamily="34" charset="0"/>
              </a:rPr>
              <a:t>be</a:t>
            </a:r>
          </a:p>
          <a:p>
            <a:pPr marL="368046" indent="-285750">
              <a:buFont typeface="Arial" panose="020B0604020202020204" pitchFamily="34" charset="0"/>
              <a:buChar char="•"/>
            </a:pPr>
            <a:r>
              <a:rPr lang="en-US" dirty="0" smtClean="0">
                <a:latin typeface="Calibri" panose="020F0502020204030204" pitchFamily="34" charset="0"/>
              </a:rPr>
              <a:t>Hispanic</a:t>
            </a:r>
            <a:r>
              <a:rPr lang="en-US" dirty="0">
                <a:latin typeface="Calibri" panose="020F0502020204030204" pitchFamily="34" charset="0"/>
              </a:rPr>
              <a:t>, African </a:t>
            </a:r>
            <a:r>
              <a:rPr lang="en-US" dirty="0" smtClean="0">
                <a:latin typeface="Calibri" panose="020F0502020204030204" pitchFamily="34" charset="0"/>
              </a:rPr>
              <a:t>American,</a:t>
            </a:r>
          </a:p>
          <a:p>
            <a:pPr marL="368046" indent="-285750">
              <a:buFont typeface="Arial" panose="020B0604020202020204" pitchFamily="34" charset="0"/>
              <a:buChar char="•"/>
            </a:pPr>
            <a:r>
              <a:rPr lang="en-US" dirty="0" smtClean="0">
                <a:latin typeface="Calibri" panose="020F0502020204030204" pitchFamily="34" charset="0"/>
              </a:rPr>
              <a:t>Male</a:t>
            </a:r>
          </a:p>
          <a:p>
            <a:pPr marL="368046" indent="-285750">
              <a:buFont typeface="Arial" panose="020B0604020202020204" pitchFamily="34" charset="0"/>
              <a:buChar char="•"/>
            </a:pPr>
            <a:r>
              <a:rPr lang="en-US" dirty="0" smtClean="0">
                <a:latin typeface="Calibri" panose="020F0502020204030204" pitchFamily="34" charset="0"/>
              </a:rPr>
              <a:t>younger (71 vs 75y.)</a:t>
            </a:r>
          </a:p>
          <a:p>
            <a:pPr marL="368046" indent="-285750">
              <a:buFont typeface="Arial" panose="020B0604020202020204" pitchFamily="34" charset="0"/>
              <a:buChar char="•"/>
            </a:pPr>
            <a:r>
              <a:rPr lang="en-US" dirty="0" smtClean="0">
                <a:latin typeface="Calibri" panose="020F0502020204030204" pitchFamily="34" charset="0"/>
              </a:rPr>
              <a:t>to have 1-5 co-morbid </a:t>
            </a:r>
            <a:r>
              <a:rPr lang="fr-FR" dirty="0" err="1" smtClean="0">
                <a:latin typeface="Calibri" panose="020F0502020204030204" pitchFamily="34" charset="0"/>
              </a:rPr>
              <a:t>chronic</a:t>
            </a:r>
            <a:r>
              <a:rPr lang="fr-FR" dirty="0" smtClean="0">
                <a:latin typeface="Calibri" panose="020F0502020204030204" pitchFamily="34" charset="0"/>
              </a:rPr>
              <a:t> conditions</a:t>
            </a:r>
            <a:endParaRPr lang="fr-FR" dirty="0">
              <a:latin typeface="Calibri" panose="020F0502020204030204" pitchFamily="34" charset="0"/>
            </a:endParaRPr>
          </a:p>
        </p:txBody>
      </p:sp>
    </p:spTree>
    <p:extLst>
      <p:ext uri="{BB962C8B-B14F-4D97-AF65-F5344CB8AC3E}">
        <p14:creationId xmlns:p14="http://schemas.microsoft.com/office/powerpoint/2010/main" val="1399222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468275" y="139424"/>
            <a:ext cx="642764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784996" y="6553200"/>
            <a:ext cx="2051011" cy="276999"/>
          </a:xfrm>
          <a:prstGeom prst="rect">
            <a:avLst/>
          </a:prstGeom>
          <a:noFill/>
        </p:spPr>
        <p:txBody>
          <a:bodyPr wrap="none" rtlCol="0">
            <a:spAutoFit/>
          </a:bodyPr>
          <a:lstStyle/>
          <a:p>
            <a:r>
              <a:rPr lang="fr-FR" sz="1200" i="1" dirty="0" smtClean="0">
                <a:latin typeface="Calibri" panose="020F0502020204030204" pitchFamily="34" charset="0"/>
              </a:rPr>
              <a:t>Friedman et al. AIDS </a:t>
            </a:r>
            <a:r>
              <a:rPr lang="fr-FR" sz="1200" i="1" dirty="0" err="1" smtClean="0">
                <a:latin typeface="Calibri" panose="020F0502020204030204" pitchFamily="34" charset="0"/>
              </a:rPr>
              <a:t>Accepted</a:t>
            </a:r>
            <a:endParaRPr lang="fr-FR" sz="1200" i="1" dirty="0">
              <a:latin typeface="Calibri" panose="020F0502020204030204" pitchFamily="34" charset="0"/>
            </a:endParaRPr>
          </a:p>
        </p:txBody>
      </p:sp>
      <p:sp>
        <p:nvSpPr>
          <p:cNvPr id="6" name="Rectangle 5"/>
          <p:cNvSpPr/>
          <p:nvPr/>
        </p:nvSpPr>
        <p:spPr>
          <a:xfrm>
            <a:off x="914400" y="5553670"/>
            <a:ext cx="8153400" cy="923330"/>
          </a:xfrm>
          <a:prstGeom prst="rect">
            <a:avLst/>
          </a:prstGeom>
          <a:solidFill>
            <a:schemeClr val="bg1"/>
          </a:solidFill>
          <a:ln>
            <a:solidFill>
              <a:schemeClr val="accent1"/>
            </a:solidFill>
          </a:ln>
        </p:spPr>
        <p:txBody>
          <a:bodyPr wrap="square">
            <a:spAutoFit/>
          </a:bodyPr>
          <a:lstStyle/>
          <a:p>
            <a:pPr marL="82296" indent="0">
              <a:buNone/>
            </a:pPr>
            <a:r>
              <a:rPr lang="en-US" b="1" dirty="0" smtClean="0">
                <a:solidFill>
                  <a:srgbClr val="0070C0"/>
                </a:solidFill>
                <a:latin typeface="Calibri" panose="020F0502020204030204" pitchFamily="34" charset="0"/>
              </a:rPr>
              <a:t>PLWHIV </a:t>
            </a:r>
            <a:r>
              <a:rPr lang="en-US" b="1" dirty="0">
                <a:solidFill>
                  <a:srgbClr val="0070C0"/>
                </a:solidFill>
                <a:latin typeface="Calibri" panose="020F0502020204030204" pitchFamily="34" charset="0"/>
              </a:rPr>
              <a:t>&gt;65 years are at higher risk of comorbidities than other FFS Medicare beneficiaries</a:t>
            </a:r>
            <a:r>
              <a:rPr lang="en-US" b="1" dirty="0" smtClean="0">
                <a:solidFill>
                  <a:srgbClr val="0070C0"/>
                </a:solidFill>
                <a:latin typeface="Calibri" panose="020F0502020204030204" pitchFamily="34" charset="0"/>
              </a:rPr>
              <a:t>.</a:t>
            </a:r>
          </a:p>
          <a:p>
            <a:pPr marL="82296" indent="0">
              <a:buNone/>
            </a:pPr>
            <a:r>
              <a:rPr lang="en-US" b="1" dirty="0" smtClean="0">
                <a:solidFill>
                  <a:srgbClr val="0070C0"/>
                </a:solidFill>
                <a:latin typeface="Calibri" panose="020F0502020204030204" pitchFamily="34" charset="0"/>
                <a:sym typeface="Wingdings" panose="05000000000000000000" pitchFamily="2" charset="2"/>
              </a:rPr>
              <a:t></a:t>
            </a:r>
            <a:r>
              <a:rPr lang="en-US" b="1" dirty="0" smtClean="0">
                <a:solidFill>
                  <a:srgbClr val="0070C0"/>
                </a:solidFill>
                <a:latin typeface="Calibri" panose="020F0502020204030204" pitchFamily="34" charset="0"/>
              </a:rPr>
              <a:t>implications </a:t>
            </a:r>
            <a:r>
              <a:rPr lang="en-US" b="1" dirty="0">
                <a:solidFill>
                  <a:srgbClr val="0070C0"/>
                </a:solidFill>
                <a:latin typeface="Calibri" panose="020F0502020204030204" pitchFamily="34" charset="0"/>
              </a:rPr>
              <a:t>for both the management and cost of the </a:t>
            </a:r>
            <a:r>
              <a:rPr lang="fr-FR" b="1" dirty="0" err="1">
                <a:solidFill>
                  <a:srgbClr val="0070C0"/>
                </a:solidFill>
                <a:latin typeface="Calibri" panose="020F0502020204030204" pitchFamily="34" charset="0"/>
              </a:rPr>
              <a:t>health</a:t>
            </a:r>
            <a:r>
              <a:rPr lang="fr-FR" b="1" dirty="0">
                <a:solidFill>
                  <a:srgbClr val="0070C0"/>
                </a:solidFill>
                <a:latin typeface="Calibri" panose="020F0502020204030204" pitchFamily="34" charset="0"/>
              </a:rPr>
              <a:t> of PLWHIV ≥65.</a:t>
            </a: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325" t="4615" b="10256"/>
          <a:stretch/>
        </p:blipFill>
        <p:spPr bwMode="auto">
          <a:xfrm>
            <a:off x="2293793" y="3126464"/>
            <a:ext cx="4648200" cy="238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1314056" y="6554723"/>
            <a:ext cx="4934344" cy="303277"/>
          </a:xfrm>
          <a:prstGeom prst="rect">
            <a:avLst/>
          </a:prstGeom>
          <a:solidFill>
            <a:schemeClr val="bg1"/>
          </a:solidFill>
        </p:spPr>
        <p:txBody>
          <a:bodyPr>
            <a:noAutofit/>
          </a:bodyPr>
          <a:lstStyle>
            <a:lvl1pPr marL="365760" indent="-283464" algn="l" rtl="0" eaLnBrk="1" latinLnBrk="0" hangingPunct="1">
              <a:lnSpc>
                <a:spcPct val="100000"/>
              </a:lnSpc>
              <a:spcBef>
                <a:spcPts val="600"/>
              </a:spcBef>
              <a:buClrTx/>
              <a:buSzPct val="80000"/>
              <a:buFont typeface="Arial" panose="020B0604020202020204" pitchFamily="34" charset="0"/>
              <a:buChar char="•"/>
              <a:defRPr kumimoji="0" sz="3200" kern="1200">
                <a:solidFill>
                  <a:schemeClr val="tx1"/>
                </a:solidFill>
                <a:latin typeface="Calibri" panose="020F0502020204030204" pitchFamily="34" charset="0"/>
                <a:ea typeface="+mn-ea"/>
                <a:cs typeface="Calibri" panose="020F0502020204030204" pitchFamily="34" charset="0"/>
              </a:defRPr>
            </a:lvl1pPr>
            <a:lvl2pPr marL="640080" indent="-237744" algn="l" rtl="0" eaLnBrk="1" latinLnBrk="0" hangingPunct="1">
              <a:lnSpc>
                <a:spcPct val="100000"/>
              </a:lnSpc>
              <a:spcBef>
                <a:spcPts val="550"/>
              </a:spcBef>
              <a:buClrTx/>
              <a:buFont typeface="Arial" panose="020B0604020202020204" pitchFamily="34" charset="0"/>
              <a:buChar char="•"/>
              <a:defRPr kumimoji="0" sz="2800" kern="1200">
                <a:solidFill>
                  <a:schemeClr val="tx1"/>
                </a:solidFill>
                <a:latin typeface="Calibri" panose="020F0502020204030204" pitchFamily="34" charset="0"/>
                <a:ea typeface="+mn-ea"/>
                <a:cs typeface="Calibri" panose="020F0502020204030204" pitchFamily="34" charset="0"/>
              </a:defRPr>
            </a:lvl2pPr>
            <a:lvl3pPr marL="886968" indent="-228600" algn="l" rtl="0" eaLnBrk="1" latinLnBrk="0" hangingPunct="1">
              <a:lnSpc>
                <a:spcPct val="100000"/>
              </a:lnSpc>
              <a:spcBef>
                <a:spcPct val="20000"/>
              </a:spcBef>
              <a:buClrTx/>
              <a:buFont typeface="Arial" panose="020B0604020202020204"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3pPr>
            <a:lvl4pPr marL="1097280" indent="-173736"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298448" indent="-182880" algn="l" rtl="0" eaLnBrk="1" latinLnBrk="0" hangingPunct="1">
              <a:lnSpc>
                <a:spcPct val="100000"/>
              </a:lnSpc>
              <a:spcBef>
                <a:spcPct val="20000"/>
              </a:spcBef>
              <a:buClrTx/>
              <a:buFont typeface="Arial" panose="020B060402020202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fr-FR" sz="1200" i="1" dirty="0" smtClean="0"/>
              <a:t>Giovanni </a:t>
            </a:r>
            <a:r>
              <a:rPr lang="fr-FR" sz="1200" i="1" dirty="0" err="1" smtClean="0"/>
              <a:t>Guaraldi</a:t>
            </a:r>
            <a:r>
              <a:rPr lang="fr-FR" sz="1200" i="1" dirty="0" smtClean="0"/>
              <a:t> et al. </a:t>
            </a:r>
            <a:r>
              <a:rPr lang="fr-FR" sz="1200" i="1" dirty="0" err="1"/>
              <a:t>ClinicoEconomics</a:t>
            </a:r>
            <a:r>
              <a:rPr lang="fr-FR" sz="1200" i="1" dirty="0"/>
              <a:t> and </a:t>
            </a:r>
            <a:r>
              <a:rPr lang="fr-FR" sz="1200" i="1" dirty="0" err="1"/>
              <a:t>Outcomes</a:t>
            </a:r>
            <a:r>
              <a:rPr lang="fr-FR" sz="1200" i="1" dirty="0"/>
              <a:t> </a:t>
            </a:r>
            <a:r>
              <a:rPr lang="fr-FR" sz="1200" i="1" dirty="0" err="1" smtClean="0"/>
              <a:t>Research</a:t>
            </a:r>
            <a:r>
              <a:rPr lang="fr-FR" sz="1200" i="1" dirty="0" smtClean="0"/>
              <a:t> 2013</a:t>
            </a:r>
            <a:endParaRPr lang="fr-FR" sz="1200" i="1" dirty="0"/>
          </a:p>
        </p:txBody>
      </p:sp>
    </p:spTree>
    <p:extLst>
      <p:ext uri="{BB962C8B-B14F-4D97-AF65-F5344CB8AC3E}">
        <p14:creationId xmlns:p14="http://schemas.microsoft.com/office/powerpoint/2010/main" val="1437412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000" b="1" dirty="0"/>
              <a:t>Researchers Confront an Epidemic of Loneliness</a:t>
            </a:r>
            <a:br>
              <a:rPr lang="en-US" sz="2000" b="1" dirty="0"/>
            </a:br>
            <a:r>
              <a:rPr lang="en-US" sz="1400" dirty="0"/>
              <a:t>By </a:t>
            </a:r>
            <a:r>
              <a:rPr lang="en-US" sz="1400" dirty="0">
                <a:hlinkClick r:id="rId2" tooltip="More Articles by KATIE HAFNER"/>
              </a:rPr>
              <a:t>KATIE </a:t>
            </a:r>
            <a:r>
              <a:rPr lang="en-US" sz="1400" dirty="0" smtClean="0">
                <a:hlinkClick r:id="rId2" tooltip="More Articles by KATIE HAFNER"/>
              </a:rPr>
              <a:t>HAFNER</a:t>
            </a:r>
            <a:r>
              <a:rPr lang="en-US" sz="1400" dirty="0" smtClean="0"/>
              <a:t> SEPT</a:t>
            </a:r>
            <a:r>
              <a:rPr lang="en-US" sz="1400" dirty="0"/>
              <a:t>. 5, 2016 </a:t>
            </a:r>
            <a:br>
              <a:rPr lang="en-US" sz="1400" dirty="0"/>
            </a:br>
            <a:endParaRPr lang="fr-FR"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89" t="21459" r="23883" b="8125"/>
          <a:stretch/>
        </p:blipFill>
        <p:spPr bwMode="auto">
          <a:xfrm>
            <a:off x="1676400" y="1600200"/>
            <a:ext cx="6156960" cy="515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5587" y="381000"/>
            <a:ext cx="909922"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72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90600" y="76200"/>
            <a:ext cx="7943088" cy="639762"/>
          </a:xfrm>
        </p:spPr>
        <p:txBody>
          <a:bodyPr>
            <a:noAutofit/>
          </a:bodyPr>
          <a:lstStyle/>
          <a:p>
            <a:r>
              <a:rPr lang="fr-FR" sz="3600" b="1" dirty="0" smtClean="0">
                <a:solidFill>
                  <a:srgbClr val="0070C0"/>
                </a:solidFill>
              </a:rPr>
              <a:t>PREP and HIV-</a:t>
            </a:r>
            <a:r>
              <a:rPr lang="fr-FR" sz="3600" b="1" dirty="0" err="1" smtClean="0">
                <a:solidFill>
                  <a:srgbClr val="0070C0"/>
                </a:solidFill>
              </a:rPr>
              <a:t>specific</a:t>
            </a:r>
            <a:r>
              <a:rPr lang="fr-FR" sz="3600" b="1" dirty="0" smtClean="0">
                <a:solidFill>
                  <a:srgbClr val="0070C0"/>
                </a:solidFill>
              </a:rPr>
              <a:t> immune </a:t>
            </a:r>
            <a:r>
              <a:rPr lang="fr-FR" sz="3600" b="1" dirty="0" err="1" smtClean="0">
                <a:solidFill>
                  <a:srgbClr val="0070C0"/>
                </a:solidFill>
              </a:rPr>
              <a:t>response</a:t>
            </a:r>
            <a:endParaRPr lang="fr-FR" sz="3600" b="1" dirty="0">
              <a:solidFill>
                <a:srgbClr val="0070C0"/>
              </a:solidFill>
            </a:endParaRPr>
          </a:p>
        </p:txBody>
      </p:sp>
      <p:sp>
        <p:nvSpPr>
          <p:cNvPr id="3" name="ZoneTexte 2"/>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
        <p:nvSpPr>
          <p:cNvPr id="2" name="Rectangle 1"/>
          <p:cNvSpPr/>
          <p:nvPr/>
        </p:nvSpPr>
        <p:spPr>
          <a:xfrm>
            <a:off x="914400" y="990600"/>
            <a:ext cx="8229600" cy="5262979"/>
          </a:xfrm>
          <a:prstGeom prst="rect">
            <a:avLst/>
          </a:prstGeom>
        </p:spPr>
        <p:txBody>
          <a:bodyPr wrap="square">
            <a:spAutoFit/>
          </a:bodyPr>
          <a:lstStyle/>
          <a:p>
            <a:pPr marL="285750" indent="-285750">
              <a:buFont typeface="Arial" panose="020B0604020202020204" pitchFamily="34" charset="0"/>
              <a:buChar char="•"/>
            </a:pPr>
            <a:r>
              <a:rPr lang="en-US" sz="2400" dirty="0" smtClean="0"/>
              <a:t>Hypothesized </a:t>
            </a:r>
            <a:r>
              <a:rPr lang="en-US" sz="2400" dirty="0"/>
              <a:t>mechanism by which </a:t>
            </a:r>
            <a:r>
              <a:rPr lang="en-US" sz="2400" dirty="0" err="1"/>
              <a:t>PrEP</a:t>
            </a:r>
            <a:r>
              <a:rPr lang="en-US" sz="2400" dirty="0"/>
              <a:t> prevents </a:t>
            </a:r>
            <a:r>
              <a:rPr lang="en-US" sz="2400" dirty="0" smtClean="0"/>
              <a:t>infection = </a:t>
            </a:r>
            <a:r>
              <a:rPr lang="en-US" sz="2400" dirty="0"/>
              <a:t>direct antiviral inhibition of HIV </a:t>
            </a:r>
            <a:r>
              <a:rPr lang="en-US" sz="2400" dirty="0" smtClean="0"/>
              <a:t>replication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err="1" smtClean="0"/>
              <a:t>PrEP</a:t>
            </a:r>
            <a:r>
              <a:rPr lang="en-US" sz="2400" dirty="0" smtClean="0"/>
              <a:t> also </a:t>
            </a:r>
            <a:r>
              <a:rPr lang="en-US" sz="2400" dirty="0"/>
              <a:t>potentially permit the formation of HIV-specific memory responses, which could augment the antiviral protective effects of </a:t>
            </a:r>
            <a:r>
              <a:rPr lang="en-US" sz="2400" dirty="0" err="1" smtClean="0"/>
              <a:t>PrEP</a:t>
            </a:r>
            <a:r>
              <a:rPr lang="en-US" sz="2400" dirty="0" smtClean="0"/>
              <a:t> (based </a:t>
            </a:r>
            <a:r>
              <a:rPr lang="en-US" sz="2400" dirty="0"/>
              <a:t>on nonhuman challenge </a:t>
            </a:r>
            <a:r>
              <a:rPr lang="en-US" sz="2400" dirty="0" smtClean="0"/>
              <a:t>studies) </a:t>
            </a:r>
          </a:p>
          <a:p>
            <a:pPr marL="285750" indent="-285750">
              <a:buFont typeface="Arial" panose="020B0604020202020204" pitchFamily="34" charset="0"/>
              <a:buChar char="•"/>
            </a:pPr>
            <a:r>
              <a:rPr lang="en-US" sz="2400" dirty="0" smtClean="0"/>
              <a:t>If </a:t>
            </a:r>
            <a:r>
              <a:rPr lang="en-US" sz="2400" dirty="0"/>
              <a:t>observed in </a:t>
            </a:r>
            <a:r>
              <a:rPr lang="en-US" sz="2400" dirty="0" smtClean="0"/>
              <a:t>humans (“chemo-vaccination”): continuation </a:t>
            </a:r>
            <a:r>
              <a:rPr lang="en-US" sz="2400" dirty="0"/>
              <a:t>of protection even in the absence of the </a:t>
            </a:r>
            <a:r>
              <a:rPr lang="en-US" sz="2400" dirty="0" err="1"/>
              <a:t>PrEP</a:t>
            </a:r>
            <a:r>
              <a:rPr lang="en-US" sz="2400" dirty="0"/>
              <a:t> medication, as would occur during treatment interruption or cessation. </a:t>
            </a:r>
            <a:endParaRPr lang="en-US" sz="2400" dirty="0" smtClean="0"/>
          </a:p>
          <a:p>
            <a:pPr marL="285750" indent="-285750">
              <a:buFont typeface="Arial" panose="020B0604020202020204" pitchFamily="34" charset="0"/>
              <a:buChar char="•"/>
            </a:pPr>
            <a:endParaRPr lang="en-US" sz="2400" dirty="0" smtClean="0"/>
          </a:p>
          <a:p>
            <a:r>
              <a:rPr lang="en-US" sz="2400" dirty="0" smtClean="0">
                <a:solidFill>
                  <a:srgbClr val="0070C0"/>
                </a:solidFill>
                <a:sym typeface="Wingdings" panose="05000000000000000000" pitchFamily="2" charset="2"/>
              </a:rPr>
              <a:t> </a:t>
            </a:r>
            <a:r>
              <a:rPr lang="en-US" sz="2400" dirty="0" smtClean="0">
                <a:solidFill>
                  <a:srgbClr val="0070C0"/>
                </a:solidFill>
              </a:rPr>
              <a:t>Evaluation </a:t>
            </a:r>
            <a:r>
              <a:rPr lang="en-US" sz="2400" dirty="0">
                <a:solidFill>
                  <a:srgbClr val="0070C0"/>
                </a:solidFill>
              </a:rPr>
              <a:t>of the relationship between exposure to </a:t>
            </a:r>
            <a:r>
              <a:rPr lang="en-US" sz="2400" dirty="0" err="1">
                <a:solidFill>
                  <a:srgbClr val="0070C0"/>
                </a:solidFill>
              </a:rPr>
              <a:t>PrEP</a:t>
            </a:r>
            <a:r>
              <a:rPr lang="en-US" sz="2400" dirty="0">
                <a:solidFill>
                  <a:srgbClr val="0070C0"/>
                </a:solidFill>
              </a:rPr>
              <a:t> and HIV-specific T-cell responses and innate responses</a:t>
            </a:r>
            <a:r>
              <a:rPr lang="en-US" sz="2400" dirty="0" smtClean="0"/>
              <a:t>.</a:t>
            </a:r>
          </a:p>
        </p:txBody>
      </p:sp>
    </p:spTree>
    <p:extLst>
      <p:ext uri="{BB962C8B-B14F-4D97-AF65-F5344CB8AC3E}">
        <p14:creationId xmlns:p14="http://schemas.microsoft.com/office/powerpoint/2010/main" val="373884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848100" cy="153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93180"/>
            <a:ext cx="4076699" cy="507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56068" y="6167735"/>
            <a:ext cx="3996932" cy="646331"/>
          </a:xfrm>
          <a:prstGeom prst="rect">
            <a:avLst/>
          </a:prstGeom>
        </p:spPr>
        <p:txBody>
          <a:bodyPr wrap="square">
            <a:spAutoFit/>
          </a:bodyPr>
          <a:lstStyle/>
          <a:p>
            <a:r>
              <a:rPr lang="en-US" sz="1200" dirty="0" smtClean="0"/>
              <a:t>HESN: HIV-Exposed </a:t>
            </a:r>
            <a:r>
              <a:rPr lang="en-US" sz="1200" dirty="0" err="1" smtClean="0"/>
              <a:t>SeroNegative</a:t>
            </a:r>
            <a:endParaRPr lang="en-US" sz="1200" dirty="0" smtClean="0"/>
          </a:p>
          <a:p>
            <a:r>
              <a:rPr lang="en-US" sz="1200" dirty="0" smtClean="0"/>
              <a:t>107/120 </a:t>
            </a:r>
            <a:r>
              <a:rPr lang="en-US" sz="1200" dirty="0"/>
              <a:t>active arm participants (89</a:t>
            </a:r>
            <a:r>
              <a:rPr lang="en-US" sz="1200" dirty="0" smtClean="0"/>
              <a:t>%): high </a:t>
            </a:r>
            <a:r>
              <a:rPr lang="en-US" sz="1200" dirty="0"/>
              <a:t>adherence to </a:t>
            </a:r>
            <a:r>
              <a:rPr lang="en-US" sz="1200" dirty="0" err="1"/>
              <a:t>PrEP.</a:t>
            </a:r>
            <a:r>
              <a:rPr lang="en-US" sz="1200" dirty="0"/>
              <a:t> </a:t>
            </a:r>
            <a:endParaRPr lang="en-US" sz="1200" dirty="0" smtClean="0"/>
          </a:p>
        </p:txBody>
      </p:sp>
      <p:sp>
        <p:nvSpPr>
          <p:cNvPr id="2" name="Rectangle 1"/>
          <p:cNvSpPr/>
          <p:nvPr/>
        </p:nvSpPr>
        <p:spPr>
          <a:xfrm>
            <a:off x="956068" y="2061389"/>
            <a:ext cx="4225532" cy="3293209"/>
          </a:xfrm>
          <a:prstGeom prst="rect">
            <a:avLst/>
          </a:prstGeom>
          <a:solidFill>
            <a:schemeClr val="bg1"/>
          </a:solidFill>
        </p:spPr>
        <p:txBody>
          <a:bodyPr wrap="square">
            <a:spAutoFit/>
          </a:bodyPr>
          <a:lstStyle/>
          <a:p>
            <a:r>
              <a:rPr lang="en-US" sz="2400" b="1" dirty="0">
                <a:solidFill>
                  <a:srgbClr val="0070C0"/>
                </a:solidFill>
              </a:rPr>
              <a:t>Partners </a:t>
            </a:r>
            <a:r>
              <a:rPr lang="en-US" sz="2400" b="1" dirty="0" err="1">
                <a:solidFill>
                  <a:srgbClr val="0070C0"/>
                </a:solidFill>
              </a:rPr>
              <a:t>PrEP</a:t>
            </a:r>
            <a:r>
              <a:rPr lang="en-US" sz="2400" b="1" dirty="0">
                <a:solidFill>
                  <a:srgbClr val="0070C0"/>
                </a:solidFill>
              </a:rPr>
              <a:t> </a:t>
            </a:r>
            <a:r>
              <a:rPr lang="en-US" sz="2400" b="1" dirty="0" smtClean="0">
                <a:solidFill>
                  <a:srgbClr val="0070C0"/>
                </a:solidFill>
              </a:rPr>
              <a:t>Study </a:t>
            </a:r>
          </a:p>
          <a:p>
            <a:r>
              <a:rPr lang="en-US" sz="1600" dirty="0" smtClean="0"/>
              <a:t>(randomized</a:t>
            </a:r>
            <a:r>
              <a:rPr lang="en-US" sz="1600" dirty="0"/>
              <a:t>, placebo-controlled clinical trial of daily oral </a:t>
            </a:r>
            <a:r>
              <a:rPr lang="en-US" sz="1600" dirty="0" err="1"/>
              <a:t>PrEP</a:t>
            </a:r>
            <a:r>
              <a:rPr lang="en-US" sz="1600" dirty="0"/>
              <a:t> among 4747 HIV-uninfected members of heterosexual HIV-</a:t>
            </a:r>
            <a:r>
              <a:rPr lang="en-US" sz="1600" dirty="0" err="1"/>
              <a:t>serodiscordant</a:t>
            </a:r>
            <a:r>
              <a:rPr lang="en-US" sz="1600" dirty="0"/>
              <a:t> couples from Kenya and </a:t>
            </a:r>
            <a:r>
              <a:rPr lang="en-US" sz="1600" dirty="0" smtClean="0"/>
              <a:t>Uganda).</a:t>
            </a:r>
          </a:p>
          <a:p>
            <a:endParaRPr lang="en-US" sz="1600" dirty="0" smtClean="0"/>
          </a:p>
          <a:p>
            <a:pPr marL="285750" indent="-285750">
              <a:buFont typeface="Arial" panose="020B0604020202020204" pitchFamily="34" charset="0"/>
              <a:buChar char="•"/>
            </a:pPr>
            <a:r>
              <a:rPr lang="en-US" dirty="0" smtClean="0"/>
              <a:t>Samples from </a:t>
            </a:r>
            <a:r>
              <a:rPr lang="en-US" dirty="0"/>
              <a:t>HIV-uninfected partners </a:t>
            </a:r>
            <a:r>
              <a:rPr lang="en-US" dirty="0" smtClean="0"/>
              <a:t>at M12 </a:t>
            </a:r>
            <a:r>
              <a:rPr lang="en-US" dirty="0"/>
              <a:t>after trial enrollment. </a:t>
            </a:r>
            <a:endParaRPr lang="en-US" dirty="0" smtClean="0"/>
          </a:p>
          <a:p>
            <a:pPr marL="285750" indent="-285750">
              <a:buFont typeface="Arial" panose="020B0604020202020204" pitchFamily="34" charset="0"/>
              <a:buChar char="•"/>
            </a:pPr>
            <a:r>
              <a:rPr lang="en-US" dirty="0" smtClean="0"/>
              <a:t>PBMCs </a:t>
            </a:r>
            <a:r>
              <a:rPr lang="en-US" dirty="0"/>
              <a:t>and autologous serum were obtained from </a:t>
            </a:r>
            <a:r>
              <a:rPr lang="en-US" dirty="0">
                <a:solidFill>
                  <a:srgbClr val="0070C0"/>
                </a:solidFill>
              </a:rPr>
              <a:t>247 HESN </a:t>
            </a:r>
            <a:r>
              <a:rPr lang="en-US" dirty="0" smtClean="0">
                <a:solidFill>
                  <a:srgbClr val="0070C0"/>
                </a:solidFill>
              </a:rPr>
              <a:t>individuals </a:t>
            </a:r>
            <a:r>
              <a:rPr lang="en-US" sz="1600" dirty="0" smtClean="0"/>
              <a:t>(123 placebo</a:t>
            </a:r>
            <a:r>
              <a:rPr lang="en-US" sz="1600" dirty="0"/>
              <a:t>, </a:t>
            </a:r>
            <a:r>
              <a:rPr lang="en-US" sz="1600" dirty="0" smtClean="0"/>
              <a:t>124 TDF/FTC </a:t>
            </a:r>
            <a:r>
              <a:rPr lang="en-US" sz="1600" dirty="0" err="1"/>
              <a:t>PrEP</a:t>
            </a:r>
            <a:r>
              <a:rPr lang="en-US" sz="1600" dirty="0"/>
              <a:t>)</a:t>
            </a:r>
            <a:r>
              <a:rPr lang="en-US" sz="1600" dirty="0" smtClean="0">
                <a:solidFill>
                  <a:schemeClr val="accent1">
                    <a:lumMod val="75000"/>
                  </a:schemeClr>
                </a:solidFill>
              </a:rPr>
              <a:t> </a:t>
            </a:r>
            <a:endParaRPr lang="en-US" dirty="0">
              <a:solidFill>
                <a:schemeClr val="accent1">
                  <a:lumMod val="75000"/>
                </a:schemeClr>
              </a:solidFill>
            </a:endParaRPr>
          </a:p>
        </p:txBody>
      </p:sp>
      <p:sp>
        <p:nvSpPr>
          <p:cNvPr id="6" name="ZoneTexte 5"/>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Tree>
    <p:extLst>
      <p:ext uri="{BB962C8B-B14F-4D97-AF65-F5344CB8AC3E}">
        <p14:creationId xmlns:p14="http://schemas.microsoft.com/office/powerpoint/2010/main" val="108811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736"/>
          <a:stretch/>
        </p:blipFill>
        <p:spPr bwMode="auto">
          <a:xfrm>
            <a:off x="5029200" y="2348729"/>
            <a:ext cx="4095750" cy="223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1" y="5029200"/>
            <a:ext cx="8762999" cy="1354217"/>
          </a:xfrm>
          <a:prstGeom prst="rect">
            <a:avLst/>
          </a:prstGeom>
          <a:solidFill>
            <a:schemeClr val="bg1"/>
          </a:solidFill>
        </p:spPr>
        <p:txBody>
          <a:bodyPr wrap="square">
            <a:spAutoFit/>
          </a:bodyPr>
          <a:lstStyle/>
          <a:p>
            <a:r>
              <a:rPr lang="en-US" sz="2400" b="1" dirty="0" smtClean="0">
                <a:solidFill>
                  <a:srgbClr val="0070C0"/>
                </a:solidFill>
                <a:sym typeface="Wingdings" panose="05000000000000000000" pitchFamily="2" charset="2"/>
              </a:rPr>
              <a:t> </a:t>
            </a:r>
            <a:r>
              <a:rPr lang="en-US" sz="2400" b="1" dirty="0" err="1" smtClean="0">
                <a:solidFill>
                  <a:srgbClr val="0070C0"/>
                </a:solidFill>
              </a:rPr>
              <a:t>PrEP</a:t>
            </a:r>
            <a:r>
              <a:rPr lang="en-US" sz="2400" b="1" dirty="0" smtClean="0">
                <a:solidFill>
                  <a:srgbClr val="0070C0"/>
                </a:solidFill>
              </a:rPr>
              <a:t> </a:t>
            </a:r>
            <a:r>
              <a:rPr lang="en-US" sz="2400" b="1" dirty="0">
                <a:solidFill>
                  <a:srgbClr val="0070C0"/>
                </a:solidFill>
              </a:rPr>
              <a:t>does not modify the magnitude of </a:t>
            </a:r>
            <a:r>
              <a:rPr lang="en-US" sz="2400" b="1" dirty="0" smtClean="0">
                <a:solidFill>
                  <a:srgbClr val="0070C0"/>
                </a:solidFill>
              </a:rPr>
              <a:t>HIV–specific </a:t>
            </a:r>
            <a:r>
              <a:rPr lang="en-US" sz="2400" b="1" dirty="0">
                <a:solidFill>
                  <a:srgbClr val="0070C0"/>
                </a:solidFill>
              </a:rPr>
              <a:t>CD8+ and CD4+ T-cell responses</a:t>
            </a:r>
            <a:r>
              <a:rPr lang="en-US" b="1" dirty="0">
                <a:solidFill>
                  <a:srgbClr val="0070C0"/>
                </a:solidFill>
              </a:rPr>
              <a:t>. </a:t>
            </a:r>
            <a:endParaRPr lang="en-US" b="1" dirty="0" smtClean="0">
              <a:solidFill>
                <a:srgbClr val="0070C0"/>
              </a:solidFill>
            </a:endParaRPr>
          </a:p>
          <a:p>
            <a:r>
              <a:rPr lang="en-US" sz="1100" dirty="0" smtClean="0"/>
              <a:t>A, Magnitude </a:t>
            </a:r>
            <a:r>
              <a:rPr lang="en-US" sz="1100" dirty="0"/>
              <a:t>of CD8+ T-cell </a:t>
            </a:r>
            <a:r>
              <a:rPr lang="en-US" sz="1100" dirty="0" smtClean="0"/>
              <a:t>responses: </a:t>
            </a:r>
            <a:r>
              <a:rPr lang="en-US" sz="1100" dirty="0"/>
              <a:t>frequency of </a:t>
            </a:r>
            <a:r>
              <a:rPr lang="en-US" sz="1100" dirty="0" err="1" smtClean="0"/>
              <a:t>IFNγ</a:t>
            </a:r>
            <a:r>
              <a:rPr lang="en-US" sz="1100" dirty="0" smtClean="0"/>
              <a:t> </a:t>
            </a:r>
            <a:r>
              <a:rPr lang="en-US" sz="1100" dirty="0"/>
              <a:t>and CD107a dually producing cells. </a:t>
            </a:r>
            <a:endParaRPr lang="en-US" sz="1100" dirty="0" smtClean="0"/>
          </a:p>
          <a:p>
            <a:r>
              <a:rPr lang="en-US" sz="1100" dirty="0" smtClean="0"/>
              <a:t>B</a:t>
            </a:r>
            <a:r>
              <a:rPr lang="en-US" sz="1100" dirty="0"/>
              <a:t>, Magnitude of CD4+ </a:t>
            </a:r>
            <a:r>
              <a:rPr lang="en-US" sz="1100" dirty="0" smtClean="0"/>
              <a:t>T-cell responses: </a:t>
            </a:r>
            <a:r>
              <a:rPr lang="en-US" sz="1100" dirty="0"/>
              <a:t>IFN-γ and </a:t>
            </a:r>
            <a:r>
              <a:rPr lang="en-US" sz="1100" dirty="0" smtClean="0"/>
              <a:t>TNFα </a:t>
            </a:r>
            <a:r>
              <a:rPr lang="en-US" sz="1100" dirty="0"/>
              <a:t>dually producing cells. </a:t>
            </a:r>
            <a:endParaRPr lang="en-US" sz="1100" dirty="0" smtClean="0"/>
          </a:p>
          <a:p>
            <a:r>
              <a:rPr lang="en-US" sz="1100" dirty="0" smtClean="0"/>
              <a:t>Cell </a:t>
            </a:r>
            <a:r>
              <a:rPr lang="en-US" sz="1100" dirty="0"/>
              <a:t>frequencies for </a:t>
            </a:r>
            <a:r>
              <a:rPr lang="en-US" sz="1100" dirty="0" err="1"/>
              <a:t>PrEP</a:t>
            </a:r>
            <a:r>
              <a:rPr lang="en-US" sz="1100" dirty="0"/>
              <a:t> and placebo groups are shown </a:t>
            </a:r>
            <a:r>
              <a:rPr lang="en-US" sz="1100" dirty="0" smtClean="0"/>
              <a:t>on stimulation </a:t>
            </a:r>
            <a:r>
              <a:rPr lang="en-US" sz="1100" dirty="0"/>
              <a:t>with </a:t>
            </a:r>
            <a:r>
              <a:rPr lang="en-US" sz="1100" dirty="0" err="1"/>
              <a:t>Env</a:t>
            </a:r>
            <a:r>
              <a:rPr lang="en-US" sz="1100" dirty="0"/>
              <a:t>, Gag, and Tat PTE peptide pools</a:t>
            </a:r>
            <a:r>
              <a:rPr lang="en-US" sz="1200" dirty="0"/>
              <a:t>.</a:t>
            </a:r>
            <a:endParaRPr lang="fr-FR" sz="1200" dirty="0"/>
          </a:p>
        </p:txBody>
      </p:sp>
      <p:sp>
        <p:nvSpPr>
          <p:cNvPr id="2" name="Rectangle 1"/>
          <p:cNvSpPr/>
          <p:nvPr/>
        </p:nvSpPr>
        <p:spPr>
          <a:xfrm>
            <a:off x="304801" y="152400"/>
            <a:ext cx="8591550" cy="1938992"/>
          </a:xfrm>
          <a:prstGeom prst="rect">
            <a:avLst/>
          </a:prstGeom>
          <a:solidFill>
            <a:schemeClr val="bg1"/>
          </a:solidFill>
        </p:spPr>
        <p:txBody>
          <a:bodyPr wrap="square">
            <a:spAutoFit/>
          </a:bodyPr>
          <a:lstStyle/>
          <a:p>
            <a:r>
              <a:rPr lang="en-US" sz="2400" b="1" dirty="0" smtClean="0">
                <a:solidFill>
                  <a:srgbClr val="0070C0"/>
                </a:solidFill>
              </a:rPr>
              <a:t>Does </a:t>
            </a:r>
            <a:r>
              <a:rPr lang="en-US" sz="2400" b="1" dirty="0" err="1" smtClean="0">
                <a:solidFill>
                  <a:srgbClr val="0070C0"/>
                </a:solidFill>
              </a:rPr>
              <a:t>PrEP</a:t>
            </a:r>
            <a:r>
              <a:rPr lang="en-US" sz="2400" b="1" dirty="0" smtClean="0">
                <a:solidFill>
                  <a:srgbClr val="0070C0"/>
                </a:solidFill>
              </a:rPr>
              <a:t> </a:t>
            </a:r>
            <a:r>
              <a:rPr lang="en-US" sz="2400" b="1" dirty="0">
                <a:solidFill>
                  <a:srgbClr val="0070C0"/>
                </a:solidFill>
              </a:rPr>
              <a:t>during a period of ongoing HIV </a:t>
            </a:r>
            <a:r>
              <a:rPr lang="en-US" sz="2400" b="1" dirty="0" smtClean="0">
                <a:solidFill>
                  <a:srgbClr val="0070C0"/>
                </a:solidFill>
              </a:rPr>
              <a:t>exposure induce </a:t>
            </a:r>
            <a:r>
              <a:rPr lang="en-US" sz="2400" b="1" dirty="0">
                <a:solidFill>
                  <a:srgbClr val="0070C0"/>
                </a:solidFill>
              </a:rPr>
              <a:t>an immune response that assists in preventing </a:t>
            </a:r>
            <a:r>
              <a:rPr lang="en-US" sz="2400" b="1" dirty="0" smtClean="0">
                <a:solidFill>
                  <a:srgbClr val="0070C0"/>
                </a:solidFill>
              </a:rPr>
              <a:t>viral spread?</a:t>
            </a:r>
          </a:p>
          <a:p>
            <a:pPr marL="742950" lvl="1" indent="-285750">
              <a:buFont typeface="Wingdings"/>
              <a:buChar char="à"/>
            </a:pPr>
            <a:r>
              <a:rPr lang="en-US" sz="1600" dirty="0" smtClean="0"/>
              <a:t>Characterization of </a:t>
            </a:r>
            <a:r>
              <a:rPr lang="en-US" sz="1600" dirty="0"/>
              <a:t>the CD8+ T-cell responses </a:t>
            </a:r>
            <a:r>
              <a:rPr lang="en-US" sz="1600" dirty="0" smtClean="0"/>
              <a:t>to </a:t>
            </a:r>
            <a:r>
              <a:rPr lang="en-US" sz="1600" dirty="0"/>
              <a:t>Gag, </a:t>
            </a:r>
            <a:r>
              <a:rPr lang="en-US" sz="1600" dirty="0" err="1"/>
              <a:t>Env</a:t>
            </a:r>
            <a:r>
              <a:rPr lang="en-US" sz="1600" dirty="0"/>
              <a:t>, or Tat peptide </a:t>
            </a:r>
            <a:r>
              <a:rPr lang="en-US" sz="1600" dirty="0" smtClean="0"/>
              <a:t>pools</a:t>
            </a:r>
          </a:p>
          <a:p>
            <a:pPr lvl="1"/>
            <a:r>
              <a:rPr lang="en-US" sz="1400" dirty="0" smtClean="0"/>
              <a:t>	(+ response = </a:t>
            </a:r>
            <a:r>
              <a:rPr lang="en-US" sz="1400" dirty="0"/>
              <a:t>CD8+ T cells expressing IFN-γ and CD107a or IFN-γ and TNF-α after ex vivo </a:t>
            </a:r>
            <a:r>
              <a:rPr lang="en-US" sz="1400" dirty="0" smtClean="0"/>
              <a:t>	stimulation) </a:t>
            </a:r>
            <a:r>
              <a:rPr lang="en-US" sz="1600" dirty="0"/>
              <a:t>in subjects receiving either </a:t>
            </a:r>
            <a:r>
              <a:rPr lang="en-US" sz="1600" dirty="0" err="1"/>
              <a:t>PrEP</a:t>
            </a:r>
            <a:r>
              <a:rPr lang="en-US" sz="1600" dirty="0"/>
              <a:t> or placebo </a:t>
            </a:r>
            <a:endParaRPr lang="fr-FR" sz="16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897"/>
          <a:stretch/>
        </p:blipFill>
        <p:spPr bwMode="auto">
          <a:xfrm>
            <a:off x="923653" y="2210522"/>
            <a:ext cx="4095750" cy="251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71600" y="2164063"/>
            <a:ext cx="780983" cy="369332"/>
          </a:xfrm>
          <a:prstGeom prst="rect">
            <a:avLst/>
          </a:prstGeom>
          <a:noFill/>
        </p:spPr>
        <p:txBody>
          <a:bodyPr wrap="none" rtlCol="0">
            <a:spAutoFit/>
          </a:bodyPr>
          <a:lstStyle/>
          <a:p>
            <a:r>
              <a:rPr lang="fr-FR" dirty="0" smtClean="0"/>
              <a:t>CD8+</a:t>
            </a:r>
            <a:endParaRPr lang="fr-FR" dirty="0"/>
          </a:p>
        </p:txBody>
      </p:sp>
      <p:sp>
        <p:nvSpPr>
          <p:cNvPr id="8" name="ZoneTexte 7"/>
          <p:cNvSpPr txBox="1"/>
          <p:nvPr/>
        </p:nvSpPr>
        <p:spPr>
          <a:xfrm>
            <a:off x="5486400" y="2182136"/>
            <a:ext cx="780983" cy="369332"/>
          </a:xfrm>
          <a:prstGeom prst="rect">
            <a:avLst/>
          </a:prstGeom>
          <a:noFill/>
        </p:spPr>
        <p:txBody>
          <a:bodyPr wrap="none" rtlCol="0">
            <a:spAutoFit/>
          </a:bodyPr>
          <a:lstStyle/>
          <a:p>
            <a:r>
              <a:rPr lang="fr-FR" dirty="0" smtClean="0"/>
              <a:t>CD4+</a:t>
            </a:r>
            <a:endParaRPr lang="fr-FR" dirty="0"/>
          </a:p>
        </p:txBody>
      </p:sp>
      <p:sp>
        <p:nvSpPr>
          <p:cNvPr id="4" name="ZoneTexte 3"/>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Tree>
    <p:extLst>
      <p:ext uri="{BB962C8B-B14F-4D97-AF65-F5344CB8AC3E}">
        <p14:creationId xmlns:p14="http://schemas.microsoft.com/office/powerpoint/2010/main" val="344031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838200"/>
            <a:ext cx="471487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14400" y="191869"/>
            <a:ext cx="8210550" cy="830997"/>
          </a:xfrm>
          <a:prstGeom prst="rect">
            <a:avLst/>
          </a:prstGeom>
        </p:spPr>
        <p:txBody>
          <a:bodyPr wrap="square">
            <a:spAutoFit/>
          </a:bodyPr>
          <a:lstStyle/>
          <a:p>
            <a:r>
              <a:rPr lang="en-US" sz="2400" b="1" dirty="0" err="1">
                <a:solidFill>
                  <a:srgbClr val="0070C0"/>
                </a:solidFill>
              </a:rPr>
              <a:t>PrEP</a:t>
            </a:r>
            <a:r>
              <a:rPr lang="en-US" sz="2400" b="1" dirty="0">
                <a:solidFill>
                  <a:srgbClr val="0070C0"/>
                </a:solidFill>
              </a:rPr>
              <a:t> does not induce changes in CD8+ T cells, nor in conventional </a:t>
            </a:r>
            <a:r>
              <a:rPr lang="fr-FR" sz="2400" b="1" dirty="0">
                <a:solidFill>
                  <a:srgbClr val="0070C0"/>
                </a:solidFill>
              </a:rPr>
              <a:t>or </a:t>
            </a:r>
            <a:r>
              <a:rPr lang="fr-FR" sz="2400" b="1" dirty="0" err="1">
                <a:solidFill>
                  <a:srgbClr val="0070C0"/>
                </a:solidFill>
              </a:rPr>
              <a:t>Treg</a:t>
            </a:r>
            <a:r>
              <a:rPr lang="fr-FR" sz="2400" b="1" dirty="0">
                <a:solidFill>
                  <a:srgbClr val="0070C0"/>
                </a:solidFill>
              </a:rPr>
              <a:t> CD4+ </a:t>
            </a:r>
            <a:r>
              <a:rPr lang="fr-FR" sz="2400" b="1" dirty="0" smtClean="0">
                <a:solidFill>
                  <a:srgbClr val="0070C0"/>
                </a:solidFill>
              </a:rPr>
              <a:t>T-</a:t>
            </a:r>
            <a:r>
              <a:rPr lang="fr-FR" sz="2400" b="1" dirty="0" err="1" smtClean="0">
                <a:solidFill>
                  <a:srgbClr val="0070C0"/>
                </a:solidFill>
              </a:rPr>
              <a:t>cells</a:t>
            </a:r>
            <a:endParaRPr lang="fr-FR" sz="2400" b="1" dirty="0" smtClean="0">
              <a:solidFill>
                <a:srgbClr val="0070C0"/>
              </a:solidFill>
            </a:endParaRPr>
          </a:p>
        </p:txBody>
      </p:sp>
      <p:sp>
        <p:nvSpPr>
          <p:cNvPr id="5" name="ZoneTexte 4"/>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
        <p:nvSpPr>
          <p:cNvPr id="7" name="ZoneTexte 6"/>
          <p:cNvSpPr txBox="1"/>
          <p:nvPr/>
        </p:nvSpPr>
        <p:spPr>
          <a:xfrm>
            <a:off x="1503299" y="3426380"/>
            <a:ext cx="630301" cy="338554"/>
          </a:xfrm>
          <a:prstGeom prst="rect">
            <a:avLst/>
          </a:prstGeom>
          <a:noFill/>
        </p:spPr>
        <p:txBody>
          <a:bodyPr wrap="none" rtlCol="0">
            <a:spAutoFit/>
          </a:bodyPr>
          <a:lstStyle/>
          <a:p>
            <a:r>
              <a:rPr lang="fr-FR" sz="1600" b="1" dirty="0" smtClean="0">
                <a:solidFill>
                  <a:srgbClr val="0070C0"/>
                </a:solidFill>
                <a:latin typeface="Calibri" panose="020F0502020204030204" pitchFamily="34" charset="0"/>
              </a:rPr>
              <a:t>CD8+</a:t>
            </a:r>
            <a:endParaRPr lang="fr-FR" sz="1600" b="1" dirty="0">
              <a:solidFill>
                <a:srgbClr val="0070C0"/>
              </a:solidFill>
              <a:latin typeface="Calibri" panose="020F0502020204030204" pitchFamily="34" charset="0"/>
            </a:endParaRPr>
          </a:p>
        </p:txBody>
      </p:sp>
      <p:sp>
        <p:nvSpPr>
          <p:cNvPr id="8" name="ZoneTexte 7"/>
          <p:cNvSpPr txBox="1"/>
          <p:nvPr/>
        </p:nvSpPr>
        <p:spPr>
          <a:xfrm>
            <a:off x="1422453" y="1207532"/>
            <a:ext cx="630301" cy="338554"/>
          </a:xfrm>
          <a:prstGeom prst="rect">
            <a:avLst/>
          </a:prstGeom>
          <a:noFill/>
        </p:spPr>
        <p:txBody>
          <a:bodyPr wrap="none" rtlCol="0">
            <a:spAutoFit/>
          </a:bodyPr>
          <a:lstStyle/>
          <a:p>
            <a:r>
              <a:rPr lang="fr-FR" sz="1600" b="1" dirty="0" smtClean="0">
                <a:solidFill>
                  <a:srgbClr val="0070C0"/>
                </a:solidFill>
                <a:latin typeface="Calibri" panose="020F0502020204030204" pitchFamily="34" charset="0"/>
              </a:rPr>
              <a:t>CD4+</a:t>
            </a:r>
            <a:endParaRPr lang="fr-FR" sz="1600" b="1" dirty="0">
              <a:solidFill>
                <a:srgbClr val="0070C0"/>
              </a:solidFill>
              <a:latin typeface="Calibri" panose="020F0502020204030204" pitchFamily="34" charset="0"/>
            </a:endParaRPr>
          </a:p>
        </p:txBody>
      </p:sp>
      <p:sp>
        <p:nvSpPr>
          <p:cNvPr id="10" name="ZoneTexte 9"/>
          <p:cNvSpPr txBox="1"/>
          <p:nvPr/>
        </p:nvSpPr>
        <p:spPr>
          <a:xfrm>
            <a:off x="1552873" y="5061466"/>
            <a:ext cx="546945" cy="338554"/>
          </a:xfrm>
          <a:prstGeom prst="rect">
            <a:avLst/>
          </a:prstGeom>
          <a:noFill/>
        </p:spPr>
        <p:txBody>
          <a:bodyPr wrap="none" rtlCol="0">
            <a:spAutoFit/>
          </a:bodyPr>
          <a:lstStyle/>
          <a:p>
            <a:r>
              <a:rPr lang="fr-FR" sz="1600" b="1" dirty="0" err="1" smtClean="0">
                <a:solidFill>
                  <a:srgbClr val="0070C0"/>
                </a:solidFill>
                <a:latin typeface="Calibri" panose="020F0502020204030204" pitchFamily="34" charset="0"/>
              </a:rPr>
              <a:t>Treg</a:t>
            </a:r>
            <a:endParaRPr lang="fr-FR" sz="16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70276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184"/>
          <a:stretch/>
        </p:blipFill>
        <p:spPr bwMode="auto">
          <a:xfrm>
            <a:off x="2214562" y="561201"/>
            <a:ext cx="4714875" cy="226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
        <p:nvSpPr>
          <p:cNvPr id="6" name="Rectangle 5"/>
          <p:cNvSpPr/>
          <p:nvPr/>
        </p:nvSpPr>
        <p:spPr>
          <a:xfrm>
            <a:off x="0" y="191869"/>
            <a:ext cx="9144000" cy="830997"/>
          </a:xfrm>
          <a:prstGeom prst="rect">
            <a:avLst/>
          </a:prstGeom>
          <a:solidFill>
            <a:schemeClr val="bg1"/>
          </a:solidFill>
        </p:spPr>
        <p:txBody>
          <a:bodyPr wrap="square">
            <a:spAutoFit/>
          </a:bodyPr>
          <a:lstStyle/>
          <a:p>
            <a:r>
              <a:rPr lang="fr-FR" sz="2400" b="1" dirty="0" err="1" smtClean="0">
                <a:solidFill>
                  <a:srgbClr val="0070C0"/>
                </a:solidFill>
              </a:rPr>
              <a:t>Innate</a:t>
            </a:r>
            <a:r>
              <a:rPr lang="fr-FR" sz="2400" b="1" dirty="0" smtClean="0">
                <a:solidFill>
                  <a:srgbClr val="0070C0"/>
                </a:solidFill>
              </a:rPr>
              <a:t> </a:t>
            </a:r>
            <a:r>
              <a:rPr lang="fr-FR" sz="2400" b="1" dirty="0">
                <a:solidFill>
                  <a:srgbClr val="0070C0"/>
                </a:solidFill>
              </a:rPr>
              <a:t>and B-</a:t>
            </a:r>
            <a:r>
              <a:rPr lang="fr-FR" sz="2400" b="1" dirty="0" err="1">
                <a:solidFill>
                  <a:srgbClr val="0070C0"/>
                </a:solidFill>
              </a:rPr>
              <a:t>cell</a:t>
            </a:r>
            <a:r>
              <a:rPr lang="fr-FR" sz="2400" b="1" dirty="0">
                <a:solidFill>
                  <a:srgbClr val="0070C0"/>
                </a:solidFill>
              </a:rPr>
              <a:t> immune </a:t>
            </a:r>
            <a:r>
              <a:rPr lang="fr-FR" sz="2400" b="1" dirty="0" err="1">
                <a:solidFill>
                  <a:srgbClr val="0070C0"/>
                </a:solidFill>
              </a:rPr>
              <a:t>responses</a:t>
            </a:r>
            <a:r>
              <a:rPr lang="fr-FR" sz="2400" b="1" dirty="0">
                <a:solidFill>
                  <a:srgbClr val="0070C0"/>
                </a:solidFill>
              </a:rPr>
              <a:t> are not </a:t>
            </a:r>
            <a:r>
              <a:rPr lang="fr-FR" sz="2400" b="1" dirty="0" err="1">
                <a:solidFill>
                  <a:srgbClr val="0070C0"/>
                </a:solidFill>
              </a:rPr>
              <a:t>affected</a:t>
            </a:r>
            <a:r>
              <a:rPr lang="fr-FR" sz="2400" b="1" dirty="0">
                <a:solidFill>
                  <a:srgbClr val="0070C0"/>
                </a:solidFill>
              </a:rPr>
              <a:t> by </a:t>
            </a:r>
            <a:r>
              <a:rPr lang="fr-FR" sz="2400" b="1" dirty="0" err="1" smtClean="0">
                <a:solidFill>
                  <a:srgbClr val="0070C0"/>
                </a:solidFill>
              </a:rPr>
              <a:t>PrEP</a:t>
            </a:r>
            <a:r>
              <a:rPr lang="fr-FR" sz="2400" b="1" dirty="0" smtClean="0">
                <a:solidFill>
                  <a:srgbClr val="0070C0"/>
                </a:solidFill>
              </a:rPr>
              <a:t>. </a:t>
            </a:r>
            <a:endParaRPr lang="fr-FR" sz="2400" b="1" dirty="0">
              <a:solidFill>
                <a:srgbClr val="0070C0"/>
              </a:solidFill>
            </a:endParaRPr>
          </a:p>
          <a:p>
            <a:pPr marL="285750" indent="-285750">
              <a:buFont typeface="Arial" panose="020B0604020202020204" pitchFamily="34" charset="0"/>
              <a:buChar char="•"/>
            </a:pPr>
            <a:endParaRPr lang="fr-FR" sz="2400" b="1" dirty="0" smtClean="0">
              <a:solidFill>
                <a:schemeClr val="accent1">
                  <a:lumMod val="75000"/>
                </a:schemeClr>
              </a:solidFill>
            </a:endParaRPr>
          </a:p>
        </p:txBody>
      </p:sp>
      <p:sp>
        <p:nvSpPr>
          <p:cNvPr id="3" name="Rectangle 2"/>
          <p:cNvSpPr/>
          <p:nvPr/>
        </p:nvSpPr>
        <p:spPr>
          <a:xfrm>
            <a:off x="0" y="2838364"/>
            <a:ext cx="8972549" cy="707886"/>
          </a:xfrm>
          <a:prstGeom prst="rect">
            <a:avLst/>
          </a:prstGeom>
          <a:solidFill>
            <a:schemeClr val="bg1"/>
          </a:solidFill>
        </p:spPr>
        <p:txBody>
          <a:bodyPr wrap="square">
            <a:spAutoFit/>
          </a:bodyPr>
          <a:lstStyle/>
          <a:p>
            <a:r>
              <a:rPr lang="fr-FR" sz="2400" b="1" dirty="0">
                <a:solidFill>
                  <a:srgbClr val="0070C0"/>
                </a:solidFill>
              </a:rPr>
              <a:t>NK </a:t>
            </a:r>
            <a:r>
              <a:rPr lang="fr-FR" sz="2400" b="1" dirty="0" err="1" smtClean="0">
                <a:solidFill>
                  <a:srgbClr val="0070C0"/>
                </a:solidFill>
              </a:rPr>
              <a:t>cells</a:t>
            </a:r>
            <a:r>
              <a:rPr lang="fr-FR" sz="1600" dirty="0" smtClean="0"/>
              <a:t>: </a:t>
            </a:r>
            <a:r>
              <a:rPr lang="fr-FR" sz="1600" dirty="0" err="1" smtClean="0">
                <a:solidFill>
                  <a:prstClr val="black"/>
                </a:solidFill>
              </a:rPr>
              <a:t>Frequencies</a:t>
            </a:r>
            <a:r>
              <a:rPr lang="fr-FR" sz="1600" dirty="0" smtClean="0">
                <a:solidFill>
                  <a:prstClr val="black"/>
                </a:solidFill>
              </a:rPr>
              <a:t> </a:t>
            </a:r>
            <a:r>
              <a:rPr lang="fr-FR" sz="1600" dirty="0">
                <a:solidFill>
                  <a:prstClr val="black"/>
                </a:solidFill>
              </a:rPr>
              <a:t>of total, </a:t>
            </a:r>
            <a:r>
              <a:rPr lang="fr-FR" sz="1600" dirty="0" err="1">
                <a:solidFill>
                  <a:prstClr val="black"/>
                </a:solidFill>
              </a:rPr>
              <a:t>cytotoxic</a:t>
            </a:r>
            <a:r>
              <a:rPr lang="fr-FR" sz="1600" dirty="0">
                <a:solidFill>
                  <a:prstClr val="black"/>
                </a:solidFill>
              </a:rPr>
              <a:t> (CD56dimCD16+), </a:t>
            </a:r>
            <a:r>
              <a:rPr lang="fr-FR" sz="1600" dirty="0" smtClean="0">
                <a:solidFill>
                  <a:prstClr val="black"/>
                </a:solidFill>
              </a:rPr>
              <a:t>CK-</a:t>
            </a:r>
            <a:r>
              <a:rPr lang="fr-FR" sz="1600" dirty="0" err="1" smtClean="0">
                <a:solidFill>
                  <a:prstClr val="black"/>
                </a:solidFill>
              </a:rPr>
              <a:t>secreting</a:t>
            </a:r>
            <a:r>
              <a:rPr lang="fr-FR" sz="1600" dirty="0" smtClean="0">
                <a:solidFill>
                  <a:prstClr val="black"/>
                </a:solidFill>
              </a:rPr>
              <a:t> (</a:t>
            </a:r>
            <a:r>
              <a:rPr lang="fr-FR" sz="1600" dirty="0">
                <a:solidFill>
                  <a:prstClr val="black"/>
                </a:solidFill>
              </a:rPr>
              <a:t>CD56hiCD16−), and </a:t>
            </a:r>
            <a:r>
              <a:rPr lang="fr-FR" sz="1600" dirty="0" err="1">
                <a:solidFill>
                  <a:prstClr val="black"/>
                </a:solidFill>
              </a:rPr>
              <a:t>exhausted</a:t>
            </a:r>
            <a:r>
              <a:rPr lang="fr-FR" sz="1600" dirty="0">
                <a:solidFill>
                  <a:prstClr val="black"/>
                </a:solidFill>
              </a:rPr>
              <a:t> (CD56−CD16+) </a:t>
            </a:r>
            <a:r>
              <a:rPr lang="fr-FR" sz="1600" dirty="0" smtClean="0">
                <a:solidFill>
                  <a:prstClr val="black"/>
                </a:solidFill>
              </a:rPr>
              <a:t>NK </a:t>
            </a:r>
            <a:r>
              <a:rPr lang="fr-FR" sz="1600" dirty="0" err="1" smtClean="0">
                <a:solidFill>
                  <a:prstClr val="black"/>
                </a:solidFill>
              </a:rPr>
              <a:t>cells</a:t>
            </a:r>
            <a:endParaRPr lang="fr-FR" sz="1600" dirty="0"/>
          </a:p>
        </p:txBody>
      </p:sp>
      <p:sp>
        <p:nvSpPr>
          <p:cNvPr id="7" name="Rectangle 6"/>
          <p:cNvSpPr/>
          <p:nvPr/>
        </p:nvSpPr>
        <p:spPr>
          <a:xfrm>
            <a:off x="0" y="6044625"/>
            <a:ext cx="9124950" cy="830997"/>
          </a:xfrm>
          <a:prstGeom prst="rect">
            <a:avLst/>
          </a:prstGeom>
          <a:solidFill>
            <a:schemeClr val="bg1"/>
          </a:solidFill>
        </p:spPr>
        <p:txBody>
          <a:bodyPr wrap="square">
            <a:spAutoFit/>
          </a:bodyPr>
          <a:lstStyle/>
          <a:p>
            <a:pPr lvl="0"/>
            <a:r>
              <a:rPr lang="fr-FR" sz="2400" b="1" dirty="0">
                <a:solidFill>
                  <a:srgbClr val="0070C0"/>
                </a:solidFill>
              </a:rPr>
              <a:t>B-</a:t>
            </a:r>
            <a:r>
              <a:rPr lang="fr-FR" sz="2400" b="1" dirty="0" err="1">
                <a:solidFill>
                  <a:srgbClr val="0070C0"/>
                </a:solidFill>
              </a:rPr>
              <a:t>cell</a:t>
            </a:r>
            <a:r>
              <a:rPr lang="fr-FR" sz="1600" dirty="0">
                <a:solidFill>
                  <a:prstClr val="black"/>
                </a:solidFill>
              </a:rPr>
              <a:t> (CD19+), </a:t>
            </a:r>
            <a:r>
              <a:rPr lang="fr-FR" sz="2400" b="1" dirty="0" err="1">
                <a:solidFill>
                  <a:srgbClr val="0070C0"/>
                </a:solidFill>
              </a:rPr>
              <a:t>myeloid</a:t>
            </a:r>
            <a:r>
              <a:rPr lang="fr-FR" sz="2400" b="1" dirty="0">
                <a:solidFill>
                  <a:srgbClr val="0070C0"/>
                </a:solidFill>
              </a:rPr>
              <a:t> </a:t>
            </a:r>
            <a:r>
              <a:rPr lang="fr-FR" sz="2400" b="1" dirty="0" err="1">
                <a:solidFill>
                  <a:srgbClr val="0070C0"/>
                </a:solidFill>
              </a:rPr>
              <a:t>dendritic</a:t>
            </a:r>
            <a:r>
              <a:rPr lang="fr-FR" sz="2400" b="1" dirty="0">
                <a:solidFill>
                  <a:srgbClr val="0070C0"/>
                </a:solidFill>
              </a:rPr>
              <a:t> </a:t>
            </a:r>
            <a:r>
              <a:rPr lang="fr-FR" sz="2400" b="1" dirty="0" err="1">
                <a:solidFill>
                  <a:srgbClr val="0070C0"/>
                </a:solidFill>
              </a:rPr>
              <a:t>cell</a:t>
            </a:r>
            <a:r>
              <a:rPr lang="fr-FR" sz="2400" b="1" dirty="0">
                <a:solidFill>
                  <a:srgbClr val="0070C0"/>
                </a:solidFill>
              </a:rPr>
              <a:t> </a:t>
            </a:r>
            <a:r>
              <a:rPr lang="fr-FR" sz="1600" dirty="0">
                <a:solidFill>
                  <a:prstClr val="black"/>
                </a:solidFill>
              </a:rPr>
              <a:t>(</a:t>
            </a:r>
            <a:r>
              <a:rPr lang="fr-FR" sz="1600" dirty="0" err="1">
                <a:solidFill>
                  <a:prstClr val="black"/>
                </a:solidFill>
              </a:rPr>
              <a:t>mDC</a:t>
            </a:r>
            <a:r>
              <a:rPr lang="fr-FR" sz="1600" dirty="0">
                <a:solidFill>
                  <a:prstClr val="black"/>
                </a:solidFill>
              </a:rPr>
              <a:t>; CD11c+), and </a:t>
            </a:r>
            <a:r>
              <a:rPr lang="fr-FR" sz="2400" b="1" dirty="0" err="1">
                <a:solidFill>
                  <a:srgbClr val="0070C0"/>
                </a:solidFill>
              </a:rPr>
              <a:t>plasmacytoid</a:t>
            </a:r>
            <a:r>
              <a:rPr lang="fr-FR" sz="2400" b="1" dirty="0">
                <a:solidFill>
                  <a:srgbClr val="0070C0"/>
                </a:solidFill>
              </a:rPr>
              <a:t> </a:t>
            </a:r>
            <a:r>
              <a:rPr lang="fr-FR" sz="2400" b="1" dirty="0" err="1">
                <a:solidFill>
                  <a:srgbClr val="0070C0"/>
                </a:solidFill>
              </a:rPr>
              <a:t>dendritic</a:t>
            </a:r>
            <a:r>
              <a:rPr lang="fr-FR" sz="2400" b="1" dirty="0">
                <a:solidFill>
                  <a:srgbClr val="0070C0"/>
                </a:solidFill>
              </a:rPr>
              <a:t> </a:t>
            </a:r>
            <a:r>
              <a:rPr lang="fr-FR" sz="2400" b="1" dirty="0" err="1">
                <a:solidFill>
                  <a:srgbClr val="0070C0"/>
                </a:solidFill>
              </a:rPr>
              <a:t>cell</a:t>
            </a:r>
            <a:r>
              <a:rPr lang="fr-FR" sz="1600" b="1" dirty="0">
                <a:solidFill>
                  <a:srgbClr val="0070C0"/>
                </a:solidFill>
              </a:rPr>
              <a:t> </a:t>
            </a:r>
            <a:r>
              <a:rPr lang="fr-FR" sz="1600" dirty="0">
                <a:solidFill>
                  <a:prstClr val="black"/>
                </a:solidFill>
              </a:rPr>
              <a:t>(</a:t>
            </a:r>
            <a:r>
              <a:rPr lang="fr-FR" sz="1600" dirty="0" err="1">
                <a:solidFill>
                  <a:prstClr val="black"/>
                </a:solidFill>
              </a:rPr>
              <a:t>pDC</a:t>
            </a:r>
            <a:r>
              <a:rPr lang="fr-FR" sz="1600" dirty="0">
                <a:solidFill>
                  <a:prstClr val="black"/>
                </a:solidFill>
              </a:rPr>
              <a:t>; CD123</a:t>
            </a:r>
            <a:r>
              <a:rPr lang="fr-FR" sz="1600" dirty="0" smtClean="0">
                <a:solidFill>
                  <a:prstClr val="black"/>
                </a:solidFill>
              </a:rPr>
              <a:t>+)</a:t>
            </a:r>
            <a:endParaRPr lang="fr-FR" sz="1600" dirty="0">
              <a:solidFill>
                <a:prstClr val="black"/>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844"/>
          <a:stretch/>
        </p:blipFill>
        <p:spPr bwMode="auto">
          <a:xfrm>
            <a:off x="2214562" y="3460015"/>
            <a:ext cx="4714875" cy="256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88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90600" y="274638"/>
            <a:ext cx="7943088" cy="639762"/>
          </a:xfrm>
        </p:spPr>
        <p:txBody>
          <a:bodyPr>
            <a:noAutofit/>
          </a:bodyPr>
          <a:lstStyle/>
          <a:p>
            <a:r>
              <a:rPr lang="fr-FR" sz="3600" b="1" dirty="0" smtClean="0">
                <a:solidFill>
                  <a:srgbClr val="0070C0"/>
                </a:solidFill>
              </a:rPr>
              <a:t>CONCLUSION</a:t>
            </a:r>
            <a:endParaRPr lang="fr-FR" sz="3600" b="1" dirty="0">
              <a:solidFill>
                <a:srgbClr val="0070C0"/>
              </a:solidFill>
            </a:endParaRPr>
          </a:p>
        </p:txBody>
      </p:sp>
      <p:sp>
        <p:nvSpPr>
          <p:cNvPr id="3" name="ZoneTexte 2"/>
          <p:cNvSpPr txBox="1"/>
          <p:nvPr/>
        </p:nvSpPr>
        <p:spPr>
          <a:xfrm>
            <a:off x="7651470" y="6593264"/>
            <a:ext cx="1473480" cy="276999"/>
          </a:xfrm>
          <a:prstGeom prst="rect">
            <a:avLst/>
          </a:prstGeom>
          <a:noFill/>
        </p:spPr>
        <p:txBody>
          <a:bodyPr wrap="none" rtlCol="0">
            <a:spAutoFit/>
          </a:bodyPr>
          <a:lstStyle/>
          <a:p>
            <a:r>
              <a:rPr lang="fr-FR" sz="1200" i="1" dirty="0" err="1" smtClean="0"/>
              <a:t>Pattacini</a:t>
            </a:r>
            <a:r>
              <a:rPr lang="fr-FR" sz="1200" i="1" dirty="0" smtClean="0"/>
              <a:t>, JID 2015</a:t>
            </a:r>
            <a:endParaRPr lang="fr-FR" sz="1200" i="1" dirty="0"/>
          </a:p>
        </p:txBody>
      </p:sp>
      <p:sp>
        <p:nvSpPr>
          <p:cNvPr id="2" name="Rectangle 1"/>
          <p:cNvSpPr/>
          <p:nvPr/>
        </p:nvSpPr>
        <p:spPr>
          <a:xfrm>
            <a:off x="609600" y="1143000"/>
            <a:ext cx="8534400" cy="4708981"/>
          </a:xfrm>
          <a:prstGeom prst="rect">
            <a:avLst/>
          </a:prstGeom>
        </p:spPr>
        <p:txBody>
          <a:bodyPr wrap="square">
            <a:spAutoFit/>
          </a:bodyPr>
          <a:lstStyle/>
          <a:p>
            <a:pPr marL="342900" indent="-342900">
              <a:buFont typeface="Wingdings" pitchFamily="2" charset="2"/>
              <a:buChar char="à"/>
            </a:pPr>
            <a:r>
              <a:rPr lang="en-US" sz="2000" dirty="0" smtClean="0"/>
              <a:t>Evaluation </a:t>
            </a:r>
            <a:r>
              <a:rPr lang="en-US" sz="2000" dirty="0"/>
              <a:t>of the relationship between exposure to </a:t>
            </a:r>
            <a:r>
              <a:rPr lang="en-US" sz="2000" dirty="0" err="1"/>
              <a:t>PrEP</a:t>
            </a:r>
            <a:r>
              <a:rPr lang="en-US" sz="2000" dirty="0"/>
              <a:t> and HIV-specific T-cell responses and innate responses</a:t>
            </a:r>
            <a:r>
              <a:rPr lang="en-US" sz="2000" dirty="0" smtClean="0"/>
              <a:t>.</a:t>
            </a:r>
          </a:p>
          <a:p>
            <a:endParaRPr lang="en-US" sz="2000" dirty="0" smtClean="0"/>
          </a:p>
          <a:p>
            <a:pPr marL="742950" lvl="1" indent="-285750">
              <a:buFont typeface="Arial" panose="020B0604020202020204" pitchFamily="34" charset="0"/>
              <a:buChar char="•"/>
            </a:pPr>
            <a:r>
              <a:rPr lang="en-US" sz="2000" dirty="0" smtClean="0"/>
              <a:t>no </a:t>
            </a:r>
            <a:r>
              <a:rPr lang="en-US" sz="2000" dirty="0"/>
              <a:t>evidence to support the hypothesis that </a:t>
            </a:r>
            <a:r>
              <a:rPr lang="en-US" sz="2000" dirty="0" err="1"/>
              <a:t>PrEP</a:t>
            </a:r>
            <a:r>
              <a:rPr lang="en-US" sz="2000" dirty="0"/>
              <a:t> enhances immune responses against HIV</a:t>
            </a:r>
            <a:r>
              <a:rPr lang="en-US" sz="2000" dirty="0" smtClean="0"/>
              <a:t>.</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no </a:t>
            </a:r>
            <a:r>
              <a:rPr lang="en-US" sz="2000" dirty="0"/>
              <a:t>statistically significant differences in circulating HIV-specific immune responses in HESN individuals on </a:t>
            </a:r>
            <a:r>
              <a:rPr lang="en-US" sz="2000" dirty="0" err="1"/>
              <a:t>PrEP</a:t>
            </a:r>
            <a:r>
              <a:rPr lang="en-US" sz="2000" dirty="0"/>
              <a:t> versus </a:t>
            </a:r>
            <a:r>
              <a:rPr lang="en-US" sz="2000" dirty="0" smtClean="0"/>
              <a:t>placebo</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Do </a:t>
            </a:r>
            <a:r>
              <a:rPr lang="en-US" sz="2000" dirty="0"/>
              <a:t>not exclude the possibility that cell-mediated immunity in genital tissue could be enhanced by </a:t>
            </a:r>
            <a:r>
              <a:rPr lang="en-US" sz="2000" dirty="0" err="1"/>
              <a:t>PrEP</a:t>
            </a:r>
            <a:r>
              <a:rPr lang="en-US" sz="2000" dirty="0" err="1" smtClean="0"/>
              <a:t>.</a:t>
            </a:r>
            <a:r>
              <a:rPr lang="en-US" sz="2000" dirty="0"/>
              <a:t> </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b="1" dirty="0" smtClean="0">
                <a:solidFill>
                  <a:srgbClr val="0070C0"/>
                </a:solidFill>
              </a:rPr>
              <a:t>Mechanism </a:t>
            </a:r>
            <a:r>
              <a:rPr lang="en-US" sz="2000" b="1" dirty="0">
                <a:solidFill>
                  <a:srgbClr val="0070C0"/>
                </a:solidFill>
              </a:rPr>
              <a:t>for </a:t>
            </a:r>
            <a:r>
              <a:rPr lang="en-US" sz="2000" b="1" dirty="0" err="1">
                <a:solidFill>
                  <a:srgbClr val="0070C0"/>
                </a:solidFill>
              </a:rPr>
              <a:t>PrEP</a:t>
            </a:r>
            <a:r>
              <a:rPr lang="en-US" sz="2000" b="1" dirty="0">
                <a:solidFill>
                  <a:srgbClr val="0070C0"/>
                </a:solidFill>
              </a:rPr>
              <a:t> efficacy is due to its antiviral action at the site of entry of the virus </a:t>
            </a:r>
            <a:r>
              <a:rPr lang="en-US" sz="2000" b="1" dirty="0" smtClean="0">
                <a:solidFill>
                  <a:srgbClr val="0070C0"/>
                </a:solidFill>
                <a:sym typeface="Wingdings" panose="05000000000000000000" pitchFamily="2" charset="2"/>
              </a:rPr>
              <a:t></a:t>
            </a:r>
            <a:r>
              <a:rPr lang="en-US" sz="2000" b="1" dirty="0" smtClean="0">
                <a:solidFill>
                  <a:srgbClr val="0070C0"/>
                </a:solidFill>
              </a:rPr>
              <a:t> </a:t>
            </a:r>
            <a:r>
              <a:rPr lang="en-US" sz="2000" b="1" dirty="0">
                <a:solidFill>
                  <a:srgbClr val="0070C0"/>
                </a:solidFill>
              </a:rPr>
              <a:t>adherence to </a:t>
            </a:r>
            <a:r>
              <a:rPr lang="en-US" sz="2000" b="1" dirty="0" err="1">
                <a:solidFill>
                  <a:srgbClr val="0070C0"/>
                </a:solidFill>
              </a:rPr>
              <a:t>PrEP</a:t>
            </a:r>
            <a:r>
              <a:rPr lang="en-US" sz="2000" b="1" dirty="0">
                <a:solidFill>
                  <a:srgbClr val="0070C0"/>
                </a:solidFill>
              </a:rPr>
              <a:t> is essential for HIV protection</a:t>
            </a:r>
            <a:r>
              <a:rPr lang="en-US" sz="2000"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15878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2742" y="2590800"/>
            <a:ext cx="7943088" cy="3197422"/>
          </a:xfrm>
        </p:spPr>
        <p:txBody>
          <a:bodyPr>
            <a:normAutofit/>
          </a:bodyPr>
          <a:lstStyle/>
          <a:p>
            <a:r>
              <a:rPr lang="en-US" sz="2400" dirty="0" smtClean="0"/>
              <a:t>START sub-study</a:t>
            </a:r>
          </a:p>
          <a:p>
            <a:r>
              <a:rPr lang="en-US" sz="2400" dirty="0" smtClean="0"/>
              <a:t>Link </a:t>
            </a:r>
            <a:r>
              <a:rPr lang="en-US" sz="2400" dirty="0"/>
              <a:t>between biomarkers of </a:t>
            </a:r>
            <a:r>
              <a:rPr lang="en-US" sz="2400" dirty="0" smtClean="0"/>
              <a:t>immune activation </a:t>
            </a:r>
            <a:r>
              <a:rPr lang="en-US" sz="2400" dirty="0"/>
              <a:t>and end-organ disease during treated HIV </a:t>
            </a:r>
            <a:r>
              <a:rPr lang="en-US" sz="2400" dirty="0" smtClean="0"/>
              <a:t>infection</a:t>
            </a:r>
          </a:p>
          <a:p>
            <a:r>
              <a:rPr lang="en-US" sz="2400" dirty="0" smtClean="0"/>
              <a:t>Impact </a:t>
            </a:r>
            <a:r>
              <a:rPr lang="en-US" sz="2400" dirty="0"/>
              <a:t>of early ART initiation on </a:t>
            </a:r>
            <a:r>
              <a:rPr lang="en-US" sz="2400" dirty="0" smtClean="0"/>
              <a:t>both immune </a:t>
            </a:r>
            <a:r>
              <a:rPr lang="en-US" sz="2400" dirty="0"/>
              <a:t>activation and non–AIDS-related and </a:t>
            </a:r>
            <a:r>
              <a:rPr lang="en-US" sz="2400" dirty="0" smtClean="0"/>
              <a:t>AIDS-related morbidity</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6619875" cy="160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239000" y="6550223"/>
            <a:ext cx="1766830" cy="307777"/>
          </a:xfrm>
          <a:prstGeom prst="rect">
            <a:avLst/>
          </a:prstGeom>
          <a:noFill/>
        </p:spPr>
        <p:txBody>
          <a:bodyPr wrap="none" rtlCol="0">
            <a:spAutoFit/>
          </a:bodyPr>
          <a:lstStyle/>
          <a:p>
            <a:r>
              <a:rPr lang="fr-FR" sz="1400" i="1" dirty="0" smtClean="0"/>
              <a:t>Hunt et al. JID 2016</a:t>
            </a:r>
            <a:endParaRPr lang="fr-FR" sz="1400" i="1" dirty="0"/>
          </a:p>
        </p:txBody>
      </p:sp>
    </p:spTree>
    <p:extLst>
      <p:ext uri="{BB962C8B-B14F-4D97-AF65-F5344CB8AC3E}">
        <p14:creationId xmlns:p14="http://schemas.microsoft.com/office/powerpoint/2010/main" val="230769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71600"/>
            <a:ext cx="8167630" cy="5332511"/>
          </a:xfrm>
        </p:spPr>
        <p:txBody>
          <a:bodyPr>
            <a:normAutofit fontScale="92500" lnSpcReduction="20000"/>
          </a:bodyPr>
          <a:lstStyle/>
          <a:p>
            <a:r>
              <a:rPr lang="en-US" sz="2400" b="1" dirty="0" smtClean="0">
                <a:solidFill>
                  <a:srgbClr val="0070C0"/>
                </a:solidFill>
              </a:rPr>
              <a:t>Innate immunity: strongest predictors of morbidity and mortality</a:t>
            </a:r>
          </a:p>
          <a:p>
            <a:pPr lvl="1">
              <a:buFont typeface="Wingdings" panose="05000000000000000000" pitchFamily="2" charset="2"/>
              <a:buChar char="§"/>
            </a:pPr>
            <a:r>
              <a:rPr lang="en-US" sz="2000" dirty="0" smtClean="0"/>
              <a:t>IL6, </a:t>
            </a:r>
            <a:r>
              <a:rPr lang="en-US" sz="2000" dirty="0" err="1" smtClean="0"/>
              <a:t>Ddimer</a:t>
            </a:r>
            <a:r>
              <a:rPr lang="en-US" sz="2000" dirty="0" smtClean="0"/>
              <a:t> (SMART), Fibrinogen, sTNFR1, hs-CRPsCD14, IDO, I-FABP</a:t>
            </a:r>
          </a:p>
          <a:p>
            <a:pPr marL="402336" lvl="1" indent="0">
              <a:buNone/>
            </a:pPr>
            <a:r>
              <a:rPr lang="en-US" sz="2000" dirty="0" smtClean="0">
                <a:sym typeface="Wingdings" panose="05000000000000000000" pitchFamily="2" charset="2"/>
              </a:rPr>
              <a:t>			 association mortality &gt; general population</a:t>
            </a:r>
          </a:p>
          <a:p>
            <a:pPr lvl="1">
              <a:buFont typeface="Wingdings" panose="05000000000000000000" pitchFamily="2" charset="2"/>
              <a:buChar char="§"/>
            </a:pPr>
            <a:r>
              <a:rPr lang="en-US" sz="2000" dirty="0" smtClean="0">
                <a:sym typeface="Wingdings" panose="05000000000000000000" pitchFamily="2" charset="2"/>
              </a:rPr>
              <a:t> </a:t>
            </a:r>
            <a:r>
              <a:rPr lang="en-US" sz="2000" dirty="0" err="1" smtClean="0">
                <a:sym typeface="Wingdings" panose="05000000000000000000" pitchFamily="2" charset="2"/>
              </a:rPr>
              <a:t>Ddimer</a:t>
            </a:r>
            <a:r>
              <a:rPr lang="en-US" sz="2000" dirty="0" smtClean="0">
                <a:sym typeface="Wingdings" panose="05000000000000000000" pitchFamily="2" charset="2"/>
              </a:rPr>
              <a:t> (monocytes) // CVD</a:t>
            </a:r>
          </a:p>
          <a:p>
            <a:pPr lvl="1">
              <a:buFont typeface="Wingdings" panose="05000000000000000000" pitchFamily="2" charset="2"/>
              <a:buChar char="§"/>
            </a:pPr>
            <a:r>
              <a:rPr lang="en-US" sz="2000" dirty="0" smtClean="0">
                <a:sym typeface="Wingdings" panose="05000000000000000000" pitchFamily="2" charset="2"/>
              </a:rPr>
              <a:t> Inflammation-activation // lymphoma, Non-AIDS defining cancer</a:t>
            </a:r>
          </a:p>
          <a:p>
            <a:pPr lvl="1">
              <a:buFont typeface="Wingdings" panose="05000000000000000000" pitchFamily="2" charset="2"/>
              <a:buChar char="§"/>
            </a:pPr>
            <a:r>
              <a:rPr lang="en-US" sz="2000" dirty="0" smtClean="0">
                <a:sym typeface="Wingdings" panose="05000000000000000000" pitchFamily="2" charset="2"/>
              </a:rPr>
              <a:t> Innate:  osteoporosis, diabetes renal disease, COPD, bacterial pneumonia, neurocognitive dysfunction, depression, frailty</a:t>
            </a:r>
          </a:p>
          <a:p>
            <a:r>
              <a:rPr lang="en-US" sz="2400" b="1" dirty="0" smtClean="0">
                <a:solidFill>
                  <a:srgbClr val="0070C0"/>
                </a:solidFill>
                <a:sym typeface="Wingdings" panose="05000000000000000000" pitchFamily="2" charset="2"/>
              </a:rPr>
              <a:t>Adaptive immune defects: </a:t>
            </a:r>
            <a:r>
              <a:rPr lang="en-US" sz="2400" b="1" dirty="0">
                <a:solidFill>
                  <a:srgbClr val="0070C0"/>
                </a:solidFill>
              </a:rPr>
              <a:t>predictors of morbidity and </a:t>
            </a:r>
            <a:r>
              <a:rPr lang="en-US" sz="2400" b="1" dirty="0" smtClean="0">
                <a:solidFill>
                  <a:srgbClr val="0070C0"/>
                </a:solidFill>
              </a:rPr>
              <a:t>mortality</a:t>
            </a:r>
            <a:r>
              <a:rPr lang="en-US" sz="2400" b="1" dirty="0" smtClean="0"/>
              <a:t> </a:t>
            </a:r>
          </a:p>
          <a:p>
            <a:pPr lvl="1">
              <a:buFont typeface="Wingdings" panose="05000000000000000000" pitchFamily="2" charset="2"/>
              <a:buChar char="§"/>
            </a:pPr>
            <a:r>
              <a:rPr lang="en-US" sz="2000" dirty="0"/>
              <a:t>T-cell activation </a:t>
            </a:r>
            <a:r>
              <a:rPr lang="en-US" sz="2000" dirty="0" smtClean="0"/>
              <a:t>: effect  </a:t>
            </a:r>
            <a:r>
              <a:rPr lang="en-US" sz="2000" dirty="0"/>
              <a:t>in resource-limited </a:t>
            </a:r>
            <a:r>
              <a:rPr lang="en-US" sz="2000" dirty="0" smtClean="0"/>
              <a:t>settings (&gt; death /infectious complications…)</a:t>
            </a:r>
            <a:r>
              <a:rPr lang="en-US" sz="2000" dirty="0"/>
              <a:t> </a:t>
            </a:r>
            <a:r>
              <a:rPr lang="en-US" sz="2000" dirty="0" smtClean="0"/>
              <a:t>&gt; North countries</a:t>
            </a:r>
          </a:p>
          <a:p>
            <a:pPr lvl="1">
              <a:buFont typeface="Wingdings" panose="05000000000000000000" pitchFamily="2" charset="2"/>
              <a:buChar char="§"/>
            </a:pPr>
            <a:r>
              <a:rPr lang="en-US" sz="2000" dirty="0" smtClean="0"/>
              <a:t> CD4/CD8 </a:t>
            </a:r>
          </a:p>
          <a:p>
            <a:pPr lvl="1">
              <a:buFont typeface="Wingdings" panose="05000000000000000000" pitchFamily="2" charset="2"/>
              <a:buChar char="§"/>
            </a:pPr>
            <a:r>
              <a:rPr lang="en-US" sz="2000" dirty="0" smtClean="0"/>
              <a:t>T senescence (telomere length, % CD28-57+):  predict mortality in general population,  failed to predict mortality/frailty in  treated-PVVIH</a:t>
            </a:r>
          </a:p>
          <a:p>
            <a:r>
              <a:rPr lang="en-US" sz="2400" b="1" dirty="0" smtClean="0">
                <a:solidFill>
                  <a:srgbClr val="0070C0"/>
                </a:solidFill>
              </a:rPr>
              <a:t>Abnormal immune activation persists even in patients who initiate HAART early</a:t>
            </a:r>
          </a:p>
          <a:p>
            <a:pPr lvl="1">
              <a:buFont typeface="Wingdings" panose="05000000000000000000" pitchFamily="2" charset="2"/>
              <a:buChar char="§"/>
            </a:pPr>
            <a:r>
              <a:rPr lang="en-US" sz="2000" dirty="0" smtClean="0"/>
              <a:t>Late initiated … low nadir</a:t>
            </a:r>
          </a:p>
          <a:p>
            <a:pPr lvl="1">
              <a:buFont typeface="Wingdings" panose="05000000000000000000" pitchFamily="2" charset="2"/>
              <a:buChar char="§"/>
            </a:pPr>
            <a:r>
              <a:rPr lang="en-US" sz="2000" dirty="0" smtClean="0"/>
              <a:t>Very early initiated: lower AI set point, but remain abnormally high</a:t>
            </a:r>
          </a:p>
          <a:p>
            <a:endParaRPr lang="fr-FR"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4411" y="228600"/>
            <a:ext cx="2822864"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239000" y="6550223"/>
            <a:ext cx="1766830" cy="307777"/>
          </a:xfrm>
          <a:prstGeom prst="rect">
            <a:avLst/>
          </a:prstGeom>
          <a:noFill/>
        </p:spPr>
        <p:txBody>
          <a:bodyPr wrap="none" rtlCol="0">
            <a:spAutoFit/>
          </a:bodyPr>
          <a:lstStyle/>
          <a:p>
            <a:r>
              <a:rPr lang="fr-FR" sz="1400" i="1" dirty="0" smtClean="0"/>
              <a:t>Hunt et al. JID 2016</a:t>
            </a:r>
            <a:endParaRPr lang="fr-FR" sz="1400" i="1" dirty="0"/>
          </a:p>
        </p:txBody>
      </p:sp>
    </p:spTree>
    <p:extLst>
      <p:ext uri="{BB962C8B-B14F-4D97-AF65-F5344CB8AC3E}">
        <p14:creationId xmlns:p14="http://schemas.microsoft.com/office/powerpoint/2010/main" val="4174211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29384</TotalTime>
  <Words>6831</Words>
  <Application>Microsoft Office PowerPoint</Application>
  <PresentationFormat>Affichage à l'écran (4:3)</PresentationFormat>
  <Paragraphs>273</Paragraphs>
  <Slides>18</Slides>
  <Notes>14</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Solstice</vt:lpstr>
      <vt:lpstr>Table ronde Comorbidités Immunologie et VIH</vt:lpstr>
      <vt:lpstr>PREP and HIV-specific immune response</vt:lpstr>
      <vt:lpstr>Présentation PowerPoint</vt:lpstr>
      <vt:lpstr>Présentation PowerPoint</vt:lpstr>
      <vt:lpstr>Présentation PowerPoint</vt:lpstr>
      <vt:lpstr>Présentation PowerPoint</vt:lpstr>
      <vt:lpstr>CONCLUSION</vt:lpstr>
      <vt:lpstr>Présentation PowerPoint</vt:lpstr>
      <vt:lpstr>Présentation PowerPoint</vt:lpstr>
      <vt:lpstr>WHY DO SOME BUT NOT ALL INFLAMMATION ASSOCIATED MORBIDITIES DECLINE WITH EARLY ART INITIATION?</vt:lpstr>
      <vt:lpstr>Présentation PowerPoint</vt:lpstr>
      <vt:lpstr>Why might some inflammation-associated diseases fail to develop during the duration of the START trial if a persistent inflammatory state is established within the first few weeks of HIV infection?</vt:lpstr>
      <vt:lpstr>Cost of noninfectious comorbidities in patients with HIV</vt:lpstr>
      <vt:lpstr>Chronic health conditions in Medicare beneficiaries 65 years and older with HIV infection.</vt:lpstr>
      <vt:lpstr>Présentation PowerPoint</vt:lpstr>
      <vt:lpstr>Présentation PowerPoint</vt:lpstr>
      <vt:lpstr>Présentation PowerPoint</vt:lpstr>
      <vt:lpstr>Researchers Confront an Epidemic of Loneliness By KATIE HAFNER SEPT. 5, 2016  </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Shadi Eskaf</dc:creator>
  <cp:lastModifiedBy>PELLEGRIN Isabelle</cp:lastModifiedBy>
  <cp:revision>585</cp:revision>
  <cp:lastPrinted>2016-10-10T15:04:04Z</cp:lastPrinted>
  <dcterms:created xsi:type="dcterms:W3CDTF">2014-04-26T03:08:12Z</dcterms:created>
  <dcterms:modified xsi:type="dcterms:W3CDTF">2016-10-15T14:29:41Z</dcterms:modified>
</cp:coreProperties>
</file>