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wdp" ContentType="image/vnd.ms-photo"/>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685" r:id="rId2"/>
  </p:sldMasterIdLst>
  <p:notesMasterIdLst>
    <p:notesMasterId r:id="rId39"/>
  </p:notesMasterIdLst>
  <p:sldIdLst>
    <p:sldId id="290" r:id="rId3"/>
    <p:sldId id="291" r:id="rId4"/>
    <p:sldId id="292" r:id="rId5"/>
    <p:sldId id="293" r:id="rId6"/>
    <p:sldId id="294" r:id="rId7"/>
    <p:sldId id="295" r:id="rId8"/>
    <p:sldId id="296" r:id="rId9"/>
    <p:sldId id="297" r:id="rId10"/>
    <p:sldId id="298" r:id="rId11"/>
    <p:sldId id="299" r:id="rId12"/>
    <p:sldId id="300" r:id="rId13"/>
    <p:sldId id="301" r:id="rId14"/>
    <p:sldId id="302" r:id="rId15"/>
    <p:sldId id="303" r:id="rId16"/>
    <p:sldId id="304" r:id="rId17"/>
    <p:sldId id="305" r:id="rId18"/>
    <p:sldId id="306" r:id="rId19"/>
    <p:sldId id="307" r:id="rId20"/>
    <p:sldId id="308" r:id="rId21"/>
    <p:sldId id="309" r:id="rId22"/>
    <p:sldId id="310" r:id="rId23"/>
    <p:sldId id="311" r:id="rId24"/>
    <p:sldId id="312" r:id="rId25"/>
    <p:sldId id="313" r:id="rId26"/>
    <p:sldId id="314" r:id="rId27"/>
    <p:sldId id="315" r:id="rId28"/>
    <p:sldId id="316" r:id="rId29"/>
    <p:sldId id="317" r:id="rId30"/>
    <p:sldId id="318" r:id="rId31"/>
    <p:sldId id="319" r:id="rId32"/>
    <p:sldId id="320" r:id="rId33"/>
    <p:sldId id="321" r:id="rId34"/>
    <p:sldId id="322" r:id="rId35"/>
    <p:sldId id="323" r:id="rId36"/>
    <p:sldId id="324" r:id="rId37"/>
    <p:sldId id="325" r:id="rId38"/>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1480" y="-68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notesMaster" Target="notesMasters/notesMaster1.xml"/><Relationship Id="rId40" Type="http://schemas.openxmlformats.org/officeDocument/2006/relationships/printerSettings" Target="printerSettings/printerSettings1.bin"/><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4CFD90E-1AE3-47C7-91B1-A5477031D2D5}" type="datetimeFigureOut">
              <a:rPr lang="fr-FR" smtClean="0"/>
              <a:t>13/09/15</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42B8881-A569-4632-A218-915C3A8CC3A9}" type="slidenum">
              <a:rPr lang="fr-FR" smtClean="0"/>
              <a:t>‹#›</a:t>
            </a:fld>
            <a:endParaRPr lang="fr-FR"/>
          </a:p>
        </p:txBody>
      </p:sp>
    </p:spTree>
    <p:extLst>
      <p:ext uri="{BB962C8B-B14F-4D97-AF65-F5344CB8AC3E}">
        <p14:creationId xmlns:p14="http://schemas.microsoft.com/office/powerpoint/2010/main" val="35912255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Espace réservé de l'image des diapositives 1"/>
          <p:cNvSpPr>
            <a:spLocks noGrp="1" noRot="1" noChangeAspect="1"/>
          </p:cNvSpPr>
          <p:nvPr>
            <p:ph type="sldImg"/>
          </p:nvPr>
        </p:nvSpPr>
        <p:spPr>
          <a:ln/>
        </p:spPr>
      </p:sp>
      <p:sp>
        <p:nvSpPr>
          <p:cNvPr id="41986" name="Espace réservé des commentaires 2"/>
          <p:cNvSpPr>
            <a:spLocks noGrp="1"/>
          </p:cNvSpPr>
          <p:nvPr>
            <p:ph type="body" idx="1"/>
          </p:nvPr>
        </p:nvSpPr>
        <p:spPr>
          <a:noFill/>
          <a:ln/>
        </p:spPr>
        <p:txBody>
          <a:bodyPr/>
          <a:lstStyle/>
          <a:p>
            <a:pPr eaLnBrk="1" hangingPunct="1"/>
            <a:endParaRPr lang="fr-FR" smtClean="0"/>
          </a:p>
        </p:txBody>
      </p:sp>
      <p:sp>
        <p:nvSpPr>
          <p:cNvPr id="41987" name="Espace réservé du numéro de diapositive 3"/>
          <p:cNvSpPr>
            <a:spLocks noGrp="1"/>
          </p:cNvSpPr>
          <p:nvPr>
            <p:ph type="sldNum" sz="quarter" idx="5"/>
          </p:nvPr>
        </p:nvSpPr>
        <p:spPr>
          <a:noFill/>
        </p:spPr>
        <p:txBody>
          <a:bodyPr/>
          <a:lstStyle/>
          <a:p>
            <a:fld id="{62AEE33C-288A-471A-A4BE-827F9E8D75DD}" type="slidenum">
              <a:rPr lang="fr-FR" smtClean="0">
                <a:solidFill>
                  <a:prstClr val="black"/>
                </a:solidFill>
              </a:rPr>
              <a:pPr/>
              <a:t>3</a:t>
            </a:fld>
            <a:endParaRPr lang="fr-FR" smtClean="0">
              <a:solidFill>
                <a:prstClr val="black"/>
              </a:solidFill>
            </a:endParaRPr>
          </a:p>
        </p:txBody>
      </p:sp>
    </p:spTree>
    <p:extLst>
      <p:ext uri="{BB962C8B-B14F-4D97-AF65-F5344CB8AC3E}">
        <p14:creationId xmlns:p14="http://schemas.microsoft.com/office/powerpoint/2010/main" val="22634536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A3D1FF63-BF21-4DE8-A9A7-3C303B94F879}" type="slidenum">
              <a:rPr lang="fr-FR" smtClean="0">
                <a:solidFill>
                  <a:prstClr val="black"/>
                </a:solidFill>
              </a:rPr>
              <a:pPr/>
              <a:t>22</a:t>
            </a:fld>
            <a:endParaRPr lang="fr-FR">
              <a:solidFill>
                <a:prstClr val="black"/>
              </a:solidFill>
            </a:endParaRPr>
          </a:p>
        </p:txBody>
      </p:sp>
    </p:spTree>
    <p:extLst>
      <p:ext uri="{BB962C8B-B14F-4D97-AF65-F5344CB8AC3E}">
        <p14:creationId xmlns:p14="http://schemas.microsoft.com/office/powerpoint/2010/main" val="38069296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Espace réservé de l'image des diapositives 1"/>
          <p:cNvSpPr>
            <a:spLocks noGrp="1" noRot="1" noChangeAspect="1"/>
          </p:cNvSpPr>
          <p:nvPr>
            <p:ph type="sldImg"/>
          </p:nvPr>
        </p:nvSpPr>
        <p:spPr>
          <a:ln/>
        </p:spPr>
      </p:sp>
      <p:sp>
        <p:nvSpPr>
          <p:cNvPr id="67586" name="Espace réservé des commentaires 2"/>
          <p:cNvSpPr>
            <a:spLocks noGrp="1"/>
          </p:cNvSpPr>
          <p:nvPr>
            <p:ph type="body" idx="1"/>
          </p:nvPr>
        </p:nvSpPr>
        <p:spPr>
          <a:noFill/>
          <a:ln/>
        </p:spPr>
        <p:txBody>
          <a:bodyPr/>
          <a:lstStyle/>
          <a:p>
            <a:pPr eaLnBrk="1" hangingPunct="1"/>
            <a:endParaRPr lang="fr-FR" smtClean="0"/>
          </a:p>
        </p:txBody>
      </p:sp>
      <p:sp>
        <p:nvSpPr>
          <p:cNvPr id="67587" name="Espace réservé du numéro de diapositive 3"/>
          <p:cNvSpPr>
            <a:spLocks noGrp="1"/>
          </p:cNvSpPr>
          <p:nvPr>
            <p:ph type="sldNum" sz="quarter" idx="5"/>
          </p:nvPr>
        </p:nvSpPr>
        <p:spPr>
          <a:noFill/>
        </p:spPr>
        <p:txBody>
          <a:bodyPr/>
          <a:lstStyle/>
          <a:p>
            <a:fld id="{462D41B0-D965-4739-9518-04B5A0902C94}" type="slidenum">
              <a:rPr lang="fr-FR" smtClean="0">
                <a:solidFill>
                  <a:prstClr val="black"/>
                </a:solidFill>
              </a:rPr>
              <a:pPr/>
              <a:t>24</a:t>
            </a:fld>
            <a:endParaRPr lang="fr-FR" smtClean="0">
              <a:solidFill>
                <a:prstClr val="black"/>
              </a:solidFill>
            </a:endParaRPr>
          </a:p>
        </p:txBody>
      </p:sp>
    </p:spTree>
    <p:extLst>
      <p:ext uri="{BB962C8B-B14F-4D97-AF65-F5344CB8AC3E}">
        <p14:creationId xmlns:p14="http://schemas.microsoft.com/office/powerpoint/2010/main" val="4609726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540D24D-9033-4BCD-A0DB-C187698C0046}" type="slidenum">
              <a:rPr lang="fr-FR" smtClean="0">
                <a:solidFill>
                  <a:prstClr val="black"/>
                </a:solidFill>
              </a:rPr>
              <a:pPr/>
              <a:t>25</a:t>
            </a:fld>
            <a:endParaRPr lang="fr-FR">
              <a:solidFill>
                <a:prstClr val="black"/>
              </a:solidFill>
            </a:endParaRPr>
          </a:p>
        </p:txBody>
      </p:sp>
    </p:spTree>
    <p:extLst>
      <p:ext uri="{BB962C8B-B14F-4D97-AF65-F5344CB8AC3E}">
        <p14:creationId xmlns:p14="http://schemas.microsoft.com/office/powerpoint/2010/main" val="3593665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Espace réservé de l'image des diapositives 1"/>
          <p:cNvSpPr>
            <a:spLocks noGrp="1" noRot="1" noChangeAspect="1"/>
          </p:cNvSpPr>
          <p:nvPr>
            <p:ph type="sldImg"/>
          </p:nvPr>
        </p:nvSpPr>
        <p:spPr>
          <a:ln/>
        </p:spPr>
      </p:sp>
      <p:sp>
        <p:nvSpPr>
          <p:cNvPr id="69634" name="Espace réservé des commentaires 2"/>
          <p:cNvSpPr>
            <a:spLocks noGrp="1"/>
          </p:cNvSpPr>
          <p:nvPr>
            <p:ph type="body" idx="1"/>
          </p:nvPr>
        </p:nvSpPr>
        <p:spPr>
          <a:noFill/>
          <a:ln/>
        </p:spPr>
        <p:txBody>
          <a:bodyPr/>
          <a:lstStyle/>
          <a:p>
            <a:pPr eaLnBrk="1" hangingPunct="1"/>
            <a:r>
              <a:rPr lang="fr-FR" smtClean="0"/>
              <a:t>Intérêt et sensibilisation plus fort des HSH pr AT</a:t>
            </a:r>
          </a:p>
        </p:txBody>
      </p:sp>
      <p:sp>
        <p:nvSpPr>
          <p:cNvPr id="69635" name="Espace réservé du numéro de diapositive 3"/>
          <p:cNvSpPr>
            <a:spLocks noGrp="1"/>
          </p:cNvSpPr>
          <p:nvPr>
            <p:ph type="sldNum" sz="quarter" idx="5"/>
          </p:nvPr>
        </p:nvSpPr>
        <p:spPr>
          <a:noFill/>
        </p:spPr>
        <p:txBody>
          <a:bodyPr/>
          <a:lstStyle/>
          <a:p>
            <a:fld id="{846882E8-5A79-494F-BA4C-3FBDBC111A00}" type="slidenum">
              <a:rPr lang="fr-FR" smtClean="0">
                <a:solidFill>
                  <a:prstClr val="black"/>
                </a:solidFill>
              </a:rPr>
              <a:pPr/>
              <a:t>26</a:t>
            </a:fld>
            <a:endParaRPr lang="fr-FR" smtClean="0">
              <a:solidFill>
                <a:prstClr val="black"/>
              </a:solidFill>
            </a:endParaRPr>
          </a:p>
        </p:txBody>
      </p:sp>
    </p:spTree>
    <p:extLst>
      <p:ext uri="{BB962C8B-B14F-4D97-AF65-F5344CB8AC3E}">
        <p14:creationId xmlns:p14="http://schemas.microsoft.com/office/powerpoint/2010/main" val="37344635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3D1FF63-BF21-4DE8-A9A7-3C303B94F879}" type="slidenum">
              <a:rPr lang="fr-FR" smtClean="0">
                <a:solidFill>
                  <a:prstClr val="black"/>
                </a:solidFill>
              </a:rPr>
              <a:pPr/>
              <a:t>29</a:t>
            </a:fld>
            <a:endParaRPr lang="fr-FR">
              <a:solidFill>
                <a:prstClr val="black"/>
              </a:solidFill>
            </a:endParaRPr>
          </a:p>
        </p:txBody>
      </p:sp>
    </p:spTree>
    <p:extLst>
      <p:ext uri="{BB962C8B-B14F-4D97-AF65-F5344CB8AC3E}">
        <p14:creationId xmlns:p14="http://schemas.microsoft.com/office/powerpoint/2010/main" val="18532210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A3D1FF63-BF21-4DE8-A9A7-3C303B94F879}" type="slidenum">
              <a:rPr lang="fr-FR" smtClean="0">
                <a:solidFill>
                  <a:prstClr val="black"/>
                </a:solidFill>
              </a:rPr>
              <a:pPr/>
              <a:t>4</a:t>
            </a:fld>
            <a:endParaRPr lang="fr-FR">
              <a:solidFill>
                <a:prstClr val="black"/>
              </a:solidFill>
            </a:endParaRPr>
          </a:p>
        </p:txBody>
      </p:sp>
    </p:spTree>
    <p:extLst>
      <p:ext uri="{BB962C8B-B14F-4D97-AF65-F5344CB8AC3E}">
        <p14:creationId xmlns:p14="http://schemas.microsoft.com/office/powerpoint/2010/main" val="9344560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a:off x="3884613" y="8685213"/>
            <a:ext cx="2971800" cy="4572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lIns="90000" tIns="46800" rIns="90000" bIns="46800" anchor="b" compatLnSpc="0"/>
          <a:lstStyle/>
          <a:p>
            <a:pPr algn="r">
              <a:defRPr/>
            </a:pPr>
            <a:fld id="{3E236873-4055-410B-87C2-90F07DFAAE4A}" type="slidenum">
              <a:rPr lang="fr-FR" sz="1200">
                <a:solidFill>
                  <a:prstClr val="black"/>
                </a:solidFill>
                <a:latin typeface="Arial" pitchFamily="18"/>
                <a:ea typeface="Arial Unicode MS" pitchFamily="2"/>
                <a:cs typeface="Tahoma" pitchFamily="2"/>
              </a:rPr>
              <a:pPr algn="r">
                <a:defRPr/>
              </a:pPr>
              <a:t>5</a:t>
            </a:fld>
            <a:endParaRPr lang="fr-FR" sz="1200">
              <a:solidFill>
                <a:prstClr val="black"/>
              </a:solidFill>
              <a:latin typeface="Arial" pitchFamily="18"/>
              <a:ea typeface="Arial Unicode MS" pitchFamily="2"/>
              <a:cs typeface="Tahoma" pitchFamily="2"/>
            </a:endParaRPr>
          </a:p>
        </p:txBody>
      </p:sp>
      <p:sp>
        <p:nvSpPr>
          <p:cNvPr id="3" name="Slide Image Placeholder 2"/>
          <p:cNvSpPr>
            <a:spLocks noGrp="1" noRot="1" noChangeAspect="1"/>
          </p:cNvSpPr>
          <p:nvPr>
            <p:ph type="sldImg"/>
          </p:nvPr>
        </p:nvSpPr>
        <p:spPr>
          <a:xfrm>
            <a:off x="1143000" y="685800"/>
            <a:ext cx="4572000" cy="3429000"/>
          </a:xfrm>
        </p:spPr>
        <p:style>
          <a:lnRef idx="2">
            <a:schemeClr val="accent1">
              <a:shade val="50000"/>
            </a:schemeClr>
          </a:lnRef>
          <a:fillRef idx="1">
            <a:schemeClr val="accent1"/>
          </a:fillRef>
          <a:effectRef idx="0">
            <a:schemeClr val="accent1"/>
          </a:effectRef>
          <a:fontRef idx="minor">
            <a:schemeClr val="lt1"/>
          </a:fontRef>
        </p:style>
      </p:sp>
      <p:sp>
        <p:nvSpPr>
          <p:cNvPr id="35844" name="Notes Placeholder 3"/>
          <p:cNvSpPr txBox="1">
            <a:spLocks noGrp="1"/>
          </p:cNvSpPr>
          <p:nvPr>
            <p:ph type="body" sz="quarter" idx="1"/>
          </p:nvPr>
        </p:nvSpPr>
        <p:spPr>
          <a:xfrm>
            <a:off x="685800" y="4343400"/>
            <a:ext cx="5486400" cy="4114800"/>
          </a:xfrm>
          <a:solidFill>
            <a:srgbClr val="FFFFFF"/>
          </a:solidFill>
          <a:ln w="9360">
            <a:solidFill>
              <a:srgbClr val="000000"/>
            </a:solidFill>
            <a:miter lim="800000"/>
            <a:headEnd/>
            <a:tailEnd/>
          </a:ln>
        </p:spPr>
        <p:txBody>
          <a:bodyPr wrap="none" lIns="90000" tIns="46800" rIns="90000" bIns="46800" anchor="ctr">
            <a:spAutoFit/>
          </a:bodyPr>
          <a:lstStyle/>
          <a:p>
            <a:pPr eaLnBrk="1"/>
            <a:r>
              <a:rPr lang="fr-FR" altLang="fr-FR" dirty="0" smtClean="0">
                <a:latin typeface="Times New Roman" pitchFamily="18" charset="0"/>
                <a:ea typeface="Arial Unicode MS" pitchFamily="34" charset="-128"/>
                <a:cs typeface="Tahoma" pitchFamily="34" charset="0"/>
              </a:rPr>
              <a:t>J’ai refait l’expérience aujourd’hui, même avec « autotest VIH » et il n’y a pas tant de liens commerciaux qu’à l’époque</a:t>
            </a:r>
            <a:endParaRPr altLang="fr-FR" dirty="0" smtClean="0">
              <a:latin typeface="Times New Roman" pitchFamily="18" charset="0"/>
              <a:ea typeface="Arial Unicode MS" pitchFamily="34" charset="-128"/>
              <a:cs typeface="Tahoma" pitchFamily="34" charset="0"/>
            </a:endParaRPr>
          </a:p>
        </p:txBody>
      </p:sp>
    </p:spTree>
    <p:extLst>
      <p:ext uri="{BB962C8B-B14F-4D97-AF65-F5344CB8AC3E}">
        <p14:creationId xmlns:p14="http://schemas.microsoft.com/office/powerpoint/2010/main" val="6282811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a:off x="3884613" y="8685213"/>
            <a:ext cx="2971800" cy="4572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lIns="90000" tIns="46800" rIns="90000" bIns="46800" anchor="b" compatLnSpc="0"/>
          <a:lstStyle/>
          <a:p>
            <a:pPr algn="r">
              <a:defRPr/>
            </a:pPr>
            <a:fld id="{D09C111A-F6D5-4BF4-ADC6-DB69FF28B56A}" type="slidenum">
              <a:rPr lang="fr-FR" sz="1200">
                <a:solidFill>
                  <a:prstClr val="black"/>
                </a:solidFill>
                <a:latin typeface="Arial" pitchFamily="18"/>
                <a:ea typeface="Arial Unicode MS" pitchFamily="2"/>
                <a:cs typeface="Tahoma" pitchFamily="2"/>
              </a:rPr>
              <a:pPr algn="r">
                <a:defRPr/>
              </a:pPr>
              <a:t>6</a:t>
            </a:fld>
            <a:endParaRPr lang="fr-FR" sz="1200">
              <a:solidFill>
                <a:prstClr val="black"/>
              </a:solidFill>
              <a:latin typeface="Arial" pitchFamily="18"/>
              <a:ea typeface="Arial Unicode MS" pitchFamily="2"/>
              <a:cs typeface="Tahoma" pitchFamily="2"/>
            </a:endParaRPr>
          </a:p>
        </p:txBody>
      </p:sp>
      <p:sp>
        <p:nvSpPr>
          <p:cNvPr id="3" name="Slide Image Placeholder 2"/>
          <p:cNvSpPr>
            <a:spLocks noGrp="1" noRot="1" noChangeAspect="1"/>
          </p:cNvSpPr>
          <p:nvPr>
            <p:ph type="sldImg"/>
          </p:nvPr>
        </p:nvSpPr>
        <p:spPr>
          <a:xfrm>
            <a:off x="1143000" y="685800"/>
            <a:ext cx="4572000" cy="3429000"/>
          </a:xfrm>
        </p:spPr>
        <p:style>
          <a:lnRef idx="2">
            <a:schemeClr val="accent1">
              <a:shade val="50000"/>
            </a:schemeClr>
          </a:lnRef>
          <a:fillRef idx="1">
            <a:schemeClr val="accent1"/>
          </a:fillRef>
          <a:effectRef idx="0">
            <a:schemeClr val="accent1"/>
          </a:effectRef>
          <a:fontRef idx="minor">
            <a:schemeClr val="lt1"/>
          </a:fontRef>
        </p:style>
      </p:sp>
      <p:sp>
        <p:nvSpPr>
          <p:cNvPr id="37892" name="Notes Placeholder 3"/>
          <p:cNvSpPr txBox="1">
            <a:spLocks noGrp="1"/>
          </p:cNvSpPr>
          <p:nvPr>
            <p:ph type="body" sz="quarter" idx="1"/>
          </p:nvPr>
        </p:nvSpPr>
        <p:spPr>
          <a:xfrm>
            <a:off x="685800" y="4343400"/>
            <a:ext cx="5486400" cy="4114800"/>
          </a:xfrm>
          <a:solidFill>
            <a:srgbClr val="FFFFFF"/>
          </a:solidFill>
          <a:ln w="9360">
            <a:solidFill>
              <a:srgbClr val="000000"/>
            </a:solidFill>
            <a:miter lim="800000"/>
            <a:headEnd/>
            <a:tailEnd/>
          </a:ln>
        </p:spPr>
        <p:txBody>
          <a:bodyPr wrap="none" lIns="90000" tIns="46800" rIns="90000" bIns="46800" anchor="ctr">
            <a:spAutoFit/>
          </a:bodyPr>
          <a:lstStyle/>
          <a:p>
            <a:pPr eaLnBrk="1"/>
            <a:endParaRPr altLang="fr-FR" smtClean="0">
              <a:latin typeface="Times New Roman" pitchFamily="18" charset="0"/>
              <a:ea typeface="Arial Unicode MS" pitchFamily="34" charset="-128"/>
              <a:cs typeface="Tahoma" pitchFamily="34" charset="0"/>
            </a:endParaRPr>
          </a:p>
        </p:txBody>
      </p:sp>
    </p:spTree>
    <p:extLst>
      <p:ext uri="{BB962C8B-B14F-4D97-AF65-F5344CB8AC3E}">
        <p14:creationId xmlns:p14="http://schemas.microsoft.com/office/powerpoint/2010/main" val="1666065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A3D1FF63-BF21-4DE8-A9A7-3C303B94F879}" type="slidenum">
              <a:rPr lang="fr-FR" smtClean="0">
                <a:solidFill>
                  <a:prstClr val="black"/>
                </a:solidFill>
              </a:rPr>
              <a:pPr/>
              <a:t>7</a:t>
            </a:fld>
            <a:endParaRPr lang="fr-FR">
              <a:solidFill>
                <a:prstClr val="black"/>
              </a:solidFill>
            </a:endParaRPr>
          </a:p>
        </p:txBody>
      </p:sp>
    </p:spTree>
    <p:extLst>
      <p:ext uri="{BB962C8B-B14F-4D97-AF65-F5344CB8AC3E}">
        <p14:creationId xmlns:p14="http://schemas.microsoft.com/office/powerpoint/2010/main" val="2475833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A3D1FF63-BF21-4DE8-A9A7-3C303B94F879}" type="slidenum">
              <a:rPr lang="fr-FR" smtClean="0">
                <a:solidFill>
                  <a:prstClr val="black"/>
                </a:solidFill>
              </a:rPr>
              <a:pPr/>
              <a:t>8</a:t>
            </a:fld>
            <a:endParaRPr lang="fr-FR">
              <a:solidFill>
                <a:prstClr val="black"/>
              </a:solidFill>
            </a:endParaRPr>
          </a:p>
        </p:txBody>
      </p:sp>
    </p:spTree>
    <p:extLst>
      <p:ext uri="{BB962C8B-B14F-4D97-AF65-F5344CB8AC3E}">
        <p14:creationId xmlns:p14="http://schemas.microsoft.com/office/powerpoint/2010/main" val="36308705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a:noFill/>
        </p:spPr>
        <p:txBody>
          <a:bodyPr/>
          <a:lstStyle/>
          <a:p>
            <a:fld id="{E786CDB5-5B6A-4AFE-B0D7-53EA52AE6337}" type="slidenum">
              <a:rPr lang="en-US" smtClean="0">
                <a:solidFill>
                  <a:prstClr val="black"/>
                </a:solidFill>
                <a:cs typeface="Arial" charset="0"/>
              </a:rPr>
              <a:pPr/>
              <a:t>10</a:t>
            </a:fld>
            <a:endParaRPr lang="en-US" smtClean="0">
              <a:solidFill>
                <a:prstClr val="black"/>
              </a:solidFill>
              <a:cs typeface="Arial" charset="0"/>
            </a:endParaRPr>
          </a:p>
        </p:txBody>
      </p:sp>
      <p:sp>
        <p:nvSpPr>
          <p:cNvPr id="51202" name="Rectangle 2"/>
          <p:cNvSpPr>
            <a:spLocks noGrp="1" noRot="1" noChangeAspect="1" noChangeArrowheads="1" noTextEdit="1"/>
          </p:cNvSpPr>
          <p:nvPr>
            <p:ph type="sldImg"/>
          </p:nvPr>
        </p:nvSpPr>
        <p:spPr>
          <a:xfrm>
            <a:off x="1144588" y="685800"/>
            <a:ext cx="4572000" cy="3429000"/>
          </a:xfrm>
          <a:ln/>
        </p:spPr>
      </p:sp>
      <p:sp>
        <p:nvSpPr>
          <p:cNvPr id="51203" name="Rectangle 3"/>
          <p:cNvSpPr>
            <a:spLocks noGrp="1" noChangeArrowheads="1"/>
          </p:cNvSpPr>
          <p:nvPr>
            <p:ph type="body" idx="1"/>
          </p:nvPr>
        </p:nvSpPr>
        <p:spPr>
          <a:xfrm>
            <a:off x="912813" y="4344988"/>
            <a:ext cx="5032375" cy="4113212"/>
          </a:xfrm>
          <a:noFill/>
          <a:ln/>
        </p:spPr>
        <p:txBody>
          <a:bodyPr/>
          <a:lstStyle/>
          <a:p>
            <a:pPr eaLnBrk="1" hangingPunct="1"/>
            <a:endParaRPr lang="en-US" dirty="0" smtClean="0"/>
          </a:p>
        </p:txBody>
      </p:sp>
    </p:spTree>
    <p:extLst>
      <p:ext uri="{BB962C8B-B14F-4D97-AF65-F5344CB8AC3E}">
        <p14:creationId xmlns:p14="http://schemas.microsoft.com/office/powerpoint/2010/main" val="25582894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txBox="1">
            <a:spLocks noGrp="1"/>
          </p:cNvSpPr>
          <p:nvPr>
            <p:ph type="sldNum" sz="quarter" idx="5"/>
          </p:nvPr>
        </p:nvSpPr>
        <p:spPr>
          <a:ln/>
        </p:spPr>
        <p:txBody>
          <a:bodyPr lIns="0" tIns="0" rIns="0" bIns="0" anchor="b">
            <a:noAutofit/>
          </a:bodyPr>
          <a:lstStyle/>
          <a:p>
            <a:fld id="{25CADB83-73FF-4CBE-9F01-75FE19A43FBD}" type="slidenum">
              <a:rPr>
                <a:solidFill>
                  <a:prstClr val="black"/>
                </a:solidFill>
              </a:rPr>
              <a:pPr/>
              <a:t>13</a:t>
            </a:fld>
            <a:endParaRPr>
              <a:solidFill>
                <a:prstClr val="black"/>
              </a:solidFill>
            </a:endParaRPr>
          </a:p>
        </p:txBody>
      </p:sp>
      <p:sp>
        <p:nvSpPr>
          <p:cNvPr id="2" name="Espace réservé de l'image des diapositives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Espace réservé des commentaires 2"/>
          <p:cNvSpPr txBox="1">
            <a:spLocks noGrp="1"/>
          </p:cNvSpPr>
          <p:nvPr>
            <p:ph type="body" sz="quarter" idx="1"/>
          </p:nvPr>
        </p:nvSpPr>
        <p:spPr>
          <a:xfrm>
            <a:off x="756000" y="5078520"/>
            <a:ext cx="6047640" cy="4721040"/>
          </a:xfrm>
        </p:spPr>
        <p:txBody>
          <a:bodyPr/>
          <a:lstStyle/>
          <a:p>
            <a:endParaRPr lang="fr-FR" dirty="0"/>
          </a:p>
        </p:txBody>
      </p:sp>
    </p:spTree>
    <p:extLst>
      <p:ext uri="{BB962C8B-B14F-4D97-AF65-F5344CB8AC3E}">
        <p14:creationId xmlns:p14="http://schemas.microsoft.com/office/powerpoint/2010/main" val="9747332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A3D1FF63-BF21-4DE8-A9A7-3C303B94F879}" type="slidenum">
              <a:rPr lang="fr-FR" smtClean="0">
                <a:solidFill>
                  <a:prstClr val="black"/>
                </a:solidFill>
              </a:rPr>
              <a:pPr/>
              <a:t>17</a:t>
            </a:fld>
            <a:endParaRPr lang="fr-FR">
              <a:solidFill>
                <a:prstClr val="black"/>
              </a:solidFill>
            </a:endParaRPr>
          </a:p>
        </p:txBody>
      </p:sp>
    </p:spTree>
    <p:extLst>
      <p:ext uri="{BB962C8B-B14F-4D97-AF65-F5344CB8AC3E}">
        <p14:creationId xmlns:p14="http://schemas.microsoft.com/office/powerpoint/2010/main" val="10406723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022A414F-6CF7-48D3-9308-4714E121934E}" type="datetimeFigureOut">
              <a:rPr lang="fr-FR" smtClean="0">
                <a:solidFill>
                  <a:prstClr val="black">
                    <a:tint val="75000"/>
                  </a:prstClr>
                </a:solidFill>
              </a:rPr>
              <a:pPr/>
              <a:t>13/09/15</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7F621905-2B5D-4BEC-99F5-133945BDAB53}"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3894950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22A414F-6CF7-48D3-9308-4714E121934E}" type="datetimeFigureOut">
              <a:rPr lang="fr-FR" smtClean="0">
                <a:solidFill>
                  <a:prstClr val="black">
                    <a:tint val="75000"/>
                  </a:prstClr>
                </a:solidFill>
              </a:rPr>
              <a:pPr/>
              <a:t>13/09/15</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7F621905-2B5D-4BEC-99F5-133945BDAB53}"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6829192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22A414F-6CF7-48D3-9308-4714E121934E}" type="datetimeFigureOut">
              <a:rPr lang="fr-FR" smtClean="0">
                <a:solidFill>
                  <a:prstClr val="black">
                    <a:tint val="75000"/>
                  </a:prstClr>
                </a:solidFill>
              </a:rPr>
              <a:pPr/>
              <a:t>13/09/15</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7F621905-2B5D-4BEC-99F5-133945BDAB53}"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370497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360" y="1121879"/>
            <a:ext cx="6857280" cy="2387771"/>
          </a:xfrm>
        </p:spPr>
        <p:txBody>
          <a:bodyPr anchor="b"/>
          <a:lstStyle>
            <a:lvl1pPr algn="ctr">
              <a:defRPr sz="5443"/>
            </a:lvl1pPr>
          </a:lstStyle>
          <a:p>
            <a:r>
              <a:rPr lang="fr-FR" smtClean="0"/>
              <a:t>Modifiez le style du titre</a:t>
            </a:r>
            <a:endParaRPr lang="fr-FR"/>
          </a:p>
        </p:txBody>
      </p:sp>
      <p:sp>
        <p:nvSpPr>
          <p:cNvPr id="3" name="Sous-titre 2"/>
          <p:cNvSpPr>
            <a:spLocks noGrp="1"/>
          </p:cNvSpPr>
          <p:nvPr>
            <p:ph type="subTitle" idx="1"/>
          </p:nvPr>
        </p:nvSpPr>
        <p:spPr>
          <a:xfrm>
            <a:off x="1143360" y="3601819"/>
            <a:ext cx="6857280" cy="1656174"/>
          </a:xfrm>
        </p:spPr>
        <p:txBody>
          <a:bodyPr/>
          <a:lstStyle>
            <a:lvl1pPr marL="0" indent="0" algn="ctr">
              <a:buNone/>
              <a:defRPr sz="2177"/>
            </a:lvl1pPr>
            <a:lvl2pPr marL="414726" indent="0" algn="ctr">
              <a:buNone/>
              <a:defRPr sz="1814"/>
            </a:lvl2pPr>
            <a:lvl3pPr marL="829452" indent="0" algn="ctr">
              <a:buNone/>
              <a:defRPr sz="1633"/>
            </a:lvl3pPr>
            <a:lvl4pPr marL="1244178" indent="0" algn="ctr">
              <a:buNone/>
              <a:defRPr sz="1451"/>
            </a:lvl4pPr>
            <a:lvl5pPr marL="1658904" indent="0" algn="ctr">
              <a:buNone/>
              <a:defRPr sz="1451"/>
            </a:lvl5pPr>
            <a:lvl6pPr marL="2073631" indent="0" algn="ctr">
              <a:buNone/>
              <a:defRPr sz="1451"/>
            </a:lvl6pPr>
            <a:lvl7pPr marL="2488357" indent="0" algn="ctr">
              <a:buNone/>
              <a:defRPr sz="1451"/>
            </a:lvl7pPr>
            <a:lvl8pPr marL="2903083" indent="0" algn="ctr">
              <a:buNone/>
              <a:defRPr sz="1451"/>
            </a:lvl8pPr>
            <a:lvl9pPr marL="3317809" indent="0" algn="ctr">
              <a:buNone/>
              <a:defRPr sz="1451"/>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endParaRPr>
              <a:solidFill>
                <a:prstClr val="black"/>
              </a:solidFill>
            </a:endParaRPr>
          </a:p>
        </p:txBody>
      </p:sp>
      <p:sp>
        <p:nvSpPr>
          <p:cNvPr id="5" name="Espace réservé du pied de page 4"/>
          <p:cNvSpPr>
            <a:spLocks noGrp="1"/>
          </p:cNvSpPr>
          <p:nvPr>
            <p:ph type="ftr" sz="quarter" idx="11"/>
          </p:nvPr>
        </p:nvSpPr>
        <p:spPr/>
        <p:txBody>
          <a:bodyPr/>
          <a:lstStyle/>
          <a:p>
            <a:endParaRPr>
              <a:solidFill>
                <a:prstClr val="black"/>
              </a:solidFill>
            </a:endParaRPr>
          </a:p>
        </p:txBody>
      </p:sp>
      <p:sp>
        <p:nvSpPr>
          <p:cNvPr id="6" name="Espace réservé du numéro de diapositive 5"/>
          <p:cNvSpPr>
            <a:spLocks noGrp="1"/>
          </p:cNvSpPr>
          <p:nvPr>
            <p:ph type="sldNum" sz="quarter" idx="12"/>
          </p:nvPr>
        </p:nvSpPr>
        <p:spPr/>
        <p:txBody>
          <a:bodyPr/>
          <a:lstStyle/>
          <a:p>
            <a:fld id="{BE03ECE8-C439-43B4-B143-FEDE7613E4B8}" type="slidenum">
              <a:rPr>
                <a:solidFill>
                  <a:prstClr val="black"/>
                </a:solidFill>
              </a:rPr>
              <a:pPr/>
              <a:t>‹#›</a:t>
            </a:fld>
            <a:endParaRPr>
              <a:solidFill>
                <a:prstClr val="black"/>
              </a:solidFill>
            </a:endParaRPr>
          </a:p>
        </p:txBody>
      </p:sp>
    </p:spTree>
    <p:extLst>
      <p:ext uri="{BB962C8B-B14F-4D97-AF65-F5344CB8AC3E}">
        <p14:creationId xmlns:p14="http://schemas.microsoft.com/office/powerpoint/2010/main" val="26914157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endParaRPr>
              <a:solidFill>
                <a:prstClr val="black"/>
              </a:solidFill>
            </a:endParaRPr>
          </a:p>
        </p:txBody>
      </p:sp>
      <p:sp>
        <p:nvSpPr>
          <p:cNvPr id="5" name="Espace réservé du pied de page 4"/>
          <p:cNvSpPr>
            <a:spLocks noGrp="1"/>
          </p:cNvSpPr>
          <p:nvPr>
            <p:ph type="ftr" sz="quarter" idx="11"/>
          </p:nvPr>
        </p:nvSpPr>
        <p:spPr/>
        <p:txBody>
          <a:bodyPr/>
          <a:lstStyle/>
          <a:p>
            <a:endParaRPr>
              <a:solidFill>
                <a:prstClr val="black"/>
              </a:solidFill>
            </a:endParaRPr>
          </a:p>
        </p:txBody>
      </p:sp>
      <p:sp>
        <p:nvSpPr>
          <p:cNvPr id="6" name="Espace réservé du numéro de diapositive 5"/>
          <p:cNvSpPr>
            <a:spLocks noGrp="1"/>
          </p:cNvSpPr>
          <p:nvPr>
            <p:ph type="sldNum" sz="quarter" idx="12"/>
          </p:nvPr>
        </p:nvSpPr>
        <p:spPr/>
        <p:txBody>
          <a:bodyPr/>
          <a:lstStyle/>
          <a:p>
            <a:fld id="{6B9CFD33-EA34-4847-8468-C3DE0BF11FF0}" type="slidenum">
              <a:rPr>
                <a:solidFill>
                  <a:prstClr val="black"/>
                </a:solidFill>
              </a:rPr>
              <a:pPr/>
              <a:t>‹#›</a:t>
            </a:fld>
            <a:endParaRPr>
              <a:solidFill>
                <a:prstClr val="black"/>
              </a:solidFill>
            </a:endParaRPr>
          </a:p>
        </p:txBody>
      </p:sp>
    </p:spTree>
    <p:extLst>
      <p:ext uri="{BB962C8B-B14F-4D97-AF65-F5344CB8AC3E}">
        <p14:creationId xmlns:p14="http://schemas.microsoft.com/office/powerpoint/2010/main" val="32564208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23521" y="1709460"/>
            <a:ext cx="7886880" cy="2852939"/>
          </a:xfrm>
        </p:spPr>
        <p:txBody>
          <a:bodyPr anchor="b"/>
          <a:lstStyle>
            <a:lvl1pPr>
              <a:defRPr sz="5443"/>
            </a:lvl1pPr>
          </a:lstStyle>
          <a:p>
            <a:r>
              <a:rPr lang="fr-FR" smtClean="0"/>
              <a:t>Modifiez le style du titre</a:t>
            </a:r>
            <a:endParaRPr lang="fr-FR"/>
          </a:p>
        </p:txBody>
      </p:sp>
      <p:sp>
        <p:nvSpPr>
          <p:cNvPr id="3" name="Espace réservé du texte 2"/>
          <p:cNvSpPr>
            <a:spLocks noGrp="1"/>
          </p:cNvSpPr>
          <p:nvPr>
            <p:ph type="body" idx="1"/>
          </p:nvPr>
        </p:nvSpPr>
        <p:spPr>
          <a:xfrm>
            <a:off x="623521" y="4589763"/>
            <a:ext cx="7886880" cy="1499197"/>
          </a:xfrm>
        </p:spPr>
        <p:txBody>
          <a:bodyPr/>
          <a:lstStyle>
            <a:lvl1pPr marL="0" indent="0">
              <a:buNone/>
              <a:defRPr sz="2177">
                <a:solidFill>
                  <a:schemeClr val="tx1">
                    <a:tint val="75000"/>
                  </a:schemeClr>
                </a:solidFill>
              </a:defRPr>
            </a:lvl1pPr>
            <a:lvl2pPr marL="414726" indent="0">
              <a:buNone/>
              <a:defRPr sz="1814">
                <a:solidFill>
                  <a:schemeClr val="tx1">
                    <a:tint val="75000"/>
                  </a:schemeClr>
                </a:solidFill>
              </a:defRPr>
            </a:lvl2pPr>
            <a:lvl3pPr marL="829452" indent="0">
              <a:buNone/>
              <a:defRPr sz="1633">
                <a:solidFill>
                  <a:schemeClr val="tx1">
                    <a:tint val="75000"/>
                  </a:schemeClr>
                </a:solidFill>
              </a:defRPr>
            </a:lvl3pPr>
            <a:lvl4pPr marL="1244178" indent="0">
              <a:buNone/>
              <a:defRPr sz="1451">
                <a:solidFill>
                  <a:schemeClr val="tx1">
                    <a:tint val="75000"/>
                  </a:schemeClr>
                </a:solidFill>
              </a:defRPr>
            </a:lvl4pPr>
            <a:lvl5pPr marL="1658904" indent="0">
              <a:buNone/>
              <a:defRPr sz="1451">
                <a:solidFill>
                  <a:schemeClr val="tx1">
                    <a:tint val="75000"/>
                  </a:schemeClr>
                </a:solidFill>
              </a:defRPr>
            </a:lvl5pPr>
            <a:lvl6pPr marL="2073631" indent="0">
              <a:buNone/>
              <a:defRPr sz="1451">
                <a:solidFill>
                  <a:schemeClr val="tx1">
                    <a:tint val="75000"/>
                  </a:schemeClr>
                </a:solidFill>
              </a:defRPr>
            </a:lvl6pPr>
            <a:lvl7pPr marL="2488357" indent="0">
              <a:buNone/>
              <a:defRPr sz="1451">
                <a:solidFill>
                  <a:schemeClr val="tx1">
                    <a:tint val="75000"/>
                  </a:schemeClr>
                </a:solidFill>
              </a:defRPr>
            </a:lvl7pPr>
            <a:lvl8pPr marL="2903083" indent="0">
              <a:buNone/>
              <a:defRPr sz="1451">
                <a:solidFill>
                  <a:schemeClr val="tx1">
                    <a:tint val="75000"/>
                  </a:schemeClr>
                </a:solidFill>
              </a:defRPr>
            </a:lvl8pPr>
            <a:lvl9pPr marL="3317809" indent="0">
              <a:buNone/>
              <a:defRPr sz="1451">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endParaRPr>
              <a:solidFill>
                <a:prstClr val="black"/>
              </a:solidFill>
            </a:endParaRPr>
          </a:p>
        </p:txBody>
      </p:sp>
      <p:sp>
        <p:nvSpPr>
          <p:cNvPr id="5" name="Espace réservé du pied de page 4"/>
          <p:cNvSpPr>
            <a:spLocks noGrp="1"/>
          </p:cNvSpPr>
          <p:nvPr>
            <p:ph type="ftr" sz="quarter" idx="11"/>
          </p:nvPr>
        </p:nvSpPr>
        <p:spPr/>
        <p:txBody>
          <a:bodyPr/>
          <a:lstStyle/>
          <a:p>
            <a:endParaRPr>
              <a:solidFill>
                <a:prstClr val="black"/>
              </a:solidFill>
            </a:endParaRPr>
          </a:p>
        </p:txBody>
      </p:sp>
      <p:sp>
        <p:nvSpPr>
          <p:cNvPr id="6" name="Espace réservé du numéro de diapositive 5"/>
          <p:cNvSpPr>
            <a:spLocks noGrp="1"/>
          </p:cNvSpPr>
          <p:nvPr>
            <p:ph type="sldNum" sz="quarter" idx="12"/>
          </p:nvPr>
        </p:nvSpPr>
        <p:spPr/>
        <p:txBody>
          <a:bodyPr/>
          <a:lstStyle/>
          <a:p>
            <a:fld id="{A8519187-D07B-446D-AF1A-EB55549CC06B}" type="slidenum">
              <a:rPr>
                <a:solidFill>
                  <a:prstClr val="black"/>
                </a:solidFill>
              </a:rPr>
              <a:pPr/>
              <a:t>‹#›</a:t>
            </a:fld>
            <a:endParaRPr>
              <a:solidFill>
                <a:prstClr val="black"/>
              </a:solidFill>
            </a:endParaRPr>
          </a:p>
        </p:txBody>
      </p:sp>
    </p:spTree>
    <p:extLst>
      <p:ext uri="{BB962C8B-B14F-4D97-AF65-F5344CB8AC3E}">
        <p14:creationId xmlns:p14="http://schemas.microsoft.com/office/powerpoint/2010/main" val="25903078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6481" y="1604329"/>
            <a:ext cx="4044960" cy="4526396"/>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39680" y="1604329"/>
            <a:ext cx="4046400" cy="4526396"/>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endParaRPr>
              <a:solidFill>
                <a:prstClr val="black"/>
              </a:solidFill>
            </a:endParaRPr>
          </a:p>
        </p:txBody>
      </p:sp>
      <p:sp>
        <p:nvSpPr>
          <p:cNvPr id="6" name="Espace réservé du pied de page 5"/>
          <p:cNvSpPr>
            <a:spLocks noGrp="1"/>
          </p:cNvSpPr>
          <p:nvPr>
            <p:ph type="ftr" sz="quarter" idx="11"/>
          </p:nvPr>
        </p:nvSpPr>
        <p:spPr/>
        <p:txBody>
          <a:bodyPr/>
          <a:lstStyle/>
          <a:p>
            <a:endParaRPr>
              <a:solidFill>
                <a:prstClr val="black"/>
              </a:solidFill>
            </a:endParaRPr>
          </a:p>
        </p:txBody>
      </p:sp>
      <p:sp>
        <p:nvSpPr>
          <p:cNvPr id="7" name="Espace réservé du numéro de diapositive 6"/>
          <p:cNvSpPr>
            <a:spLocks noGrp="1"/>
          </p:cNvSpPr>
          <p:nvPr>
            <p:ph type="sldNum" sz="quarter" idx="12"/>
          </p:nvPr>
        </p:nvSpPr>
        <p:spPr/>
        <p:txBody>
          <a:bodyPr/>
          <a:lstStyle/>
          <a:p>
            <a:fld id="{ED11A01D-FD6E-47B3-A34A-C1DC110F985B}" type="slidenum">
              <a:rPr>
                <a:solidFill>
                  <a:prstClr val="black"/>
                </a:solidFill>
              </a:rPr>
              <a:pPr/>
              <a:t>‹#›</a:t>
            </a:fld>
            <a:endParaRPr>
              <a:solidFill>
                <a:prstClr val="black"/>
              </a:solidFill>
            </a:endParaRPr>
          </a:p>
        </p:txBody>
      </p:sp>
    </p:spTree>
    <p:extLst>
      <p:ext uri="{BB962C8B-B14F-4D97-AF65-F5344CB8AC3E}">
        <p14:creationId xmlns:p14="http://schemas.microsoft.com/office/powerpoint/2010/main" val="36484091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29281" y="365798"/>
            <a:ext cx="7886880" cy="1324939"/>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629280" y="1680657"/>
            <a:ext cx="3869280" cy="823766"/>
          </a:xfrm>
        </p:spPr>
        <p:txBody>
          <a:bodyPr anchor="b"/>
          <a:lstStyle>
            <a:lvl1pPr marL="0" indent="0">
              <a:buNone/>
              <a:defRPr sz="2177" b="1"/>
            </a:lvl1pPr>
            <a:lvl2pPr marL="414726" indent="0">
              <a:buNone/>
              <a:defRPr sz="1814" b="1"/>
            </a:lvl2pPr>
            <a:lvl3pPr marL="829452" indent="0">
              <a:buNone/>
              <a:defRPr sz="1633" b="1"/>
            </a:lvl3pPr>
            <a:lvl4pPr marL="1244178" indent="0">
              <a:buNone/>
              <a:defRPr sz="1451" b="1"/>
            </a:lvl4pPr>
            <a:lvl5pPr marL="1658904" indent="0">
              <a:buNone/>
              <a:defRPr sz="1451" b="1"/>
            </a:lvl5pPr>
            <a:lvl6pPr marL="2073631" indent="0">
              <a:buNone/>
              <a:defRPr sz="1451" b="1"/>
            </a:lvl6pPr>
            <a:lvl7pPr marL="2488357" indent="0">
              <a:buNone/>
              <a:defRPr sz="1451" b="1"/>
            </a:lvl7pPr>
            <a:lvl8pPr marL="2903083" indent="0">
              <a:buNone/>
              <a:defRPr sz="1451" b="1"/>
            </a:lvl8pPr>
            <a:lvl9pPr marL="3317809" indent="0">
              <a:buNone/>
              <a:defRPr sz="1451" b="1"/>
            </a:lvl9pPr>
          </a:lstStyle>
          <a:p>
            <a:pPr lvl="0"/>
            <a:r>
              <a:rPr lang="fr-FR" smtClean="0"/>
              <a:t>Modifiez les styles du texte du masque</a:t>
            </a:r>
          </a:p>
        </p:txBody>
      </p:sp>
      <p:sp>
        <p:nvSpPr>
          <p:cNvPr id="4" name="Espace réservé du contenu 3"/>
          <p:cNvSpPr>
            <a:spLocks noGrp="1"/>
          </p:cNvSpPr>
          <p:nvPr>
            <p:ph sz="half" idx="2"/>
          </p:nvPr>
        </p:nvSpPr>
        <p:spPr>
          <a:xfrm>
            <a:off x="629280" y="2504424"/>
            <a:ext cx="3869280" cy="3685346"/>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29600" y="1680657"/>
            <a:ext cx="3886560" cy="823766"/>
          </a:xfrm>
        </p:spPr>
        <p:txBody>
          <a:bodyPr anchor="b"/>
          <a:lstStyle>
            <a:lvl1pPr marL="0" indent="0">
              <a:buNone/>
              <a:defRPr sz="2177" b="1"/>
            </a:lvl1pPr>
            <a:lvl2pPr marL="414726" indent="0">
              <a:buNone/>
              <a:defRPr sz="1814" b="1"/>
            </a:lvl2pPr>
            <a:lvl3pPr marL="829452" indent="0">
              <a:buNone/>
              <a:defRPr sz="1633" b="1"/>
            </a:lvl3pPr>
            <a:lvl4pPr marL="1244178" indent="0">
              <a:buNone/>
              <a:defRPr sz="1451" b="1"/>
            </a:lvl4pPr>
            <a:lvl5pPr marL="1658904" indent="0">
              <a:buNone/>
              <a:defRPr sz="1451" b="1"/>
            </a:lvl5pPr>
            <a:lvl6pPr marL="2073631" indent="0">
              <a:buNone/>
              <a:defRPr sz="1451" b="1"/>
            </a:lvl6pPr>
            <a:lvl7pPr marL="2488357" indent="0">
              <a:buNone/>
              <a:defRPr sz="1451" b="1"/>
            </a:lvl7pPr>
            <a:lvl8pPr marL="2903083" indent="0">
              <a:buNone/>
              <a:defRPr sz="1451" b="1"/>
            </a:lvl8pPr>
            <a:lvl9pPr marL="3317809" indent="0">
              <a:buNone/>
              <a:defRPr sz="1451" b="1"/>
            </a:lvl9pPr>
          </a:lstStyle>
          <a:p>
            <a:pPr lvl="0"/>
            <a:r>
              <a:rPr lang="fr-FR" smtClean="0"/>
              <a:t>Modifiez les styles du texte du masque</a:t>
            </a:r>
          </a:p>
        </p:txBody>
      </p:sp>
      <p:sp>
        <p:nvSpPr>
          <p:cNvPr id="6" name="Espace réservé du contenu 5"/>
          <p:cNvSpPr>
            <a:spLocks noGrp="1"/>
          </p:cNvSpPr>
          <p:nvPr>
            <p:ph sz="quarter" idx="4"/>
          </p:nvPr>
        </p:nvSpPr>
        <p:spPr>
          <a:xfrm>
            <a:off x="4629600" y="2504424"/>
            <a:ext cx="3886560" cy="3685346"/>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endParaRPr>
              <a:solidFill>
                <a:prstClr val="black"/>
              </a:solidFill>
            </a:endParaRPr>
          </a:p>
        </p:txBody>
      </p:sp>
      <p:sp>
        <p:nvSpPr>
          <p:cNvPr id="8" name="Espace réservé du pied de page 7"/>
          <p:cNvSpPr>
            <a:spLocks noGrp="1"/>
          </p:cNvSpPr>
          <p:nvPr>
            <p:ph type="ftr" sz="quarter" idx="11"/>
          </p:nvPr>
        </p:nvSpPr>
        <p:spPr/>
        <p:txBody>
          <a:bodyPr/>
          <a:lstStyle/>
          <a:p>
            <a:endParaRPr>
              <a:solidFill>
                <a:prstClr val="black"/>
              </a:solidFill>
            </a:endParaRPr>
          </a:p>
        </p:txBody>
      </p:sp>
      <p:sp>
        <p:nvSpPr>
          <p:cNvPr id="9" name="Espace réservé du numéro de diapositive 8"/>
          <p:cNvSpPr>
            <a:spLocks noGrp="1"/>
          </p:cNvSpPr>
          <p:nvPr>
            <p:ph type="sldNum" sz="quarter" idx="12"/>
          </p:nvPr>
        </p:nvSpPr>
        <p:spPr/>
        <p:txBody>
          <a:bodyPr/>
          <a:lstStyle/>
          <a:p>
            <a:fld id="{96F87517-B834-41D6-B231-EAB0C8206525}" type="slidenum">
              <a:rPr>
                <a:solidFill>
                  <a:prstClr val="black"/>
                </a:solidFill>
              </a:rPr>
              <a:pPr/>
              <a:t>‹#›</a:t>
            </a:fld>
            <a:endParaRPr>
              <a:solidFill>
                <a:prstClr val="black"/>
              </a:solidFill>
            </a:endParaRPr>
          </a:p>
        </p:txBody>
      </p:sp>
    </p:spTree>
    <p:extLst>
      <p:ext uri="{BB962C8B-B14F-4D97-AF65-F5344CB8AC3E}">
        <p14:creationId xmlns:p14="http://schemas.microsoft.com/office/powerpoint/2010/main" val="36894029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endParaRPr>
              <a:solidFill>
                <a:prstClr val="black"/>
              </a:solidFill>
            </a:endParaRPr>
          </a:p>
        </p:txBody>
      </p:sp>
      <p:sp>
        <p:nvSpPr>
          <p:cNvPr id="4" name="Espace réservé du pied de page 3"/>
          <p:cNvSpPr>
            <a:spLocks noGrp="1"/>
          </p:cNvSpPr>
          <p:nvPr>
            <p:ph type="ftr" sz="quarter" idx="11"/>
          </p:nvPr>
        </p:nvSpPr>
        <p:spPr/>
        <p:txBody>
          <a:bodyPr/>
          <a:lstStyle/>
          <a:p>
            <a:endParaRPr>
              <a:solidFill>
                <a:prstClr val="black"/>
              </a:solidFill>
            </a:endParaRPr>
          </a:p>
        </p:txBody>
      </p:sp>
      <p:sp>
        <p:nvSpPr>
          <p:cNvPr id="5" name="Espace réservé du numéro de diapositive 4"/>
          <p:cNvSpPr>
            <a:spLocks noGrp="1"/>
          </p:cNvSpPr>
          <p:nvPr>
            <p:ph type="sldNum" sz="quarter" idx="12"/>
          </p:nvPr>
        </p:nvSpPr>
        <p:spPr/>
        <p:txBody>
          <a:bodyPr/>
          <a:lstStyle/>
          <a:p>
            <a:fld id="{E28F315F-8920-449E-A15A-AF35968CF18E}" type="slidenum">
              <a:rPr>
                <a:solidFill>
                  <a:prstClr val="black"/>
                </a:solidFill>
              </a:rPr>
              <a:pPr/>
              <a:t>‹#›</a:t>
            </a:fld>
            <a:endParaRPr>
              <a:solidFill>
                <a:prstClr val="black"/>
              </a:solidFill>
            </a:endParaRPr>
          </a:p>
        </p:txBody>
      </p:sp>
    </p:spTree>
    <p:extLst>
      <p:ext uri="{BB962C8B-B14F-4D97-AF65-F5344CB8AC3E}">
        <p14:creationId xmlns:p14="http://schemas.microsoft.com/office/powerpoint/2010/main" val="11722526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endParaRPr>
              <a:solidFill>
                <a:prstClr val="black"/>
              </a:solidFill>
            </a:endParaRPr>
          </a:p>
        </p:txBody>
      </p:sp>
      <p:sp>
        <p:nvSpPr>
          <p:cNvPr id="3" name="Espace réservé du pied de page 2"/>
          <p:cNvSpPr>
            <a:spLocks noGrp="1"/>
          </p:cNvSpPr>
          <p:nvPr>
            <p:ph type="ftr" sz="quarter" idx="11"/>
          </p:nvPr>
        </p:nvSpPr>
        <p:spPr/>
        <p:txBody>
          <a:bodyPr/>
          <a:lstStyle/>
          <a:p>
            <a:endParaRPr>
              <a:solidFill>
                <a:prstClr val="black"/>
              </a:solidFill>
            </a:endParaRPr>
          </a:p>
        </p:txBody>
      </p:sp>
      <p:sp>
        <p:nvSpPr>
          <p:cNvPr id="4" name="Espace réservé du numéro de diapositive 3"/>
          <p:cNvSpPr>
            <a:spLocks noGrp="1"/>
          </p:cNvSpPr>
          <p:nvPr>
            <p:ph type="sldNum" sz="quarter" idx="12"/>
          </p:nvPr>
        </p:nvSpPr>
        <p:spPr/>
        <p:txBody>
          <a:bodyPr/>
          <a:lstStyle/>
          <a:p>
            <a:fld id="{831E7E14-7C82-4054-B609-2C59ECD0C11F}" type="slidenum">
              <a:rPr>
                <a:solidFill>
                  <a:prstClr val="black"/>
                </a:solidFill>
              </a:rPr>
              <a:pPr/>
              <a:t>‹#›</a:t>
            </a:fld>
            <a:endParaRPr>
              <a:solidFill>
                <a:prstClr val="black"/>
              </a:solidFill>
            </a:endParaRPr>
          </a:p>
        </p:txBody>
      </p:sp>
    </p:spTree>
    <p:extLst>
      <p:ext uri="{BB962C8B-B14F-4D97-AF65-F5344CB8AC3E}">
        <p14:creationId xmlns:p14="http://schemas.microsoft.com/office/powerpoint/2010/main" val="26905101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29280" y="456528"/>
            <a:ext cx="2949120" cy="1601448"/>
          </a:xfrm>
        </p:spPr>
        <p:txBody>
          <a:bodyPr anchor="b"/>
          <a:lstStyle>
            <a:lvl1pPr>
              <a:defRPr sz="2903"/>
            </a:lvl1pPr>
          </a:lstStyle>
          <a:p>
            <a:r>
              <a:rPr lang="fr-FR" smtClean="0"/>
              <a:t>Modifiez le style du titre</a:t>
            </a:r>
            <a:endParaRPr lang="fr-FR"/>
          </a:p>
        </p:txBody>
      </p:sp>
      <p:sp>
        <p:nvSpPr>
          <p:cNvPr id="3" name="Espace réservé du contenu 2"/>
          <p:cNvSpPr>
            <a:spLocks noGrp="1"/>
          </p:cNvSpPr>
          <p:nvPr>
            <p:ph idx="1"/>
          </p:nvPr>
        </p:nvSpPr>
        <p:spPr>
          <a:xfrm>
            <a:off x="3888000" y="987944"/>
            <a:ext cx="4628160" cy="4873472"/>
          </a:xfrm>
        </p:spPr>
        <p:txBody>
          <a:bodyPr/>
          <a:lstStyle>
            <a:lvl1pPr>
              <a:defRPr sz="2903"/>
            </a:lvl1pPr>
            <a:lvl2pPr>
              <a:defRPr sz="2540"/>
            </a:lvl2pPr>
            <a:lvl3pPr>
              <a:defRPr sz="2177"/>
            </a:lvl3pPr>
            <a:lvl4pPr>
              <a:defRPr sz="1814"/>
            </a:lvl4pPr>
            <a:lvl5pPr>
              <a:defRPr sz="1814"/>
            </a:lvl5pPr>
            <a:lvl6pPr>
              <a:defRPr sz="1814"/>
            </a:lvl6pPr>
            <a:lvl7pPr>
              <a:defRPr sz="1814"/>
            </a:lvl7pPr>
            <a:lvl8pPr>
              <a:defRPr sz="1814"/>
            </a:lvl8pPr>
            <a:lvl9pPr>
              <a:defRPr sz="1814"/>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629280" y="2057977"/>
            <a:ext cx="2949120" cy="3810640"/>
          </a:xfrm>
        </p:spPr>
        <p:txBody>
          <a:bodyPr/>
          <a:lstStyle>
            <a:lvl1pPr marL="0" indent="0">
              <a:buNone/>
              <a:defRPr sz="1451"/>
            </a:lvl1pPr>
            <a:lvl2pPr marL="414726" indent="0">
              <a:buNone/>
              <a:defRPr sz="1270"/>
            </a:lvl2pPr>
            <a:lvl3pPr marL="829452" indent="0">
              <a:buNone/>
              <a:defRPr sz="1089"/>
            </a:lvl3pPr>
            <a:lvl4pPr marL="1244178" indent="0">
              <a:buNone/>
              <a:defRPr sz="907"/>
            </a:lvl4pPr>
            <a:lvl5pPr marL="1658904" indent="0">
              <a:buNone/>
              <a:defRPr sz="907"/>
            </a:lvl5pPr>
            <a:lvl6pPr marL="2073631" indent="0">
              <a:buNone/>
              <a:defRPr sz="907"/>
            </a:lvl6pPr>
            <a:lvl7pPr marL="2488357" indent="0">
              <a:buNone/>
              <a:defRPr sz="907"/>
            </a:lvl7pPr>
            <a:lvl8pPr marL="2903083" indent="0">
              <a:buNone/>
              <a:defRPr sz="907"/>
            </a:lvl8pPr>
            <a:lvl9pPr marL="3317809" indent="0">
              <a:buNone/>
              <a:defRPr sz="907"/>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endParaRPr>
              <a:solidFill>
                <a:prstClr val="black"/>
              </a:solidFill>
            </a:endParaRPr>
          </a:p>
        </p:txBody>
      </p:sp>
      <p:sp>
        <p:nvSpPr>
          <p:cNvPr id="6" name="Espace réservé du pied de page 5"/>
          <p:cNvSpPr>
            <a:spLocks noGrp="1"/>
          </p:cNvSpPr>
          <p:nvPr>
            <p:ph type="ftr" sz="quarter" idx="11"/>
          </p:nvPr>
        </p:nvSpPr>
        <p:spPr/>
        <p:txBody>
          <a:bodyPr/>
          <a:lstStyle/>
          <a:p>
            <a:endParaRPr>
              <a:solidFill>
                <a:prstClr val="black"/>
              </a:solidFill>
            </a:endParaRPr>
          </a:p>
        </p:txBody>
      </p:sp>
      <p:sp>
        <p:nvSpPr>
          <p:cNvPr id="7" name="Espace réservé du numéro de diapositive 6"/>
          <p:cNvSpPr>
            <a:spLocks noGrp="1"/>
          </p:cNvSpPr>
          <p:nvPr>
            <p:ph type="sldNum" sz="quarter" idx="12"/>
          </p:nvPr>
        </p:nvSpPr>
        <p:spPr/>
        <p:txBody>
          <a:bodyPr/>
          <a:lstStyle/>
          <a:p>
            <a:fld id="{7494B3AA-1B8B-4D04-BBD0-522CE44BEA8E}" type="slidenum">
              <a:rPr>
                <a:solidFill>
                  <a:prstClr val="black"/>
                </a:solidFill>
              </a:rPr>
              <a:pPr/>
              <a:t>‹#›</a:t>
            </a:fld>
            <a:endParaRPr>
              <a:solidFill>
                <a:prstClr val="black"/>
              </a:solidFill>
            </a:endParaRPr>
          </a:p>
        </p:txBody>
      </p:sp>
    </p:spTree>
    <p:extLst>
      <p:ext uri="{BB962C8B-B14F-4D97-AF65-F5344CB8AC3E}">
        <p14:creationId xmlns:p14="http://schemas.microsoft.com/office/powerpoint/2010/main" val="9097679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lvl1pPr>
              <a:defRPr sz="3200"/>
            </a:lvl1pPr>
          </a:lstStyle>
          <a:p>
            <a:r>
              <a:rPr lang="fr-FR" dirty="0" smtClean="0"/>
              <a:t>Modifiez le style du titre</a:t>
            </a:r>
            <a:endParaRPr lang="fr-FR" dirty="0"/>
          </a:p>
        </p:txBody>
      </p:sp>
      <p:sp>
        <p:nvSpPr>
          <p:cNvPr id="3" name="Espace réservé du contenu 2"/>
          <p:cNvSpPr>
            <a:spLocks noGrp="1"/>
          </p:cNvSpPr>
          <p:nvPr>
            <p:ph idx="1"/>
          </p:nvPr>
        </p:nvSpPr>
        <p:spPr/>
        <p:txBody>
          <a:bodyPr/>
          <a:lstStyle>
            <a:lvl1pPr>
              <a:defRPr sz="2000"/>
            </a:lvl1pPr>
            <a:lvl2pPr>
              <a:defRPr sz="1800"/>
            </a:lvl2pPr>
            <a:lvl3pPr>
              <a:defRPr sz="1600"/>
            </a:lvl3pPr>
            <a:lvl4pPr>
              <a:defRPr sz="1600"/>
            </a:lvl4pPr>
            <a:lvl5pPr>
              <a:defRPr sz="1600"/>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10"/>
          </p:nvPr>
        </p:nvSpPr>
        <p:spPr/>
        <p:txBody>
          <a:bodyPr/>
          <a:lstStyle/>
          <a:p>
            <a:fld id="{022A414F-6CF7-48D3-9308-4714E121934E}" type="datetimeFigureOut">
              <a:rPr lang="fr-FR" smtClean="0">
                <a:solidFill>
                  <a:prstClr val="black">
                    <a:tint val="75000"/>
                  </a:prstClr>
                </a:solidFill>
              </a:rPr>
              <a:pPr/>
              <a:t>13/09/15</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a:xfrm>
            <a:off x="8244408" y="6356350"/>
            <a:ext cx="442392" cy="365125"/>
          </a:xfrm>
        </p:spPr>
        <p:txBody>
          <a:bodyPr/>
          <a:lstStyle>
            <a:lvl1pPr>
              <a:defRPr>
                <a:solidFill>
                  <a:schemeClr val="tx1">
                    <a:lumMod val="50000"/>
                    <a:lumOff val="50000"/>
                  </a:schemeClr>
                </a:solidFill>
              </a:defRPr>
            </a:lvl1pPr>
          </a:lstStyle>
          <a:p>
            <a:fld id="{7F621905-2B5D-4BEC-99F5-133945BDAB53}" type="slidenum">
              <a:rPr lang="fr-FR" smtClean="0">
                <a:solidFill>
                  <a:prstClr val="black">
                    <a:lumMod val="50000"/>
                    <a:lumOff val="50000"/>
                  </a:prstClr>
                </a:solidFill>
              </a:rPr>
              <a:pPr/>
              <a:t>‹#›</a:t>
            </a:fld>
            <a:endParaRPr lang="fr-FR" dirty="0">
              <a:solidFill>
                <a:prstClr val="black">
                  <a:lumMod val="50000"/>
                  <a:lumOff val="50000"/>
                </a:prstClr>
              </a:solidFill>
            </a:endParaRPr>
          </a:p>
        </p:txBody>
      </p:sp>
    </p:spTree>
    <p:extLst>
      <p:ext uri="{BB962C8B-B14F-4D97-AF65-F5344CB8AC3E}">
        <p14:creationId xmlns:p14="http://schemas.microsoft.com/office/powerpoint/2010/main" val="20858072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29280" y="456528"/>
            <a:ext cx="2949120" cy="1601448"/>
          </a:xfrm>
        </p:spPr>
        <p:txBody>
          <a:bodyPr anchor="b"/>
          <a:lstStyle>
            <a:lvl1pPr>
              <a:defRPr sz="2903"/>
            </a:lvl1pPr>
          </a:lstStyle>
          <a:p>
            <a:r>
              <a:rPr lang="fr-FR" smtClean="0"/>
              <a:t>Modifiez le style du titre</a:t>
            </a:r>
            <a:endParaRPr lang="fr-FR"/>
          </a:p>
        </p:txBody>
      </p:sp>
      <p:sp>
        <p:nvSpPr>
          <p:cNvPr id="3" name="Espace réservé pour une image  2"/>
          <p:cNvSpPr>
            <a:spLocks noGrp="1"/>
          </p:cNvSpPr>
          <p:nvPr>
            <p:ph type="pic" idx="1"/>
          </p:nvPr>
        </p:nvSpPr>
        <p:spPr>
          <a:xfrm>
            <a:off x="3888000" y="987944"/>
            <a:ext cx="4628160" cy="4873472"/>
          </a:xfrm>
        </p:spPr>
        <p:txBody>
          <a:bodyPr/>
          <a:lstStyle>
            <a:lvl1pPr marL="0" indent="0">
              <a:buNone/>
              <a:defRPr sz="2903"/>
            </a:lvl1pPr>
            <a:lvl2pPr marL="414726" indent="0">
              <a:buNone/>
              <a:defRPr sz="2540"/>
            </a:lvl2pPr>
            <a:lvl3pPr marL="829452" indent="0">
              <a:buNone/>
              <a:defRPr sz="2177"/>
            </a:lvl3pPr>
            <a:lvl4pPr marL="1244178" indent="0">
              <a:buNone/>
              <a:defRPr sz="1814"/>
            </a:lvl4pPr>
            <a:lvl5pPr marL="1658904" indent="0">
              <a:buNone/>
              <a:defRPr sz="1814"/>
            </a:lvl5pPr>
            <a:lvl6pPr marL="2073631" indent="0">
              <a:buNone/>
              <a:defRPr sz="1814"/>
            </a:lvl6pPr>
            <a:lvl7pPr marL="2488357" indent="0">
              <a:buNone/>
              <a:defRPr sz="1814"/>
            </a:lvl7pPr>
            <a:lvl8pPr marL="2903083" indent="0">
              <a:buNone/>
              <a:defRPr sz="1814"/>
            </a:lvl8pPr>
            <a:lvl9pPr marL="3317809" indent="0">
              <a:buNone/>
              <a:defRPr sz="1814"/>
            </a:lvl9pPr>
          </a:lstStyle>
          <a:p>
            <a:endParaRPr lang="fr-FR"/>
          </a:p>
        </p:txBody>
      </p:sp>
      <p:sp>
        <p:nvSpPr>
          <p:cNvPr id="4" name="Espace réservé du texte 3"/>
          <p:cNvSpPr>
            <a:spLocks noGrp="1"/>
          </p:cNvSpPr>
          <p:nvPr>
            <p:ph type="body" sz="half" idx="2"/>
          </p:nvPr>
        </p:nvSpPr>
        <p:spPr>
          <a:xfrm>
            <a:off x="629280" y="2057977"/>
            <a:ext cx="2949120" cy="3810640"/>
          </a:xfrm>
        </p:spPr>
        <p:txBody>
          <a:bodyPr/>
          <a:lstStyle>
            <a:lvl1pPr marL="0" indent="0">
              <a:buNone/>
              <a:defRPr sz="1451"/>
            </a:lvl1pPr>
            <a:lvl2pPr marL="414726" indent="0">
              <a:buNone/>
              <a:defRPr sz="1270"/>
            </a:lvl2pPr>
            <a:lvl3pPr marL="829452" indent="0">
              <a:buNone/>
              <a:defRPr sz="1089"/>
            </a:lvl3pPr>
            <a:lvl4pPr marL="1244178" indent="0">
              <a:buNone/>
              <a:defRPr sz="907"/>
            </a:lvl4pPr>
            <a:lvl5pPr marL="1658904" indent="0">
              <a:buNone/>
              <a:defRPr sz="907"/>
            </a:lvl5pPr>
            <a:lvl6pPr marL="2073631" indent="0">
              <a:buNone/>
              <a:defRPr sz="907"/>
            </a:lvl6pPr>
            <a:lvl7pPr marL="2488357" indent="0">
              <a:buNone/>
              <a:defRPr sz="907"/>
            </a:lvl7pPr>
            <a:lvl8pPr marL="2903083" indent="0">
              <a:buNone/>
              <a:defRPr sz="907"/>
            </a:lvl8pPr>
            <a:lvl9pPr marL="3317809" indent="0">
              <a:buNone/>
              <a:defRPr sz="907"/>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endParaRPr>
              <a:solidFill>
                <a:prstClr val="black"/>
              </a:solidFill>
            </a:endParaRPr>
          </a:p>
        </p:txBody>
      </p:sp>
      <p:sp>
        <p:nvSpPr>
          <p:cNvPr id="6" name="Espace réservé du pied de page 5"/>
          <p:cNvSpPr>
            <a:spLocks noGrp="1"/>
          </p:cNvSpPr>
          <p:nvPr>
            <p:ph type="ftr" sz="quarter" idx="11"/>
          </p:nvPr>
        </p:nvSpPr>
        <p:spPr/>
        <p:txBody>
          <a:bodyPr/>
          <a:lstStyle/>
          <a:p>
            <a:endParaRPr>
              <a:solidFill>
                <a:prstClr val="black"/>
              </a:solidFill>
            </a:endParaRPr>
          </a:p>
        </p:txBody>
      </p:sp>
      <p:sp>
        <p:nvSpPr>
          <p:cNvPr id="7" name="Espace réservé du numéro de diapositive 6"/>
          <p:cNvSpPr>
            <a:spLocks noGrp="1"/>
          </p:cNvSpPr>
          <p:nvPr>
            <p:ph type="sldNum" sz="quarter" idx="12"/>
          </p:nvPr>
        </p:nvSpPr>
        <p:spPr/>
        <p:txBody>
          <a:bodyPr/>
          <a:lstStyle/>
          <a:p>
            <a:fld id="{A1CC9582-D12D-487D-9082-0FECB52F56DE}" type="slidenum">
              <a:rPr>
                <a:solidFill>
                  <a:prstClr val="black"/>
                </a:solidFill>
              </a:rPr>
              <a:pPr/>
              <a:t>‹#›</a:t>
            </a:fld>
            <a:endParaRPr>
              <a:solidFill>
                <a:prstClr val="black"/>
              </a:solidFill>
            </a:endParaRPr>
          </a:p>
        </p:txBody>
      </p:sp>
    </p:spTree>
    <p:extLst>
      <p:ext uri="{BB962C8B-B14F-4D97-AF65-F5344CB8AC3E}">
        <p14:creationId xmlns:p14="http://schemas.microsoft.com/office/powerpoint/2010/main" val="3067881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endParaRPr>
              <a:solidFill>
                <a:prstClr val="black"/>
              </a:solidFill>
            </a:endParaRPr>
          </a:p>
        </p:txBody>
      </p:sp>
      <p:sp>
        <p:nvSpPr>
          <p:cNvPr id="5" name="Espace réservé du pied de page 4"/>
          <p:cNvSpPr>
            <a:spLocks noGrp="1"/>
          </p:cNvSpPr>
          <p:nvPr>
            <p:ph type="ftr" sz="quarter" idx="11"/>
          </p:nvPr>
        </p:nvSpPr>
        <p:spPr/>
        <p:txBody>
          <a:bodyPr/>
          <a:lstStyle/>
          <a:p>
            <a:endParaRPr>
              <a:solidFill>
                <a:prstClr val="black"/>
              </a:solidFill>
            </a:endParaRPr>
          </a:p>
        </p:txBody>
      </p:sp>
      <p:sp>
        <p:nvSpPr>
          <p:cNvPr id="6" name="Espace réservé du numéro de diapositive 5"/>
          <p:cNvSpPr>
            <a:spLocks noGrp="1"/>
          </p:cNvSpPr>
          <p:nvPr>
            <p:ph type="sldNum" sz="quarter" idx="12"/>
          </p:nvPr>
        </p:nvSpPr>
        <p:spPr/>
        <p:txBody>
          <a:bodyPr/>
          <a:lstStyle/>
          <a:p>
            <a:fld id="{42810EA2-5DC9-4E76-A99A-69F45973132F}" type="slidenum">
              <a:rPr>
                <a:solidFill>
                  <a:prstClr val="black"/>
                </a:solidFill>
              </a:rPr>
              <a:pPr/>
              <a:t>‹#›</a:t>
            </a:fld>
            <a:endParaRPr>
              <a:solidFill>
                <a:prstClr val="black"/>
              </a:solidFill>
            </a:endParaRPr>
          </a:p>
        </p:txBody>
      </p:sp>
    </p:spTree>
    <p:extLst>
      <p:ext uri="{BB962C8B-B14F-4D97-AF65-F5344CB8AC3E}">
        <p14:creationId xmlns:p14="http://schemas.microsoft.com/office/powerpoint/2010/main" val="6346611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760" y="273629"/>
            <a:ext cx="2056320" cy="585709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6480" y="273629"/>
            <a:ext cx="6035040" cy="585709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endParaRPr>
              <a:solidFill>
                <a:prstClr val="black"/>
              </a:solidFill>
            </a:endParaRPr>
          </a:p>
        </p:txBody>
      </p:sp>
      <p:sp>
        <p:nvSpPr>
          <p:cNvPr id="5" name="Espace réservé du pied de page 4"/>
          <p:cNvSpPr>
            <a:spLocks noGrp="1"/>
          </p:cNvSpPr>
          <p:nvPr>
            <p:ph type="ftr" sz="quarter" idx="11"/>
          </p:nvPr>
        </p:nvSpPr>
        <p:spPr/>
        <p:txBody>
          <a:bodyPr/>
          <a:lstStyle/>
          <a:p>
            <a:endParaRPr>
              <a:solidFill>
                <a:prstClr val="black"/>
              </a:solidFill>
            </a:endParaRPr>
          </a:p>
        </p:txBody>
      </p:sp>
      <p:sp>
        <p:nvSpPr>
          <p:cNvPr id="6" name="Espace réservé du numéro de diapositive 5"/>
          <p:cNvSpPr>
            <a:spLocks noGrp="1"/>
          </p:cNvSpPr>
          <p:nvPr>
            <p:ph type="sldNum" sz="quarter" idx="12"/>
          </p:nvPr>
        </p:nvSpPr>
        <p:spPr/>
        <p:txBody>
          <a:bodyPr/>
          <a:lstStyle/>
          <a:p>
            <a:fld id="{28B9CD43-F24E-4721-9693-4A54EA64EA62}" type="slidenum">
              <a:rPr>
                <a:solidFill>
                  <a:prstClr val="black"/>
                </a:solidFill>
              </a:rPr>
              <a:pPr/>
              <a:t>‹#›</a:t>
            </a:fld>
            <a:endParaRPr>
              <a:solidFill>
                <a:prstClr val="black"/>
              </a:solidFill>
            </a:endParaRPr>
          </a:p>
        </p:txBody>
      </p:sp>
    </p:spTree>
    <p:extLst>
      <p:ext uri="{BB962C8B-B14F-4D97-AF65-F5344CB8AC3E}">
        <p14:creationId xmlns:p14="http://schemas.microsoft.com/office/powerpoint/2010/main" val="13345271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022A414F-6CF7-48D3-9308-4714E121934E}" type="datetimeFigureOut">
              <a:rPr lang="fr-FR" smtClean="0">
                <a:solidFill>
                  <a:prstClr val="black">
                    <a:tint val="75000"/>
                  </a:prstClr>
                </a:solidFill>
              </a:rPr>
              <a:pPr/>
              <a:t>13/09/15</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7F621905-2B5D-4BEC-99F5-133945BDAB53}"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5295195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022A414F-6CF7-48D3-9308-4714E121934E}" type="datetimeFigureOut">
              <a:rPr lang="fr-FR" smtClean="0">
                <a:solidFill>
                  <a:prstClr val="black">
                    <a:tint val="75000"/>
                  </a:prstClr>
                </a:solidFill>
              </a:rPr>
              <a:pPr/>
              <a:t>13/09/15</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7F621905-2B5D-4BEC-99F5-133945BDAB53}"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6867936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022A414F-6CF7-48D3-9308-4714E121934E}" type="datetimeFigureOut">
              <a:rPr lang="fr-FR" smtClean="0">
                <a:solidFill>
                  <a:prstClr val="black">
                    <a:tint val="75000"/>
                  </a:prstClr>
                </a:solidFill>
              </a:rPr>
              <a:pPr/>
              <a:t>13/09/15</a:t>
            </a:fld>
            <a:endParaRPr lang="fr-FR">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FR">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7F621905-2B5D-4BEC-99F5-133945BDAB53}"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2287313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022A414F-6CF7-48D3-9308-4714E121934E}" type="datetimeFigureOut">
              <a:rPr lang="fr-FR" smtClean="0">
                <a:solidFill>
                  <a:prstClr val="black">
                    <a:tint val="75000"/>
                  </a:prstClr>
                </a:solidFill>
              </a:rPr>
              <a:pPr/>
              <a:t>13/09/15</a:t>
            </a:fld>
            <a:endParaRPr lang="fr-FR">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7F621905-2B5D-4BEC-99F5-133945BDAB53}"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400653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22A414F-6CF7-48D3-9308-4714E121934E}" type="datetimeFigureOut">
              <a:rPr lang="fr-FR" smtClean="0">
                <a:solidFill>
                  <a:prstClr val="black">
                    <a:tint val="75000"/>
                  </a:prstClr>
                </a:solidFill>
              </a:rPr>
              <a:pPr/>
              <a:t>13/09/15</a:t>
            </a:fld>
            <a:endParaRPr lang="fr-FR">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7F621905-2B5D-4BEC-99F5-133945BDAB53}"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1995217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022A414F-6CF7-48D3-9308-4714E121934E}" type="datetimeFigureOut">
              <a:rPr lang="fr-FR" smtClean="0">
                <a:solidFill>
                  <a:prstClr val="black">
                    <a:tint val="75000"/>
                  </a:prstClr>
                </a:solidFill>
              </a:rPr>
              <a:pPr/>
              <a:t>13/09/15</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7F621905-2B5D-4BEC-99F5-133945BDAB53}"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7113256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022A414F-6CF7-48D3-9308-4714E121934E}" type="datetimeFigureOut">
              <a:rPr lang="fr-FR" smtClean="0">
                <a:solidFill>
                  <a:prstClr val="black">
                    <a:tint val="75000"/>
                  </a:prstClr>
                </a:solidFill>
              </a:rPr>
              <a:pPr/>
              <a:t>13/09/15</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7F621905-2B5D-4BEC-99F5-133945BDAB53}"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03301688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2A414F-6CF7-48D3-9308-4714E121934E}" type="datetimeFigureOut">
              <a:rPr lang="fr-FR" smtClean="0">
                <a:solidFill>
                  <a:prstClr val="black">
                    <a:tint val="75000"/>
                  </a:prstClr>
                </a:solidFill>
              </a:rPr>
              <a:pPr/>
              <a:t>13/09/15</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621905-2B5D-4BEC-99F5-133945BDAB53}"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05471883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Espace réservé du titre 1"/>
          <p:cNvSpPr txBox="1">
            <a:spLocks noGrp="1"/>
          </p:cNvSpPr>
          <p:nvPr>
            <p:ph type="title"/>
          </p:nvPr>
        </p:nvSpPr>
        <p:spPr>
          <a:xfrm>
            <a:off x="457171" y="273352"/>
            <a:ext cx="8228763" cy="1145009"/>
          </a:xfrm>
          <a:prstGeom prst="rect">
            <a:avLst/>
          </a:prstGeom>
          <a:noFill/>
          <a:ln>
            <a:noFill/>
          </a:ln>
        </p:spPr>
        <p:txBody>
          <a:bodyPr lIns="0" tIns="0" rIns="0" bIns="0" anchor="ctr"/>
          <a:lstStyle/>
          <a:p>
            <a:endParaRPr lang="fr-FR"/>
          </a:p>
        </p:txBody>
      </p:sp>
      <p:sp>
        <p:nvSpPr>
          <p:cNvPr id="3" name="Espace réservé du texte 2"/>
          <p:cNvSpPr txBox="1">
            <a:spLocks noGrp="1"/>
          </p:cNvSpPr>
          <p:nvPr>
            <p:ph type="body" idx="1"/>
          </p:nvPr>
        </p:nvSpPr>
        <p:spPr>
          <a:xfrm>
            <a:off x="457171" y="1604841"/>
            <a:ext cx="8228763" cy="4526148"/>
          </a:xfrm>
          <a:prstGeom prst="rect">
            <a:avLst/>
          </a:prstGeom>
          <a:noFill/>
          <a:ln>
            <a:noFill/>
          </a:ln>
        </p:spPr>
        <p:txBody>
          <a:bodyPr lIns="0" tIns="0" rIns="0" bIns="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txBox="1">
            <a:spLocks noGrp="1"/>
          </p:cNvSpPr>
          <p:nvPr>
            <p:ph type="dt" sz="half" idx="2"/>
          </p:nvPr>
        </p:nvSpPr>
        <p:spPr>
          <a:xfrm>
            <a:off x="457171" y="6247906"/>
            <a:ext cx="2130093" cy="472896"/>
          </a:xfrm>
          <a:prstGeom prst="rect">
            <a:avLst/>
          </a:prstGeom>
          <a:noFill/>
          <a:ln>
            <a:noFill/>
          </a:ln>
        </p:spPr>
        <p:txBody>
          <a:bodyPr lIns="0" tIns="0" rIns="0" bIns="0">
            <a:noAutofit/>
          </a:bodyPr>
          <a:lstStyle>
            <a:lvl1pPr lvl="0" rtl="0" hangingPunct="0">
              <a:buNone/>
              <a:tabLst/>
              <a:defRPr lang="fr-FR" sz="1270" kern="1200">
                <a:latin typeface="Times New Roman" pitchFamily="18"/>
                <a:ea typeface="Arial Unicode MS" pitchFamily="2"/>
                <a:cs typeface="Tahoma" pitchFamily="2"/>
              </a:defRPr>
            </a:lvl1pPr>
          </a:lstStyle>
          <a:p>
            <a:endParaRPr smtClean="0">
              <a:solidFill>
                <a:prstClr val="black"/>
              </a:solidFill>
            </a:endParaRPr>
          </a:p>
        </p:txBody>
      </p:sp>
      <p:sp>
        <p:nvSpPr>
          <p:cNvPr id="5" name="Espace réservé du pied de page 4"/>
          <p:cNvSpPr txBox="1">
            <a:spLocks noGrp="1"/>
          </p:cNvSpPr>
          <p:nvPr>
            <p:ph type="ftr" sz="quarter" idx="3"/>
          </p:nvPr>
        </p:nvSpPr>
        <p:spPr>
          <a:xfrm>
            <a:off x="3127054" y="6247906"/>
            <a:ext cx="2898142" cy="472896"/>
          </a:xfrm>
          <a:prstGeom prst="rect">
            <a:avLst/>
          </a:prstGeom>
          <a:noFill/>
          <a:ln>
            <a:noFill/>
          </a:ln>
        </p:spPr>
        <p:txBody>
          <a:bodyPr lIns="0" tIns="0" rIns="0" bIns="0">
            <a:noAutofit/>
          </a:bodyPr>
          <a:lstStyle>
            <a:lvl1pPr lvl="0" algn="ctr" rtl="0" hangingPunct="0">
              <a:buNone/>
              <a:tabLst/>
              <a:defRPr lang="fr-FR" sz="1270" kern="1200">
                <a:latin typeface="Times New Roman" pitchFamily="18"/>
                <a:ea typeface="Arial Unicode MS" pitchFamily="2"/>
                <a:cs typeface="Tahoma" pitchFamily="2"/>
              </a:defRPr>
            </a:lvl1pPr>
          </a:lstStyle>
          <a:p>
            <a:endParaRPr smtClean="0">
              <a:solidFill>
                <a:prstClr val="black"/>
              </a:solidFill>
            </a:endParaRPr>
          </a:p>
        </p:txBody>
      </p:sp>
      <p:sp>
        <p:nvSpPr>
          <p:cNvPr id="6" name="Espace réservé du numéro de diapositive 5"/>
          <p:cNvSpPr txBox="1">
            <a:spLocks noGrp="1"/>
          </p:cNvSpPr>
          <p:nvPr>
            <p:ph type="sldNum" sz="quarter" idx="4"/>
          </p:nvPr>
        </p:nvSpPr>
        <p:spPr>
          <a:xfrm>
            <a:off x="6555842" y="6247906"/>
            <a:ext cx="2130093" cy="472896"/>
          </a:xfrm>
          <a:prstGeom prst="rect">
            <a:avLst/>
          </a:prstGeom>
          <a:noFill/>
          <a:ln>
            <a:noFill/>
          </a:ln>
        </p:spPr>
        <p:txBody>
          <a:bodyPr lIns="0" tIns="0" rIns="0" bIns="0">
            <a:noAutofit/>
          </a:bodyPr>
          <a:lstStyle>
            <a:lvl1pPr lvl="0" algn="r" rtl="0" hangingPunct="0">
              <a:buNone/>
              <a:tabLst/>
              <a:defRPr lang="fr-FR" sz="1270" kern="1200">
                <a:latin typeface="Times New Roman" pitchFamily="18"/>
                <a:ea typeface="Arial Unicode MS" pitchFamily="2"/>
                <a:cs typeface="Tahoma" pitchFamily="2"/>
              </a:defRPr>
            </a:lvl1pPr>
          </a:lstStyle>
          <a:p>
            <a:fld id="{CCDB6908-D460-43CD-9B2A-8863803DEE6F}" type="slidenum">
              <a:rPr smtClean="0">
                <a:solidFill>
                  <a:prstClr val="black"/>
                </a:solidFill>
              </a:rPr>
              <a:pPr/>
              <a:t>‹#›</a:t>
            </a:fld>
            <a:endParaRPr smtClean="0">
              <a:solidFill>
                <a:prstClr val="black"/>
              </a:solidFill>
            </a:endParaRPr>
          </a:p>
        </p:txBody>
      </p:sp>
    </p:spTree>
    <p:extLst>
      <p:ext uri="{BB962C8B-B14F-4D97-AF65-F5344CB8AC3E}">
        <p14:creationId xmlns:p14="http://schemas.microsoft.com/office/powerpoint/2010/main" val="721949106"/>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rtl="0" hangingPunct="0">
        <a:tabLst/>
        <a:defRPr lang="fr-FR" sz="3991" b="0" i="0" u="none" strike="noStrike" kern="1200">
          <a:ln>
            <a:noFill/>
          </a:ln>
          <a:latin typeface="Arial" pitchFamily="18"/>
          <a:ea typeface="Arial Unicode MS" pitchFamily="2"/>
          <a:cs typeface="Tahoma" pitchFamily="2"/>
        </a:defRPr>
      </a:lvl1pPr>
    </p:titleStyle>
    <p:bodyStyle>
      <a:lvl1pPr rtl="0" hangingPunct="0">
        <a:spcBef>
          <a:spcPts val="0"/>
        </a:spcBef>
        <a:spcAft>
          <a:spcPts val="1285"/>
        </a:spcAft>
        <a:tabLst/>
        <a:defRPr lang="fr-FR" sz="2903" b="0" i="0" u="none" strike="noStrike" kern="1200">
          <a:ln>
            <a:noFill/>
          </a:ln>
          <a:latin typeface="Arial" pitchFamily="18"/>
          <a:ea typeface="Arial Unicode MS" pitchFamily="2"/>
          <a:cs typeface="Tahoma" pitchFamily="2"/>
        </a:defRPr>
      </a:lvl1pPr>
      <a:lvl2pPr marL="622089" indent="-207363" algn="l" defTabSz="829452" rtl="0" eaLnBrk="1" latinLnBrk="0" hangingPunct="1">
        <a:lnSpc>
          <a:spcPct val="90000"/>
        </a:lnSpc>
        <a:spcBef>
          <a:spcPts val="454"/>
        </a:spcBef>
        <a:buFont typeface="Arial" panose="020B0604020202020204" pitchFamily="34" charset="0"/>
        <a:buChar char="•"/>
        <a:defRPr sz="2177" kern="1200">
          <a:solidFill>
            <a:schemeClr val="tx1"/>
          </a:solidFill>
          <a:latin typeface="+mn-lt"/>
          <a:ea typeface="+mn-ea"/>
          <a:cs typeface="+mn-cs"/>
        </a:defRPr>
      </a:lvl2pPr>
      <a:lvl3pPr marL="1036815" indent="-207363" algn="l" defTabSz="829452" rtl="0" eaLnBrk="1" latinLnBrk="0" hangingPunct="1">
        <a:lnSpc>
          <a:spcPct val="90000"/>
        </a:lnSpc>
        <a:spcBef>
          <a:spcPts val="454"/>
        </a:spcBef>
        <a:buFont typeface="Arial" panose="020B0604020202020204" pitchFamily="34" charset="0"/>
        <a:buChar char="•"/>
        <a:defRPr sz="1814" kern="1200">
          <a:solidFill>
            <a:schemeClr val="tx1"/>
          </a:solidFill>
          <a:latin typeface="+mn-lt"/>
          <a:ea typeface="+mn-ea"/>
          <a:cs typeface="+mn-cs"/>
        </a:defRPr>
      </a:lvl3pPr>
      <a:lvl4pPr marL="1451541" indent="-207363" algn="l" defTabSz="829452"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4pPr>
      <a:lvl5pPr marL="1866268" indent="-207363" algn="l" defTabSz="829452"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5pPr>
      <a:lvl6pPr marL="2280994" indent="-207363" algn="l" defTabSz="829452"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6pPr>
      <a:lvl7pPr marL="2695720" indent="-207363" algn="l" defTabSz="829452"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7pPr>
      <a:lvl8pPr marL="3110446" indent="-207363" algn="l" defTabSz="829452"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8pPr>
      <a:lvl9pPr marL="3525172" indent="-207363" algn="l" defTabSz="829452"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9pPr>
    </p:bodyStyle>
    <p:otherStyle>
      <a:defPPr>
        <a:defRPr lang="fr-FR"/>
      </a:defPPr>
      <a:lvl1pPr marL="0" algn="l" defTabSz="829452" rtl="0" eaLnBrk="1" latinLnBrk="0" hangingPunct="1">
        <a:defRPr sz="1633" kern="1200">
          <a:solidFill>
            <a:schemeClr val="tx1"/>
          </a:solidFill>
          <a:latin typeface="+mn-lt"/>
          <a:ea typeface="+mn-ea"/>
          <a:cs typeface="+mn-cs"/>
        </a:defRPr>
      </a:lvl1pPr>
      <a:lvl2pPr marL="414726" algn="l" defTabSz="829452" rtl="0" eaLnBrk="1" latinLnBrk="0" hangingPunct="1">
        <a:defRPr sz="1633" kern="1200">
          <a:solidFill>
            <a:schemeClr val="tx1"/>
          </a:solidFill>
          <a:latin typeface="+mn-lt"/>
          <a:ea typeface="+mn-ea"/>
          <a:cs typeface="+mn-cs"/>
        </a:defRPr>
      </a:lvl2pPr>
      <a:lvl3pPr marL="829452" algn="l" defTabSz="829452" rtl="0" eaLnBrk="1" latinLnBrk="0" hangingPunct="1">
        <a:defRPr sz="1633" kern="1200">
          <a:solidFill>
            <a:schemeClr val="tx1"/>
          </a:solidFill>
          <a:latin typeface="+mn-lt"/>
          <a:ea typeface="+mn-ea"/>
          <a:cs typeface="+mn-cs"/>
        </a:defRPr>
      </a:lvl3pPr>
      <a:lvl4pPr marL="1244178" algn="l" defTabSz="829452" rtl="0" eaLnBrk="1" latinLnBrk="0" hangingPunct="1">
        <a:defRPr sz="1633" kern="1200">
          <a:solidFill>
            <a:schemeClr val="tx1"/>
          </a:solidFill>
          <a:latin typeface="+mn-lt"/>
          <a:ea typeface="+mn-ea"/>
          <a:cs typeface="+mn-cs"/>
        </a:defRPr>
      </a:lvl4pPr>
      <a:lvl5pPr marL="1658904" algn="l" defTabSz="829452" rtl="0" eaLnBrk="1" latinLnBrk="0" hangingPunct="1">
        <a:defRPr sz="1633" kern="1200">
          <a:solidFill>
            <a:schemeClr val="tx1"/>
          </a:solidFill>
          <a:latin typeface="+mn-lt"/>
          <a:ea typeface="+mn-ea"/>
          <a:cs typeface="+mn-cs"/>
        </a:defRPr>
      </a:lvl5pPr>
      <a:lvl6pPr marL="2073631" algn="l" defTabSz="829452" rtl="0" eaLnBrk="1" latinLnBrk="0" hangingPunct="1">
        <a:defRPr sz="1633" kern="1200">
          <a:solidFill>
            <a:schemeClr val="tx1"/>
          </a:solidFill>
          <a:latin typeface="+mn-lt"/>
          <a:ea typeface="+mn-ea"/>
          <a:cs typeface="+mn-cs"/>
        </a:defRPr>
      </a:lvl6pPr>
      <a:lvl7pPr marL="2488357" algn="l" defTabSz="829452" rtl="0" eaLnBrk="1" latinLnBrk="0" hangingPunct="1">
        <a:defRPr sz="1633" kern="1200">
          <a:solidFill>
            <a:schemeClr val="tx1"/>
          </a:solidFill>
          <a:latin typeface="+mn-lt"/>
          <a:ea typeface="+mn-ea"/>
          <a:cs typeface="+mn-cs"/>
        </a:defRPr>
      </a:lvl7pPr>
      <a:lvl8pPr marL="2903083" algn="l" defTabSz="829452" rtl="0" eaLnBrk="1" latinLnBrk="0" hangingPunct="1">
        <a:defRPr sz="1633" kern="1200">
          <a:solidFill>
            <a:schemeClr val="tx1"/>
          </a:solidFill>
          <a:latin typeface="+mn-lt"/>
          <a:ea typeface="+mn-ea"/>
          <a:cs typeface="+mn-cs"/>
        </a:defRPr>
      </a:lvl8pPr>
      <a:lvl9pPr marL="3317809" algn="l" defTabSz="829452" rtl="0" eaLnBrk="1" latinLnBrk="0" hangingPunct="1">
        <a:defRPr sz="163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9.jpeg"/><Relationship Id="rId5" Type="http://schemas.openxmlformats.org/officeDocument/2006/relationships/image" Target="../media/image20.jpeg"/><Relationship Id="rId6"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1" Type="http://schemas.openxmlformats.org/officeDocument/2006/relationships/slideLayout" Target="../slideLayouts/slideLayout18.xml"/><Relationship Id="rId2" Type="http://schemas.openxmlformats.org/officeDocument/2006/relationships/notesSlide" Target="../notesSlides/notesSlide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6.emf"/><Relationship Id="rId4" Type="http://schemas.openxmlformats.org/officeDocument/2006/relationships/image" Target="../media/image27.jpeg"/><Relationship Id="rId5" Type="http://schemas.openxmlformats.org/officeDocument/2006/relationships/image" Target="../media/image28.jpeg"/><Relationship Id="rId6" Type="http://schemas.openxmlformats.org/officeDocument/2006/relationships/image" Target="../media/image29.jpeg"/><Relationship Id="rId7" Type="http://schemas.openxmlformats.org/officeDocument/2006/relationships/image" Target="../media/image30.emf"/><Relationship Id="rId8" Type="http://schemas.openxmlformats.org/officeDocument/2006/relationships/image" Target="../media/image31.png"/><Relationship Id="rId9" Type="http://schemas.openxmlformats.org/officeDocument/2006/relationships/image" Target="../media/image32.png"/><Relationship Id="rId10" Type="http://schemas.microsoft.com/office/2007/relationships/hdphoto" Target="../media/hdphoto1.wdp"/><Relationship Id="rId1" Type="http://schemas.openxmlformats.org/officeDocument/2006/relationships/slideLayout" Target="../slideLayouts/slideLayout7.xml"/><Relationship Id="rId2" Type="http://schemas.openxmlformats.org/officeDocument/2006/relationships/image" Target="../media/image25.jpeg"/></Relationships>
</file>

<file path=ppt/slides/_rels/slide16.xml.rels><?xml version="1.0" encoding="UTF-8" standalone="yes"?>
<Relationships xmlns="http://schemas.openxmlformats.org/package/2006/relationships"><Relationship Id="rId3" Type="http://schemas.openxmlformats.org/officeDocument/2006/relationships/image" Target="../media/image26.emf"/><Relationship Id="rId4" Type="http://schemas.openxmlformats.org/officeDocument/2006/relationships/image" Target="../media/image33.jpeg"/><Relationship Id="rId5" Type="http://schemas.openxmlformats.org/officeDocument/2006/relationships/image" Target="../media/image34.png"/><Relationship Id="rId1" Type="http://schemas.openxmlformats.org/officeDocument/2006/relationships/slideLayout" Target="../slideLayouts/slideLayout1.xml"/><Relationship Id="rId2" Type="http://schemas.openxmlformats.org/officeDocument/2006/relationships/image" Target="../media/image25.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35.wmf"/></Relationships>
</file>

<file path=ppt/slides/_rels/slide18.xml.rels><?xml version="1.0" encoding="UTF-8" standalone="yes"?>
<Relationships xmlns="http://schemas.openxmlformats.org/package/2006/relationships"><Relationship Id="rId3" Type="http://schemas.openxmlformats.org/officeDocument/2006/relationships/image" Target="../media/image26.emf"/><Relationship Id="rId4" Type="http://schemas.openxmlformats.org/officeDocument/2006/relationships/image" Target="../media/image36.png"/><Relationship Id="rId5" Type="http://schemas.openxmlformats.org/officeDocument/2006/relationships/image" Target="../media/image37.png"/><Relationship Id="rId6" Type="http://schemas.openxmlformats.org/officeDocument/2006/relationships/image" Target="../media/image38.emf"/><Relationship Id="rId7" Type="http://schemas.openxmlformats.org/officeDocument/2006/relationships/image" Target="../media/image33.jpeg"/><Relationship Id="rId1" Type="http://schemas.openxmlformats.org/officeDocument/2006/relationships/slideLayout" Target="../slideLayouts/slideLayout7.xml"/><Relationship Id="rId2" Type="http://schemas.openxmlformats.org/officeDocument/2006/relationships/image" Target="../media/image25.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4" Type="http://schemas.openxmlformats.org/officeDocument/2006/relationships/image" Target="../media/image41.gif"/><Relationship Id="rId5" Type="http://schemas.openxmlformats.org/officeDocument/2006/relationships/image" Target="../media/image42.png"/><Relationship Id="rId6" Type="http://schemas.openxmlformats.org/officeDocument/2006/relationships/image" Target="../media/image43.png"/><Relationship Id="rId7" Type="http://schemas.openxmlformats.org/officeDocument/2006/relationships/image" Target="../media/image44.png"/><Relationship Id="rId1" Type="http://schemas.openxmlformats.org/officeDocument/2006/relationships/slideLayout" Target="../slideLayouts/slideLayout2.xml"/><Relationship Id="rId2" Type="http://schemas.openxmlformats.org/officeDocument/2006/relationships/image" Target="../media/image3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5.png"/><Relationship Id="rId4" Type="http://schemas.openxmlformats.org/officeDocument/2006/relationships/image" Target="../media/image46.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7.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image" Target="../media/image8.jpe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3" Type="http://schemas.openxmlformats.org/officeDocument/2006/relationships/hyperlink" Target="http://www.testduhiv.com/" TargetMode="External"/><Relationship Id="rId4" Type="http://schemas.openxmlformats.org/officeDocument/2006/relationships/hyperlink" Target="http://www.testvihrapide.com/3-tests-depistage-vih" TargetMode="External"/><Relationship Id="rId5" Type="http://schemas.openxmlformats.org/officeDocument/2006/relationships/hyperlink" Target="http://www.auto-test-vih.com/" TargetMode="External"/><Relationship Id="rId6" Type="http://schemas.openxmlformats.org/officeDocument/2006/relationships/hyperlink" Target="http://www.auto-test-vih.com/contact-us" TargetMode="External"/><Relationship Id="rId7"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4" Type="http://schemas.openxmlformats.org/officeDocument/2006/relationships/image" Target="../media/image14.emf"/><Relationship Id="rId5" Type="http://schemas.openxmlformats.org/officeDocument/2006/relationships/image" Target="../media/image15.emf"/><Relationship Id="rId6" Type="http://schemas.openxmlformats.org/officeDocument/2006/relationships/image" Target="../media/image16.emf"/><Relationship Id="rId7" Type="http://schemas.openxmlformats.org/officeDocument/2006/relationships/image" Target="../media/image17.emf"/><Relationship Id="rId1" Type="http://schemas.openxmlformats.org/officeDocument/2006/relationships/slideLayout" Target="../slideLayouts/slideLayout2.xml"/><Relationship Id="rId2" Type="http://schemas.openxmlformats.org/officeDocument/2006/relationships/image" Target="../media/image1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799" y="1700808"/>
            <a:ext cx="7974413" cy="1470025"/>
          </a:xfrm>
        </p:spPr>
        <p:txBody>
          <a:bodyPr>
            <a:normAutofit fontScale="90000"/>
          </a:bodyPr>
          <a:lstStyle/>
          <a:p>
            <a:r>
              <a:rPr lang="fr-FR" dirty="0" smtClean="0"/>
              <a:t>L’autotest VIH arrive !  </a:t>
            </a:r>
            <a:br>
              <a:rPr lang="fr-FR" dirty="0" smtClean="0"/>
            </a:br>
            <a:r>
              <a:rPr lang="fr-FR" sz="4000" dirty="0" smtClean="0"/>
              <a:t>Qui va l’utiliser ?</a:t>
            </a:r>
            <a:r>
              <a:rPr lang="fr-FR" sz="4000" dirty="0"/>
              <a:t> </a:t>
            </a:r>
            <a:r>
              <a:rPr lang="fr-FR" sz="4000" dirty="0" smtClean="0"/>
              <a:t>Et le rôle des soignants ?</a:t>
            </a:r>
            <a:br>
              <a:rPr lang="fr-FR" sz="4000" dirty="0" smtClean="0"/>
            </a:br>
            <a:r>
              <a:rPr lang="fr-FR" sz="4000" dirty="0" smtClean="0"/>
              <a:t>Un point sur les études en France : </a:t>
            </a:r>
            <a:br>
              <a:rPr lang="fr-FR" sz="4000" dirty="0" smtClean="0"/>
            </a:br>
            <a:r>
              <a:rPr lang="fr-FR" sz="4000" dirty="0" err="1" smtClean="0"/>
              <a:t>Webtest</a:t>
            </a:r>
            <a:r>
              <a:rPr lang="fr-FR" sz="4000" dirty="0" smtClean="0"/>
              <a:t>, Autotest Delphi, V3T </a:t>
            </a:r>
            <a:endParaRPr lang="fr-FR" dirty="0"/>
          </a:p>
        </p:txBody>
      </p:sp>
      <p:sp>
        <p:nvSpPr>
          <p:cNvPr id="3" name="Sous-titre 2"/>
          <p:cNvSpPr>
            <a:spLocks noGrp="1"/>
          </p:cNvSpPr>
          <p:nvPr>
            <p:ph type="subTitle" idx="1"/>
          </p:nvPr>
        </p:nvSpPr>
        <p:spPr>
          <a:xfrm>
            <a:off x="685800" y="3767792"/>
            <a:ext cx="7974413" cy="1752600"/>
          </a:xfrm>
        </p:spPr>
        <p:txBody>
          <a:bodyPr>
            <a:normAutofit/>
          </a:bodyPr>
          <a:lstStyle/>
          <a:p>
            <a:r>
              <a:rPr lang="fr-FR" dirty="0" smtClean="0"/>
              <a:t>Tim </a:t>
            </a:r>
            <a:r>
              <a:rPr lang="fr-FR" dirty="0" err="1" smtClean="0"/>
              <a:t>Greacen</a:t>
            </a:r>
            <a:endParaRPr lang="fr-FR" dirty="0" smtClean="0"/>
          </a:p>
          <a:p>
            <a:r>
              <a:rPr lang="fr-FR" dirty="0" smtClean="0"/>
              <a:t>EPS Maison Blanche, Paris</a:t>
            </a:r>
            <a:endParaRPr lang="fr-FR" dirty="0"/>
          </a:p>
        </p:txBody>
      </p:sp>
      <p:pic>
        <p:nvPicPr>
          <p:cNvPr id="4" name="Picture 3"/>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7380312" y="5516563"/>
            <a:ext cx="1081087" cy="103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627866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Picture 2" descr="OQ-OTC-Insert-Device"/>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057400" y="3581400"/>
            <a:ext cx="2743200" cy="2212975"/>
          </a:xfrm>
          <a:prstGeom prst="rect">
            <a:avLst/>
          </a:prstGeom>
          <a:noFill/>
          <a:ln w="9525">
            <a:noFill/>
            <a:miter lim="800000"/>
            <a:headEnd/>
            <a:tailEnd/>
          </a:ln>
        </p:spPr>
      </p:pic>
      <p:sp>
        <p:nvSpPr>
          <p:cNvPr id="72706" name="Rectangle 3"/>
          <p:cNvSpPr>
            <a:spLocks noGrp="1" noChangeArrowheads="1"/>
          </p:cNvSpPr>
          <p:nvPr>
            <p:ph type="title"/>
          </p:nvPr>
        </p:nvSpPr>
        <p:spPr>
          <a:xfrm>
            <a:off x="2657475" y="188913"/>
            <a:ext cx="4124325" cy="712787"/>
          </a:xfrm>
          <a:solidFill>
            <a:srgbClr val="002060"/>
          </a:solidFill>
        </p:spPr>
        <p:txBody>
          <a:bodyPr>
            <a:normAutofit fontScale="90000"/>
          </a:bodyPr>
          <a:lstStyle/>
          <a:p>
            <a:pPr algn="l" eaLnBrk="1" hangingPunct="1">
              <a:defRPr/>
            </a:pPr>
            <a:r>
              <a:rPr lang="en-US" sz="2400" dirty="0" err="1" smtClean="0">
                <a:solidFill>
                  <a:srgbClr val="FFC000"/>
                </a:solidFill>
              </a:rPr>
              <a:t>OraQuick</a:t>
            </a:r>
            <a:r>
              <a:rPr lang="en-US" sz="2400" baseline="30000" dirty="0" smtClean="0">
                <a:solidFill>
                  <a:srgbClr val="FFC000"/>
                </a:solidFill>
              </a:rPr>
              <a:t>® </a:t>
            </a:r>
            <a:r>
              <a:rPr lang="en-US" sz="2400" dirty="0" smtClean="0">
                <a:solidFill>
                  <a:srgbClr val="FFC000"/>
                </a:solidFill>
              </a:rPr>
              <a:t>In-Home HIV Test-</a:t>
            </a:r>
            <a:br>
              <a:rPr lang="en-US" sz="2400" dirty="0" smtClean="0">
                <a:solidFill>
                  <a:srgbClr val="FFC000"/>
                </a:solidFill>
              </a:rPr>
            </a:br>
            <a:r>
              <a:rPr lang="en-US" sz="2400" dirty="0" smtClean="0">
                <a:solidFill>
                  <a:srgbClr val="FFC000"/>
                </a:solidFill>
              </a:rPr>
              <a:t> A Simple Test Using Oral Fluid</a:t>
            </a:r>
          </a:p>
        </p:txBody>
      </p:sp>
      <p:sp>
        <p:nvSpPr>
          <p:cNvPr id="50179" name="Text Box 4"/>
          <p:cNvSpPr txBox="1">
            <a:spLocks noChangeArrowheads="1"/>
          </p:cNvSpPr>
          <p:nvPr/>
        </p:nvSpPr>
        <p:spPr bwMode="auto">
          <a:xfrm>
            <a:off x="4800600" y="3505200"/>
            <a:ext cx="4038600" cy="1220788"/>
          </a:xfrm>
          <a:prstGeom prst="rect">
            <a:avLst/>
          </a:prstGeom>
          <a:noFill/>
          <a:ln w="9525">
            <a:noFill/>
            <a:miter lim="800000"/>
            <a:headEnd/>
            <a:tailEnd/>
          </a:ln>
        </p:spPr>
        <p:txBody>
          <a:bodyPr>
            <a:spAutoFit/>
          </a:bodyPr>
          <a:lstStyle/>
          <a:p>
            <a:pPr marL="342900" indent="-342900" eaLnBrk="0" hangingPunct="0"/>
            <a:endParaRPr lang="en-US" sz="2000" b="1">
              <a:solidFill>
                <a:srgbClr val="004081"/>
              </a:solidFill>
              <a:ea typeface="ＭＳ Ｐゴシック"/>
              <a:cs typeface="Arial" charset="0"/>
            </a:endParaRPr>
          </a:p>
          <a:p>
            <a:pPr marL="342900" indent="-342900">
              <a:buFontTx/>
              <a:buAutoNum type="arabicPeriod" startAt="2"/>
            </a:pPr>
            <a:r>
              <a:rPr lang="en-US" b="1">
                <a:solidFill>
                  <a:srgbClr val="004081"/>
                </a:solidFill>
                <a:ea typeface="ＭＳ Ｐゴシック"/>
                <a:cs typeface="Arial" charset="0"/>
              </a:rPr>
              <a:t>Insert device in Developer Vial. Read result between 20 and 40 minutes</a:t>
            </a:r>
          </a:p>
        </p:txBody>
      </p:sp>
      <p:pic>
        <p:nvPicPr>
          <p:cNvPr id="50180" name="Picture 5"/>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52400" y="1066800"/>
            <a:ext cx="2654300" cy="2819400"/>
          </a:xfrm>
          <a:prstGeom prst="rect">
            <a:avLst/>
          </a:prstGeom>
          <a:noFill/>
          <a:ln w="9525">
            <a:noFill/>
            <a:miter lim="800000"/>
            <a:headEnd/>
            <a:tailEnd/>
          </a:ln>
        </p:spPr>
      </p:pic>
      <p:sp>
        <p:nvSpPr>
          <p:cNvPr id="50181" name="Rectangle 6"/>
          <p:cNvSpPr>
            <a:spLocks noChangeArrowheads="1"/>
          </p:cNvSpPr>
          <p:nvPr/>
        </p:nvSpPr>
        <p:spPr bwMode="auto">
          <a:xfrm>
            <a:off x="2971800" y="1905000"/>
            <a:ext cx="4038600" cy="915988"/>
          </a:xfrm>
          <a:prstGeom prst="rect">
            <a:avLst/>
          </a:prstGeom>
          <a:noFill/>
          <a:ln w="9525">
            <a:noFill/>
            <a:miter lim="800000"/>
            <a:headEnd/>
            <a:tailEnd/>
          </a:ln>
        </p:spPr>
        <p:txBody>
          <a:bodyPr>
            <a:spAutoFit/>
          </a:bodyPr>
          <a:lstStyle/>
          <a:p>
            <a:pPr marL="342900" indent="-342900">
              <a:buFontTx/>
              <a:buAutoNum type="arabicPeriod"/>
            </a:pPr>
            <a:r>
              <a:rPr lang="en-US" b="1">
                <a:solidFill>
                  <a:srgbClr val="004081"/>
                </a:solidFill>
              </a:rPr>
              <a:t>Swab upper and lower gums once each with flat pad of test device</a:t>
            </a:r>
            <a:r>
              <a:rPr lang="en-US">
                <a:solidFill>
                  <a:prstClr val="black"/>
                </a:solidFill>
              </a:rPr>
              <a:t> </a:t>
            </a:r>
          </a:p>
        </p:txBody>
      </p:sp>
      <p:pic>
        <p:nvPicPr>
          <p:cNvPr id="50182" name="Picture 7" descr="wristwatch"/>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267200" y="5257800"/>
            <a:ext cx="1828800" cy="1457325"/>
          </a:xfrm>
          <a:prstGeom prst="rect">
            <a:avLst/>
          </a:prstGeom>
          <a:noFill/>
          <a:ln w="9525">
            <a:noFill/>
            <a:miter lim="800000"/>
            <a:headEnd/>
            <a:tailEnd/>
          </a:ln>
        </p:spPr>
      </p:pic>
      <p:pic>
        <p:nvPicPr>
          <p:cNvPr id="50183" name="Picture 1"/>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248400" y="5105400"/>
            <a:ext cx="1320800" cy="1600200"/>
          </a:xfrm>
          <a:prstGeom prst="rect">
            <a:avLst/>
          </a:prstGeom>
          <a:noFill/>
          <a:ln w="9525">
            <a:noFill/>
            <a:miter lim="800000"/>
            <a:headEnd/>
            <a:tailEnd/>
          </a:ln>
        </p:spPr>
      </p:pic>
      <p:sp>
        <p:nvSpPr>
          <p:cNvPr id="50184" name="Text Box 9"/>
          <p:cNvSpPr txBox="1">
            <a:spLocks noChangeArrowheads="1"/>
          </p:cNvSpPr>
          <p:nvPr/>
        </p:nvSpPr>
        <p:spPr bwMode="auto">
          <a:xfrm>
            <a:off x="7543800" y="5291138"/>
            <a:ext cx="1531938" cy="639762"/>
          </a:xfrm>
          <a:prstGeom prst="rect">
            <a:avLst/>
          </a:prstGeom>
          <a:noFill/>
          <a:ln w="9525">
            <a:noFill/>
            <a:miter lim="800000"/>
            <a:headEnd/>
            <a:tailEnd/>
          </a:ln>
        </p:spPr>
        <p:txBody>
          <a:bodyPr wrap="none">
            <a:spAutoFit/>
          </a:bodyPr>
          <a:lstStyle/>
          <a:p>
            <a:r>
              <a:rPr lang="en-US" sz="1200">
                <a:solidFill>
                  <a:prstClr val="black"/>
                </a:solidFill>
                <a:cs typeface="Arial" charset="0"/>
              </a:rPr>
              <a:t>One line = Negative</a:t>
            </a:r>
          </a:p>
          <a:p>
            <a:endParaRPr lang="en-US" sz="1200">
              <a:solidFill>
                <a:prstClr val="black"/>
              </a:solidFill>
              <a:cs typeface="Arial" charset="0"/>
            </a:endParaRPr>
          </a:p>
          <a:p>
            <a:r>
              <a:rPr lang="en-US" sz="1200">
                <a:solidFill>
                  <a:prstClr val="black"/>
                </a:solidFill>
                <a:cs typeface="Arial" charset="0"/>
              </a:rPr>
              <a:t>Two lines = Positive</a:t>
            </a:r>
          </a:p>
        </p:txBody>
      </p:sp>
    </p:spTree>
    <p:extLst>
      <p:ext uri="{BB962C8B-B14F-4D97-AF65-F5344CB8AC3E}">
        <p14:creationId xmlns:p14="http://schemas.microsoft.com/office/powerpoint/2010/main" val="222558817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600" dirty="0" smtClean="0"/>
              <a:t>Instructions d’</a:t>
            </a:r>
            <a:r>
              <a:rPr lang="fr-FR" sz="3600" dirty="0" err="1" smtClean="0"/>
              <a:t>OraQuick</a:t>
            </a:r>
            <a:r>
              <a:rPr lang="fr-FR" sz="3600" dirty="0" smtClean="0"/>
              <a:t> (« warning ») 1/2</a:t>
            </a:r>
            <a:endParaRPr lang="fr-FR" sz="3600" dirty="0"/>
          </a:p>
        </p:txBody>
      </p:sp>
      <p:sp>
        <p:nvSpPr>
          <p:cNvPr id="3" name="Espace réservé du contenu 2"/>
          <p:cNvSpPr>
            <a:spLocks noGrp="1"/>
          </p:cNvSpPr>
          <p:nvPr>
            <p:ph idx="1"/>
          </p:nvPr>
        </p:nvSpPr>
        <p:spPr>
          <a:xfrm>
            <a:off x="457200" y="1495325"/>
            <a:ext cx="8363272" cy="4886003"/>
          </a:xfrm>
        </p:spPr>
        <p:txBody>
          <a:bodyPr>
            <a:noAutofit/>
          </a:bodyPr>
          <a:lstStyle/>
          <a:p>
            <a:pPr>
              <a:buFont typeface="+mj-lt"/>
              <a:buAutoNum type="arabicPeriod"/>
            </a:pPr>
            <a:r>
              <a:rPr lang="en-US" sz="1800" dirty="0"/>
              <a:t>The testing directions must be followed carefully. Not doing so may produce inaccurate test results. </a:t>
            </a:r>
            <a:endParaRPr lang="fr-FR" sz="1800" dirty="0"/>
          </a:p>
          <a:p>
            <a:pPr>
              <a:buFont typeface="+mj-lt"/>
              <a:buAutoNum type="arabicPeriod"/>
            </a:pPr>
            <a:r>
              <a:rPr lang="en-US" sz="1800" dirty="0"/>
              <a:t>Using this test earlier than 3 months since a risk event may not produce an accurate result. </a:t>
            </a:r>
            <a:endParaRPr lang="fr-FR" sz="1800" dirty="0"/>
          </a:p>
          <a:p>
            <a:pPr>
              <a:buFont typeface="+mj-lt"/>
              <a:buAutoNum type="arabicPeriod"/>
            </a:pPr>
            <a:r>
              <a:rPr lang="en-US" sz="1800" dirty="0"/>
              <a:t>This test should not be used by individuals who are anxious about using the test. </a:t>
            </a:r>
            <a:endParaRPr lang="fr-FR" sz="1800" dirty="0"/>
          </a:p>
          <a:p>
            <a:pPr>
              <a:buFont typeface="+mj-lt"/>
              <a:buAutoNum type="arabicPeriod"/>
            </a:pPr>
            <a:r>
              <a:rPr lang="en-US" sz="1800" dirty="0"/>
              <a:t>Reading test results earlier than 20 minutes or later than 40 minutes may yield erroneous results. </a:t>
            </a:r>
            <a:endParaRPr lang="fr-FR" sz="1800" dirty="0"/>
          </a:p>
          <a:p>
            <a:pPr>
              <a:buFont typeface="+mj-lt"/>
              <a:buAutoNum type="arabicPeriod"/>
            </a:pPr>
            <a:r>
              <a:rPr lang="en-US" sz="1800" dirty="0"/>
              <a:t>This test is approved by FDA for use with oral fluid specimens only. Use of other types of specimens may not yield accurate results. </a:t>
            </a:r>
            <a:endParaRPr lang="fr-FR" sz="1800" dirty="0"/>
          </a:p>
          <a:p>
            <a:pPr>
              <a:buFont typeface="+mj-lt"/>
              <a:buAutoNum type="arabicPeriod"/>
            </a:pPr>
            <a:r>
              <a:rPr lang="en-US" sz="1800" dirty="0"/>
              <a:t>Any positive result needs to be followed up with either a confirmatory test performed by a clinical laboratory or consultation with a medical professional to arrange a confirmatory test. </a:t>
            </a:r>
            <a:endParaRPr lang="fr-FR" sz="1800" dirty="0"/>
          </a:p>
          <a:p>
            <a:pPr>
              <a:buFont typeface="+mj-lt"/>
              <a:buAutoNum type="arabicPeriod"/>
            </a:pPr>
            <a:r>
              <a:rPr lang="en-US" sz="1800" dirty="0"/>
              <a:t>Individuals who test negative but engage in behavior that puts them at risk for HIV infection should test or be tested on a regular basis. </a:t>
            </a:r>
            <a:endParaRPr lang="en-US" sz="1800" dirty="0" smtClean="0"/>
          </a:p>
          <a:p>
            <a:pPr>
              <a:buFont typeface="+mj-lt"/>
              <a:buAutoNum type="arabicPeriod"/>
            </a:pPr>
            <a:r>
              <a:rPr lang="en-US" sz="1800" dirty="0" smtClean="0"/>
              <a:t>Persons with increased risk for HIV infection should not interpret a negative test to indicate that engaging in high-risk behavior is safe. </a:t>
            </a:r>
            <a:endParaRPr lang="fr-FR" sz="1800" dirty="0" smtClean="0"/>
          </a:p>
        </p:txBody>
      </p:sp>
    </p:spTree>
    <p:extLst>
      <p:ext uri="{BB962C8B-B14F-4D97-AF65-F5344CB8AC3E}">
        <p14:creationId xmlns:p14="http://schemas.microsoft.com/office/powerpoint/2010/main" val="396181563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600" dirty="0"/>
              <a:t>Instructions d’</a:t>
            </a:r>
            <a:r>
              <a:rPr lang="fr-FR" sz="3600" dirty="0" err="1"/>
              <a:t>OraQuick</a:t>
            </a:r>
            <a:r>
              <a:rPr lang="fr-FR" sz="3600" dirty="0"/>
              <a:t> (« warning ») </a:t>
            </a:r>
            <a:r>
              <a:rPr lang="fr-FR" sz="3600" dirty="0" smtClean="0"/>
              <a:t>2/2</a:t>
            </a:r>
            <a:endParaRPr lang="fr-FR" sz="3600" dirty="0"/>
          </a:p>
        </p:txBody>
      </p:sp>
      <p:sp>
        <p:nvSpPr>
          <p:cNvPr id="3" name="Espace réservé du contenu 2"/>
          <p:cNvSpPr>
            <a:spLocks noGrp="1"/>
          </p:cNvSpPr>
          <p:nvPr>
            <p:ph idx="1"/>
          </p:nvPr>
        </p:nvSpPr>
        <p:spPr>
          <a:xfrm>
            <a:off x="467544" y="1412776"/>
            <a:ext cx="8280920" cy="5184576"/>
          </a:xfrm>
        </p:spPr>
        <p:txBody>
          <a:bodyPr>
            <a:noAutofit/>
          </a:bodyPr>
          <a:lstStyle/>
          <a:p>
            <a:pPr marL="514350" indent="-514350">
              <a:buAutoNum type="arabicPeriod" startAt="9"/>
            </a:pPr>
            <a:r>
              <a:rPr lang="en-US" sz="1800" dirty="0" smtClean="0"/>
              <a:t>This </a:t>
            </a:r>
            <a:r>
              <a:rPr lang="en-US" sz="1800" dirty="0"/>
              <a:t>test is not to be used by individuals under the age of 17. </a:t>
            </a:r>
            <a:endParaRPr lang="fr-FR" sz="1800" dirty="0"/>
          </a:p>
          <a:p>
            <a:pPr marL="514350" indent="-514350">
              <a:buAutoNum type="arabicPeriod" startAt="9"/>
            </a:pPr>
            <a:r>
              <a:rPr lang="en-US" sz="1800" dirty="0" smtClean="0"/>
              <a:t>Adequate </a:t>
            </a:r>
            <a:r>
              <a:rPr lang="en-US" sz="1800" dirty="0"/>
              <a:t>lighting is required to read a test result. </a:t>
            </a:r>
            <a:endParaRPr lang="fr-FR" sz="1800" dirty="0" smtClean="0"/>
          </a:p>
          <a:p>
            <a:pPr marL="514350" indent="-514350">
              <a:buAutoNum type="arabicPeriod" startAt="9"/>
            </a:pPr>
            <a:r>
              <a:rPr lang="en-US" sz="1800" dirty="0" smtClean="0"/>
              <a:t>This </a:t>
            </a:r>
            <a:r>
              <a:rPr lang="en-US" sz="1800" dirty="0"/>
              <a:t>test is not for use by individuals who know they are HIV-positive or who are undergoing treatment for HIV infection. </a:t>
            </a:r>
            <a:endParaRPr lang="fr-FR" sz="1800" dirty="0" smtClean="0"/>
          </a:p>
          <a:p>
            <a:pPr marL="514350" indent="-514350">
              <a:buAutoNum type="arabicPeriod" startAt="9"/>
            </a:pPr>
            <a:r>
              <a:rPr lang="en-US" sz="1800" dirty="0" smtClean="0"/>
              <a:t>This </a:t>
            </a:r>
            <a:r>
              <a:rPr lang="en-US" sz="1800" dirty="0"/>
              <a:t>test should not be used after the expiration date. </a:t>
            </a:r>
            <a:endParaRPr lang="fr-FR" sz="1800" dirty="0" smtClean="0"/>
          </a:p>
          <a:p>
            <a:pPr marL="514350" indent="-514350">
              <a:buAutoNum type="arabicPeriod" startAt="9"/>
            </a:pPr>
            <a:r>
              <a:rPr lang="en-US" sz="1800" dirty="0" smtClean="0"/>
              <a:t>If </a:t>
            </a:r>
            <a:r>
              <a:rPr lang="en-US" sz="1800" dirty="0"/>
              <a:t>the tamper-evident seal has been broken or if any of the package contents are missing, broken, or have been opened, do not use this test. </a:t>
            </a:r>
            <a:endParaRPr lang="fr-FR" sz="1800" dirty="0" smtClean="0"/>
          </a:p>
          <a:p>
            <a:pPr marL="514350" indent="-514350">
              <a:buAutoNum type="arabicPeriod" startAt="9"/>
            </a:pPr>
            <a:r>
              <a:rPr lang="en-US" sz="1800" dirty="0" smtClean="0"/>
              <a:t>The </a:t>
            </a:r>
            <a:r>
              <a:rPr lang="en-US" sz="1800" dirty="0"/>
              <a:t>user should not open any of the packets until ready to begin the test. </a:t>
            </a:r>
            <a:endParaRPr lang="fr-FR" sz="1800" dirty="0" smtClean="0"/>
          </a:p>
          <a:p>
            <a:pPr marL="514350" indent="-514350">
              <a:buAutoNum type="arabicPeriod" startAt="9"/>
            </a:pPr>
            <a:r>
              <a:rPr lang="en-US" sz="1800" dirty="0" smtClean="0"/>
              <a:t>Do </a:t>
            </a:r>
            <a:r>
              <a:rPr lang="en-US" sz="1800" dirty="0"/>
              <a:t>not eat, drink or use oral care products (such as mouthwash, toothpaste or whitening strips) 30 minutes before starting the test. </a:t>
            </a:r>
            <a:endParaRPr lang="fr-FR" sz="1800" dirty="0" smtClean="0"/>
          </a:p>
          <a:p>
            <a:pPr marL="514350" indent="-514350">
              <a:buAutoNum type="arabicPeriod" startAt="9"/>
            </a:pPr>
            <a:r>
              <a:rPr lang="en-US" sz="1800" dirty="0" smtClean="0"/>
              <a:t>Remove </a:t>
            </a:r>
            <a:r>
              <a:rPr lang="en-US" sz="1800" dirty="0"/>
              <a:t>dental products such as dentures or clear braces that cover your gums prior to the oral collection. </a:t>
            </a:r>
            <a:endParaRPr lang="fr-FR" sz="1800" dirty="0" smtClean="0"/>
          </a:p>
          <a:p>
            <a:pPr marL="514350" indent="-514350">
              <a:buAutoNum type="arabicPeriod" startAt="9"/>
            </a:pPr>
            <a:r>
              <a:rPr lang="en-US" sz="1800" dirty="0" smtClean="0"/>
              <a:t>Do </a:t>
            </a:r>
            <a:r>
              <a:rPr lang="en-US" sz="1800" dirty="0"/>
              <a:t>not use the test if it has been exposed to household cleaning products. </a:t>
            </a:r>
            <a:endParaRPr lang="fr-FR" sz="1800" dirty="0" smtClean="0"/>
          </a:p>
          <a:p>
            <a:pPr marL="514350" indent="-514350">
              <a:buAutoNum type="arabicPeriod" startAt="9"/>
            </a:pPr>
            <a:r>
              <a:rPr lang="en-US" sz="1800" dirty="0" smtClean="0"/>
              <a:t>A </a:t>
            </a:r>
            <a:r>
              <a:rPr lang="en-US" sz="1800" dirty="0"/>
              <a:t>positive result may indicate the presence of antibodies to HIV-1 or HIV-2. </a:t>
            </a:r>
            <a:br>
              <a:rPr lang="en-US" sz="1800" dirty="0"/>
            </a:br>
            <a:r>
              <a:rPr lang="en-US" sz="1800" dirty="0"/>
              <a:t>A person who has antibodies to HIV-1 or HIV-2 is presumed to be infected with the virus, except that a person who has participated in an HIV vaccine study may develop antibodies to the vaccine and may or may not be infected with HIV. </a:t>
            </a:r>
          </a:p>
          <a:p>
            <a:pPr marL="514350" indent="-514350">
              <a:buFont typeface="+mj-lt"/>
              <a:buAutoNum type="arabicPeriod"/>
            </a:pPr>
            <a:endParaRPr lang="fr-FR" sz="1800" dirty="0"/>
          </a:p>
        </p:txBody>
      </p:sp>
    </p:spTree>
    <p:extLst>
      <p:ext uri="{BB962C8B-B14F-4D97-AF65-F5344CB8AC3E}">
        <p14:creationId xmlns:p14="http://schemas.microsoft.com/office/powerpoint/2010/main" val="253521303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467544" y="453349"/>
            <a:ext cx="5328592" cy="671395"/>
          </a:xfrm>
          <a:prstGeom prst="rect">
            <a:avLst/>
          </a:prstGeom>
          <a:noFill/>
          <a:ln>
            <a:noFill/>
          </a:ln>
        </p:spPr>
        <p:txBody>
          <a:bodyPr vert="horz" lIns="81638" tIns="40819" rIns="81638" bIns="40819" compatLnSpc="0"/>
          <a:lstStyle/>
          <a:p>
            <a:pPr hangingPunct="0"/>
            <a:r>
              <a:rPr lang="fr-FR" sz="3200" dirty="0">
                <a:solidFill>
                  <a:prstClr val="black"/>
                </a:solidFill>
                <a:latin typeface="Calibri Light"/>
                <a:ea typeface="Arial Unicode MS" pitchFamily="2"/>
                <a:cs typeface="Tahoma" pitchFamily="2"/>
              </a:rPr>
              <a:t>e</a:t>
            </a:r>
            <a:r>
              <a:rPr lang="fr-FR" sz="3200" dirty="0" smtClean="0">
                <a:solidFill>
                  <a:prstClr val="black"/>
                </a:solidFill>
                <a:latin typeface="Calibri Light"/>
                <a:ea typeface="Arial Unicode MS" pitchFamily="2"/>
                <a:cs typeface="Tahoma" pitchFamily="2"/>
              </a:rPr>
              <a:t>t la version anglaise …</a:t>
            </a:r>
            <a:endParaRPr lang="fr-FR" sz="6600" dirty="0">
              <a:solidFill>
                <a:srgbClr val="70AD47"/>
              </a:solidFill>
              <a:latin typeface="Calibri Light"/>
              <a:ea typeface="Arial Unicode MS" pitchFamily="2"/>
              <a:cs typeface="Tahoma" pitchFamily="2"/>
            </a:endParaRPr>
          </a:p>
        </p:txBody>
      </p:sp>
      <p:pic>
        <p:nvPicPr>
          <p:cNvPr id="7" name="Image 6"/>
          <p:cNvPicPr>
            <a:picLocks noChangeAspect="1"/>
          </p:cNvPicPr>
          <p:nvPr/>
        </p:nvPicPr>
        <p:blipFill>
          <a:blip r:embed="rId3" cstate="print"/>
          <a:stretch>
            <a:fillRect/>
          </a:stretch>
        </p:blipFill>
        <p:spPr>
          <a:xfrm>
            <a:off x="5436096" y="813389"/>
            <a:ext cx="3366198" cy="1607499"/>
          </a:xfrm>
          <a:prstGeom prst="rect">
            <a:avLst/>
          </a:prstGeom>
        </p:spPr>
      </p:pic>
      <p:pic>
        <p:nvPicPr>
          <p:cNvPr id="5" name="Image 4"/>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91281" y="2060848"/>
            <a:ext cx="7761438" cy="4401602"/>
          </a:xfrm>
          <a:prstGeom prst="rect">
            <a:avLst/>
          </a:prstGeom>
          <a:noFill/>
          <a:ln w="9525">
            <a:noFill/>
            <a:miter lim="800000"/>
            <a:headEnd/>
            <a:tailEnd/>
          </a:ln>
        </p:spPr>
      </p:pic>
    </p:spTree>
    <p:extLst>
      <p:ext uri="{BB962C8B-B14F-4D97-AF65-F5344CB8AC3E}">
        <p14:creationId xmlns:p14="http://schemas.microsoft.com/office/powerpoint/2010/main" val="34034116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13184" y="2132856"/>
            <a:ext cx="3610744" cy="1143000"/>
          </a:xfrm>
        </p:spPr>
        <p:txBody>
          <a:bodyPr>
            <a:normAutofit/>
          </a:bodyPr>
          <a:lstStyle/>
          <a:p>
            <a:r>
              <a:rPr lang="fr-FR" dirty="0" smtClean="0"/>
              <a:t>L’autotest VIH en France</a:t>
            </a:r>
            <a:endParaRPr lang="fr-FR" dirty="0"/>
          </a:p>
        </p:txBody>
      </p:sp>
      <p:pic>
        <p:nvPicPr>
          <p:cNvPr id="4" name="Espace réservé du contenu 3"/>
          <p:cNvPicPr>
            <a:picLocks noGrp="1" noChangeAspect="1"/>
          </p:cNvPicPr>
          <p:nvPr>
            <p:ph idx="1"/>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139952" y="476672"/>
            <a:ext cx="3528392" cy="6125499"/>
          </a:xfrm>
          <a:prstGeom prst="rect">
            <a:avLst/>
          </a:prstGeom>
        </p:spPr>
      </p:pic>
    </p:spTree>
    <p:extLst>
      <p:ext uri="{BB962C8B-B14F-4D97-AF65-F5344CB8AC3E}">
        <p14:creationId xmlns:p14="http://schemas.microsoft.com/office/powerpoint/2010/main" val="3790051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 name="Rectangle 1023"/>
          <p:cNvSpPr/>
          <p:nvPr/>
        </p:nvSpPr>
        <p:spPr>
          <a:xfrm>
            <a:off x="-24355" y="1"/>
            <a:ext cx="9185468" cy="6371950"/>
          </a:xfrm>
          <a:prstGeom prst="rect">
            <a:avLst/>
          </a:prstGeom>
          <a:solidFill>
            <a:srgbClr val="FF0000">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pic>
        <p:nvPicPr>
          <p:cNvPr id="22" name="Picture 2" descr="C:\Users\Standard\Documents\AAZ\auto_test_vih\AAZ-logo.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982014" y="6469022"/>
            <a:ext cx="1050195" cy="319376"/>
          </a:xfrm>
          <a:prstGeom prst="rect">
            <a:avLst/>
          </a:prstGeom>
          <a:noFill/>
          <a:extLst>
            <a:ext uri="{909E8E84-426E-40dd-AFC4-6F175D3DCCD1}">
              <a14:hiddenFill xmlns:a14="http://schemas.microsoft.com/office/drawing/2010/main">
                <a:solidFill>
                  <a:srgbClr val="FFFFFF"/>
                </a:solidFill>
              </a14:hiddenFill>
            </a:ext>
          </a:extLst>
        </p:spPr>
      </p:pic>
      <p:sp>
        <p:nvSpPr>
          <p:cNvPr id="23" name="ZoneTexte 22"/>
          <p:cNvSpPr txBox="1"/>
          <p:nvPr/>
        </p:nvSpPr>
        <p:spPr>
          <a:xfrm>
            <a:off x="2267744" y="6444044"/>
            <a:ext cx="4608512" cy="338554"/>
          </a:xfrm>
          <a:prstGeom prst="rect">
            <a:avLst/>
          </a:prstGeom>
          <a:noFill/>
        </p:spPr>
        <p:txBody>
          <a:bodyPr wrap="square" rtlCol="0">
            <a:spAutoFit/>
          </a:bodyPr>
          <a:lstStyle/>
          <a:p>
            <a:pPr algn="ctr"/>
            <a:r>
              <a:rPr lang="fr-FR" sz="1600" b="1" dirty="0" smtClean="0">
                <a:solidFill>
                  <a:srgbClr val="C9BA39"/>
                </a:solidFill>
                <a:latin typeface="Arial" panose="020B0604020202020204" pitchFamily="34" charset="0"/>
                <a:cs typeface="Arial" panose="020B0604020202020204" pitchFamily="34" charset="0"/>
              </a:rPr>
              <a:t>www.autotest-sante.com</a:t>
            </a:r>
            <a:r>
              <a:rPr lang="fr-FR" sz="1600" dirty="0" smtClean="0">
                <a:solidFill>
                  <a:srgbClr val="C9BA39"/>
                </a:solidFill>
                <a:latin typeface="Arial" panose="020B0604020202020204" pitchFamily="34" charset="0"/>
                <a:cs typeface="Arial" panose="020B0604020202020204" pitchFamily="34" charset="0"/>
              </a:rPr>
              <a:t> </a:t>
            </a:r>
            <a:endParaRPr lang="fr-FR" sz="1600" dirty="0">
              <a:solidFill>
                <a:srgbClr val="C9BA39"/>
              </a:solidFill>
              <a:latin typeface="Arial" panose="020B0604020202020204" pitchFamily="34" charset="0"/>
              <a:cs typeface="Arial" panose="020B0604020202020204" pitchFamily="34" charset="0"/>
            </a:endParaRPr>
          </a:p>
        </p:txBody>
      </p:sp>
      <p:cxnSp>
        <p:nvCxnSpPr>
          <p:cNvPr id="24" name="Connecteur droit 23"/>
          <p:cNvCxnSpPr/>
          <p:nvPr/>
        </p:nvCxnSpPr>
        <p:spPr>
          <a:xfrm>
            <a:off x="0" y="6381328"/>
            <a:ext cx="9144000" cy="0"/>
          </a:xfrm>
          <a:prstGeom prst="line">
            <a:avLst/>
          </a:prstGeom>
          <a:ln w="19050">
            <a:solidFill>
              <a:srgbClr val="96998E"/>
            </a:solidFill>
          </a:ln>
        </p:spPr>
        <p:style>
          <a:lnRef idx="1">
            <a:schemeClr val="accent1"/>
          </a:lnRef>
          <a:fillRef idx="0">
            <a:schemeClr val="accent1"/>
          </a:fillRef>
          <a:effectRef idx="0">
            <a:schemeClr val="accent1"/>
          </a:effectRef>
          <a:fontRef idx="minor">
            <a:schemeClr val="tx1"/>
          </a:fontRef>
        </p:style>
      </p:cxnSp>
      <p:pic>
        <p:nvPicPr>
          <p:cNvPr id="25" name="Picture 2"/>
          <p:cNvPicPr>
            <a:picLocks noChangeAspect="1" noChangeArrowheads="1"/>
          </p:cNvPicPr>
          <p:nvPr/>
        </p:nvPicPr>
        <p:blipFill rotWithShape="1">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l="2676" t="2075" r="2545" b="3402"/>
          <a:stretch/>
        </p:blipFill>
        <p:spPr bwMode="auto">
          <a:xfrm>
            <a:off x="273844" y="5826918"/>
            <a:ext cx="790575" cy="986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Étoile à 12 branches 44"/>
          <p:cNvSpPr/>
          <p:nvPr/>
        </p:nvSpPr>
        <p:spPr>
          <a:xfrm>
            <a:off x="2886508" y="1628800"/>
            <a:ext cx="3370985" cy="1370918"/>
          </a:xfrm>
          <a:prstGeom prst="star12">
            <a:avLst/>
          </a:prstGeom>
          <a:solidFill>
            <a:srgbClr val="CB262A"/>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47" name="Rectangle 46"/>
          <p:cNvSpPr/>
          <p:nvPr/>
        </p:nvSpPr>
        <p:spPr>
          <a:xfrm>
            <a:off x="3209363" y="1868398"/>
            <a:ext cx="2725274" cy="830997"/>
          </a:xfrm>
          <a:prstGeom prst="rect">
            <a:avLst/>
          </a:prstGeom>
        </p:spPr>
        <p:txBody>
          <a:bodyPr wrap="square">
            <a:spAutoFit/>
          </a:bodyPr>
          <a:lstStyle/>
          <a:p>
            <a:pPr algn="ctr"/>
            <a:r>
              <a:rPr lang="fr-FR" sz="2400" b="1" dirty="0" smtClean="0">
                <a:solidFill>
                  <a:prstClr val="white"/>
                </a:solidFill>
              </a:rPr>
              <a:t>Disponible le </a:t>
            </a:r>
          </a:p>
          <a:p>
            <a:pPr algn="ctr"/>
            <a:r>
              <a:rPr lang="fr-FR" sz="2400" b="1" dirty="0" smtClean="0">
                <a:solidFill>
                  <a:prstClr val="white"/>
                </a:solidFill>
              </a:rPr>
              <a:t>15 Septembre 2015</a:t>
            </a:r>
            <a:endParaRPr lang="fr-FR" sz="2400" b="1" dirty="0">
              <a:solidFill>
                <a:prstClr val="white"/>
              </a:solidFill>
            </a:endParaRPr>
          </a:p>
        </p:txBody>
      </p:sp>
      <p:grpSp>
        <p:nvGrpSpPr>
          <p:cNvPr id="33" name="Groupe 32"/>
          <p:cNvGrpSpPr/>
          <p:nvPr/>
        </p:nvGrpSpPr>
        <p:grpSpPr>
          <a:xfrm>
            <a:off x="7779463" y="302673"/>
            <a:ext cx="1041009" cy="1089197"/>
            <a:chOff x="7923615" y="2347223"/>
            <a:chExt cx="1498380" cy="1451045"/>
          </a:xfrm>
        </p:grpSpPr>
        <p:sp>
          <p:nvSpPr>
            <p:cNvPr id="74" name="Ellipse 73"/>
            <p:cNvSpPr/>
            <p:nvPr/>
          </p:nvSpPr>
          <p:spPr>
            <a:xfrm>
              <a:off x="7923615" y="2347223"/>
              <a:ext cx="1498380" cy="1451045"/>
            </a:xfrm>
            <a:prstGeom prst="ellipse">
              <a:avLst/>
            </a:prstGeom>
            <a:solidFill>
              <a:srgbClr val="CB26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pic>
          <p:nvPicPr>
            <p:cNvPr id="75" name="Picture 9" descr="C:\Users\Standard\Documents\AAZ\autotest_vih\STAND\IMAGES\Fotolia_33755091_XL.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991957" y="2359638"/>
              <a:ext cx="1368998" cy="1426215"/>
            </a:xfrm>
            <a:prstGeom prst="ellipse">
              <a:avLst/>
            </a:prstGeom>
            <a:ln>
              <a:noFill/>
            </a:ln>
            <a:effectLst>
              <a:softEdge rad="12700"/>
            </a:effectLst>
            <a:extLst>
              <a:ext uri="{909E8E84-426E-40dd-AFC4-6F175D3DCCD1}">
                <a14:hiddenFill xmlns:a14="http://schemas.microsoft.com/office/drawing/2010/main">
                  <a:solidFill>
                    <a:srgbClr val="FFFFFF"/>
                  </a:solidFill>
                </a14:hiddenFill>
              </a:ext>
            </a:extLst>
          </p:spPr>
        </p:pic>
      </p:grpSp>
      <p:sp>
        <p:nvSpPr>
          <p:cNvPr id="80" name="TextBox 3"/>
          <p:cNvSpPr txBox="1"/>
          <p:nvPr/>
        </p:nvSpPr>
        <p:spPr>
          <a:xfrm>
            <a:off x="2656628" y="260648"/>
            <a:ext cx="3830745" cy="869469"/>
          </a:xfrm>
          <a:prstGeom prst="rect">
            <a:avLst/>
          </a:prstGeom>
          <a:noFill/>
          <a:ln>
            <a:noFill/>
          </a:ln>
        </p:spPr>
        <p:txBody>
          <a:bodyPr wrap="square">
            <a:spAutoFit/>
          </a:bodyPr>
          <a:lstStyle>
            <a:defPPr>
              <a:defRPr lang="fr-FR"/>
            </a:defPPr>
            <a:lvl1pPr algn="ctr">
              <a:spcBef>
                <a:spcPts val="300"/>
              </a:spcBef>
              <a:defRPr sz="1200" b="1">
                <a:solidFill>
                  <a:srgbClr val="000066"/>
                </a:solidFill>
                <a:latin typeface="Arial Black" panose="020B0A04020102020204" pitchFamily="34" charset="0"/>
              </a:defRPr>
            </a:lvl1pPr>
          </a:lstStyle>
          <a:p>
            <a:r>
              <a:rPr lang="fr-FR" sz="2400" dirty="0" smtClean="0">
                <a:solidFill>
                  <a:srgbClr val="FF0000"/>
                </a:solidFill>
              </a:rPr>
              <a:t>1</a:t>
            </a:r>
            <a:r>
              <a:rPr lang="fr-FR" sz="2400" baseline="30000" dirty="0" smtClean="0">
                <a:solidFill>
                  <a:srgbClr val="FF0000"/>
                </a:solidFill>
              </a:rPr>
              <a:t>er</a:t>
            </a:r>
            <a:r>
              <a:rPr lang="fr-FR" sz="2400" dirty="0">
                <a:solidFill>
                  <a:srgbClr val="FF0000"/>
                </a:solidFill>
              </a:rPr>
              <a:t> </a:t>
            </a:r>
            <a:r>
              <a:rPr lang="fr-FR" sz="2400" dirty="0" smtClean="0">
                <a:solidFill>
                  <a:srgbClr val="FF0000"/>
                </a:solidFill>
              </a:rPr>
              <a:t>autotest  </a:t>
            </a:r>
            <a:endParaRPr lang="fr-FR" sz="2400" dirty="0">
              <a:solidFill>
                <a:srgbClr val="FF0000"/>
              </a:solidFill>
            </a:endParaRPr>
          </a:p>
          <a:p>
            <a:r>
              <a:rPr lang="fr-FR" sz="2400" dirty="0">
                <a:solidFill>
                  <a:srgbClr val="FF0000"/>
                </a:solidFill>
              </a:rPr>
              <a:t>de dépistage du VIH</a:t>
            </a:r>
          </a:p>
        </p:txBody>
      </p:sp>
      <p:sp>
        <p:nvSpPr>
          <p:cNvPr id="81" name="Rectangle 80"/>
          <p:cNvSpPr/>
          <p:nvPr/>
        </p:nvSpPr>
        <p:spPr>
          <a:xfrm>
            <a:off x="1607426" y="1146230"/>
            <a:ext cx="5929148" cy="338554"/>
          </a:xfrm>
          <a:prstGeom prst="rect">
            <a:avLst/>
          </a:prstGeom>
          <a:noFill/>
        </p:spPr>
        <p:txBody>
          <a:bodyPr wrap="square">
            <a:spAutoFit/>
          </a:bodyPr>
          <a:lstStyle/>
          <a:p>
            <a:pPr algn="ctr"/>
            <a:r>
              <a:rPr lang="fr-FR" sz="1600" b="1" i="1" dirty="0">
                <a:solidFill>
                  <a:srgbClr val="FF0000"/>
                </a:solidFill>
                <a:latin typeface="Arial" panose="020B0604020202020204" pitchFamily="34" charset="0"/>
                <a:cs typeface="Arial" panose="020B0604020202020204" pitchFamily="34" charset="0"/>
              </a:rPr>
              <a:t>30 000 </a:t>
            </a:r>
            <a:r>
              <a:rPr lang="fr-FR" sz="1600" b="1" i="1" dirty="0" smtClean="0">
                <a:solidFill>
                  <a:srgbClr val="FF0000"/>
                </a:solidFill>
                <a:latin typeface="Arial" panose="020B0604020202020204" pitchFamily="34" charset="0"/>
                <a:cs typeface="Arial" panose="020B0604020202020204" pitchFamily="34" charset="0"/>
              </a:rPr>
              <a:t>personnes en France  ignorent </a:t>
            </a:r>
            <a:r>
              <a:rPr lang="fr-FR" sz="1600" b="1" i="1" dirty="0">
                <a:solidFill>
                  <a:srgbClr val="FF0000"/>
                </a:solidFill>
                <a:latin typeface="Arial" panose="020B0604020202020204" pitchFamily="34" charset="0"/>
                <a:cs typeface="Arial" panose="020B0604020202020204" pitchFamily="34" charset="0"/>
              </a:rPr>
              <a:t>leur séropositivité</a:t>
            </a:r>
          </a:p>
        </p:txBody>
      </p:sp>
      <p:pic>
        <p:nvPicPr>
          <p:cNvPr id="55" name="Image 54"/>
          <p:cNvPicPr>
            <a:picLocks noChangeAspect="1"/>
          </p:cNvPicPr>
          <p:nvPr/>
        </p:nvPicPr>
        <p:blipFill>
          <a:blip r:embed="rId5" cstate="screen">
            <a:clrChange>
              <a:clrFrom>
                <a:srgbClr val="FFFFFE"/>
              </a:clrFrom>
              <a:clrTo>
                <a:srgbClr val="FFFFFE">
                  <a:alpha val="0"/>
                </a:srgbClr>
              </a:clrTo>
            </a:clrChange>
            <a:extLst>
              <a:ext uri="{28A0092B-C50C-407E-A947-70E740481C1C}">
                <a14:useLocalDpi xmlns:a14="http://schemas.microsoft.com/office/drawing/2010/main"/>
              </a:ext>
            </a:extLst>
          </a:blip>
          <a:stretch>
            <a:fillRect/>
          </a:stretch>
        </p:blipFill>
        <p:spPr>
          <a:xfrm>
            <a:off x="3745507" y="3733469"/>
            <a:ext cx="1652986" cy="716114"/>
          </a:xfrm>
          <a:prstGeom prst="rect">
            <a:avLst/>
          </a:prstGeom>
        </p:spPr>
      </p:pic>
      <p:pic>
        <p:nvPicPr>
          <p:cNvPr id="57" name="Image 56"/>
          <p:cNvPicPr>
            <a:picLocks noChangeAspect="1"/>
          </p:cNvPicPr>
          <p:nvPr/>
        </p:nvPicPr>
        <p:blipFill>
          <a:blip r:embed="rId6" cstate="screen">
            <a:clrChange>
              <a:clrFrom>
                <a:srgbClr val="FFFFFE"/>
              </a:clrFrom>
              <a:clrTo>
                <a:srgbClr val="FFFFFE">
                  <a:alpha val="0"/>
                </a:srgbClr>
              </a:clrTo>
            </a:clrChange>
            <a:extLst>
              <a:ext uri="{28A0092B-C50C-407E-A947-70E740481C1C}">
                <a14:useLocalDpi xmlns:a14="http://schemas.microsoft.com/office/drawing/2010/main"/>
              </a:ext>
            </a:extLst>
          </a:blip>
          <a:stretch>
            <a:fillRect/>
          </a:stretch>
        </p:blipFill>
        <p:spPr>
          <a:xfrm>
            <a:off x="191559" y="130144"/>
            <a:ext cx="1356105" cy="1817404"/>
          </a:xfrm>
          <a:prstGeom prst="rect">
            <a:avLst/>
          </a:prstGeom>
        </p:spPr>
      </p:pic>
      <p:pic>
        <p:nvPicPr>
          <p:cNvPr id="59" name="Picture 4"/>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3158622" y="5288396"/>
            <a:ext cx="2826757" cy="9275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2" name="Image 61"/>
          <p:cNvPicPr>
            <a:picLocks noChangeAspect="1"/>
          </p:cNvPicPr>
          <p:nvPr/>
        </p:nvPicPr>
        <p:blipFill>
          <a:blip r:embed="rId8"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34811" y="1947548"/>
            <a:ext cx="2238754" cy="3884898"/>
          </a:xfrm>
          <a:prstGeom prst="rect">
            <a:avLst/>
          </a:prstGeom>
        </p:spPr>
      </p:pic>
      <p:pic>
        <p:nvPicPr>
          <p:cNvPr id="63" name="Picture 2"/>
          <p:cNvPicPr>
            <a:picLocks noChangeAspect="1" noChangeArrowheads="1"/>
          </p:cNvPicPr>
          <p:nvPr/>
        </p:nvPicPr>
        <p:blipFill>
          <a:blip r:embed="rId9" cstate="print">
            <a:clrChange>
              <a:clrFrom>
                <a:srgbClr val="FFFFFF"/>
              </a:clrFrom>
              <a:clrTo>
                <a:srgbClr val="FFFFFF">
                  <a:alpha val="0"/>
                </a:srgbClr>
              </a:clrTo>
            </a:clrChange>
            <a:extLst>
              <a:ext uri="{BEBA8EAE-BF5A-486C-A8C5-ECC9F3942E4B}">
                <a14:imgProps xmlns:a14="http://schemas.microsoft.com/office/drawing/2010/main">
                  <a14:imgLayer r:embed="rId10">
                    <a14:imgEffect>
                      <a14:brightnessContrast bright="21000" contrast="12000"/>
                    </a14:imgEffect>
                  </a14:imgLayer>
                </a14:imgProps>
              </a:ext>
              <a:ext uri="{28A0092B-C50C-407E-A947-70E740481C1C}">
                <a14:useLocalDpi xmlns:a14="http://schemas.microsoft.com/office/drawing/2010/main"/>
              </a:ext>
            </a:extLst>
          </a:blip>
          <a:srcRect/>
          <a:stretch>
            <a:fillRect/>
          </a:stretch>
        </p:blipFill>
        <p:spPr bwMode="auto">
          <a:xfrm>
            <a:off x="6132457" y="1806024"/>
            <a:ext cx="2731526" cy="39461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4385816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tandard\Documents\AAZ\auto_test_vih\AAZ-logo.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982014" y="6469022"/>
            <a:ext cx="1050195" cy="319376"/>
          </a:xfrm>
          <a:prstGeom prst="rect">
            <a:avLst/>
          </a:prstGeom>
          <a:noFill/>
          <a:extLst>
            <a:ext uri="{909E8E84-426E-40dd-AFC4-6F175D3DCCD1}">
              <a14:hiddenFill xmlns:a14="http://schemas.microsoft.com/office/drawing/2010/main">
                <a:solidFill>
                  <a:srgbClr val="FFFFFF"/>
                </a:solidFill>
              </a14:hiddenFill>
            </a:ext>
          </a:extLst>
        </p:spPr>
      </p:pic>
      <p:sp>
        <p:nvSpPr>
          <p:cNvPr id="10" name="ZoneTexte 9"/>
          <p:cNvSpPr txBox="1"/>
          <p:nvPr/>
        </p:nvSpPr>
        <p:spPr>
          <a:xfrm>
            <a:off x="2267744" y="6444044"/>
            <a:ext cx="4608512" cy="338554"/>
          </a:xfrm>
          <a:prstGeom prst="rect">
            <a:avLst/>
          </a:prstGeom>
          <a:noFill/>
        </p:spPr>
        <p:txBody>
          <a:bodyPr wrap="square" rtlCol="0">
            <a:spAutoFit/>
          </a:bodyPr>
          <a:lstStyle/>
          <a:p>
            <a:pPr algn="ctr"/>
            <a:r>
              <a:rPr lang="fr-FR" sz="1600" b="1" dirty="0" smtClean="0">
                <a:solidFill>
                  <a:srgbClr val="C9BA39"/>
                </a:solidFill>
                <a:latin typeface="Arial" panose="020B0604020202020204" pitchFamily="34" charset="0"/>
                <a:cs typeface="Arial" panose="020B0604020202020204" pitchFamily="34" charset="0"/>
              </a:rPr>
              <a:t>www.autotest-sante.com</a:t>
            </a:r>
            <a:r>
              <a:rPr lang="fr-FR" sz="1600" dirty="0" smtClean="0">
                <a:solidFill>
                  <a:srgbClr val="C9BA39"/>
                </a:solidFill>
                <a:latin typeface="Arial" panose="020B0604020202020204" pitchFamily="34" charset="0"/>
                <a:cs typeface="Arial" panose="020B0604020202020204" pitchFamily="34" charset="0"/>
              </a:rPr>
              <a:t> </a:t>
            </a:r>
            <a:endParaRPr lang="fr-FR" sz="1600" dirty="0">
              <a:solidFill>
                <a:srgbClr val="C9BA39"/>
              </a:solidFill>
              <a:latin typeface="Arial" panose="020B0604020202020204" pitchFamily="34" charset="0"/>
              <a:cs typeface="Arial" panose="020B0604020202020204" pitchFamily="34" charset="0"/>
            </a:endParaRPr>
          </a:p>
        </p:txBody>
      </p:sp>
      <p:cxnSp>
        <p:nvCxnSpPr>
          <p:cNvPr id="4" name="Connecteur droit 3"/>
          <p:cNvCxnSpPr/>
          <p:nvPr/>
        </p:nvCxnSpPr>
        <p:spPr>
          <a:xfrm>
            <a:off x="0" y="6381328"/>
            <a:ext cx="9144000" cy="0"/>
          </a:xfrm>
          <a:prstGeom prst="line">
            <a:avLst/>
          </a:prstGeom>
          <a:ln w="19050">
            <a:solidFill>
              <a:srgbClr val="96998E"/>
            </a:solidFill>
          </a:ln>
        </p:spPr>
        <p:style>
          <a:lnRef idx="1">
            <a:schemeClr val="accent1"/>
          </a:lnRef>
          <a:fillRef idx="0">
            <a:schemeClr val="accent1"/>
          </a:fillRef>
          <a:effectRef idx="0">
            <a:schemeClr val="accent1"/>
          </a:effectRef>
          <a:fontRef idx="minor">
            <a:schemeClr val="tx1"/>
          </a:fontRef>
        </p:style>
      </p:cxnSp>
      <p:pic>
        <p:nvPicPr>
          <p:cNvPr id="2"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2676" t="2075" r="2545" b="3402"/>
          <a:stretch/>
        </p:blipFill>
        <p:spPr bwMode="auto">
          <a:xfrm>
            <a:off x="273844" y="5826918"/>
            <a:ext cx="790575" cy="986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ZoneTexte 24"/>
          <p:cNvSpPr txBox="1"/>
          <p:nvPr/>
        </p:nvSpPr>
        <p:spPr>
          <a:xfrm>
            <a:off x="1355792" y="313492"/>
            <a:ext cx="6432416" cy="523220"/>
          </a:xfrm>
          <a:prstGeom prst="rect">
            <a:avLst/>
          </a:prstGeom>
          <a:noFill/>
        </p:spPr>
        <p:txBody>
          <a:bodyPr wrap="square" rtlCol="0">
            <a:spAutoFit/>
          </a:bodyPr>
          <a:lstStyle/>
          <a:p>
            <a:pPr algn="ctr"/>
            <a:r>
              <a:rPr lang="fr-FR" sz="2800" dirty="0" smtClean="0">
                <a:solidFill>
                  <a:srgbClr val="96998E"/>
                </a:solidFill>
                <a:latin typeface="Arial" panose="020B0604020202020204" pitchFamily="34" charset="0"/>
                <a:cs typeface="Arial" panose="020B0604020202020204" pitchFamily="34" charset="0"/>
              </a:rPr>
              <a:t>Caractéristiques de </a:t>
            </a:r>
            <a:r>
              <a:rPr lang="fr-FR" sz="2800" dirty="0">
                <a:solidFill>
                  <a:srgbClr val="96998E"/>
                </a:solidFill>
                <a:latin typeface="Arial" panose="020B0604020202020204" pitchFamily="34" charset="0"/>
                <a:cs typeface="Arial" panose="020B0604020202020204" pitchFamily="34" charset="0"/>
              </a:rPr>
              <a:t>l’</a:t>
            </a:r>
            <a:r>
              <a:rPr lang="fr-FR" sz="2800" dirty="0">
                <a:solidFill>
                  <a:srgbClr val="96998E"/>
                </a:solidFill>
                <a:latin typeface="Ageone" pitchFamily="2" charset="0"/>
                <a:ea typeface="Ageone" pitchFamily="2" charset="0"/>
                <a:cs typeface="Arial" panose="020B0604020202020204" pitchFamily="34" charset="0"/>
              </a:rPr>
              <a:t>autotest</a:t>
            </a:r>
            <a:r>
              <a:rPr lang="fr-FR" sz="2800" dirty="0">
                <a:solidFill>
                  <a:srgbClr val="96998E"/>
                </a:solidFill>
                <a:latin typeface="Arial" panose="020B0604020202020204" pitchFamily="34" charset="0"/>
                <a:cs typeface="Arial" panose="020B0604020202020204" pitchFamily="34" charset="0"/>
              </a:rPr>
              <a:t> VIH</a:t>
            </a:r>
            <a:r>
              <a:rPr lang="fr-FR" sz="2800" baseline="30000" dirty="0">
                <a:solidFill>
                  <a:srgbClr val="96998E"/>
                </a:solidFill>
                <a:latin typeface="Arial" panose="020B0604020202020204" pitchFamily="34" charset="0"/>
                <a:cs typeface="Arial" panose="020B0604020202020204" pitchFamily="34" charset="0"/>
              </a:rPr>
              <a:t>®</a:t>
            </a:r>
          </a:p>
        </p:txBody>
      </p:sp>
      <p:sp>
        <p:nvSpPr>
          <p:cNvPr id="26" name="Rectangle 25"/>
          <p:cNvSpPr/>
          <p:nvPr/>
        </p:nvSpPr>
        <p:spPr>
          <a:xfrm>
            <a:off x="1259632" y="1235183"/>
            <a:ext cx="6264696" cy="5186035"/>
          </a:xfrm>
          <a:prstGeom prst="rect">
            <a:avLst/>
          </a:prstGeom>
        </p:spPr>
        <p:txBody>
          <a:bodyPr wrap="square">
            <a:spAutoFit/>
          </a:bodyPr>
          <a:lstStyle/>
          <a:p>
            <a:pPr marL="285750" indent="-285750">
              <a:spcBef>
                <a:spcPts val="300"/>
              </a:spcBef>
              <a:spcAft>
                <a:spcPts val="300"/>
              </a:spcAft>
              <a:buFont typeface="Wingdings" panose="05000000000000000000" pitchFamily="2" charset="2"/>
              <a:buChar char="§"/>
            </a:pPr>
            <a:r>
              <a:rPr lang="fr-FR" b="1" dirty="0">
                <a:solidFill>
                  <a:prstClr val="black"/>
                </a:solidFill>
              </a:rPr>
              <a:t>A</a:t>
            </a:r>
            <a:r>
              <a:rPr lang="fr-FR" b="1" dirty="0" smtClean="0">
                <a:solidFill>
                  <a:prstClr val="black"/>
                </a:solidFill>
              </a:rPr>
              <a:t>utotest sanguin</a:t>
            </a:r>
            <a:r>
              <a:rPr lang="fr-FR" dirty="0" smtClean="0">
                <a:solidFill>
                  <a:prstClr val="black"/>
                </a:solidFill>
              </a:rPr>
              <a:t> </a:t>
            </a:r>
            <a:r>
              <a:rPr lang="fr-FR" dirty="0">
                <a:solidFill>
                  <a:prstClr val="black"/>
                </a:solidFill>
              </a:rPr>
              <a:t>(</a:t>
            </a:r>
            <a:r>
              <a:rPr lang="fr-FR" dirty="0" smtClean="0">
                <a:solidFill>
                  <a:prstClr val="black"/>
                </a:solidFill>
              </a:rPr>
              <a:t>microgoutte de sang capillaire = 2,5</a:t>
            </a:r>
            <a:r>
              <a:rPr lang="fr-FR" dirty="0" smtClean="0">
                <a:solidFill>
                  <a:prstClr val="black"/>
                </a:solidFill>
                <a:latin typeface="Symbol" panose="05050102010706020507" pitchFamily="18" charset="2"/>
              </a:rPr>
              <a:t>m</a:t>
            </a:r>
            <a:r>
              <a:rPr lang="fr-FR" dirty="0" smtClean="0">
                <a:solidFill>
                  <a:prstClr val="black"/>
                </a:solidFill>
              </a:rPr>
              <a:t>l)</a:t>
            </a:r>
          </a:p>
          <a:p>
            <a:pPr marL="285750" indent="-285750">
              <a:spcBef>
                <a:spcPts val="300"/>
              </a:spcBef>
              <a:spcAft>
                <a:spcPts val="300"/>
              </a:spcAft>
              <a:buFont typeface="Wingdings" panose="05000000000000000000" pitchFamily="2" charset="2"/>
              <a:buChar char="§"/>
            </a:pPr>
            <a:endParaRPr lang="fr-FR" dirty="0">
              <a:solidFill>
                <a:prstClr val="black"/>
              </a:solidFill>
            </a:endParaRPr>
          </a:p>
          <a:p>
            <a:pPr marL="285750" indent="-285750">
              <a:spcBef>
                <a:spcPts val="300"/>
              </a:spcBef>
              <a:spcAft>
                <a:spcPts val="300"/>
              </a:spcAft>
              <a:buFont typeface="Wingdings" panose="05000000000000000000" pitchFamily="2" charset="2"/>
              <a:buChar char="§"/>
            </a:pPr>
            <a:r>
              <a:rPr lang="fr-FR" dirty="0" smtClean="0">
                <a:solidFill>
                  <a:prstClr val="black"/>
                </a:solidFill>
              </a:rPr>
              <a:t>Test complet à usage unique</a:t>
            </a:r>
          </a:p>
          <a:p>
            <a:pPr>
              <a:spcBef>
                <a:spcPts val="300"/>
              </a:spcBef>
              <a:spcAft>
                <a:spcPts val="300"/>
              </a:spcAft>
            </a:pPr>
            <a:endParaRPr lang="fr-FR" dirty="0">
              <a:solidFill>
                <a:prstClr val="black"/>
              </a:solidFill>
            </a:endParaRPr>
          </a:p>
          <a:p>
            <a:pPr marL="285750" indent="-285750">
              <a:spcBef>
                <a:spcPts val="300"/>
              </a:spcBef>
              <a:spcAft>
                <a:spcPts val="300"/>
              </a:spcAft>
              <a:buFont typeface="Wingdings" panose="05000000000000000000" pitchFamily="2" charset="2"/>
              <a:buChar char="§"/>
            </a:pPr>
            <a:r>
              <a:rPr lang="fr-FR" dirty="0" smtClean="0">
                <a:solidFill>
                  <a:prstClr val="black"/>
                </a:solidFill>
              </a:rPr>
              <a:t>Très fiable :</a:t>
            </a:r>
          </a:p>
          <a:p>
            <a:pPr marL="285750" lvl="1" indent="-285750">
              <a:spcBef>
                <a:spcPts val="300"/>
              </a:spcBef>
              <a:spcAft>
                <a:spcPts val="300"/>
              </a:spcAft>
              <a:buFontTx/>
              <a:buChar char="-"/>
            </a:pPr>
            <a:r>
              <a:rPr lang="fr-FR" sz="1600" i="1" dirty="0" smtClean="0">
                <a:solidFill>
                  <a:prstClr val="black"/>
                </a:solidFill>
              </a:rPr>
              <a:t>sensibilité </a:t>
            </a:r>
            <a:r>
              <a:rPr lang="fr-FR" sz="1600" i="1" dirty="0">
                <a:solidFill>
                  <a:prstClr val="black"/>
                </a:solidFill>
              </a:rPr>
              <a:t>100% </a:t>
            </a:r>
            <a:endParaRPr lang="fr-FR" sz="1600" i="1" dirty="0" smtClean="0">
              <a:solidFill>
                <a:prstClr val="black"/>
              </a:solidFill>
            </a:endParaRPr>
          </a:p>
          <a:p>
            <a:pPr marL="285750" lvl="1" indent="-285750">
              <a:spcBef>
                <a:spcPts val="300"/>
              </a:spcBef>
              <a:spcAft>
                <a:spcPts val="300"/>
              </a:spcAft>
              <a:buFontTx/>
              <a:buChar char="-"/>
            </a:pPr>
            <a:r>
              <a:rPr lang="fr-FR" sz="1600" i="1" dirty="0" smtClean="0">
                <a:solidFill>
                  <a:prstClr val="black"/>
                </a:solidFill>
              </a:rPr>
              <a:t>spécificité </a:t>
            </a:r>
            <a:r>
              <a:rPr lang="fr-FR" sz="1600" i="1" dirty="0">
                <a:solidFill>
                  <a:prstClr val="black"/>
                </a:solidFill>
              </a:rPr>
              <a:t>99,8</a:t>
            </a:r>
            <a:r>
              <a:rPr lang="fr-FR" sz="1600" i="1" dirty="0" smtClean="0">
                <a:solidFill>
                  <a:prstClr val="black"/>
                </a:solidFill>
              </a:rPr>
              <a:t>%</a:t>
            </a:r>
          </a:p>
          <a:p>
            <a:pPr marL="285750" lvl="1" indent="-285750">
              <a:spcBef>
                <a:spcPts val="300"/>
              </a:spcBef>
              <a:spcAft>
                <a:spcPts val="300"/>
              </a:spcAft>
              <a:buFontTx/>
              <a:buChar char="-"/>
            </a:pPr>
            <a:endParaRPr lang="fr-FR" dirty="0" smtClean="0">
              <a:solidFill>
                <a:prstClr val="black"/>
              </a:solidFill>
            </a:endParaRPr>
          </a:p>
          <a:p>
            <a:pPr marL="285750" indent="-285750">
              <a:spcBef>
                <a:spcPts val="300"/>
              </a:spcBef>
              <a:spcAft>
                <a:spcPts val="300"/>
              </a:spcAft>
              <a:buFont typeface="Wingdings" panose="05000000000000000000" pitchFamily="2" charset="2"/>
              <a:buChar char="§"/>
            </a:pPr>
            <a:r>
              <a:rPr lang="fr-FR" dirty="0" smtClean="0">
                <a:solidFill>
                  <a:prstClr val="black"/>
                </a:solidFill>
              </a:rPr>
              <a:t>Lecture à 15 minutes</a:t>
            </a:r>
          </a:p>
          <a:p>
            <a:pPr marL="285750" indent="-285750">
              <a:spcBef>
                <a:spcPts val="300"/>
              </a:spcBef>
              <a:spcAft>
                <a:spcPts val="300"/>
              </a:spcAft>
              <a:buFont typeface="Wingdings" panose="05000000000000000000" pitchFamily="2" charset="2"/>
              <a:buChar char="§"/>
            </a:pPr>
            <a:endParaRPr lang="fr-FR" dirty="0" smtClean="0">
              <a:solidFill>
                <a:prstClr val="black"/>
              </a:solidFill>
            </a:endParaRPr>
          </a:p>
          <a:p>
            <a:pPr marL="285750" indent="-285750">
              <a:spcBef>
                <a:spcPts val="300"/>
              </a:spcBef>
              <a:spcAft>
                <a:spcPts val="300"/>
              </a:spcAft>
              <a:buFont typeface="Wingdings" panose="05000000000000000000" pitchFamily="2" charset="2"/>
              <a:buChar char="§"/>
            </a:pPr>
            <a:r>
              <a:rPr lang="fr-FR" dirty="0" smtClean="0">
                <a:solidFill>
                  <a:prstClr val="black"/>
                </a:solidFill>
              </a:rPr>
              <a:t>Partenariat avec Sida Info Service</a:t>
            </a:r>
          </a:p>
          <a:p>
            <a:pPr marL="285750" indent="-285750">
              <a:spcBef>
                <a:spcPts val="300"/>
              </a:spcBef>
              <a:spcAft>
                <a:spcPts val="300"/>
              </a:spcAft>
              <a:buFont typeface="Wingdings" panose="05000000000000000000" pitchFamily="2" charset="2"/>
              <a:buChar char="§"/>
            </a:pPr>
            <a:endParaRPr lang="fr-FR" dirty="0" smtClean="0">
              <a:solidFill>
                <a:prstClr val="black"/>
              </a:solidFill>
            </a:endParaRPr>
          </a:p>
          <a:p>
            <a:pPr marL="285750" indent="-285750">
              <a:spcBef>
                <a:spcPts val="300"/>
              </a:spcBef>
              <a:spcAft>
                <a:spcPts val="300"/>
              </a:spcAft>
              <a:buFont typeface="Wingdings" panose="05000000000000000000" pitchFamily="2" charset="2"/>
              <a:buChar char="§"/>
            </a:pPr>
            <a:r>
              <a:rPr lang="fr-FR" dirty="0" smtClean="0">
                <a:solidFill>
                  <a:prstClr val="black"/>
                </a:solidFill>
              </a:rPr>
              <a:t>Marqué CE par l’organisme notifié français </a:t>
            </a:r>
            <a:br>
              <a:rPr lang="fr-FR" dirty="0" smtClean="0">
                <a:solidFill>
                  <a:prstClr val="black"/>
                </a:solidFill>
              </a:rPr>
            </a:br>
            <a:r>
              <a:rPr lang="fr-FR" dirty="0" smtClean="0">
                <a:solidFill>
                  <a:prstClr val="black"/>
                </a:solidFill>
              </a:rPr>
              <a:t>LNE/G-MED</a:t>
            </a:r>
          </a:p>
          <a:p>
            <a:pPr>
              <a:spcBef>
                <a:spcPts val="300"/>
              </a:spcBef>
              <a:spcAft>
                <a:spcPts val="300"/>
              </a:spcAft>
            </a:pPr>
            <a:endParaRPr lang="fr-FR" dirty="0">
              <a:solidFill>
                <a:prstClr val="black"/>
              </a:solidFill>
            </a:endParaRPr>
          </a:p>
        </p:txBody>
      </p:sp>
      <p:pic>
        <p:nvPicPr>
          <p:cNvPr id="12" name="Image 11"/>
          <p:cNvPicPr>
            <a:picLocks noChangeAspect="1"/>
          </p:cNvPicPr>
          <p:nvPr/>
        </p:nvPicPr>
        <p:blipFill>
          <a:blip r:embed="rId4" cstate="screen">
            <a:clrChange>
              <a:clrFrom>
                <a:srgbClr val="FFFFFE"/>
              </a:clrFrom>
              <a:clrTo>
                <a:srgbClr val="FFFFFE">
                  <a:alpha val="0"/>
                </a:srgbClr>
              </a:clrTo>
            </a:clrChange>
            <a:extLst>
              <a:ext uri="{28A0092B-C50C-407E-A947-70E740481C1C}">
                <a14:useLocalDpi xmlns:a14="http://schemas.microsoft.com/office/drawing/2010/main"/>
              </a:ext>
            </a:extLst>
          </a:blip>
          <a:stretch>
            <a:fillRect/>
          </a:stretch>
        </p:blipFill>
        <p:spPr>
          <a:xfrm>
            <a:off x="66006" y="45619"/>
            <a:ext cx="738851" cy="990182"/>
          </a:xfrm>
          <a:prstGeom prst="rect">
            <a:avLst/>
          </a:prstGeom>
        </p:spPr>
      </p:pic>
      <p:pic>
        <p:nvPicPr>
          <p:cNvPr id="6" name="Image 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796136" y="1937657"/>
            <a:ext cx="2424120" cy="4206562"/>
          </a:xfrm>
          <a:prstGeom prst="rect">
            <a:avLst/>
          </a:prstGeom>
        </p:spPr>
      </p:pic>
    </p:spTree>
    <p:extLst>
      <p:ext uri="{BB962C8B-B14F-4D97-AF65-F5344CB8AC3E}">
        <p14:creationId xmlns:p14="http://schemas.microsoft.com/office/powerpoint/2010/main" val="272336041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4"/>
          <p:cNvPicPr>
            <a:picLocks noChangeAspect="1" noChangeArrowheads="1"/>
          </p:cNvPicPr>
          <p:nvPr/>
        </p:nvPicPr>
        <p:blipFill>
          <a:blip r:embed="rId3" cstate="print"/>
          <a:srcRect/>
          <a:stretch>
            <a:fillRect/>
          </a:stretch>
        </p:blipFill>
        <p:spPr bwMode="auto">
          <a:xfrm>
            <a:off x="22225" y="42863"/>
            <a:ext cx="9121775" cy="6819900"/>
          </a:xfrm>
          <a:prstGeom prst="rect">
            <a:avLst/>
          </a:prstGeom>
          <a:noFill/>
          <a:ln w="9525">
            <a:noFill/>
            <a:miter lim="800000"/>
            <a:headEnd/>
            <a:tailEnd/>
          </a:ln>
        </p:spPr>
      </p:pic>
    </p:spTree>
    <p:extLst>
      <p:ext uri="{BB962C8B-B14F-4D97-AF65-F5344CB8AC3E}">
        <p14:creationId xmlns:p14="http://schemas.microsoft.com/office/powerpoint/2010/main" val="305794027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descr="C:\Users\Standard\Documents\AAZ\auto_test_vih\AAZ-logo.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982014" y="6469022"/>
            <a:ext cx="1050195" cy="319376"/>
          </a:xfrm>
          <a:prstGeom prst="rect">
            <a:avLst/>
          </a:prstGeom>
          <a:noFill/>
          <a:extLst>
            <a:ext uri="{909E8E84-426E-40dd-AFC4-6F175D3DCCD1}">
              <a14:hiddenFill xmlns:a14="http://schemas.microsoft.com/office/drawing/2010/main">
                <a:solidFill>
                  <a:srgbClr val="FFFFFF"/>
                </a:solidFill>
              </a14:hiddenFill>
            </a:ext>
          </a:extLst>
        </p:spPr>
      </p:pic>
      <p:sp>
        <p:nvSpPr>
          <p:cNvPr id="21" name="ZoneTexte 20"/>
          <p:cNvSpPr txBox="1"/>
          <p:nvPr/>
        </p:nvSpPr>
        <p:spPr>
          <a:xfrm>
            <a:off x="2267744" y="6444044"/>
            <a:ext cx="4608512" cy="338554"/>
          </a:xfrm>
          <a:prstGeom prst="rect">
            <a:avLst/>
          </a:prstGeom>
          <a:noFill/>
        </p:spPr>
        <p:txBody>
          <a:bodyPr wrap="square" rtlCol="0">
            <a:spAutoFit/>
          </a:bodyPr>
          <a:lstStyle/>
          <a:p>
            <a:pPr algn="ctr"/>
            <a:r>
              <a:rPr lang="fr-FR" sz="1600" b="1" dirty="0" smtClean="0">
                <a:solidFill>
                  <a:srgbClr val="C9BA39"/>
                </a:solidFill>
                <a:latin typeface="Arial" panose="020B0604020202020204" pitchFamily="34" charset="0"/>
                <a:cs typeface="Arial" panose="020B0604020202020204" pitchFamily="34" charset="0"/>
              </a:rPr>
              <a:t>www.autotest-sante.com</a:t>
            </a:r>
            <a:r>
              <a:rPr lang="fr-FR" sz="1600" dirty="0" smtClean="0">
                <a:solidFill>
                  <a:srgbClr val="C9BA39"/>
                </a:solidFill>
                <a:latin typeface="Arial" panose="020B0604020202020204" pitchFamily="34" charset="0"/>
                <a:cs typeface="Arial" panose="020B0604020202020204" pitchFamily="34" charset="0"/>
              </a:rPr>
              <a:t> </a:t>
            </a:r>
            <a:endParaRPr lang="fr-FR" sz="1600" dirty="0">
              <a:solidFill>
                <a:srgbClr val="C9BA39"/>
              </a:solidFill>
              <a:latin typeface="Arial" panose="020B0604020202020204" pitchFamily="34" charset="0"/>
              <a:cs typeface="Arial" panose="020B0604020202020204" pitchFamily="34" charset="0"/>
            </a:endParaRPr>
          </a:p>
        </p:txBody>
      </p:sp>
      <p:cxnSp>
        <p:nvCxnSpPr>
          <p:cNvPr id="22" name="Connecteur droit 21"/>
          <p:cNvCxnSpPr/>
          <p:nvPr/>
        </p:nvCxnSpPr>
        <p:spPr>
          <a:xfrm>
            <a:off x="0" y="6381328"/>
            <a:ext cx="9144000" cy="0"/>
          </a:xfrm>
          <a:prstGeom prst="line">
            <a:avLst/>
          </a:prstGeom>
          <a:ln w="19050">
            <a:solidFill>
              <a:srgbClr val="96998E"/>
            </a:solidFill>
          </a:ln>
        </p:spPr>
        <p:style>
          <a:lnRef idx="1">
            <a:schemeClr val="accent1"/>
          </a:lnRef>
          <a:fillRef idx="0">
            <a:schemeClr val="accent1"/>
          </a:fillRef>
          <a:effectRef idx="0">
            <a:schemeClr val="accent1"/>
          </a:effectRef>
          <a:fontRef idx="minor">
            <a:schemeClr val="tx1"/>
          </a:fontRef>
        </p:style>
      </p:cxnSp>
      <p:pic>
        <p:nvPicPr>
          <p:cNvPr id="23"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2676" t="2075" r="2545" b="3402"/>
          <a:stretch/>
        </p:blipFill>
        <p:spPr bwMode="auto">
          <a:xfrm>
            <a:off x="371908" y="6061938"/>
            <a:ext cx="544515" cy="67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ZoneTexte 13"/>
          <p:cNvSpPr txBox="1"/>
          <p:nvPr/>
        </p:nvSpPr>
        <p:spPr>
          <a:xfrm>
            <a:off x="1355792" y="44624"/>
            <a:ext cx="6432416" cy="523220"/>
          </a:xfrm>
          <a:prstGeom prst="rect">
            <a:avLst/>
          </a:prstGeom>
          <a:noFill/>
        </p:spPr>
        <p:txBody>
          <a:bodyPr wrap="square" rtlCol="0">
            <a:spAutoFit/>
          </a:bodyPr>
          <a:lstStyle/>
          <a:p>
            <a:pPr algn="ctr"/>
            <a:r>
              <a:rPr lang="fr-FR" sz="2800" dirty="0" smtClean="0">
                <a:solidFill>
                  <a:srgbClr val="96998E"/>
                </a:solidFill>
                <a:latin typeface="Arial" panose="020B0604020202020204" pitchFamily="34" charset="0"/>
                <a:cs typeface="Arial" panose="020B0604020202020204" pitchFamily="34" charset="0"/>
              </a:rPr>
              <a:t>Contenu du KIT</a:t>
            </a:r>
            <a:endParaRPr lang="fr-FR" sz="2800" dirty="0">
              <a:solidFill>
                <a:srgbClr val="96998E"/>
              </a:solidFill>
              <a:latin typeface="Arial" panose="020B0604020202020204" pitchFamily="34" charset="0"/>
              <a:cs typeface="Arial" panose="020B0604020202020204" pitchFamily="34" charset="0"/>
            </a:endParaRPr>
          </a:p>
        </p:txBody>
      </p:sp>
      <p:pic>
        <p:nvPicPr>
          <p:cNvPr id="28" name="Picture 2"/>
          <p:cNvPicPr>
            <a:picLocks noChangeAspect="1" noChangeArrowheads="1"/>
          </p:cNvPicPr>
          <p:nvPr/>
        </p:nvPicPr>
        <p:blipFill rotWithShape="1">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916423" y="1118884"/>
            <a:ext cx="2239895" cy="4701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5251908" y="794456"/>
            <a:ext cx="3451225" cy="4504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3491880" y="4993924"/>
            <a:ext cx="1656767" cy="1212029"/>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pic>
        <p:nvPicPr>
          <p:cNvPr id="3081" name="Picture 9"/>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b="3802"/>
          <a:stretch/>
        </p:blipFill>
        <p:spPr bwMode="auto">
          <a:xfrm>
            <a:off x="3491880" y="5008869"/>
            <a:ext cx="1679560" cy="1213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ZoneTexte 28"/>
          <p:cNvSpPr txBox="1"/>
          <p:nvPr/>
        </p:nvSpPr>
        <p:spPr>
          <a:xfrm>
            <a:off x="5220072" y="5431162"/>
            <a:ext cx="1047546" cy="369332"/>
          </a:xfrm>
          <a:prstGeom prst="rect">
            <a:avLst/>
          </a:prstGeom>
          <a:noFill/>
        </p:spPr>
        <p:txBody>
          <a:bodyPr wrap="square" rtlCol="0">
            <a:spAutoFit/>
          </a:bodyPr>
          <a:lstStyle/>
          <a:p>
            <a:r>
              <a:rPr lang="fr-FR" dirty="0" smtClean="0">
                <a:solidFill>
                  <a:prstClr val="black"/>
                </a:solidFill>
              </a:rPr>
              <a:t>Notice</a:t>
            </a:r>
            <a:endParaRPr lang="fr-FR" dirty="0">
              <a:solidFill>
                <a:prstClr val="black"/>
              </a:solidFill>
            </a:endParaRPr>
          </a:p>
        </p:txBody>
      </p:sp>
      <p:pic>
        <p:nvPicPr>
          <p:cNvPr id="13" name="Image 12"/>
          <p:cNvPicPr>
            <a:picLocks noChangeAspect="1"/>
          </p:cNvPicPr>
          <p:nvPr/>
        </p:nvPicPr>
        <p:blipFill>
          <a:blip r:embed="rId7" cstate="screen">
            <a:clrChange>
              <a:clrFrom>
                <a:srgbClr val="FFFFFE"/>
              </a:clrFrom>
              <a:clrTo>
                <a:srgbClr val="FFFFFE">
                  <a:alpha val="0"/>
                </a:srgbClr>
              </a:clrTo>
            </a:clrChange>
            <a:extLst>
              <a:ext uri="{28A0092B-C50C-407E-A947-70E740481C1C}">
                <a14:useLocalDpi xmlns:a14="http://schemas.microsoft.com/office/drawing/2010/main"/>
              </a:ext>
            </a:extLst>
          </a:blip>
          <a:stretch>
            <a:fillRect/>
          </a:stretch>
        </p:blipFill>
        <p:spPr>
          <a:xfrm>
            <a:off x="66006" y="45619"/>
            <a:ext cx="738851" cy="990182"/>
          </a:xfrm>
          <a:prstGeom prst="rect">
            <a:avLst/>
          </a:prstGeom>
        </p:spPr>
      </p:pic>
    </p:spTree>
    <p:extLst>
      <p:ext uri="{BB962C8B-B14F-4D97-AF65-F5344CB8AC3E}">
        <p14:creationId xmlns:p14="http://schemas.microsoft.com/office/powerpoint/2010/main" val="107064500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44624"/>
            <a:ext cx="8229600" cy="1143000"/>
          </a:xfrm>
        </p:spPr>
        <p:txBody>
          <a:bodyPr>
            <a:normAutofit/>
          </a:bodyPr>
          <a:lstStyle/>
          <a:p>
            <a:r>
              <a:rPr lang="fr-FR" dirty="0" smtClean="0"/>
              <a:t>Synthèse de la littérature sur autotests</a:t>
            </a:r>
            <a:endParaRPr lang="fr-FR" sz="3200" dirty="0"/>
          </a:p>
        </p:txBody>
      </p:sp>
      <p:sp>
        <p:nvSpPr>
          <p:cNvPr id="3" name="Espace réservé du contenu 2"/>
          <p:cNvSpPr>
            <a:spLocks noGrp="1"/>
          </p:cNvSpPr>
          <p:nvPr>
            <p:ph idx="1"/>
          </p:nvPr>
        </p:nvSpPr>
        <p:spPr>
          <a:xfrm>
            <a:off x="277688" y="980728"/>
            <a:ext cx="8686800" cy="5539531"/>
          </a:xfrm>
        </p:spPr>
        <p:txBody>
          <a:bodyPr>
            <a:noAutofit/>
          </a:bodyPr>
          <a:lstStyle/>
          <a:p>
            <a:r>
              <a:rPr lang="fr-FR" sz="1800" dirty="0" smtClean="0"/>
              <a:t>Etudes : pays du Nord et du Sud, autotest supervisé ou autonome, oral </a:t>
            </a:r>
            <a:r>
              <a:rPr lang="fr-FR" sz="1800" dirty="0"/>
              <a:t>ou sanguin</a:t>
            </a:r>
          </a:p>
          <a:p>
            <a:pPr lvl="1"/>
            <a:r>
              <a:rPr lang="fr-FR" dirty="0"/>
              <a:t>Haut niveau </a:t>
            </a:r>
            <a:r>
              <a:rPr lang="fr-FR" dirty="0" smtClean="0"/>
              <a:t>d’acceptabilité (préférence </a:t>
            </a:r>
            <a:r>
              <a:rPr lang="fr-FR" dirty="0"/>
              <a:t>des usagers pour </a:t>
            </a:r>
            <a:r>
              <a:rPr lang="fr-FR" dirty="0" smtClean="0"/>
              <a:t>l’autotest)</a:t>
            </a:r>
            <a:endParaRPr lang="fr-FR" dirty="0"/>
          </a:p>
          <a:p>
            <a:pPr lvl="1"/>
            <a:r>
              <a:rPr lang="fr-FR" dirty="0"/>
              <a:t>B</a:t>
            </a:r>
            <a:r>
              <a:rPr lang="fr-FR" dirty="0" smtClean="0"/>
              <a:t>onne </a:t>
            </a:r>
            <a:r>
              <a:rPr lang="fr-FR" dirty="0"/>
              <a:t>maniabilité </a:t>
            </a:r>
          </a:p>
          <a:p>
            <a:pPr lvl="1"/>
            <a:r>
              <a:rPr lang="fr-FR" dirty="0"/>
              <a:t>Qualité des tests satisfaisante</a:t>
            </a:r>
          </a:p>
          <a:p>
            <a:pPr>
              <a:spcBef>
                <a:spcPts val="1200"/>
              </a:spcBef>
            </a:pPr>
            <a:r>
              <a:rPr lang="fr-FR" sz="1800" dirty="0"/>
              <a:t>Les +</a:t>
            </a:r>
          </a:p>
          <a:p>
            <a:pPr lvl="1"/>
            <a:r>
              <a:rPr lang="fr-FR" dirty="0"/>
              <a:t>Rapide, Pratique, Anonymat </a:t>
            </a:r>
          </a:p>
          <a:p>
            <a:pPr lvl="1"/>
            <a:r>
              <a:rPr lang="fr-FR" dirty="0"/>
              <a:t>HSH, NY : diminution des prises de risque, </a:t>
            </a:r>
            <a:r>
              <a:rPr lang="fr-FR" dirty="0" err="1"/>
              <a:t>empowerment</a:t>
            </a:r>
            <a:r>
              <a:rPr lang="fr-FR" dirty="0"/>
              <a:t> des usagers</a:t>
            </a:r>
          </a:p>
          <a:p>
            <a:pPr>
              <a:spcBef>
                <a:spcPts val="1200"/>
              </a:spcBef>
            </a:pPr>
            <a:r>
              <a:rPr lang="fr-FR" sz="1800" dirty="0"/>
              <a:t>Les -</a:t>
            </a:r>
          </a:p>
          <a:p>
            <a:pPr lvl="1"/>
            <a:r>
              <a:rPr lang="fr-FR" dirty="0"/>
              <a:t>Accès incertain vers le </a:t>
            </a:r>
            <a:r>
              <a:rPr lang="fr-FR" dirty="0" err="1"/>
              <a:t>counseling</a:t>
            </a:r>
            <a:r>
              <a:rPr lang="fr-FR" dirty="0"/>
              <a:t> et le soin</a:t>
            </a:r>
          </a:p>
          <a:p>
            <a:pPr lvl="1"/>
            <a:r>
              <a:rPr lang="fr-FR" dirty="0"/>
              <a:t>Risque de test à l’insu ou sous la contrainte</a:t>
            </a:r>
          </a:p>
          <a:p>
            <a:pPr lvl="1"/>
            <a:r>
              <a:rPr lang="fr-FR" dirty="0" smtClean="0"/>
              <a:t>Faible sensibilité du dépistage au stade de primo-infection</a:t>
            </a:r>
          </a:p>
          <a:p>
            <a:pPr>
              <a:spcBef>
                <a:spcPts val="1200"/>
              </a:spcBef>
            </a:pPr>
            <a:r>
              <a:rPr lang="fr-FR" sz="1800" dirty="0" smtClean="0"/>
              <a:t>Manque </a:t>
            </a:r>
            <a:r>
              <a:rPr lang="fr-FR" sz="1800" dirty="0"/>
              <a:t>de recherches sur </a:t>
            </a:r>
          </a:p>
          <a:p>
            <a:pPr lvl="1"/>
            <a:r>
              <a:rPr lang="fr-FR" dirty="0"/>
              <a:t>motivations des différentes populations à utiliser l’autotest</a:t>
            </a:r>
          </a:p>
          <a:p>
            <a:pPr lvl="1"/>
            <a:r>
              <a:rPr lang="fr-FR" dirty="0"/>
              <a:t>peurs, besoins, perceptions, préférence</a:t>
            </a:r>
          </a:p>
        </p:txBody>
      </p:sp>
      <p:sp>
        <p:nvSpPr>
          <p:cNvPr id="4" name="Espace réservé du numéro de diapositive 3"/>
          <p:cNvSpPr>
            <a:spLocks noGrp="1"/>
          </p:cNvSpPr>
          <p:nvPr>
            <p:ph type="sldNum" sz="quarter" idx="12"/>
          </p:nvPr>
        </p:nvSpPr>
        <p:spPr>
          <a:xfrm>
            <a:off x="8028384" y="6520259"/>
            <a:ext cx="658416" cy="365125"/>
          </a:xfrm>
        </p:spPr>
        <p:txBody>
          <a:bodyPr/>
          <a:lstStyle/>
          <a:p>
            <a:fld id="{25835886-8853-4B40-ACAF-4AA0DDEE169D}" type="slidenum">
              <a:rPr lang="fr-FR" smtClean="0">
                <a:solidFill>
                  <a:prstClr val="black">
                    <a:lumMod val="50000"/>
                    <a:lumOff val="50000"/>
                  </a:prstClr>
                </a:solidFill>
              </a:rPr>
              <a:pPr/>
              <a:t>19</a:t>
            </a:fld>
            <a:endParaRPr lang="fr-FR">
              <a:solidFill>
                <a:prstClr val="black">
                  <a:lumMod val="50000"/>
                  <a:lumOff val="50000"/>
                </a:prstClr>
              </a:solidFill>
            </a:endParaRPr>
          </a:p>
        </p:txBody>
      </p:sp>
      <p:sp>
        <p:nvSpPr>
          <p:cNvPr id="5" name="ZoneTexte 4"/>
          <p:cNvSpPr txBox="1"/>
          <p:nvPr/>
        </p:nvSpPr>
        <p:spPr>
          <a:xfrm>
            <a:off x="277688" y="6381328"/>
            <a:ext cx="8686800" cy="461665"/>
          </a:xfrm>
          <a:prstGeom prst="rect">
            <a:avLst/>
          </a:prstGeom>
          <a:noFill/>
        </p:spPr>
        <p:txBody>
          <a:bodyPr wrap="square" rtlCol="0">
            <a:spAutoFit/>
          </a:bodyPr>
          <a:lstStyle/>
          <a:p>
            <a:r>
              <a:rPr lang="fr-FR" sz="1200" dirty="0" err="1" smtClean="0">
                <a:solidFill>
                  <a:prstClr val="black">
                    <a:lumMod val="50000"/>
                    <a:lumOff val="50000"/>
                  </a:prstClr>
                </a:solidFill>
              </a:rPr>
              <a:t>Krause</a:t>
            </a:r>
            <a:r>
              <a:rPr lang="fr-FR" sz="1200" dirty="0" smtClean="0">
                <a:solidFill>
                  <a:prstClr val="black">
                    <a:lumMod val="50000"/>
                    <a:lumOff val="50000"/>
                  </a:prstClr>
                </a:solidFill>
              </a:rPr>
              <a:t> et al. BMC Public </a:t>
            </a:r>
            <a:r>
              <a:rPr lang="fr-FR" sz="1200" dirty="0" err="1" smtClean="0">
                <a:solidFill>
                  <a:prstClr val="black">
                    <a:lumMod val="50000"/>
                    <a:lumOff val="50000"/>
                  </a:prstClr>
                </a:solidFill>
              </a:rPr>
              <a:t>Health</a:t>
            </a:r>
            <a:r>
              <a:rPr lang="fr-FR" sz="1200" dirty="0" smtClean="0">
                <a:solidFill>
                  <a:prstClr val="black">
                    <a:lumMod val="50000"/>
                    <a:lumOff val="50000"/>
                  </a:prstClr>
                </a:solidFill>
              </a:rPr>
              <a:t> 2013, Pant </a:t>
            </a:r>
            <a:r>
              <a:rPr lang="fr-FR" sz="1200" dirty="0" err="1" smtClean="0">
                <a:solidFill>
                  <a:prstClr val="black">
                    <a:lumMod val="50000"/>
                    <a:lumOff val="50000"/>
                  </a:prstClr>
                </a:solidFill>
              </a:rPr>
              <a:t>Pai</a:t>
            </a:r>
            <a:r>
              <a:rPr lang="fr-FR" sz="1200" dirty="0" smtClean="0">
                <a:solidFill>
                  <a:prstClr val="black">
                    <a:lumMod val="50000"/>
                    <a:lumOff val="50000"/>
                  </a:prstClr>
                </a:solidFill>
              </a:rPr>
              <a:t> et al. </a:t>
            </a:r>
            <a:r>
              <a:rPr lang="fr-FR" sz="1200" dirty="0" err="1" smtClean="0">
                <a:solidFill>
                  <a:prstClr val="black">
                    <a:lumMod val="50000"/>
                    <a:lumOff val="50000"/>
                  </a:prstClr>
                </a:solidFill>
              </a:rPr>
              <a:t>Plos</a:t>
            </a:r>
            <a:r>
              <a:rPr lang="fr-FR" sz="1200" dirty="0" smtClean="0">
                <a:solidFill>
                  <a:prstClr val="black">
                    <a:lumMod val="50000"/>
                    <a:lumOff val="50000"/>
                  </a:prstClr>
                </a:solidFill>
              </a:rPr>
              <a:t> One 2013; </a:t>
            </a:r>
            <a:r>
              <a:rPr lang="fr-FR" sz="1200" dirty="0" err="1" smtClean="0">
                <a:solidFill>
                  <a:prstClr val="black">
                    <a:lumMod val="50000"/>
                    <a:lumOff val="50000"/>
                  </a:prstClr>
                </a:solidFill>
              </a:rPr>
              <a:t>Greensides</a:t>
            </a:r>
            <a:r>
              <a:rPr lang="fr-FR" sz="1200" dirty="0" smtClean="0">
                <a:solidFill>
                  <a:prstClr val="black">
                    <a:lumMod val="50000"/>
                    <a:lumOff val="50000"/>
                  </a:prstClr>
                </a:solidFill>
              </a:rPr>
              <a:t> et al. Public </a:t>
            </a:r>
            <a:r>
              <a:rPr lang="fr-FR" sz="1200" dirty="0" err="1" smtClean="0">
                <a:solidFill>
                  <a:prstClr val="black">
                    <a:lumMod val="50000"/>
                    <a:lumOff val="50000"/>
                  </a:prstClr>
                </a:solidFill>
              </a:rPr>
              <a:t>Health</a:t>
            </a:r>
            <a:r>
              <a:rPr lang="fr-FR" sz="1200" dirty="0" smtClean="0">
                <a:solidFill>
                  <a:prstClr val="black">
                    <a:lumMod val="50000"/>
                    <a:lumOff val="50000"/>
                  </a:prstClr>
                </a:solidFill>
              </a:rPr>
              <a:t> </a:t>
            </a:r>
            <a:r>
              <a:rPr lang="fr-FR" sz="1200" dirty="0" err="1" smtClean="0">
                <a:solidFill>
                  <a:prstClr val="black">
                    <a:lumMod val="50000"/>
                    <a:lumOff val="50000"/>
                  </a:prstClr>
                </a:solidFill>
              </a:rPr>
              <a:t>Rep</a:t>
            </a:r>
            <a:r>
              <a:rPr lang="fr-FR" sz="1200" dirty="0" smtClean="0">
                <a:solidFill>
                  <a:prstClr val="black">
                    <a:lumMod val="50000"/>
                    <a:lumOff val="50000"/>
                  </a:prstClr>
                </a:solidFill>
              </a:rPr>
              <a:t>. 2003; </a:t>
            </a:r>
            <a:r>
              <a:rPr lang="fr-FR" sz="1200" dirty="0" err="1" smtClean="0">
                <a:solidFill>
                  <a:prstClr val="black">
                    <a:lumMod val="50000"/>
                    <a:lumOff val="50000"/>
                  </a:prstClr>
                </a:solidFill>
              </a:rPr>
              <a:t>Carballo</a:t>
            </a:r>
            <a:r>
              <a:rPr lang="fr-FR" sz="1200" dirty="0" smtClean="0">
                <a:solidFill>
                  <a:prstClr val="black">
                    <a:lumMod val="50000"/>
                    <a:lumOff val="50000"/>
                  </a:prstClr>
                </a:solidFill>
              </a:rPr>
              <a:t>-</a:t>
            </a:r>
            <a:r>
              <a:rPr lang="fr-FR" sz="1200" dirty="0" err="1" smtClean="0">
                <a:solidFill>
                  <a:prstClr val="black">
                    <a:lumMod val="50000"/>
                    <a:lumOff val="50000"/>
                  </a:prstClr>
                </a:solidFill>
              </a:rPr>
              <a:t>Diéguez</a:t>
            </a:r>
            <a:r>
              <a:rPr lang="fr-FR" sz="1200" dirty="0" smtClean="0">
                <a:solidFill>
                  <a:prstClr val="black">
                    <a:lumMod val="50000"/>
                    <a:lumOff val="50000"/>
                  </a:prstClr>
                </a:solidFill>
              </a:rPr>
              <a:t> et al. AIDS and </a:t>
            </a:r>
            <a:r>
              <a:rPr lang="fr-FR" sz="1200" dirty="0" err="1" smtClean="0">
                <a:solidFill>
                  <a:prstClr val="black">
                    <a:lumMod val="50000"/>
                    <a:lumOff val="50000"/>
                  </a:prstClr>
                </a:solidFill>
              </a:rPr>
              <a:t>Behav</a:t>
            </a:r>
            <a:r>
              <a:rPr lang="fr-FR" sz="1200" dirty="0" smtClean="0">
                <a:solidFill>
                  <a:prstClr val="black">
                    <a:lumMod val="50000"/>
                    <a:lumOff val="50000"/>
                  </a:prstClr>
                </a:solidFill>
              </a:rPr>
              <a:t> 2012)</a:t>
            </a:r>
            <a:endParaRPr lang="fr-FR" sz="1200" dirty="0">
              <a:solidFill>
                <a:prstClr val="black">
                  <a:lumMod val="50000"/>
                  <a:lumOff val="50000"/>
                </a:prstClr>
              </a:solidFill>
            </a:endParaRPr>
          </a:p>
        </p:txBody>
      </p:sp>
    </p:spTree>
    <p:extLst>
      <p:ext uri="{BB962C8B-B14F-4D97-AF65-F5344CB8AC3E}">
        <p14:creationId xmlns:p14="http://schemas.microsoft.com/office/powerpoint/2010/main" val="71654715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69776"/>
            <a:ext cx="8229600" cy="1143000"/>
          </a:xfrm>
        </p:spPr>
        <p:txBody>
          <a:bodyPr>
            <a:normAutofit/>
          </a:bodyPr>
          <a:lstStyle/>
          <a:p>
            <a:r>
              <a:rPr lang="fr-FR" sz="3200" dirty="0" smtClean="0"/>
              <a:t>Contexte épidémiologique </a:t>
            </a:r>
            <a:br>
              <a:rPr lang="fr-FR" sz="3200" dirty="0" smtClean="0"/>
            </a:br>
            <a:r>
              <a:rPr lang="fr-FR" sz="3200" dirty="0" smtClean="0"/>
              <a:t>du </a:t>
            </a:r>
            <a:r>
              <a:rPr lang="fr-FR" sz="3200" dirty="0"/>
              <a:t>dépistage </a:t>
            </a:r>
            <a:r>
              <a:rPr lang="fr-FR" sz="3200" dirty="0" smtClean="0"/>
              <a:t>en </a:t>
            </a:r>
            <a:r>
              <a:rPr lang="fr-FR" sz="3200" dirty="0"/>
              <a:t>France </a:t>
            </a:r>
          </a:p>
        </p:txBody>
      </p:sp>
      <p:sp>
        <p:nvSpPr>
          <p:cNvPr id="3" name="Espace réservé du contenu 2"/>
          <p:cNvSpPr>
            <a:spLocks noGrp="1"/>
          </p:cNvSpPr>
          <p:nvPr>
            <p:ph idx="1"/>
          </p:nvPr>
        </p:nvSpPr>
        <p:spPr>
          <a:xfrm>
            <a:off x="457200" y="1628799"/>
            <a:ext cx="8219152" cy="4824537"/>
          </a:xfrm>
        </p:spPr>
        <p:txBody>
          <a:bodyPr>
            <a:normAutofit/>
          </a:bodyPr>
          <a:lstStyle/>
          <a:p>
            <a:pPr>
              <a:spcBef>
                <a:spcPts val="1200"/>
              </a:spcBef>
            </a:pPr>
            <a:r>
              <a:rPr lang="fr-FR" dirty="0" smtClean="0"/>
              <a:t>Une activité de dépistage forte mais insuffisante</a:t>
            </a:r>
          </a:p>
          <a:p>
            <a:pPr lvl="1">
              <a:spcBef>
                <a:spcPts val="1200"/>
              </a:spcBef>
            </a:pPr>
            <a:r>
              <a:rPr lang="fr-FR" dirty="0">
                <a:solidFill>
                  <a:prstClr val="black"/>
                </a:solidFill>
              </a:rPr>
              <a:t>30 000 personnes </a:t>
            </a:r>
            <a:r>
              <a:rPr lang="fr-FR" dirty="0" smtClean="0">
                <a:solidFill>
                  <a:prstClr val="black"/>
                </a:solidFill>
              </a:rPr>
              <a:t>ignoreraient </a:t>
            </a:r>
            <a:r>
              <a:rPr lang="fr-FR" dirty="0">
                <a:solidFill>
                  <a:prstClr val="black"/>
                </a:solidFill>
              </a:rPr>
              <a:t>leur séropositivité</a:t>
            </a:r>
            <a:endParaRPr lang="fr-FR" dirty="0" smtClean="0">
              <a:solidFill>
                <a:schemeClr val="tx1">
                  <a:lumMod val="50000"/>
                  <a:lumOff val="50000"/>
                </a:schemeClr>
              </a:solidFill>
            </a:endParaRPr>
          </a:p>
          <a:p>
            <a:pPr lvl="1"/>
            <a:r>
              <a:rPr lang="fr-FR" dirty="0" smtClean="0"/>
              <a:t>5 millions de tests par an</a:t>
            </a:r>
            <a:r>
              <a:rPr lang="fr-FR" dirty="0"/>
              <a:t> </a:t>
            </a:r>
            <a:r>
              <a:rPr lang="fr-FR" dirty="0" smtClean="0"/>
              <a:t>dont 6100 découvertes de séropositivité </a:t>
            </a:r>
          </a:p>
          <a:p>
            <a:pPr lvl="1"/>
            <a:r>
              <a:rPr lang="fr-FR" dirty="0" smtClean="0"/>
              <a:t>&gt;60% des diagnostics de VIH avec un taux de CD4 &lt; 500/mm3</a:t>
            </a:r>
          </a:p>
          <a:p>
            <a:pPr lvl="1"/>
            <a:r>
              <a:rPr lang="fr-FR" dirty="0" smtClean="0"/>
              <a:t>On estime entre 7000 et 8000 nouvelles contaminations par an</a:t>
            </a:r>
          </a:p>
          <a:p>
            <a:pPr>
              <a:spcBef>
                <a:spcPts val="1800"/>
              </a:spcBef>
            </a:pPr>
            <a:r>
              <a:rPr lang="fr-FR" dirty="0" smtClean="0"/>
              <a:t>Epidémie cachée : 30 000 personnes</a:t>
            </a:r>
            <a:endParaRPr lang="fr-FR" dirty="0" smtClean="0">
              <a:solidFill>
                <a:schemeClr val="tx1">
                  <a:lumMod val="50000"/>
                  <a:lumOff val="50000"/>
                </a:schemeClr>
              </a:solidFill>
            </a:endParaRPr>
          </a:p>
          <a:p>
            <a:pPr lvl="1"/>
            <a:r>
              <a:rPr lang="fr-FR" dirty="0" smtClean="0"/>
              <a:t>1/3 HSH, 1/3 hétérosexuels d’origine étrangère, 1/3 hétérosexuels nés en France</a:t>
            </a:r>
          </a:p>
          <a:p>
            <a:pPr>
              <a:spcBef>
                <a:spcPts val="1800"/>
              </a:spcBef>
            </a:pPr>
            <a:r>
              <a:rPr lang="fr-FR" dirty="0" smtClean="0"/>
              <a:t>Délai important entre l’infection et le diagnostic </a:t>
            </a:r>
          </a:p>
          <a:p>
            <a:pPr lvl="1"/>
            <a:r>
              <a:rPr lang="fr-FR" dirty="0" smtClean="0"/>
              <a:t>Moyenne: 37 mois pour HSH vs. 53 mois pour hommes hétérosexuels</a:t>
            </a:r>
          </a:p>
        </p:txBody>
      </p:sp>
      <p:sp>
        <p:nvSpPr>
          <p:cNvPr id="6" name="Espace réservé du numéro de diapositive 5"/>
          <p:cNvSpPr>
            <a:spLocks noGrp="1"/>
          </p:cNvSpPr>
          <p:nvPr>
            <p:ph type="sldNum" sz="quarter" idx="12"/>
          </p:nvPr>
        </p:nvSpPr>
        <p:spPr>
          <a:xfrm>
            <a:off x="8028384" y="6520259"/>
            <a:ext cx="658416" cy="365125"/>
          </a:xfrm>
        </p:spPr>
        <p:txBody>
          <a:bodyPr/>
          <a:lstStyle/>
          <a:p>
            <a:fld id="{25835886-8853-4B40-ACAF-4AA0DDEE169D}" type="slidenum">
              <a:rPr lang="fr-FR" smtClean="0">
                <a:solidFill>
                  <a:prstClr val="black">
                    <a:tint val="75000"/>
                  </a:prstClr>
                </a:solidFill>
              </a:rPr>
              <a:pPr/>
              <a:t>2</a:t>
            </a:fld>
            <a:endParaRPr lang="fr-FR">
              <a:solidFill>
                <a:prstClr val="black">
                  <a:tint val="75000"/>
                </a:prstClr>
              </a:solidFill>
            </a:endParaRPr>
          </a:p>
        </p:txBody>
      </p:sp>
      <p:sp>
        <p:nvSpPr>
          <p:cNvPr id="13" name="ZoneTexte 12"/>
          <p:cNvSpPr txBox="1"/>
          <p:nvPr/>
        </p:nvSpPr>
        <p:spPr>
          <a:xfrm>
            <a:off x="179512" y="6536377"/>
            <a:ext cx="8136904" cy="276999"/>
          </a:xfrm>
          <a:prstGeom prst="rect">
            <a:avLst/>
          </a:prstGeom>
          <a:noFill/>
        </p:spPr>
        <p:txBody>
          <a:bodyPr wrap="square" rtlCol="0">
            <a:spAutoFit/>
          </a:bodyPr>
          <a:lstStyle/>
          <a:p>
            <a:r>
              <a:rPr lang="fr-FR" sz="1200" dirty="0" err="1" smtClean="0">
                <a:solidFill>
                  <a:prstClr val="black">
                    <a:lumMod val="50000"/>
                    <a:lumOff val="50000"/>
                  </a:prstClr>
                </a:solidFill>
              </a:rPr>
              <a:t>InVs</a:t>
            </a:r>
            <a:r>
              <a:rPr lang="fr-FR" sz="1200" dirty="0" smtClean="0">
                <a:solidFill>
                  <a:prstClr val="black">
                    <a:lumMod val="50000"/>
                    <a:lumOff val="50000"/>
                  </a:prstClr>
                </a:solidFill>
              </a:rPr>
              <a:t>; Supervie et al. AIDS 2014; </a:t>
            </a:r>
            <a:r>
              <a:rPr lang="fr-FR" sz="1200" dirty="0" err="1" smtClean="0">
                <a:solidFill>
                  <a:prstClr val="black">
                    <a:lumMod val="50000"/>
                    <a:lumOff val="50000"/>
                  </a:prstClr>
                </a:solidFill>
              </a:rPr>
              <a:t>Ndawinz</a:t>
            </a:r>
            <a:r>
              <a:rPr lang="fr-FR" sz="1200" dirty="0" smtClean="0">
                <a:solidFill>
                  <a:prstClr val="black">
                    <a:lumMod val="50000"/>
                    <a:lumOff val="50000"/>
                  </a:prstClr>
                </a:solidFill>
              </a:rPr>
              <a:t> et al, AIDS 2011; </a:t>
            </a:r>
            <a:r>
              <a:rPr lang="fr-FR" sz="1200" dirty="0" err="1" smtClean="0">
                <a:solidFill>
                  <a:prstClr val="black">
                    <a:lumMod val="50000"/>
                    <a:lumOff val="50000"/>
                  </a:prstClr>
                </a:solidFill>
              </a:rPr>
              <a:t>Velter</a:t>
            </a:r>
            <a:r>
              <a:rPr lang="fr-FR" sz="1200" dirty="0" smtClean="0">
                <a:solidFill>
                  <a:prstClr val="black">
                    <a:lumMod val="50000"/>
                    <a:lumOff val="50000"/>
                  </a:prstClr>
                </a:solidFill>
              </a:rPr>
              <a:t> et al. BEH 2013;  Lorente, Champenois et al., J of STD 2013 </a:t>
            </a:r>
            <a:endParaRPr lang="fr-FR" sz="1200" dirty="0">
              <a:solidFill>
                <a:prstClr val="black">
                  <a:lumMod val="50000"/>
                  <a:lumOff val="50000"/>
                </a:prstClr>
              </a:solidFill>
            </a:endParaRPr>
          </a:p>
        </p:txBody>
      </p:sp>
    </p:spTree>
    <p:extLst>
      <p:ext uri="{BB962C8B-B14F-4D97-AF65-F5344CB8AC3E}">
        <p14:creationId xmlns:p14="http://schemas.microsoft.com/office/powerpoint/2010/main" val="76655037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Impact des autotests VIH en France</a:t>
            </a:r>
            <a:endParaRPr lang="fr-FR" dirty="0"/>
          </a:p>
        </p:txBody>
      </p:sp>
      <p:sp>
        <p:nvSpPr>
          <p:cNvPr id="3" name="Espace réservé du contenu 2"/>
          <p:cNvSpPr>
            <a:spLocks noGrp="1"/>
          </p:cNvSpPr>
          <p:nvPr>
            <p:ph idx="1"/>
          </p:nvPr>
        </p:nvSpPr>
        <p:spPr/>
        <p:txBody>
          <a:bodyPr/>
          <a:lstStyle/>
          <a:p>
            <a:r>
              <a:rPr lang="fr-FR" dirty="0" smtClean="0"/>
              <a:t>Estimation / modèle statistique pour la 1</a:t>
            </a:r>
            <a:r>
              <a:rPr lang="fr-FR" baseline="30000" dirty="0" smtClean="0"/>
              <a:t>ère</a:t>
            </a:r>
            <a:r>
              <a:rPr lang="fr-FR" dirty="0" smtClean="0"/>
              <a:t> année de commercialisation</a:t>
            </a:r>
          </a:p>
          <a:p>
            <a:pPr lvl="1">
              <a:spcBef>
                <a:spcPts val="600"/>
              </a:spcBef>
            </a:pPr>
            <a:r>
              <a:rPr lang="fr-FR" dirty="0" smtClean="0"/>
              <a:t>4 000 diagnostics avec l’autotest</a:t>
            </a:r>
          </a:p>
          <a:p>
            <a:pPr lvl="1">
              <a:spcBef>
                <a:spcPts val="600"/>
              </a:spcBef>
            </a:pPr>
            <a:r>
              <a:rPr lang="fr-FR" dirty="0" smtClean="0"/>
              <a:t>400 contaminations secondaires évitées</a:t>
            </a:r>
          </a:p>
          <a:p>
            <a:pPr lvl="1">
              <a:spcBef>
                <a:spcPts val="600"/>
              </a:spcBef>
              <a:buFont typeface="Wingdings"/>
              <a:buChar char="à"/>
            </a:pPr>
            <a:r>
              <a:rPr lang="fr-FR" dirty="0" smtClean="0">
                <a:sym typeface="Wingdings" pitchFamily="2" charset="2"/>
              </a:rPr>
              <a:t>Hypothèse: utilisation de l’autotest par des personnes qui se dépistent peu ou pas; les personnes qui se dépistent régulièrement ne changent pas leur pratique de dépistage</a:t>
            </a:r>
            <a:endParaRPr lang="fr-FR" dirty="0" smtClean="0"/>
          </a:p>
          <a:p>
            <a:pPr lvl="1">
              <a:buFont typeface="Wingdings"/>
              <a:buChar char="à"/>
            </a:pPr>
            <a:endParaRPr lang="fr-FR" dirty="0" smtClean="0"/>
          </a:p>
          <a:p>
            <a:pPr>
              <a:buFont typeface="Wingdings"/>
              <a:buChar char="à"/>
            </a:pPr>
            <a:r>
              <a:rPr lang="fr-FR" dirty="0" smtClean="0"/>
              <a:t>Quel est l’intérêt des personnes exposées au VIH pour l’autotest ?</a:t>
            </a:r>
            <a:endParaRPr lang="fr-FR" dirty="0"/>
          </a:p>
        </p:txBody>
      </p:sp>
    </p:spTree>
    <p:extLst>
      <p:ext uri="{BB962C8B-B14F-4D97-AF65-F5344CB8AC3E}">
        <p14:creationId xmlns:p14="http://schemas.microsoft.com/office/powerpoint/2010/main" val="1706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re 1"/>
          <p:cNvSpPr>
            <a:spLocks noGrp="1"/>
          </p:cNvSpPr>
          <p:nvPr>
            <p:ph type="title"/>
          </p:nvPr>
        </p:nvSpPr>
        <p:spPr>
          <a:xfrm>
            <a:off x="457200" y="-26988"/>
            <a:ext cx="8229600" cy="1143001"/>
          </a:xfrm>
        </p:spPr>
        <p:txBody>
          <a:bodyPr/>
          <a:lstStyle/>
          <a:p>
            <a:pPr algn="l"/>
            <a:r>
              <a:rPr lang="fr-FR" dirty="0" smtClean="0"/>
              <a:t>Etude </a:t>
            </a:r>
            <a:r>
              <a:rPr lang="fr-FR" dirty="0" err="1" smtClean="0"/>
              <a:t>Webtest</a:t>
            </a:r>
            <a:endParaRPr lang="fr-FR" dirty="0" smtClean="0"/>
          </a:p>
        </p:txBody>
      </p:sp>
      <p:sp>
        <p:nvSpPr>
          <p:cNvPr id="63490" name="Espace réservé du contenu 2"/>
          <p:cNvSpPr>
            <a:spLocks noGrp="1"/>
          </p:cNvSpPr>
          <p:nvPr>
            <p:ph idx="1"/>
          </p:nvPr>
        </p:nvSpPr>
        <p:spPr>
          <a:xfrm>
            <a:off x="457200" y="3426246"/>
            <a:ext cx="8229600" cy="2090986"/>
          </a:xfrm>
        </p:spPr>
        <p:txBody>
          <a:bodyPr>
            <a:noAutofit/>
          </a:bodyPr>
          <a:lstStyle/>
          <a:p>
            <a:pPr eaLnBrk="1" hangingPunct="1"/>
            <a:r>
              <a:rPr lang="fr-FR" sz="1800" dirty="0" smtClean="0"/>
              <a:t>Objectif : En 2009, évaluer la connaissance, l’intérêt et l’utilisation des HSH pour l’autotest VIH (non autorisé à l’époque)</a:t>
            </a:r>
          </a:p>
          <a:p>
            <a:pPr lvl="1" eaLnBrk="1" hangingPunct="1">
              <a:spcBef>
                <a:spcPts val="900"/>
              </a:spcBef>
            </a:pPr>
            <a:r>
              <a:rPr lang="fr-FR" sz="1600" dirty="0" smtClean="0"/>
              <a:t>Fort intérêt des HSH pour le sujet (9 000 répondants)</a:t>
            </a:r>
          </a:p>
          <a:p>
            <a:pPr lvl="1" eaLnBrk="1" hangingPunct="1">
              <a:spcBef>
                <a:spcPts val="900"/>
              </a:spcBef>
            </a:pPr>
            <a:r>
              <a:rPr lang="fr-FR" sz="1600" dirty="0" smtClean="0"/>
              <a:t>1/3 connaissait l’autotest, </a:t>
            </a:r>
          </a:p>
          <a:p>
            <a:pPr lvl="1" eaLnBrk="1" hangingPunct="1">
              <a:spcBef>
                <a:spcPts val="900"/>
              </a:spcBef>
            </a:pPr>
            <a:r>
              <a:rPr lang="fr-FR" sz="1600" dirty="0" smtClean="0"/>
              <a:t>82 y ont eu accès</a:t>
            </a:r>
          </a:p>
          <a:p>
            <a:pPr lvl="1" eaLnBrk="1" hangingPunct="1">
              <a:spcBef>
                <a:spcPts val="900"/>
              </a:spcBef>
            </a:pPr>
            <a:r>
              <a:rPr lang="fr-FR" sz="1600" dirty="0" smtClean="0"/>
              <a:t>69 l’ont utilisé</a:t>
            </a:r>
          </a:p>
        </p:txBody>
      </p:sp>
      <p:sp>
        <p:nvSpPr>
          <p:cNvPr id="4" name="Espace réservé du numéro de diapositive 3"/>
          <p:cNvSpPr>
            <a:spLocks noGrp="1"/>
          </p:cNvSpPr>
          <p:nvPr>
            <p:ph type="sldNum" sz="quarter" idx="10"/>
          </p:nvPr>
        </p:nvSpPr>
        <p:spPr>
          <a:xfrm>
            <a:off x="8027988" y="6519863"/>
            <a:ext cx="658812" cy="365125"/>
          </a:xfrm>
        </p:spPr>
        <p:txBody>
          <a:bodyPr/>
          <a:lstStyle/>
          <a:p>
            <a:pPr>
              <a:defRPr/>
            </a:pPr>
            <a:fld id="{0A3BBE47-08D7-4B9E-9FFC-F3E6385D428A}" type="slidenum">
              <a:rPr lang="fr-FR">
                <a:solidFill>
                  <a:prstClr val="black">
                    <a:tint val="75000"/>
                  </a:prstClr>
                </a:solidFill>
                <a:latin typeface="Arial" pitchFamily="34" charset="0"/>
                <a:cs typeface="Arial" pitchFamily="34" charset="0"/>
              </a:rPr>
              <a:pPr>
                <a:defRPr/>
              </a:pPr>
              <a:t>21</a:t>
            </a:fld>
            <a:endParaRPr lang="fr-FR" dirty="0">
              <a:solidFill>
                <a:prstClr val="black">
                  <a:tint val="75000"/>
                </a:prstClr>
              </a:solidFill>
              <a:latin typeface="Arial" pitchFamily="34" charset="0"/>
              <a:cs typeface="Arial" pitchFamily="34" charset="0"/>
            </a:endParaRPr>
          </a:p>
        </p:txBody>
      </p:sp>
      <p:pic>
        <p:nvPicPr>
          <p:cNvPr id="63493" name="Picture 4"/>
          <p:cNvPicPr>
            <a:picLocks noChangeAspect="1" noChangeArrowheads="1"/>
          </p:cNvPicPr>
          <p:nvPr/>
        </p:nvPicPr>
        <p:blipFill>
          <a:blip r:embed="rId2" cstate="print"/>
          <a:srcRect/>
          <a:stretch>
            <a:fillRect/>
          </a:stretch>
        </p:blipFill>
        <p:spPr bwMode="auto">
          <a:xfrm>
            <a:off x="4356100" y="1528763"/>
            <a:ext cx="4356100" cy="387350"/>
          </a:xfrm>
          <a:prstGeom prst="rect">
            <a:avLst/>
          </a:prstGeom>
          <a:noFill/>
          <a:ln w="9525">
            <a:noFill/>
            <a:miter lim="800000"/>
            <a:headEnd/>
            <a:tailEnd/>
          </a:ln>
        </p:spPr>
      </p:pic>
      <p:pic>
        <p:nvPicPr>
          <p:cNvPr id="63494" name="Picture 3"/>
          <p:cNvPicPr>
            <a:picLocks noChangeAspect="1" noChangeArrowheads="1"/>
          </p:cNvPicPr>
          <p:nvPr/>
        </p:nvPicPr>
        <p:blipFill>
          <a:blip r:embed="rId3" cstate="print"/>
          <a:srcRect/>
          <a:stretch>
            <a:fillRect/>
          </a:stretch>
        </p:blipFill>
        <p:spPr bwMode="auto">
          <a:xfrm>
            <a:off x="4213225" y="400075"/>
            <a:ext cx="4822825" cy="1228725"/>
          </a:xfrm>
          <a:prstGeom prst="rect">
            <a:avLst/>
          </a:prstGeom>
          <a:noFill/>
          <a:ln w="9525">
            <a:noFill/>
            <a:miter lim="800000"/>
            <a:headEnd/>
            <a:tailEnd/>
          </a:ln>
        </p:spPr>
      </p:pic>
      <p:pic>
        <p:nvPicPr>
          <p:cNvPr id="8" name="Picture 4"/>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67544" y="908720"/>
            <a:ext cx="3816000" cy="50116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grpSp>
        <p:nvGrpSpPr>
          <p:cNvPr id="10" name="Groupe 9"/>
          <p:cNvGrpSpPr/>
          <p:nvPr/>
        </p:nvGrpSpPr>
        <p:grpSpPr>
          <a:xfrm>
            <a:off x="1475656" y="1720627"/>
            <a:ext cx="6588125" cy="1276325"/>
            <a:chOff x="1835696" y="1628800"/>
            <a:chExt cx="6588125" cy="1276325"/>
          </a:xfrm>
        </p:grpSpPr>
        <p:pic>
          <p:nvPicPr>
            <p:cNvPr id="9" name="Picture 2"/>
            <p:cNvPicPr>
              <a:picLocks noChangeAspect="1" noChangeArrowheads="1"/>
            </p:cNvPicPr>
            <p:nvPr/>
          </p:nvPicPr>
          <p:blipFill>
            <a:blip r:embed="rId5" cstate="screen">
              <a:extLst>
                <a:ext uri="{28A0092B-C50C-407E-A947-70E740481C1C}">
                  <a14:useLocalDpi xmlns:a14="http://schemas.microsoft.com/office/drawing/2010/main"/>
                </a:ext>
              </a:extLst>
            </a:blip>
            <a:srcRect l="-408"/>
            <a:stretch>
              <a:fillRect/>
            </a:stretch>
          </p:blipFill>
          <p:spPr bwMode="auto">
            <a:xfrm>
              <a:off x="1835696" y="1628800"/>
              <a:ext cx="1152128" cy="451569"/>
            </a:xfrm>
            <a:prstGeom prst="rect">
              <a:avLst/>
            </a:prstGeom>
            <a:noFill/>
            <a:ln w="9525">
              <a:noFill/>
              <a:miter lim="800000"/>
              <a:headEnd/>
              <a:tailEnd/>
            </a:ln>
          </p:spPr>
        </p:pic>
        <p:pic>
          <p:nvPicPr>
            <p:cNvPr id="63492" name="Picture 2"/>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835696" y="1988840"/>
              <a:ext cx="6588125" cy="916285"/>
            </a:xfrm>
            <a:prstGeom prst="rect">
              <a:avLst/>
            </a:prstGeom>
            <a:noFill/>
            <a:ln w="9525">
              <a:noFill/>
              <a:miter lim="800000"/>
              <a:headEnd/>
              <a:tailEnd/>
            </a:ln>
          </p:spPr>
        </p:pic>
      </p:grpSp>
      <p:pic>
        <p:nvPicPr>
          <p:cNvPr id="11" name="Picture 6"/>
          <p:cNvPicPr>
            <a:picLocks noChangeAspect="1"/>
          </p:cNvPicPr>
          <p:nvPr/>
        </p:nvPicPr>
        <p:blipFill>
          <a:blip r:embed="rId7" cstate="print">
            <a:extLst>
              <a:ext uri="{28A0092B-C50C-407E-A947-70E740481C1C}">
                <a14:useLocalDpi xmlns:a14="http://schemas.microsoft.com/office/drawing/2010/main"/>
              </a:ext>
            </a:extLst>
          </a:blip>
          <a:srcRect/>
          <a:stretch>
            <a:fillRect/>
          </a:stretch>
        </p:blipFill>
        <p:spPr bwMode="auto">
          <a:xfrm>
            <a:off x="6654800" y="5453063"/>
            <a:ext cx="238125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242998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Qu’avons-nous appris de </a:t>
            </a:r>
            <a:r>
              <a:rPr lang="fr-FR" i="1" dirty="0" err="1" smtClean="0"/>
              <a:t>Webtest</a:t>
            </a:r>
            <a:r>
              <a:rPr lang="fr-FR" i="1" dirty="0" smtClean="0"/>
              <a:t> </a:t>
            </a:r>
            <a:r>
              <a:rPr lang="fr-FR" dirty="0" smtClean="0"/>
              <a:t/>
            </a:r>
            <a:br>
              <a:rPr lang="fr-FR" dirty="0" smtClean="0"/>
            </a:br>
            <a:r>
              <a:rPr lang="fr-FR" dirty="0" smtClean="0"/>
              <a:t>sur l’autotest VIH ?</a:t>
            </a:r>
            <a:endParaRPr lang="fr-FR" dirty="0"/>
          </a:p>
        </p:txBody>
      </p:sp>
      <p:sp>
        <p:nvSpPr>
          <p:cNvPr id="3" name="Espace réservé du contenu 2"/>
          <p:cNvSpPr>
            <a:spLocks noGrp="1"/>
          </p:cNvSpPr>
          <p:nvPr>
            <p:ph idx="1"/>
          </p:nvPr>
        </p:nvSpPr>
        <p:spPr/>
        <p:txBody>
          <a:bodyPr>
            <a:normAutofit fontScale="92500" lnSpcReduction="10000"/>
          </a:bodyPr>
          <a:lstStyle/>
          <a:p>
            <a:pPr>
              <a:spcBef>
                <a:spcPts val="1200"/>
              </a:spcBef>
            </a:pPr>
            <a:r>
              <a:rPr lang="fr-FR" dirty="0" smtClean="0"/>
              <a:t>Ce qui intéresse les usagers potentiels : c’est pratique (33%), c’est rapide (29%), c’est discret (24%)</a:t>
            </a:r>
          </a:p>
          <a:p>
            <a:pPr>
              <a:spcBef>
                <a:spcPts val="1200"/>
              </a:spcBef>
            </a:pPr>
            <a:r>
              <a:rPr lang="fr-FR" dirty="0" smtClean="0"/>
              <a:t>Ceux qui seraient intéressés (N = &gt; 5000) : </a:t>
            </a:r>
          </a:p>
          <a:p>
            <a:pPr lvl="1">
              <a:spcBef>
                <a:spcPts val="300"/>
              </a:spcBef>
            </a:pPr>
            <a:r>
              <a:rPr lang="fr-FR" dirty="0" smtClean="0"/>
              <a:t>Pas testés pour le VIH (</a:t>
            </a:r>
            <a:r>
              <a:rPr lang="fr-FR" dirty="0" err="1" smtClean="0"/>
              <a:t>ORa</a:t>
            </a:r>
            <a:r>
              <a:rPr lang="fr-FR" dirty="0" smtClean="0"/>
              <a:t>=1.84)</a:t>
            </a:r>
          </a:p>
          <a:p>
            <a:pPr lvl="1">
              <a:spcBef>
                <a:spcPts val="300"/>
              </a:spcBef>
            </a:pPr>
            <a:r>
              <a:rPr lang="fr-FR" dirty="0" smtClean="0"/>
              <a:t>Vivent dans </a:t>
            </a:r>
            <a:r>
              <a:rPr lang="fr-FR" dirty="0"/>
              <a:t>une famille conventionnelle (avec ses parents ou avec femme et enfants) (</a:t>
            </a:r>
            <a:r>
              <a:rPr lang="fr-FR" dirty="0" err="1"/>
              <a:t>Ora</a:t>
            </a:r>
            <a:r>
              <a:rPr lang="fr-FR" dirty="0"/>
              <a:t>=1.82</a:t>
            </a:r>
            <a:r>
              <a:rPr lang="fr-FR" dirty="0" smtClean="0"/>
              <a:t>)</a:t>
            </a:r>
          </a:p>
          <a:p>
            <a:pPr lvl="1">
              <a:spcBef>
                <a:spcPts val="300"/>
              </a:spcBef>
            </a:pPr>
            <a:r>
              <a:rPr lang="fr-FR" dirty="0" smtClean="0"/>
              <a:t>Ont eu des pénétrations anales non protégées les 12 derniers mois (</a:t>
            </a:r>
            <a:r>
              <a:rPr lang="fr-FR" dirty="0" err="1" smtClean="0"/>
              <a:t>ORa</a:t>
            </a:r>
            <a:r>
              <a:rPr lang="fr-FR" dirty="0" smtClean="0"/>
              <a:t>=1.74)</a:t>
            </a:r>
          </a:p>
          <a:p>
            <a:pPr lvl="1">
              <a:spcBef>
                <a:spcPts val="300"/>
              </a:spcBef>
            </a:pPr>
            <a:r>
              <a:rPr lang="fr-FR" dirty="0" smtClean="0"/>
              <a:t>Vivent leur sexualité HSH dans le secret absolu (</a:t>
            </a:r>
            <a:r>
              <a:rPr lang="fr-FR" dirty="0" err="1" smtClean="0"/>
              <a:t>ORa</a:t>
            </a:r>
            <a:r>
              <a:rPr lang="fr-FR" dirty="0" smtClean="0"/>
              <a:t>=1.65)</a:t>
            </a:r>
          </a:p>
          <a:p>
            <a:pPr>
              <a:spcBef>
                <a:spcPts val="1200"/>
              </a:spcBef>
            </a:pPr>
            <a:r>
              <a:rPr lang="fr-FR" dirty="0" smtClean="0"/>
              <a:t>Les usagers de l’autotest non autorisé : </a:t>
            </a:r>
          </a:p>
          <a:p>
            <a:pPr lvl="1">
              <a:spcBef>
                <a:spcPts val="300"/>
              </a:spcBef>
            </a:pPr>
            <a:r>
              <a:rPr lang="fr-FR" dirty="0" smtClean="0"/>
              <a:t>Vivent leur sexualité HSH dans le secret absolu (</a:t>
            </a:r>
            <a:r>
              <a:rPr lang="fr-FR" dirty="0" err="1" smtClean="0"/>
              <a:t>ORa</a:t>
            </a:r>
            <a:r>
              <a:rPr lang="fr-FR" dirty="0" smtClean="0"/>
              <a:t>=3.90)</a:t>
            </a:r>
          </a:p>
          <a:p>
            <a:pPr lvl="1">
              <a:spcBef>
                <a:spcPts val="300"/>
              </a:spcBef>
            </a:pPr>
            <a:r>
              <a:rPr lang="fr-FR" dirty="0" smtClean="0"/>
              <a:t>Prennent des produits dopants (</a:t>
            </a:r>
            <a:r>
              <a:rPr lang="fr-FR" dirty="0" err="1" smtClean="0"/>
              <a:t>ORa</a:t>
            </a:r>
            <a:r>
              <a:rPr lang="fr-FR" dirty="0" smtClean="0"/>
              <a:t>=3.53) et </a:t>
            </a:r>
            <a:r>
              <a:rPr lang="fr-FR" dirty="0" err="1" smtClean="0"/>
              <a:t>poppers</a:t>
            </a:r>
            <a:r>
              <a:rPr lang="fr-FR" dirty="0" smtClean="0"/>
              <a:t> (</a:t>
            </a:r>
            <a:r>
              <a:rPr lang="fr-FR" dirty="0" err="1" smtClean="0"/>
              <a:t>ORa</a:t>
            </a:r>
            <a:r>
              <a:rPr lang="fr-FR" dirty="0" smtClean="0"/>
              <a:t>=2.32)</a:t>
            </a:r>
          </a:p>
          <a:p>
            <a:pPr lvl="1">
              <a:spcBef>
                <a:spcPts val="300"/>
              </a:spcBef>
            </a:pPr>
            <a:r>
              <a:rPr lang="fr-FR" dirty="0" smtClean="0"/>
              <a:t>Utilisent des autotests pour d’autres pathologies (diabète …)(</a:t>
            </a:r>
            <a:r>
              <a:rPr lang="fr-FR" dirty="0" err="1" smtClean="0"/>
              <a:t>ORa</a:t>
            </a:r>
            <a:r>
              <a:rPr lang="fr-FR" dirty="0" smtClean="0"/>
              <a:t>=2.66)</a:t>
            </a:r>
          </a:p>
          <a:p>
            <a:pPr lvl="1">
              <a:spcBef>
                <a:spcPts val="300"/>
              </a:spcBef>
            </a:pPr>
            <a:r>
              <a:rPr lang="fr-FR" dirty="0" smtClean="0"/>
              <a:t>Ont eu des pénétrations </a:t>
            </a:r>
            <a:r>
              <a:rPr lang="fr-FR" dirty="0"/>
              <a:t>anales non protégées les 12 derniers </a:t>
            </a:r>
            <a:r>
              <a:rPr lang="fr-FR" dirty="0" smtClean="0"/>
              <a:t>mois (</a:t>
            </a:r>
            <a:r>
              <a:rPr lang="fr-FR" dirty="0" err="1"/>
              <a:t>ORa</a:t>
            </a:r>
            <a:r>
              <a:rPr lang="fr-FR" dirty="0"/>
              <a:t>=1.90</a:t>
            </a:r>
            <a:r>
              <a:rPr lang="fr-FR" dirty="0" smtClean="0"/>
              <a:t>)</a:t>
            </a:r>
          </a:p>
          <a:p>
            <a:pPr lvl="1">
              <a:spcBef>
                <a:spcPts val="300"/>
              </a:spcBef>
            </a:pPr>
            <a:r>
              <a:rPr lang="en-US" dirty="0" err="1"/>
              <a:t>Vivent</a:t>
            </a:r>
            <a:r>
              <a:rPr lang="en-US" dirty="0"/>
              <a:t> </a:t>
            </a:r>
            <a:r>
              <a:rPr lang="en-US" dirty="0" err="1"/>
              <a:t>en</a:t>
            </a:r>
            <a:r>
              <a:rPr lang="en-US" dirty="0"/>
              <a:t> province living in the provinces (</a:t>
            </a:r>
            <a:r>
              <a:rPr lang="en-US" dirty="0" err="1"/>
              <a:t>Ora</a:t>
            </a:r>
            <a:r>
              <a:rPr lang="en-US" dirty="0"/>
              <a:t>=1.80</a:t>
            </a:r>
            <a:r>
              <a:rPr lang="en-US" dirty="0" smtClean="0"/>
              <a:t>)</a:t>
            </a:r>
            <a:endParaRPr lang="fr-FR" dirty="0" smtClean="0"/>
          </a:p>
          <a:p>
            <a:pPr lvl="1">
              <a:spcBef>
                <a:spcPts val="300"/>
              </a:spcBef>
            </a:pPr>
            <a:r>
              <a:rPr lang="en-US" dirty="0" err="1" smtClean="0"/>
              <a:t>N’ont</a:t>
            </a:r>
            <a:r>
              <a:rPr lang="en-US" dirty="0" smtClean="0"/>
              <a:t> </a:t>
            </a:r>
            <a:r>
              <a:rPr lang="en-US" dirty="0" err="1" smtClean="0"/>
              <a:t>jamais</a:t>
            </a:r>
            <a:r>
              <a:rPr lang="en-US" dirty="0" smtClean="0"/>
              <a:t> </a:t>
            </a:r>
            <a:r>
              <a:rPr lang="en-US" dirty="0" err="1" smtClean="0"/>
              <a:t>eu</a:t>
            </a:r>
            <a:r>
              <a:rPr lang="en-US" dirty="0" smtClean="0"/>
              <a:t> des </a:t>
            </a:r>
            <a:r>
              <a:rPr lang="en-US" dirty="0" err="1" smtClean="0"/>
              <a:t>pensées</a:t>
            </a:r>
            <a:r>
              <a:rPr lang="en-US" dirty="0" smtClean="0"/>
              <a:t> </a:t>
            </a:r>
            <a:r>
              <a:rPr lang="en-US" dirty="0" err="1" smtClean="0"/>
              <a:t>suicidaires</a:t>
            </a:r>
            <a:r>
              <a:rPr lang="en-US" dirty="0" smtClean="0"/>
              <a:t> (</a:t>
            </a:r>
            <a:r>
              <a:rPr lang="en-US" dirty="0" err="1" smtClean="0"/>
              <a:t>Ora</a:t>
            </a:r>
            <a:r>
              <a:rPr lang="en-US" dirty="0" smtClean="0"/>
              <a:t> = 0.54) </a:t>
            </a:r>
          </a:p>
        </p:txBody>
      </p:sp>
    </p:spTree>
    <p:extLst>
      <p:ext uri="{BB962C8B-B14F-4D97-AF65-F5344CB8AC3E}">
        <p14:creationId xmlns:p14="http://schemas.microsoft.com/office/powerpoint/2010/main" val="378707974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p:txBody>
          <a:bodyPr/>
          <a:lstStyle/>
          <a:p>
            <a:r>
              <a:rPr lang="fr-FR" dirty="0" smtClean="0"/>
              <a:t>Qu’en est-il de l’intérêt des autres populations pour l’autotest VIH ?</a:t>
            </a:r>
          </a:p>
          <a:p>
            <a:pPr lvl="1"/>
            <a:r>
              <a:rPr lang="fr-FR" sz="2000" dirty="0" smtClean="0"/>
              <a:t>Facilitera-t-il </a:t>
            </a:r>
            <a:r>
              <a:rPr lang="fr-FR" sz="2000" dirty="0"/>
              <a:t>l’accès au test des personnes éloignées du dépistage ?</a:t>
            </a:r>
          </a:p>
          <a:p>
            <a:pPr lvl="1">
              <a:spcBef>
                <a:spcPts val="600"/>
              </a:spcBef>
            </a:pPr>
            <a:r>
              <a:rPr lang="fr-FR" sz="2000" dirty="0" smtClean="0"/>
              <a:t>Facilitera-t-il  l’accès au test des personnes qui vivent leur sexualité cachée ?</a:t>
            </a:r>
          </a:p>
          <a:p>
            <a:pPr lvl="1">
              <a:spcBef>
                <a:spcPts val="600"/>
              </a:spcBef>
            </a:pPr>
            <a:r>
              <a:rPr lang="fr-FR" sz="2000" dirty="0" err="1" smtClean="0"/>
              <a:t>Favorisera-t-il</a:t>
            </a:r>
            <a:r>
              <a:rPr lang="fr-FR" sz="2000" dirty="0" smtClean="0"/>
              <a:t> le dépistage répété des personnes les plus exposées au VIH (HSH, UDI, partenaires de personnes séropositives…) ?</a:t>
            </a:r>
          </a:p>
          <a:p>
            <a:pPr marL="0" indent="0">
              <a:buNone/>
            </a:pPr>
            <a:endParaRPr lang="fr-FR" dirty="0" smtClean="0"/>
          </a:p>
          <a:p>
            <a:r>
              <a:rPr lang="fr-FR" dirty="0" smtClean="0"/>
              <a:t>La littérature internationale pointe le manque de recherche sur les besoins, les perceptions, les craintes et les priorités des différentes populations exposées au VIH en terme de dépistage</a:t>
            </a:r>
          </a:p>
          <a:p>
            <a:endParaRPr lang="fr-FR" dirty="0" smtClean="0"/>
          </a:p>
          <a:p>
            <a:pPr lvl="3">
              <a:buNone/>
            </a:pPr>
            <a:r>
              <a:rPr lang="fr-FR" sz="3200" dirty="0" smtClean="0">
                <a:sym typeface="Wingdings" pitchFamily="2" charset="2"/>
              </a:rPr>
              <a:t> Etude Delphi Autotest</a:t>
            </a:r>
            <a:endParaRPr lang="fr-FR" sz="3200" dirty="0"/>
          </a:p>
        </p:txBody>
      </p:sp>
    </p:spTree>
    <p:extLst>
      <p:ext uri="{BB962C8B-B14F-4D97-AF65-F5344CB8AC3E}">
        <p14:creationId xmlns:p14="http://schemas.microsoft.com/office/powerpoint/2010/main" val="21212031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re 1"/>
          <p:cNvSpPr>
            <a:spLocks noGrp="1"/>
          </p:cNvSpPr>
          <p:nvPr>
            <p:ph type="title"/>
          </p:nvPr>
        </p:nvSpPr>
        <p:spPr>
          <a:xfrm>
            <a:off x="457200" y="198438"/>
            <a:ext cx="8229600" cy="1143000"/>
          </a:xfrm>
        </p:spPr>
        <p:txBody>
          <a:bodyPr/>
          <a:lstStyle/>
          <a:p>
            <a:pPr eaLnBrk="1" hangingPunct="1"/>
            <a:r>
              <a:rPr lang="fr-FR" smtClean="0"/>
              <a:t>Etude Delphi - autotest</a:t>
            </a:r>
          </a:p>
        </p:txBody>
      </p:sp>
      <p:sp>
        <p:nvSpPr>
          <p:cNvPr id="66562" name="Espace réservé du contenu 2"/>
          <p:cNvSpPr>
            <a:spLocks noGrp="1"/>
          </p:cNvSpPr>
          <p:nvPr>
            <p:ph idx="1"/>
          </p:nvPr>
        </p:nvSpPr>
        <p:spPr>
          <a:xfrm>
            <a:off x="457200" y="1341438"/>
            <a:ext cx="8229600" cy="5111898"/>
          </a:xfrm>
        </p:spPr>
        <p:txBody>
          <a:bodyPr/>
          <a:lstStyle/>
          <a:p>
            <a:pPr eaLnBrk="1" hangingPunct="1"/>
            <a:r>
              <a:rPr lang="fr-FR" b="1" dirty="0" smtClean="0"/>
              <a:t>Objectif: </a:t>
            </a:r>
            <a:r>
              <a:rPr lang="fr-FR" dirty="0" smtClean="0"/>
              <a:t>Produire des recommandations de bonne pratique quant à l’information et l’accompagnement d’un dépistage du VIH avec un autotest</a:t>
            </a:r>
          </a:p>
          <a:p>
            <a:pPr eaLnBrk="1" hangingPunct="1">
              <a:spcBef>
                <a:spcPts val="1200"/>
              </a:spcBef>
            </a:pPr>
            <a:r>
              <a:rPr lang="fr-FR" sz="1800" dirty="0" smtClean="0"/>
              <a:t>Hypothèse: les besoins et préférences des usagers en matière d’information et de soutien varient selon leurs caractéristiques sociales, culturelles et leur exposition au VIH</a:t>
            </a:r>
          </a:p>
          <a:p>
            <a:pPr eaLnBrk="1" hangingPunct="1">
              <a:spcBef>
                <a:spcPts val="1200"/>
              </a:spcBef>
            </a:pPr>
            <a:r>
              <a:rPr lang="fr-FR" sz="1800" dirty="0" smtClean="0"/>
              <a:t>Constitution de groupes d’experts du VIH et des populations vulnérables</a:t>
            </a:r>
          </a:p>
          <a:p>
            <a:pPr lvl="1" algn="just" eaLnBrk="1" hangingPunct="1">
              <a:spcBef>
                <a:spcPts val="300"/>
              </a:spcBef>
            </a:pPr>
            <a:r>
              <a:rPr lang="fr-FR" sz="1600" dirty="0" smtClean="0"/>
              <a:t>Populations à forte prévalence du VIH : HSH, UD, transgenre, immigrés Afrique sub-saharienne, DFA (Guyane, Martinique, Guadeloupe)</a:t>
            </a:r>
          </a:p>
          <a:p>
            <a:pPr lvl="1" eaLnBrk="1" hangingPunct="1">
              <a:spcBef>
                <a:spcPts val="300"/>
              </a:spcBef>
            </a:pPr>
            <a:r>
              <a:rPr lang="fr-FR" sz="1600" dirty="0" smtClean="0"/>
              <a:t>Jeunes</a:t>
            </a:r>
          </a:p>
          <a:p>
            <a:pPr lvl="1" eaLnBrk="1" hangingPunct="1">
              <a:spcBef>
                <a:spcPts val="300"/>
              </a:spcBef>
            </a:pPr>
            <a:r>
              <a:rPr lang="fr-FR" sz="1600" dirty="0" smtClean="0"/>
              <a:t>Population en général (experts nationaux du dépistage du VIH)</a:t>
            </a:r>
          </a:p>
          <a:p>
            <a:pPr lvl="1" eaLnBrk="1" hangingPunct="1">
              <a:spcBef>
                <a:spcPts val="300"/>
              </a:spcBef>
            </a:pPr>
            <a:r>
              <a:rPr lang="fr-FR" sz="1600" dirty="0" smtClean="0"/>
              <a:t>10 experts par Delphi avec représentation:</a:t>
            </a:r>
          </a:p>
          <a:p>
            <a:pPr lvl="2" eaLnBrk="1" hangingPunct="1"/>
            <a:r>
              <a:rPr lang="fr-FR" sz="1400" dirty="0" smtClean="0"/>
              <a:t>Milieu associatif des communautés / décideurs en santé publique / monde académique / professionnels du dépistage ou des soins</a:t>
            </a:r>
          </a:p>
          <a:p>
            <a:pPr lvl="2" eaLnBrk="1" hangingPunct="1"/>
            <a:r>
              <a:rPr lang="fr-FR" sz="1400" dirty="0" smtClean="0"/>
              <a:t>Paris / Province</a:t>
            </a:r>
          </a:p>
          <a:p>
            <a:pPr eaLnBrk="1" hangingPunct="1">
              <a:spcBef>
                <a:spcPts val="1200"/>
              </a:spcBef>
            </a:pPr>
            <a:r>
              <a:rPr lang="fr-FR" sz="1800" dirty="0" smtClean="0"/>
              <a:t>Processus Delphi</a:t>
            </a:r>
          </a:p>
        </p:txBody>
      </p:sp>
      <p:sp>
        <p:nvSpPr>
          <p:cNvPr id="4" name="Espace réservé du numéro de diapositive 3"/>
          <p:cNvSpPr>
            <a:spLocks noGrp="1"/>
          </p:cNvSpPr>
          <p:nvPr>
            <p:ph type="sldNum" sz="quarter" idx="10"/>
          </p:nvPr>
        </p:nvSpPr>
        <p:spPr>
          <a:xfrm>
            <a:off x="8027988" y="6519863"/>
            <a:ext cx="658812" cy="365125"/>
          </a:xfrm>
        </p:spPr>
        <p:txBody>
          <a:bodyPr/>
          <a:lstStyle/>
          <a:p>
            <a:pPr>
              <a:defRPr/>
            </a:pPr>
            <a:fld id="{23F86F4C-8C04-4D8E-9A2D-95CB80469875}" type="slidenum">
              <a:rPr lang="fr-FR">
                <a:solidFill>
                  <a:prstClr val="black">
                    <a:tint val="75000"/>
                  </a:prstClr>
                </a:solidFill>
              </a:rPr>
              <a:pPr>
                <a:defRPr/>
              </a:pPr>
              <a:t>24</a:t>
            </a:fld>
            <a:endParaRPr lang="fr-FR" dirty="0">
              <a:solidFill>
                <a:prstClr val="black">
                  <a:tint val="75000"/>
                </a:prstClr>
              </a:solidFill>
            </a:endParaRPr>
          </a:p>
        </p:txBody>
      </p:sp>
      <p:pic>
        <p:nvPicPr>
          <p:cNvPr id="66564"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64388" y="115888"/>
            <a:ext cx="1655762" cy="1092200"/>
          </a:xfrm>
          <a:prstGeom prst="rect">
            <a:avLst/>
          </a:prstGeom>
          <a:noFill/>
          <a:ln w="9525">
            <a:noFill/>
            <a:miter lim="800000"/>
            <a:headEnd/>
            <a:tailEnd/>
          </a:ln>
        </p:spPr>
      </p:pic>
      <p:pic>
        <p:nvPicPr>
          <p:cNvPr id="66565"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79388" y="333375"/>
            <a:ext cx="2124075" cy="420688"/>
          </a:xfrm>
          <a:prstGeom prst="rect">
            <a:avLst/>
          </a:prstGeom>
          <a:noFill/>
          <a:ln w="9525">
            <a:noFill/>
            <a:miter lim="800000"/>
            <a:headEnd/>
            <a:tailEnd/>
          </a:ln>
        </p:spPr>
      </p:pic>
      <p:sp>
        <p:nvSpPr>
          <p:cNvPr id="7" name="ZoneTexte 6"/>
          <p:cNvSpPr txBox="1"/>
          <p:nvPr/>
        </p:nvSpPr>
        <p:spPr>
          <a:xfrm>
            <a:off x="3419872" y="5748318"/>
            <a:ext cx="5593420" cy="954107"/>
          </a:xfrm>
          <a:prstGeom prst="rect">
            <a:avLst/>
          </a:prstGeom>
          <a:noFill/>
        </p:spPr>
        <p:txBody>
          <a:bodyPr wrap="square">
            <a:spAutoFit/>
          </a:bodyPr>
          <a:lstStyle/>
          <a:p>
            <a:pPr>
              <a:defRPr/>
            </a:pPr>
            <a:r>
              <a:rPr lang="fr-FR" sz="1400" dirty="0">
                <a:solidFill>
                  <a:prstClr val="black">
                    <a:lumMod val="50000"/>
                    <a:lumOff val="50000"/>
                  </a:prstClr>
                </a:solidFill>
              </a:rPr>
              <a:t>Greacen et al. IAS 2014; Champenois et al. HepHIV </a:t>
            </a:r>
            <a:r>
              <a:rPr lang="fr-FR" sz="1400" dirty="0" err="1">
                <a:solidFill>
                  <a:prstClr val="black">
                    <a:lumMod val="50000"/>
                    <a:lumOff val="50000"/>
                  </a:prstClr>
                </a:solidFill>
              </a:rPr>
              <a:t>conference</a:t>
            </a:r>
            <a:r>
              <a:rPr lang="fr-FR" sz="1400" dirty="0">
                <a:solidFill>
                  <a:prstClr val="black">
                    <a:lumMod val="50000"/>
                    <a:lumOff val="50000"/>
                  </a:prstClr>
                </a:solidFill>
              </a:rPr>
              <a:t> 2014 ; Porteurs du projet:  Tim </a:t>
            </a:r>
            <a:r>
              <a:rPr lang="fr-FR" sz="1400" dirty="0" err="1">
                <a:solidFill>
                  <a:prstClr val="black">
                    <a:lumMod val="50000"/>
                    <a:lumOff val="50000"/>
                  </a:prstClr>
                </a:solidFill>
              </a:rPr>
              <a:t>Greacen</a:t>
            </a:r>
            <a:r>
              <a:rPr lang="fr-FR" sz="1400" dirty="0">
                <a:solidFill>
                  <a:prstClr val="black">
                    <a:lumMod val="50000"/>
                    <a:lumOff val="50000"/>
                  </a:prstClr>
                </a:solidFill>
              </a:rPr>
              <a:t> (Maison Blanche), Karen Champenois (Inserm), Jade </a:t>
            </a:r>
            <a:r>
              <a:rPr lang="fr-FR" sz="1400" dirty="0" err="1">
                <a:solidFill>
                  <a:prstClr val="black">
                    <a:lumMod val="50000"/>
                    <a:lumOff val="50000"/>
                  </a:prstClr>
                </a:solidFill>
              </a:rPr>
              <a:t>Ghosn</a:t>
            </a:r>
            <a:r>
              <a:rPr lang="fr-FR" sz="1400" dirty="0">
                <a:solidFill>
                  <a:prstClr val="black">
                    <a:lumMod val="50000"/>
                    <a:lumOff val="50000"/>
                  </a:prstClr>
                </a:solidFill>
              </a:rPr>
              <a:t> (AP-HP Hôtel-Dieu), Delphine </a:t>
            </a:r>
            <a:r>
              <a:rPr lang="fr-FR" sz="1400" dirty="0" err="1">
                <a:solidFill>
                  <a:prstClr val="black">
                    <a:lumMod val="50000"/>
                    <a:lumOff val="50000"/>
                  </a:prstClr>
                </a:solidFill>
              </a:rPr>
              <a:t>Kersaudy-Rahib</a:t>
            </a:r>
            <a:r>
              <a:rPr lang="fr-FR" sz="1400" dirty="0">
                <a:solidFill>
                  <a:prstClr val="black">
                    <a:lumMod val="50000"/>
                    <a:lumOff val="50000"/>
                  </a:prstClr>
                </a:solidFill>
              </a:rPr>
              <a:t> (</a:t>
            </a:r>
            <a:r>
              <a:rPr lang="fr-FR" sz="1400" dirty="0" err="1">
                <a:solidFill>
                  <a:prstClr val="black">
                    <a:lumMod val="50000"/>
                    <a:lumOff val="50000"/>
                  </a:prstClr>
                </a:solidFill>
              </a:rPr>
              <a:t>Inpes</a:t>
            </a:r>
            <a:r>
              <a:rPr lang="fr-FR" sz="1400" dirty="0">
                <a:solidFill>
                  <a:prstClr val="black">
                    <a:lumMod val="50000"/>
                    <a:lumOff val="50000"/>
                  </a:prstClr>
                </a:solidFill>
              </a:rPr>
              <a:t>), Nathalie </a:t>
            </a:r>
            <a:r>
              <a:rPr lang="fr-FR" sz="1400" dirty="0" err="1">
                <a:solidFill>
                  <a:prstClr val="black">
                    <a:lumMod val="50000"/>
                    <a:lumOff val="50000"/>
                  </a:prstClr>
                </a:solidFill>
              </a:rPr>
              <a:t>Lydié</a:t>
            </a:r>
            <a:r>
              <a:rPr lang="fr-FR" sz="1400" dirty="0">
                <a:solidFill>
                  <a:prstClr val="black">
                    <a:lumMod val="50000"/>
                    <a:lumOff val="50000"/>
                  </a:prstClr>
                </a:solidFill>
              </a:rPr>
              <a:t> (</a:t>
            </a:r>
            <a:r>
              <a:rPr lang="fr-FR" sz="1400" dirty="0" err="1">
                <a:solidFill>
                  <a:prstClr val="black">
                    <a:lumMod val="50000"/>
                    <a:lumOff val="50000"/>
                  </a:prstClr>
                </a:solidFill>
              </a:rPr>
              <a:t>Inpes</a:t>
            </a:r>
            <a:r>
              <a:rPr lang="fr-FR" sz="1400" dirty="0">
                <a:solidFill>
                  <a:prstClr val="black">
                    <a:lumMod val="50000"/>
                    <a:lumOff val="50000"/>
                  </a:prstClr>
                </a:solidFill>
              </a:rPr>
              <a:t>), Daniela Rojas Castro (AIDES)</a:t>
            </a:r>
          </a:p>
        </p:txBody>
      </p:sp>
    </p:spTree>
    <p:extLst>
      <p:ext uri="{BB962C8B-B14F-4D97-AF65-F5344CB8AC3E}">
        <p14:creationId xmlns:p14="http://schemas.microsoft.com/office/powerpoint/2010/main" val="3232875701"/>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384"/>
            <a:ext cx="8229600" cy="1143000"/>
          </a:xfrm>
        </p:spPr>
        <p:txBody>
          <a:bodyPr/>
          <a:lstStyle/>
          <a:p>
            <a:r>
              <a:rPr lang="fr-FR" dirty="0" smtClean="0"/>
              <a:t>Le Delphi en pratique</a:t>
            </a:r>
            <a:endParaRPr lang="fr-FR" dirty="0"/>
          </a:p>
        </p:txBody>
      </p:sp>
      <p:sp>
        <p:nvSpPr>
          <p:cNvPr id="3" name="Espace réservé du contenu 2"/>
          <p:cNvSpPr>
            <a:spLocks noGrp="1"/>
          </p:cNvSpPr>
          <p:nvPr>
            <p:ph idx="1"/>
          </p:nvPr>
        </p:nvSpPr>
        <p:spPr>
          <a:xfrm>
            <a:off x="457200" y="1187624"/>
            <a:ext cx="8363272" cy="5337720"/>
          </a:xfrm>
        </p:spPr>
        <p:txBody>
          <a:bodyPr/>
          <a:lstStyle/>
          <a:p>
            <a:r>
              <a:rPr lang="fr-FR" sz="1800" dirty="0" smtClean="0"/>
              <a:t>Enquête par email. 1 groupe, 1 Delphi</a:t>
            </a:r>
          </a:p>
          <a:p>
            <a:r>
              <a:rPr lang="fr-FR" sz="1800" dirty="0" smtClean="0"/>
              <a:t>Etape 1</a:t>
            </a:r>
          </a:p>
          <a:p>
            <a:pPr lvl="1" algn="just"/>
            <a:r>
              <a:rPr lang="fr-FR" sz="1600" i="1" dirty="0" smtClean="0"/>
              <a:t>Formuler une dizaine de facteurs qui, selon vous, constituent « de bonnes pratiques pour l’information et l’accompagnement de l’autotest de dépistage du VIH pour [population] »</a:t>
            </a:r>
          </a:p>
          <a:p>
            <a:r>
              <a:rPr lang="fr-FR" sz="1800" dirty="0" smtClean="0"/>
              <a:t>Analyse qualitative des recommandations</a:t>
            </a:r>
          </a:p>
          <a:p>
            <a:pPr lvl="1"/>
            <a:r>
              <a:rPr lang="fr-FR" sz="1600" dirty="0" smtClean="0"/>
              <a:t>Regroupement des facteurs identiques ou décrivant le même phénomène</a:t>
            </a:r>
          </a:p>
          <a:p>
            <a:pPr lvl="1"/>
            <a:r>
              <a:rPr lang="fr-FR" sz="1600" dirty="0" smtClean="0"/>
              <a:t>Division des facteurs qui couvrent plus d’un phénomène</a:t>
            </a:r>
          </a:p>
          <a:p>
            <a:r>
              <a:rPr lang="fr-FR" sz="1800" dirty="0" smtClean="0"/>
              <a:t>Etape 2</a:t>
            </a:r>
          </a:p>
          <a:p>
            <a:pPr lvl="1"/>
            <a:r>
              <a:rPr lang="fr-FR" sz="1600" dirty="0" smtClean="0"/>
              <a:t>Présentation des recommandations émises par le groupe accompagnées des explications / développements donnés par les experts</a:t>
            </a:r>
          </a:p>
          <a:p>
            <a:pPr lvl="1" algn="just"/>
            <a:r>
              <a:rPr lang="fr-FR" sz="1600" i="1" dirty="0" smtClean="0"/>
              <a:t>Pour chaque facteur, indiquer sur une échelle de 1 (pas du tout pertinent) à 9 (extrêmement pertinent) le degré d'importance que vous lui attribuez par rapport à la mise à disposition en France de l’autotest VIH.</a:t>
            </a:r>
          </a:p>
          <a:p>
            <a:r>
              <a:rPr lang="fr-FR" sz="1800" dirty="0" smtClean="0"/>
              <a:t>Etape 3</a:t>
            </a:r>
          </a:p>
          <a:p>
            <a:pPr lvl="1"/>
            <a:r>
              <a:rPr lang="fr-FR" sz="1600" dirty="0" smtClean="0"/>
              <a:t>Présentation des recommandations du groupe et de leur score moyen</a:t>
            </a:r>
          </a:p>
          <a:p>
            <a:pPr lvl="1" algn="just"/>
            <a:r>
              <a:rPr lang="fr-FR" sz="1600" i="1" dirty="0" smtClean="0"/>
              <a:t>Vous êtes invité à reconsidérer votre score, si vous le souhaitez, à la lumière du score moyen de l’ensemble des experts de votre groupe</a:t>
            </a:r>
          </a:p>
          <a:p>
            <a:pPr lvl="1" algn="just">
              <a:buNone/>
            </a:pPr>
            <a:r>
              <a:rPr lang="fr-FR" sz="1600" dirty="0" smtClean="0">
                <a:sym typeface="Wingdings" pitchFamily="2" charset="2"/>
              </a:rPr>
              <a:t> </a:t>
            </a:r>
            <a:r>
              <a:rPr lang="fr-FR" sz="1600" dirty="0" smtClean="0"/>
              <a:t>amener le groupe vers un niveau élevé de consensus</a:t>
            </a:r>
            <a:endParaRPr lang="fr-FR" sz="1600" i="1" dirty="0"/>
          </a:p>
        </p:txBody>
      </p:sp>
      <p:sp>
        <p:nvSpPr>
          <p:cNvPr id="4" name="Espace réservé du numéro de diapositive 3"/>
          <p:cNvSpPr>
            <a:spLocks noGrp="1"/>
          </p:cNvSpPr>
          <p:nvPr>
            <p:ph type="sldNum" sz="quarter" idx="12"/>
          </p:nvPr>
        </p:nvSpPr>
        <p:spPr>
          <a:xfrm>
            <a:off x="8028384" y="6520259"/>
            <a:ext cx="658416" cy="365125"/>
          </a:xfrm>
        </p:spPr>
        <p:txBody>
          <a:bodyPr/>
          <a:lstStyle/>
          <a:p>
            <a:fld id="{25835886-8853-4B40-ACAF-4AA0DDEE169D}" type="slidenum">
              <a:rPr lang="fr-FR" smtClean="0">
                <a:solidFill>
                  <a:prstClr val="black">
                    <a:tint val="75000"/>
                  </a:prstClr>
                </a:solidFill>
              </a:rPr>
              <a:pPr/>
              <a:t>25</a:t>
            </a:fld>
            <a:endParaRPr lang="fr-FR" dirty="0">
              <a:solidFill>
                <a:prstClr val="black">
                  <a:tint val="75000"/>
                </a:prstClr>
              </a:solidFill>
            </a:endParaRPr>
          </a:p>
        </p:txBody>
      </p:sp>
      <p:sp>
        <p:nvSpPr>
          <p:cNvPr id="5" name="ZoneTexte 4"/>
          <p:cNvSpPr txBox="1"/>
          <p:nvPr/>
        </p:nvSpPr>
        <p:spPr>
          <a:xfrm>
            <a:off x="457200" y="6525344"/>
            <a:ext cx="4186808" cy="276999"/>
          </a:xfrm>
          <a:prstGeom prst="rect">
            <a:avLst/>
          </a:prstGeom>
          <a:noFill/>
        </p:spPr>
        <p:txBody>
          <a:bodyPr wrap="square" rtlCol="0">
            <a:spAutoFit/>
          </a:bodyPr>
          <a:lstStyle/>
          <a:p>
            <a:r>
              <a:rPr lang="fr-FR" sz="1200" dirty="0" smtClean="0">
                <a:solidFill>
                  <a:prstClr val="black">
                    <a:lumMod val="50000"/>
                    <a:lumOff val="50000"/>
                  </a:prstClr>
                </a:solidFill>
              </a:rPr>
              <a:t>(Hung, </a:t>
            </a:r>
            <a:r>
              <a:rPr lang="fr-FR" sz="1200" dirty="0" err="1" smtClean="0">
                <a:solidFill>
                  <a:prstClr val="black">
                    <a:lumMod val="50000"/>
                    <a:lumOff val="50000"/>
                  </a:prstClr>
                </a:solidFill>
              </a:rPr>
              <a:t>Altschuld</a:t>
            </a:r>
            <a:r>
              <a:rPr lang="fr-FR" sz="1200" dirty="0" smtClean="0">
                <a:solidFill>
                  <a:prstClr val="black">
                    <a:lumMod val="50000"/>
                    <a:lumOff val="50000"/>
                  </a:prstClr>
                </a:solidFill>
              </a:rPr>
              <a:t>, &amp; Lee, 2008)</a:t>
            </a:r>
            <a:endParaRPr lang="fr-FR" sz="1200" dirty="0">
              <a:solidFill>
                <a:prstClr val="black"/>
              </a:solidFill>
            </a:endParaRPr>
          </a:p>
        </p:txBody>
      </p:sp>
    </p:spTree>
    <p:extLst>
      <p:ext uri="{BB962C8B-B14F-4D97-AF65-F5344CB8AC3E}">
        <p14:creationId xmlns:p14="http://schemas.microsoft.com/office/powerpoint/2010/main" val="3384226401"/>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re 1"/>
          <p:cNvSpPr>
            <a:spLocks noGrp="1"/>
          </p:cNvSpPr>
          <p:nvPr>
            <p:ph type="title"/>
          </p:nvPr>
        </p:nvSpPr>
        <p:spPr>
          <a:xfrm>
            <a:off x="457200" y="-26988"/>
            <a:ext cx="8229600" cy="1143001"/>
          </a:xfrm>
        </p:spPr>
        <p:txBody>
          <a:bodyPr/>
          <a:lstStyle/>
          <a:p>
            <a:pPr eaLnBrk="1" hangingPunct="1"/>
            <a:r>
              <a:rPr lang="fr-FR" smtClean="0"/>
              <a:t>Participation des experts</a:t>
            </a:r>
          </a:p>
        </p:txBody>
      </p:sp>
      <p:sp>
        <p:nvSpPr>
          <p:cNvPr id="68610" name="Espace réservé du contenu 2"/>
          <p:cNvSpPr>
            <a:spLocks noGrp="1"/>
          </p:cNvSpPr>
          <p:nvPr>
            <p:ph idx="1"/>
          </p:nvPr>
        </p:nvSpPr>
        <p:spPr>
          <a:xfrm>
            <a:off x="457200" y="1268413"/>
            <a:ext cx="8229600" cy="865187"/>
          </a:xfrm>
        </p:spPr>
        <p:txBody>
          <a:bodyPr/>
          <a:lstStyle/>
          <a:p>
            <a:pPr eaLnBrk="1" hangingPunct="1"/>
            <a:r>
              <a:rPr lang="fr-FR" smtClean="0"/>
              <a:t>Février - juin 2014</a:t>
            </a:r>
          </a:p>
          <a:p>
            <a:pPr eaLnBrk="1" hangingPunct="1">
              <a:spcBef>
                <a:spcPts val="1200"/>
              </a:spcBef>
            </a:pPr>
            <a:r>
              <a:rPr lang="fr-FR" smtClean="0"/>
              <a:t>72 experts</a:t>
            </a:r>
            <a:endParaRPr lang="fr-FR" smtClean="0">
              <a:solidFill>
                <a:srgbClr val="FF0000"/>
              </a:solidFill>
            </a:endParaRPr>
          </a:p>
          <a:p>
            <a:pPr lvl="1" eaLnBrk="1" hangingPunct="1">
              <a:spcBef>
                <a:spcPts val="900"/>
              </a:spcBef>
              <a:buFontTx/>
              <a:buNone/>
            </a:pPr>
            <a:endParaRPr lang="fr-FR" smtClean="0"/>
          </a:p>
        </p:txBody>
      </p:sp>
      <p:sp>
        <p:nvSpPr>
          <p:cNvPr id="4" name="Espace réservé du numéro de diapositive 3"/>
          <p:cNvSpPr>
            <a:spLocks noGrp="1"/>
          </p:cNvSpPr>
          <p:nvPr>
            <p:ph type="sldNum" sz="quarter" idx="10"/>
          </p:nvPr>
        </p:nvSpPr>
        <p:spPr>
          <a:xfrm>
            <a:off x="8027988" y="6519863"/>
            <a:ext cx="658812" cy="365125"/>
          </a:xfrm>
        </p:spPr>
        <p:txBody>
          <a:bodyPr/>
          <a:lstStyle/>
          <a:p>
            <a:pPr>
              <a:defRPr/>
            </a:pPr>
            <a:fld id="{1F9AC519-2DFC-4D56-9B14-39A01FDA8289}" type="slidenum">
              <a:rPr lang="fr-FR">
                <a:solidFill>
                  <a:prstClr val="black">
                    <a:tint val="75000"/>
                  </a:prstClr>
                </a:solidFill>
              </a:rPr>
              <a:pPr>
                <a:defRPr/>
              </a:pPr>
              <a:t>26</a:t>
            </a:fld>
            <a:endParaRPr lang="fr-FR" dirty="0">
              <a:solidFill>
                <a:prstClr val="black">
                  <a:tint val="75000"/>
                </a:prstClr>
              </a:solidFill>
            </a:endParaRPr>
          </a:p>
        </p:txBody>
      </p:sp>
      <p:graphicFrame>
        <p:nvGraphicFramePr>
          <p:cNvPr id="5" name="Tableau 4"/>
          <p:cNvGraphicFramePr>
            <a:graphicFrameLocks noGrp="1"/>
          </p:cNvGraphicFramePr>
          <p:nvPr/>
        </p:nvGraphicFramePr>
        <p:xfrm>
          <a:off x="827088" y="2133600"/>
          <a:ext cx="7524000" cy="3881119"/>
        </p:xfrm>
        <a:graphic>
          <a:graphicData uri="http://schemas.openxmlformats.org/drawingml/2006/table">
            <a:tbl>
              <a:tblPr firstRow="1" bandRow="1">
                <a:tableStyleId>{0E3FDE45-AF77-4B5C-9715-49D594BDF05E}</a:tableStyleId>
              </a:tblPr>
              <a:tblGrid>
                <a:gridCol w="1620000"/>
                <a:gridCol w="1332000"/>
                <a:gridCol w="1332000"/>
                <a:gridCol w="1620000"/>
                <a:gridCol w="1620000"/>
              </a:tblGrid>
              <a:tr h="370840">
                <a:tc>
                  <a:txBody>
                    <a:bodyPr/>
                    <a:lstStyle/>
                    <a:p>
                      <a:pPr algn="l"/>
                      <a:r>
                        <a:rPr lang="fr-FR" sz="1800" dirty="0" smtClean="0">
                          <a:latin typeface="Calibri" pitchFamily="34" charset="0"/>
                        </a:rPr>
                        <a:t>Groupe</a:t>
                      </a:r>
                      <a:endParaRPr lang="fr-FR" sz="1800" dirty="0">
                        <a:latin typeface="Calibri" pitchFamily="34" charset="0"/>
                      </a:endParaRPr>
                    </a:p>
                  </a:txBody>
                  <a:tcPr anchor="ctr"/>
                </a:tc>
                <a:tc>
                  <a:txBody>
                    <a:bodyPr/>
                    <a:lstStyle/>
                    <a:p>
                      <a:pPr algn="ctr"/>
                      <a:r>
                        <a:rPr lang="fr-FR" sz="1800" dirty="0" smtClean="0">
                          <a:latin typeface="Calibri" pitchFamily="34" charset="0"/>
                        </a:rPr>
                        <a:t>Nb experts</a:t>
                      </a:r>
                      <a:endParaRPr lang="fr-FR" sz="1800" dirty="0">
                        <a:latin typeface="Calibri" pitchFamily="34" charset="0"/>
                      </a:endParaRPr>
                    </a:p>
                  </a:txBody>
                  <a:tcPr anchor="ctr"/>
                </a:tc>
                <a:tc>
                  <a:txBody>
                    <a:bodyPr/>
                    <a:lstStyle/>
                    <a:p>
                      <a:pPr algn="ctr"/>
                      <a:r>
                        <a:rPr lang="fr-FR" sz="1800" dirty="0" smtClean="0">
                          <a:latin typeface="Calibri" pitchFamily="34" charset="0"/>
                        </a:rPr>
                        <a:t>Nb </a:t>
                      </a:r>
                      <a:r>
                        <a:rPr lang="fr-FR" sz="1800" dirty="0" err="1" smtClean="0">
                          <a:latin typeface="Calibri" pitchFamily="34" charset="0"/>
                        </a:rPr>
                        <a:t>recos</a:t>
                      </a:r>
                      <a:endParaRPr lang="fr-FR" sz="1800" dirty="0">
                        <a:latin typeface="Calibri" pitchFamily="34" charset="0"/>
                      </a:endParaRPr>
                    </a:p>
                  </a:txBody>
                  <a:tcPr anchor="ctr"/>
                </a:tc>
                <a:tc>
                  <a:txBody>
                    <a:bodyPr/>
                    <a:lstStyle/>
                    <a:p>
                      <a:pPr algn="ctr"/>
                      <a:r>
                        <a:rPr lang="fr-FR" sz="1800" dirty="0" err="1" smtClean="0">
                          <a:latin typeface="Calibri" pitchFamily="34" charset="0"/>
                        </a:rPr>
                        <a:t>Recos</a:t>
                      </a:r>
                      <a:r>
                        <a:rPr lang="fr-FR" sz="1800" dirty="0" smtClean="0">
                          <a:latin typeface="Calibri" pitchFamily="34" charset="0"/>
                        </a:rPr>
                        <a:t> pertinentes (m≥7)</a:t>
                      </a:r>
                      <a:endParaRPr lang="fr-FR" sz="1800" dirty="0">
                        <a:latin typeface="Calibri" pitchFamily="34" charset="0"/>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800" dirty="0" err="1" smtClean="0">
                          <a:latin typeface="Calibri" pitchFamily="34" charset="0"/>
                        </a:rPr>
                        <a:t>Recos</a:t>
                      </a:r>
                      <a:r>
                        <a:rPr lang="fr-FR" sz="1800" dirty="0" smtClean="0">
                          <a:latin typeface="Calibri" pitchFamily="34" charset="0"/>
                        </a:rPr>
                        <a:t> très pertinentes (m≥8)</a:t>
                      </a:r>
                    </a:p>
                  </a:txBody>
                  <a:tcPr anchor="ctr"/>
                </a:tc>
              </a:tr>
              <a:tr h="370840">
                <a:tc>
                  <a:txBody>
                    <a:bodyPr/>
                    <a:lstStyle/>
                    <a:p>
                      <a:pPr algn="l">
                        <a:lnSpc>
                          <a:spcPct val="115000"/>
                        </a:lnSpc>
                        <a:spcAft>
                          <a:spcPts val="0"/>
                        </a:spcAft>
                      </a:pPr>
                      <a:r>
                        <a:rPr lang="fr-FR" sz="1800" b="0" dirty="0">
                          <a:solidFill>
                            <a:srgbClr val="000000"/>
                          </a:solidFill>
                          <a:latin typeface="Calibri" pitchFamily="34" charset="0"/>
                          <a:ea typeface="Times New Roman"/>
                          <a:cs typeface="Times New Roman"/>
                        </a:rPr>
                        <a:t>Pop </a:t>
                      </a:r>
                      <a:r>
                        <a:rPr lang="fr-FR" sz="1800" b="0" dirty="0" smtClean="0">
                          <a:solidFill>
                            <a:srgbClr val="000000"/>
                          </a:solidFill>
                          <a:latin typeface="Calibri" pitchFamily="34" charset="0"/>
                          <a:ea typeface="Times New Roman"/>
                          <a:cs typeface="Times New Roman"/>
                        </a:rPr>
                        <a:t>générale</a:t>
                      </a:r>
                      <a:endParaRPr lang="fr-FR" sz="1800" b="0" dirty="0">
                        <a:latin typeface="Calibri" pitchFamily="34" charset="0"/>
                        <a:ea typeface="Calibri"/>
                        <a:cs typeface="Times New Roman"/>
                      </a:endParaRPr>
                    </a:p>
                  </a:txBody>
                  <a:tcPr marL="44450" marR="44450" marT="0" marB="0" anchor="ctr"/>
                </a:tc>
                <a:tc>
                  <a:txBody>
                    <a:bodyPr/>
                    <a:lstStyle/>
                    <a:p>
                      <a:pPr algn="ctr">
                        <a:lnSpc>
                          <a:spcPct val="115000"/>
                        </a:lnSpc>
                        <a:spcAft>
                          <a:spcPts val="0"/>
                        </a:spcAft>
                      </a:pPr>
                      <a:r>
                        <a:rPr lang="fr-FR" sz="1800" dirty="0">
                          <a:solidFill>
                            <a:srgbClr val="000000"/>
                          </a:solidFill>
                          <a:latin typeface="Calibri" pitchFamily="34" charset="0"/>
                          <a:ea typeface="Times New Roman"/>
                          <a:cs typeface="Times New Roman"/>
                        </a:rPr>
                        <a:t>10</a:t>
                      </a:r>
                      <a:endParaRPr lang="fr-FR" sz="1800" dirty="0">
                        <a:latin typeface="Calibri" pitchFamily="34" charset="0"/>
                        <a:ea typeface="Calibri"/>
                        <a:cs typeface="Times New Roman"/>
                      </a:endParaRPr>
                    </a:p>
                  </a:txBody>
                  <a:tcPr marL="44450" marR="44450" marT="0" marB="0" anchor="ctr"/>
                </a:tc>
                <a:tc>
                  <a:txBody>
                    <a:bodyPr/>
                    <a:lstStyle/>
                    <a:p>
                      <a:pPr algn="ctr">
                        <a:lnSpc>
                          <a:spcPct val="115000"/>
                        </a:lnSpc>
                        <a:spcAft>
                          <a:spcPts val="0"/>
                        </a:spcAft>
                      </a:pPr>
                      <a:r>
                        <a:rPr lang="fr-FR" sz="1800">
                          <a:solidFill>
                            <a:srgbClr val="000000"/>
                          </a:solidFill>
                          <a:latin typeface="Calibri" pitchFamily="34" charset="0"/>
                          <a:ea typeface="Times New Roman"/>
                          <a:cs typeface="Times New Roman"/>
                        </a:rPr>
                        <a:t>57</a:t>
                      </a:r>
                      <a:endParaRPr lang="fr-FR" sz="1800">
                        <a:latin typeface="Calibri" pitchFamily="34" charset="0"/>
                        <a:ea typeface="Calibri"/>
                        <a:cs typeface="Times New Roman"/>
                      </a:endParaRPr>
                    </a:p>
                  </a:txBody>
                  <a:tcPr marL="44450" marR="44450" marT="0" marB="0" anchor="ctr"/>
                </a:tc>
                <a:tc>
                  <a:txBody>
                    <a:bodyPr/>
                    <a:lstStyle/>
                    <a:p>
                      <a:pPr algn="ctr" fontAlgn="b"/>
                      <a:r>
                        <a:rPr lang="fr-FR" sz="1800" b="0" i="0" u="none" strike="noStrike" dirty="0" smtClean="0">
                          <a:solidFill>
                            <a:srgbClr val="000000"/>
                          </a:solidFill>
                          <a:effectLst/>
                          <a:latin typeface="Calibri" pitchFamily="34" charset="0"/>
                        </a:rPr>
                        <a:t>20 (35%)</a:t>
                      </a:r>
                      <a:endParaRPr lang="fr-FR" sz="1800" b="0" i="0" u="none" strike="noStrike" dirty="0">
                        <a:solidFill>
                          <a:srgbClr val="000000"/>
                        </a:solidFill>
                        <a:effectLst/>
                        <a:latin typeface="Calibri" pitchFamily="34" charset="0"/>
                      </a:endParaRPr>
                    </a:p>
                  </a:txBody>
                  <a:tcPr marL="9525" marR="9525" marT="9525" marB="0" anchor="b"/>
                </a:tc>
                <a:tc>
                  <a:txBody>
                    <a:bodyPr/>
                    <a:lstStyle/>
                    <a:p>
                      <a:pPr algn="ctr" fontAlgn="b"/>
                      <a:r>
                        <a:rPr lang="fr-FR" sz="1800" b="0" i="0" u="none" strike="noStrike" dirty="0" smtClean="0">
                          <a:solidFill>
                            <a:srgbClr val="000000"/>
                          </a:solidFill>
                          <a:effectLst/>
                          <a:latin typeface="Calibri" pitchFamily="34" charset="0"/>
                        </a:rPr>
                        <a:t>5 (9%)</a:t>
                      </a:r>
                      <a:endParaRPr lang="fr-FR" sz="1800" b="0" i="0" u="none" strike="noStrike" dirty="0">
                        <a:solidFill>
                          <a:srgbClr val="000000"/>
                        </a:solidFill>
                        <a:effectLst/>
                        <a:latin typeface="Calibri" pitchFamily="34" charset="0"/>
                      </a:endParaRPr>
                    </a:p>
                  </a:txBody>
                  <a:tcPr marL="9525" marR="9525" marT="9525" marB="0" anchor="b"/>
                </a:tc>
              </a:tr>
              <a:tr h="370840">
                <a:tc>
                  <a:txBody>
                    <a:bodyPr/>
                    <a:lstStyle/>
                    <a:p>
                      <a:pPr algn="l">
                        <a:lnSpc>
                          <a:spcPct val="115000"/>
                        </a:lnSpc>
                        <a:spcAft>
                          <a:spcPts val="0"/>
                        </a:spcAft>
                      </a:pPr>
                      <a:r>
                        <a:rPr lang="fr-FR" sz="1800" b="0" dirty="0">
                          <a:solidFill>
                            <a:srgbClr val="000000"/>
                          </a:solidFill>
                          <a:latin typeface="Calibri" pitchFamily="34" charset="0"/>
                          <a:ea typeface="Times New Roman"/>
                          <a:cs typeface="Times New Roman"/>
                        </a:rPr>
                        <a:t>Jeunes</a:t>
                      </a:r>
                      <a:endParaRPr lang="fr-FR" sz="1800" b="0" dirty="0">
                        <a:latin typeface="Calibri" pitchFamily="34" charset="0"/>
                        <a:ea typeface="Calibri"/>
                        <a:cs typeface="Times New Roman"/>
                      </a:endParaRPr>
                    </a:p>
                  </a:txBody>
                  <a:tcPr marL="44450" marR="44450" marT="0" marB="0" anchor="ctr"/>
                </a:tc>
                <a:tc>
                  <a:txBody>
                    <a:bodyPr/>
                    <a:lstStyle/>
                    <a:p>
                      <a:pPr algn="ctr">
                        <a:lnSpc>
                          <a:spcPct val="115000"/>
                        </a:lnSpc>
                        <a:spcAft>
                          <a:spcPts val="0"/>
                        </a:spcAft>
                      </a:pPr>
                      <a:r>
                        <a:rPr lang="fr-FR" sz="1800" dirty="0">
                          <a:solidFill>
                            <a:srgbClr val="000000"/>
                          </a:solidFill>
                          <a:latin typeface="Calibri" pitchFamily="34" charset="0"/>
                          <a:ea typeface="Times New Roman"/>
                          <a:cs typeface="Times New Roman"/>
                        </a:rPr>
                        <a:t>11</a:t>
                      </a:r>
                      <a:endParaRPr lang="fr-FR" sz="1800" dirty="0">
                        <a:latin typeface="Calibri" pitchFamily="34" charset="0"/>
                        <a:ea typeface="Calibri"/>
                        <a:cs typeface="Times New Roman"/>
                      </a:endParaRPr>
                    </a:p>
                  </a:txBody>
                  <a:tcPr marL="44450" marR="44450" marT="0" marB="0" anchor="ctr"/>
                </a:tc>
                <a:tc>
                  <a:txBody>
                    <a:bodyPr/>
                    <a:lstStyle/>
                    <a:p>
                      <a:pPr algn="ctr">
                        <a:lnSpc>
                          <a:spcPct val="115000"/>
                        </a:lnSpc>
                        <a:spcAft>
                          <a:spcPts val="0"/>
                        </a:spcAft>
                      </a:pPr>
                      <a:r>
                        <a:rPr lang="fr-FR" sz="1800">
                          <a:solidFill>
                            <a:srgbClr val="000000"/>
                          </a:solidFill>
                          <a:latin typeface="Calibri" pitchFamily="34" charset="0"/>
                          <a:ea typeface="Times New Roman"/>
                          <a:cs typeface="Times New Roman"/>
                        </a:rPr>
                        <a:t>77</a:t>
                      </a:r>
                      <a:endParaRPr lang="fr-FR" sz="1800">
                        <a:latin typeface="Calibri" pitchFamily="34" charset="0"/>
                        <a:ea typeface="Calibri"/>
                        <a:cs typeface="Times New Roman"/>
                      </a:endParaRPr>
                    </a:p>
                  </a:txBody>
                  <a:tcPr marL="44450" marR="44450" marT="0" marB="0" anchor="ctr"/>
                </a:tc>
                <a:tc>
                  <a:txBody>
                    <a:bodyPr/>
                    <a:lstStyle/>
                    <a:p>
                      <a:pPr algn="ctr" fontAlgn="b"/>
                      <a:r>
                        <a:rPr lang="fr-FR" sz="1800" b="0" i="0" u="none" strike="noStrike" dirty="0" smtClean="0">
                          <a:solidFill>
                            <a:srgbClr val="000000"/>
                          </a:solidFill>
                          <a:effectLst/>
                          <a:latin typeface="Calibri" pitchFamily="34" charset="0"/>
                        </a:rPr>
                        <a:t>47 (61%)</a:t>
                      </a:r>
                      <a:endParaRPr lang="fr-FR" sz="1800" b="0" i="0" u="none" strike="noStrike" dirty="0">
                        <a:solidFill>
                          <a:srgbClr val="000000"/>
                        </a:solidFill>
                        <a:effectLst/>
                        <a:latin typeface="Calibri" pitchFamily="34" charset="0"/>
                      </a:endParaRPr>
                    </a:p>
                  </a:txBody>
                  <a:tcPr marL="9525" marR="9525" marT="9525" marB="0" anchor="b"/>
                </a:tc>
                <a:tc>
                  <a:txBody>
                    <a:bodyPr/>
                    <a:lstStyle/>
                    <a:p>
                      <a:pPr algn="ctr" fontAlgn="b"/>
                      <a:r>
                        <a:rPr lang="fr-FR" sz="1800" b="0" i="0" u="none" strike="noStrike" dirty="0" smtClean="0">
                          <a:solidFill>
                            <a:srgbClr val="000000"/>
                          </a:solidFill>
                          <a:effectLst/>
                          <a:latin typeface="Calibri" pitchFamily="34" charset="0"/>
                        </a:rPr>
                        <a:t>20 (26%)</a:t>
                      </a:r>
                      <a:endParaRPr lang="fr-FR" sz="1800" b="0" i="0" u="none" strike="noStrike" dirty="0">
                        <a:solidFill>
                          <a:srgbClr val="000000"/>
                        </a:solidFill>
                        <a:effectLst/>
                        <a:latin typeface="Calibri" pitchFamily="34" charset="0"/>
                      </a:endParaRPr>
                    </a:p>
                  </a:txBody>
                  <a:tcPr marL="9525" marR="9525" marT="9525" marB="0" anchor="b"/>
                </a:tc>
              </a:tr>
              <a:tr h="370840">
                <a:tc>
                  <a:txBody>
                    <a:bodyPr/>
                    <a:lstStyle/>
                    <a:p>
                      <a:pPr algn="l">
                        <a:lnSpc>
                          <a:spcPct val="115000"/>
                        </a:lnSpc>
                        <a:spcAft>
                          <a:spcPts val="0"/>
                        </a:spcAft>
                      </a:pPr>
                      <a:r>
                        <a:rPr lang="fr-FR" sz="1800" b="0" dirty="0">
                          <a:solidFill>
                            <a:srgbClr val="000000"/>
                          </a:solidFill>
                          <a:latin typeface="Calibri" pitchFamily="34" charset="0"/>
                          <a:ea typeface="Times New Roman"/>
                          <a:cs typeface="Times New Roman"/>
                        </a:rPr>
                        <a:t>HSH</a:t>
                      </a:r>
                      <a:endParaRPr lang="fr-FR" sz="1800" b="0" dirty="0">
                        <a:latin typeface="Calibri" pitchFamily="34" charset="0"/>
                        <a:ea typeface="Calibri"/>
                        <a:cs typeface="Times New Roman"/>
                      </a:endParaRPr>
                    </a:p>
                  </a:txBody>
                  <a:tcPr marL="44450" marR="44450" marT="0" marB="0" anchor="ctr"/>
                </a:tc>
                <a:tc>
                  <a:txBody>
                    <a:bodyPr/>
                    <a:lstStyle/>
                    <a:p>
                      <a:pPr algn="ctr">
                        <a:lnSpc>
                          <a:spcPct val="115000"/>
                        </a:lnSpc>
                        <a:spcAft>
                          <a:spcPts val="0"/>
                        </a:spcAft>
                      </a:pPr>
                      <a:r>
                        <a:rPr lang="fr-FR" sz="1800" dirty="0">
                          <a:solidFill>
                            <a:srgbClr val="000000"/>
                          </a:solidFill>
                          <a:latin typeface="Calibri" pitchFamily="34" charset="0"/>
                          <a:ea typeface="Times New Roman"/>
                          <a:cs typeface="Times New Roman"/>
                        </a:rPr>
                        <a:t>10</a:t>
                      </a:r>
                      <a:endParaRPr lang="fr-FR" sz="1800" dirty="0">
                        <a:latin typeface="Calibri" pitchFamily="34" charset="0"/>
                        <a:ea typeface="Calibri"/>
                        <a:cs typeface="Times New Roman"/>
                      </a:endParaRPr>
                    </a:p>
                  </a:txBody>
                  <a:tcPr marL="44450" marR="44450" marT="0" marB="0" anchor="ctr"/>
                </a:tc>
                <a:tc>
                  <a:txBody>
                    <a:bodyPr/>
                    <a:lstStyle/>
                    <a:p>
                      <a:pPr algn="ctr">
                        <a:lnSpc>
                          <a:spcPct val="115000"/>
                        </a:lnSpc>
                        <a:spcAft>
                          <a:spcPts val="0"/>
                        </a:spcAft>
                      </a:pPr>
                      <a:r>
                        <a:rPr lang="fr-FR" sz="1800" dirty="0">
                          <a:solidFill>
                            <a:srgbClr val="000000"/>
                          </a:solidFill>
                          <a:latin typeface="Calibri" pitchFamily="34" charset="0"/>
                          <a:ea typeface="Times New Roman"/>
                          <a:cs typeface="Times New Roman"/>
                        </a:rPr>
                        <a:t>90</a:t>
                      </a:r>
                      <a:endParaRPr lang="fr-FR" sz="1800" dirty="0">
                        <a:latin typeface="Calibri" pitchFamily="34" charset="0"/>
                        <a:ea typeface="Calibri"/>
                        <a:cs typeface="Times New Roman"/>
                      </a:endParaRPr>
                    </a:p>
                  </a:txBody>
                  <a:tcPr marL="44450" marR="44450" marT="0" marB="0" anchor="ctr"/>
                </a:tc>
                <a:tc>
                  <a:txBody>
                    <a:bodyPr/>
                    <a:lstStyle/>
                    <a:p>
                      <a:pPr algn="ctr" fontAlgn="b"/>
                      <a:r>
                        <a:rPr lang="fr-FR" sz="1800" b="0" i="0" u="none" strike="noStrike" dirty="0" smtClean="0">
                          <a:solidFill>
                            <a:srgbClr val="000000"/>
                          </a:solidFill>
                          <a:effectLst/>
                          <a:latin typeface="Calibri" pitchFamily="34" charset="0"/>
                        </a:rPr>
                        <a:t>53 (59%)</a:t>
                      </a:r>
                      <a:endParaRPr lang="fr-FR" sz="1800" b="0" i="0" u="none" strike="noStrike" dirty="0">
                        <a:solidFill>
                          <a:srgbClr val="000000"/>
                        </a:solidFill>
                        <a:effectLst/>
                        <a:latin typeface="Calibri" pitchFamily="34" charset="0"/>
                      </a:endParaRPr>
                    </a:p>
                  </a:txBody>
                  <a:tcPr marL="9525" marR="9525" marT="9525" marB="0" anchor="b"/>
                </a:tc>
                <a:tc>
                  <a:txBody>
                    <a:bodyPr/>
                    <a:lstStyle/>
                    <a:p>
                      <a:pPr algn="ctr" fontAlgn="b"/>
                      <a:r>
                        <a:rPr lang="fr-FR" sz="1800" b="0" i="0" u="none" strike="noStrike" dirty="0" smtClean="0">
                          <a:solidFill>
                            <a:srgbClr val="000000"/>
                          </a:solidFill>
                          <a:effectLst/>
                          <a:latin typeface="Calibri" pitchFamily="34" charset="0"/>
                        </a:rPr>
                        <a:t>24 (27%)</a:t>
                      </a:r>
                      <a:endParaRPr lang="fr-FR" sz="1800" b="0" i="0" u="none" strike="noStrike" dirty="0">
                        <a:solidFill>
                          <a:srgbClr val="000000"/>
                        </a:solidFill>
                        <a:effectLst/>
                        <a:latin typeface="Calibri" pitchFamily="34" charset="0"/>
                      </a:endParaRPr>
                    </a:p>
                  </a:txBody>
                  <a:tcPr marL="9525" marR="9525" marT="9525" marB="0" anchor="b"/>
                </a:tc>
              </a:tr>
              <a:tr h="370840">
                <a:tc>
                  <a:txBody>
                    <a:bodyPr/>
                    <a:lstStyle/>
                    <a:p>
                      <a:pPr algn="l">
                        <a:lnSpc>
                          <a:spcPct val="115000"/>
                        </a:lnSpc>
                        <a:spcAft>
                          <a:spcPts val="0"/>
                        </a:spcAft>
                      </a:pPr>
                      <a:r>
                        <a:rPr lang="fr-FR" sz="1800" b="0" dirty="0">
                          <a:solidFill>
                            <a:srgbClr val="000000"/>
                          </a:solidFill>
                          <a:latin typeface="Calibri" pitchFamily="34" charset="0"/>
                          <a:ea typeface="Times New Roman"/>
                          <a:cs typeface="Times New Roman"/>
                        </a:rPr>
                        <a:t>PASS</a:t>
                      </a:r>
                      <a:endParaRPr lang="fr-FR" sz="1800" b="0" dirty="0">
                        <a:latin typeface="Calibri" pitchFamily="34" charset="0"/>
                        <a:ea typeface="Calibri"/>
                        <a:cs typeface="Times New Roman"/>
                      </a:endParaRPr>
                    </a:p>
                  </a:txBody>
                  <a:tcPr marL="44450" marR="44450" marT="0" marB="0" anchor="ctr"/>
                </a:tc>
                <a:tc>
                  <a:txBody>
                    <a:bodyPr/>
                    <a:lstStyle/>
                    <a:p>
                      <a:pPr algn="ctr">
                        <a:lnSpc>
                          <a:spcPct val="115000"/>
                        </a:lnSpc>
                        <a:spcAft>
                          <a:spcPts val="0"/>
                        </a:spcAft>
                      </a:pPr>
                      <a:r>
                        <a:rPr lang="fr-FR" sz="1800" dirty="0">
                          <a:solidFill>
                            <a:srgbClr val="000000"/>
                          </a:solidFill>
                          <a:latin typeface="Calibri" pitchFamily="34" charset="0"/>
                          <a:ea typeface="Times New Roman"/>
                          <a:cs typeface="Times New Roman"/>
                        </a:rPr>
                        <a:t>10</a:t>
                      </a:r>
                      <a:endParaRPr lang="fr-FR" sz="1800" dirty="0">
                        <a:latin typeface="Calibri" pitchFamily="34" charset="0"/>
                        <a:ea typeface="Calibri"/>
                        <a:cs typeface="Times New Roman"/>
                      </a:endParaRPr>
                    </a:p>
                  </a:txBody>
                  <a:tcPr marL="44450" marR="44450" marT="0" marB="0" anchor="ctr"/>
                </a:tc>
                <a:tc>
                  <a:txBody>
                    <a:bodyPr/>
                    <a:lstStyle/>
                    <a:p>
                      <a:pPr algn="ctr">
                        <a:lnSpc>
                          <a:spcPct val="115000"/>
                        </a:lnSpc>
                        <a:spcAft>
                          <a:spcPts val="0"/>
                        </a:spcAft>
                      </a:pPr>
                      <a:r>
                        <a:rPr lang="fr-FR" sz="1800" dirty="0">
                          <a:solidFill>
                            <a:srgbClr val="000000"/>
                          </a:solidFill>
                          <a:latin typeface="Calibri" pitchFamily="34" charset="0"/>
                          <a:ea typeface="Times New Roman"/>
                          <a:cs typeface="Times New Roman"/>
                        </a:rPr>
                        <a:t>66</a:t>
                      </a:r>
                      <a:endParaRPr lang="fr-FR" sz="1800" dirty="0">
                        <a:latin typeface="Calibri" pitchFamily="34" charset="0"/>
                        <a:ea typeface="Calibri"/>
                        <a:cs typeface="Times New Roman"/>
                      </a:endParaRPr>
                    </a:p>
                  </a:txBody>
                  <a:tcPr marL="44450" marR="44450" marT="0" marB="0" anchor="ctr"/>
                </a:tc>
                <a:tc>
                  <a:txBody>
                    <a:bodyPr/>
                    <a:lstStyle/>
                    <a:p>
                      <a:pPr algn="ctr" fontAlgn="b"/>
                      <a:r>
                        <a:rPr lang="fr-FR" sz="1800" b="0" i="0" u="none" strike="noStrike" dirty="0" smtClean="0">
                          <a:solidFill>
                            <a:srgbClr val="000000"/>
                          </a:solidFill>
                          <a:effectLst/>
                          <a:latin typeface="Calibri" pitchFamily="34" charset="0"/>
                        </a:rPr>
                        <a:t>52 (79%)</a:t>
                      </a:r>
                      <a:endParaRPr lang="fr-FR" sz="1800" b="0" i="0" u="none" strike="noStrike" dirty="0">
                        <a:solidFill>
                          <a:srgbClr val="000000"/>
                        </a:solidFill>
                        <a:effectLst/>
                        <a:latin typeface="Calibri" pitchFamily="34" charset="0"/>
                      </a:endParaRPr>
                    </a:p>
                  </a:txBody>
                  <a:tcPr marL="9525" marR="9525" marT="9525" marB="0" anchor="b"/>
                </a:tc>
                <a:tc>
                  <a:txBody>
                    <a:bodyPr/>
                    <a:lstStyle/>
                    <a:p>
                      <a:pPr algn="ctr" fontAlgn="b"/>
                      <a:r>
                        <a:rPr lang="fr-FR" sz="1800" b="0" i="0" u="none" strike="noStrike" dirty="0" smtClean="0">
                          <a:solidFill>
                            <a:srgbClr val="000000"/>
                          </a:solidFill>
                          <a:effectLst/>
                          <a:latin typeface="Calibri" pitchFamily="34" charset="0"/>
                        </a:rPr>
                        <a:t>24 (36%)</a:t>
                      </a:r>
                      <a:endParaRPr lang="fr-FR" sz="1800" b="0" i="0" u="none" strike="noStrike" dirty="0">
                        <a:solidFill>
                          <a:srgbClr val="000000"/>
                        </a:solidFill>
                        <a:effectLst/>
                        <a:latin typeface="Calibri" pitchFamily="34" charset="0"/>
                      </a:endParaRPr>
                    </a:p>
                  </a:txBody>
                  <a:tcPr marL="9525" marR="9525" marT="9525" marB="0" anchor="b"/>
                </a:tc>
              </a:tr>
              <a:tr h="370840">
                <a:tc>
                  <a:txBody>
                    <a:bodyPr/>
                    <a:lstStyle/>
                    <a:p>
                      <a:pPr algn="l">
                        <a:lnSpc>
                          <a:spcPct val="115000"/>
                        </a:lnSpc>
                        <a:spcAft>
                          <a:spcPts val="0"/>
                        </a:spcAft>
                      </a:pPr>
                      <a:r>
                        <a:rPr lang="fr-FR" sz="1800" b="0" dirty="0">
                          <a:solidFill>
                            <a:srgbClr val="000000"/>
                          </a:solidFill>
                          <a:latin typeface="Calibri" pitchFamily="34" charset="0"/>
                          <a:ea typeface="Times New Roman"/>
                          <a:cs typeface="Times New Roman"/>
                        </a:rPr>
                        <a:t>UD</a:t>
                      </a:r>
                      <a:endParaRPr lang="fr-FR" sz="1800" b="0" dirty="0">
                        <a:latin typeface="Calibri" pitchFamily="34" charset="0"/>
                        <a:ea typeface="Calibri"/>
                        <a:cs typeface="Times New Roman"/>
                      </a:endParaRPr>
                    </a:p>
                  </a:txBody>
                  <a:tcPr marL="44450" marR="44450" marT="0" marB="0" anchor="ctr"/>
                </a:tc>
                <a:tc>
                  <a:txBody>
                    <a:bodyPr/>
                    <a:lstStyle/>
                    <a:p>
                      <a:pPr algn="ctr">
                        <a:lnSpc>
                          <a:spcPct val="115000"/>
                        </a:lnSpc>
                        <a:spcAft>
                          <a:spcPts val="0"/>
                        </a:spcAft>
                      </a:pPr>
                      <a:r>
                        <a:rPr lang="fr-FR" sz="1800" dirty="0">
                          <a:solidFill>
                            <a:srgbClr val="000000"/>
                          </a:solidFill>
                          <a:latin typeface="Calibri" pitchFamily="34" charset="0"/>
                          <a:ea typeface="Times New Roman"/>
                          <a:cs typeface="Times New Roman"/>
                        </a:rPr>
                        <a:t>11</a:t>
                      </a:r>
                      <a:endParaRPr lang="fr-FR" sz="1800" dirty="0">
                        <a:latin typeface="Calibri" pitchFamily="34" charset="0"/>
                        <a:ea typeface="Calibri"/>
                        <a:cs typeface="Times New Roman"/>
                      </a:endParaRPr>
                    </a:p>
                  </a:txBody>
                  <a:tcPr marL="44450" marR="44450" marT="0" marB="0" anchor="ctr"/>
                </a:tc>
                <a:tc>
                  <a:txBody>
                    <a:bodyPr/>
                    <a:lstStyle/>
                    <a:p>
                      <a:pPr algn="ctr">
                        <a:lnSpc>
                          <a:spcPct val="115000"/>
                        </a:lnSpc>
                        <a:spcAft>
                          <a:spcPts val="0"/>
                        </a:spcAft>
                      </a:pPr>
                      <a:r>
                        <a:rPr lang="fr-FR" sz="1800" dirty="0">
                          <a:solidFill>
                            <a:srgbClr val="000000"/>
                          </a:solidFill>
                          <a:latin typeface="Calibri" pitchFamily="34" charset="0"/>
                          <a:ea typeface="Times New Roman"/>
                          <a:cs typeface="Times New Roman"/>
                        </a:rPr>
                        <a:t>60</a:t>
                      </a:r>
                      <a:endParaRPr lang="fr-FR" sz="1800" dirty="0">
                        <a:latin typeface="Calibri" pitchFamily="34" charset="0"/>
                        <a:ea typeface="Calibri"/>
                        <a:cs typeface="Times New Roman"/>
                      </a:endParaRPr>
                    </a:p>
                  </a:txBody>
                  <a:tcPr marL="44450" marR="44450" marT="0" marB="0" anchor="ctr"/>
                </a:tc>
                <a:tc>
                  <a:txBody>
                    <a:bodyPr/>
                    <a:lstStyle/>
                    <a:p>
                      <a:pPr algn="ctr" fontAlgn="b"/>
                      <a:r>
                        <a:rPr lang="fr-FR" sz="1800" b="0" i="0" u="none" strike="noStrike" dirty="0" smtClean="0">
                          <a:solidFill>
                            <a:srgbClr val="000000"/>
                          </a:solidFill>
                          <a:effectLst/>
                          <a:latin typeface="Calibri" pitchFamily="34" charset="0"/>
                        </a:rPr>
                        <a:t>38 (63%)</a:t>
                      </a:r>
                      <a:endParaRPr lang="fr-FR" sz="1800" b="0" i="0" u="none" strike="noStrike" dirty="0">
                        <a:solidFill>
                          <a:srgbClr val="000000"/>
                        </a:solidFill>
                        <a:effectLst/>
                        <a:latin typeface="Calibri" pitchFamily="34" charset="0"/>
                      </a:endParaRPr>
                    </a:p>
                  </a:txBody>
                  <a:tcPr marL="9525" marR="9525" marT="9525" marB="0" anchor="b"/>
                </a:tc>
                <a:tc>
                  <a:txBody>
                    <a:bodyPr/>
                    <a:lstStyle/>
                    <a:p>
                      <a:pPr algn="ctr" fontAlgn="b"/>
                      <a:r>
                        <a:rPr lang="fr-FR" sz="1800" b="0" i="0" u="none" strike="noStrike" dirty="0" smtClean="0">
                          <a:solidFill>
                            <a:srgbClr val="000000"/>
                          </a:solidFill>
                          <a:effectLst/>
                          <a:latin typeface="Calibri" pitchFamily="34" charset="0"/>
                        </a:rPr>
                        <a:t>16 (27%)</a:t>
                      </a:r>
                      <a:endParaRPr lang="fr-FR" sz="1800" b="0" i="0" u="none" strike="noStrike" dirty="0">
                        <a:solidFill>
                          <a:srgbClr val="000000"/>
                        </a:solidFill>
                        <a:effectLst/>
                        <a:latin typeface="Calibri" pitchFamily="34" charset="0"/>
                      </a:endParaRPr>
                    </a:p>
                  </a:txBody>
                  <a:tcPr marL="9525" marR="9525" marT="9525" marB="0" anchor="b"/>
                </a:tc>
              </a:tr>
              <a:tr h="370840">
                <a:tc>
                  <a:txBody>
                    <a:bodyPr/>
                    <a:lstStyle/>
                    <a:p>
                      <a:pPr algn="l">
                        <a:lnSpc>
                          <a:spcPct val="115000"/>
                        </a:lnSpc>
                        <a:spcAft>
                          <a:spcPts val="0"/>
                        </a:spcAft>
                      </a:pPr>
                      <a:r>
                        <a:rPr lang="fr-FR" sz="1800" b="0" dirty="0" smtClean="0">
                          <a:solidFill>
                            <a:srgbClr val="000000"/>
                          </a:solidFill>
                          <a:latin typeface="Calibri" pitchFamily="34" charset="0"/>
                          <a:ea typeface="Times New Roman"/>
                          <a:cs typeface="Times New Roman"/>
                        </a:rPr>
                        <a:t>Transgenre</a:t>
                      </a:r>
                      <a:endParaRPr lang="fr-FR" sz="1800" b="0" dirty="0">
                        <a:latin typeface="Calibri" pitchFamily="34" charset="0"/>
                        <a:ea typeface="Calibri"/>
                        <a:cs typeface="Times New Roman"/>
                      </a:endParaRPr>
                    </a:p>
                  </a:txBody>
                  <a:tcPr marL="44450" marR="44450" marT="0" marB="0" anchor="ctr"/>
                </a:tc>
                <a:tc>
                  <a:txBody>
                    <a:bodyPr/>
                    <a:lstStyle/>
                    <a:p>
                      <a:pPr algn="ctr">
                        <a:lnSpc>
                          <a:spcPct val="115000"/>
                        </a:lnSpc>
                        <a:spcAft>
                          <a:spcPts val="0"/>
                        </a:spcAft>
                      </a:pPr>
                      <a:r>
                        <a:rPr lang="fr-FR" sz="1800" dirty="0">
                          <a:solidFill>
                            <a:srgbClr val="000000"/>
                          </a:solidFill>
                          <a:latin typeface="Calibri" pitchFamily="34" charset="0"/>
                          <a:ea typeface="Times New Roman"/>
                          <a:cs typeface="Times New Roman"/>
                        </a:rPr>
                        <a:t>9</a:t>
                      </a:r>
                      <a:endParaRPr lang="fr-FR" sz="1800" dirty="0">
                        <a:latin typeface="Calibri" pitchFamily="34" charset="0"/>
                        <a:ea typeface="Calibri"/>
                        <a:cs typeface="Times New Roman"/>
                      </a:endParaRPr>
                    </a:p>
                  </a:txBody>
                  <a:tcPr marL="44450" marR="44450" marT="0" marB="0" anchor="ctr"/>
                </a:tc>
                <a:tc>
                  <a:txBody>
                    <a:bodyPr/>
                    <a:lstStyle/>
                    <a:p>
                      <a:pPr algn="ctr">
                        <a:lnSpc>
                          <a:spcPct val="115000"/>
                        </a:lnSpc>
                        <a:spcAft>
                          <a:spcPts val="0"/>
                        </a:spcAft>
                      </a:pPr>
                      <a:r>
                        <a:rPr lang="fr-FR" sz="1800" dirty="0">
                          <a:solidFill>
                            <a:srgbClr val="000000"/>
                          </a:solidFill>
                          <a:latin typeface="Calibri" pitchFamily="34" charset="0"/>
                          <a:ea typeface="Times New Roman"/>
                          <a:cs typeface="Times New Roman"/>
                        </a:rPr>
                        <a:t>48</a:t>
                      </a:r>
                      <a:endParaRPr lang="fr-FR" sz="1800" dirty="0">
                        <a:latin typeface="Calibri" pitchFamily="34" charset="0"/>
                        <a:ea typeface="Calibri"/>
                        <a:cs typeface="Times New Roman"/>
                      </a:endParaRPr>
                    </a:p>
                  </a:txBody>
                  <a:tcPr marL="44450" marR="44450" marT="0" marB="0" anchor="ctr"/>
                </a:tc>
                <a:tc>
                  <a:txBody>
                    <a:bodyPr/>
                    <a:lstStyle/>
                    <a:p>
                      <a:pPr algn="ctr" fontAlgn="b"/>
                      <a:r>
                        <a:rPr lang="fr-FR" sz="1800" b="0" i="0" u="none" strike="noStrike" dirty="0" smtClean="0">
                          <a:solidFill>
                            <a:srgbClr val="000000"/>
                          </a:solidFill>
                          <a:effectLst/>
                          <a:latin typeface="Calibri" pitchFamily="34" charset="0"/>
                        </a:rPr>
                        <a:t>42 (88%)</a:t>
                      </a:r>
                      <a:endParaRPr lang="fr-FR" sz="1800" b="0" i="0" u="none" strike="noStrike" dirty="0">
                        <a:solidFill>
                          <a:srgbClr val="000000"/>
                        </a:solidFill>
                        <a:effectLst/>
                        <a:latin typeface="Calibri" pitchFamily="34" charset="0"/>
                      </a:endParaRPr>
                    </a:p>
                  </a:txBody>
                  <a:tcPr marL="9525" marR="9525" marT="9525" marB="0" anchor="b"/>
                </a:tc>
                <a:tc>
                  <a:txBody>
                    <a:bodyPr/>
                    <a:lstStyle/>
                    <a:p>
                      <a:pPr algn="ctr" fontAlgn="b"/>
                      <a:r>
                        <a:rPr lang="fr-FR" sz="1800" b="0" i="0" u="none" strike="noStrike" dirty="0" smtClean="0">
                          <a:solidFill>
                            <a:srgbClr val="000000"/>
                          </a:solidFill>
                          <a:effectLst/>
                          <a:latin typeface="Calibri" pitchFamily="34" charset="0"/>
                        </a:rPr>
                        <a:t>19 (40%)</a:t>
                      </a:r>
                      <a:endParaRPr lang="fr-FR" sz="1800" b="0" i="0" u="none" strike="noStrike" dirty="0">
                        <a:solidFill>
                          <a:srgbClr val="000000"/>
                        </a:solidFill>
                        <a:effectLst/>
                        <a:latin typeface="Calibri" pitchFamily="34" charset="0"/>
                      </a:endParaRPr>
                    </a:p>
                  </a:txBody>
                  <a:tcPr marL="9525" marR="9525" marT="9525" marB="0" anchor="b"/>
                </a:tc>
              </a:tr>
              <a:tr h="370840">
                <a:tc>
                  <a:txBody>
                    <a:bodyPr/>
                    <a:lstStyle/>
                    <a:p>
                      <a:pPr algn="l">
                        <a:lnSpc>
                          <a:spcPct val="115000"/>
                        </a:lnSpc>
                        <a:spcAft>
                          <a:spcPts val="0"/>
                        </a:spcAft>
                      </a:pPr>
                      <a:r>
                        <a:rPr lang="fr-FR" sz="1800" b="0" dirty="0">
                          <a:solidFill>
                            <a:srgbClr val="000000"/>
                          </a:solidFill>
                          <a:latin typeface="Calibri" pitchFamily="34" charset="0"/>
                          <a:ea typeface="Times New Roman"/>
                          <a:cs typeface="Times New Roman"/>
                        </a:rPr>
                        <a:t>Antilles</a:t>
                      </a:r>
                      <a:endParaRPr lang="fr-FR" sz="1800" b="0" dirty="0">
                        <a:latin typeface="Calibri" pitchFamily="34" charset="0"/>
                        <a:ea typeface="Calibri"/>
                        <a:cs typeface="Times New Roman"/>
                      </a:endParaRPr>
                    </a:p>
                  </a:txBody>
                  <a:tcPr marL="44450" marR="44450" marT="0" marB="0" anchor="ctr"/>
                </a:tc>
                <a:tc>
                  <a:txBody>
                    <a:bodyPr/>
                    <a:lstStyle/>
                    <a:p>
                      <a:pPr algn="ctr">
                        <a:lnSpc>
                          <a:spcPct val="115000"/>
                        </a:lnSpc>
                        <a:spcAft>
                          <a:spcPts val="0"/>
                        </a:spcAft>
                      </a:pPr>
                      <a:r>
                        <a:rPr lang="fr-FR" sz="1800" dirty="0">
                          <a:solidFill>
                            <a:srgbClr val="000000"/>
                          </a:solidFill>
                          <a:latin typeface="Calibri" pitchFamily="34" charset="0"/>
                          <a:ea typeface="Times New Roman"/>
                          <a:cs typeface="Times New Roman"/>
                        </a:rPr>
                        <a:t>6</a:t>
                      </a:r>
                      <a:endParaRPr lang="fr-FR" sz="1800" dirty="0">
                        <a:latin typeface="Calibri" pitchFamily="34" charset="0"/>
                        <a:ea typeface="Calibri"/>
                        <a:cs typeface="Times New Roman"/>
                      </a:endParaRPr>
                    </a:p>
                  </a:txBody>
                  <a:tcPr marL="44450" marR="44450" marT="0" marB="0" anchor="ctr"/>
                </a:tc>
                <a:tc>
                  <a:txBody>
                    <a:bodyPr/>
                    <a:lstStyle/>
                    <a:p>
                      <a:pPr algn="ctr">
                        <a:lnSpc>
                          <a:spcPct val="115000"/>
                        </a:lnSpc>
                        <a:spcAft>
                          <a:spcPts val="0"/>
                        </a:spcAft>
                      </a:pPr>
                      <a:r>
                        <a:rPr lang="fr-FR" sz="1800" dirty="0">
                          <a:solidFill>
                            <a:srgbClr val="000000"/>
                          </a:solidFill>
                          <a:latin typeface="Calibri" pitchFamily="34" charset="0"/>
                          <a:ea typeface="Times New Roman"/>
                          <a:cs typeface="Times New Roman"/>
                        </a:rPr>
                        <a:t>55</a:t>
                      </a:r>
                      <a:endParaRPr lang="fr-FR" sz="1800" dirty="0">
                        <a:latin typeface="Calibri" pitchFamily="34" charset="0"/>
                        <a:ea typeface="Calibri"/>
                        <a:cs typeface="Times New Roman"/>
                      </a:endParaRPr>
                    </a:p>
                  </a:txBody>
                  <a:tcPr marL="44450" marR="44450" marT="0" marB="0" anchor="ctr"/>
                </a:tc>
                <a:tc>
                  <a:txBody>
                    <a:bodyPr/>
                    <a:lstStyle/>
                    <a:p>
                      <a:pPr algn="ctr" fontAlgn="b"/>
                      <a:r>
                        <a:rPr lang="fr-FR" sz="1800" b="0" i="0" u="none" strike="noStrike" dirty="0" smtClean="0">
                          <a:solidFill>
                            <a:srgbClr val="000000"/>
                          </a:solidFill>
                          <a:effectLst/>
                          <a:latin typeface="Calibri" pitchFamily="34" charset="0"/>
                        </a:rPr>
                        <a:t>45 (82%)</a:t>
                      </a:r>
                      <a:endParaRPr lang="fr-FR" sz="1800" b="0" i="0" u="none" strike="noStrike" dirty="0">
                        <a:solidFill>
                          <a:srgbClr val="000000"/>
                        </a:solidFill>
                        <a:effectLst/>
                        <a:latin typeface="Calibri" pitchFamily="34" charset="0"/>
                      </a:endParaRPr>
                    </a:p>
                  </a:txBody>
                  <a:tcPr marL="9525" marR="9525" marT="9525" marB="0" anchor="b"/>
                </a:tc>
                <a:tc>
                  <a:txBody>
                    <a:bodyPr/>
                    <a:lstStyle/>
                    <a:p>
                      <a:pPr algn="ctr" fontAlgn="b"/>
                      <a:r>
                        <a:rPr lang="fr-FR" sz="1800" b="0" i="0" u="none" strike="noStrike" dirty="0" smtClean="0">
                          <a:solidFill>
                            <a:srgbClr val="000000"/>
                          </a:solidFill>
                          <a:effectLst/>
                          <a:latin typeface="Calibri" pitchFamily="34" charset="0"/>
                        </a:rPr>
                        <a:t>33 (60%)</a:t>
                      </a:r>
                      <a:endParaRPr lang="fr-FR" sz="1800" b="0" i="0" u="none" strike="noStrike" dirty="0">
                        <a:solidFill>
                          <a:srgbClr val="000000"/>
                        </a:solidFill>
                        <a:effectLst/>
                        <a:latin typeface="Calibri" pitchFamily="34" charset="0"/>
                      </a:endParaRPr>
                    </a:p>
                  </a:txBody>
                  <a:tcPr marL="9525" marR="9525" marT="9525" marB="0" anchor="b"/>
                </a:tc>
              </a:tr>
              <a:tr h="370840">
                <a:tc>
                  <a:txBody>
                    <a:bodyPr/>
                    <a:lstStyle/>
                    <a:p>
                      <a:pPr algn="l">
                        <a:lnSpc>
                          <a:spcPct val="115000"/>
                        </a:lnSpc>
                        <a:spcAft>
                          <a:spcPts val="0"/>
                        </a:spcAft>
                      </a:pPr>
                      <a:r>
                        <a:rPr lang="fr-FR" sz="1800" b="0" dirty="0">
                          <a:solidFill>
                            <a:srgbClr val="000000"/>
                          </a:solidFill>
                          <a:latin typeface="Calibri" pitchFamily="34" charset="0"/>
                          <a:ea typeface="Times New Roman"/>
                          <a:cs typeface="Times New Roman"/>
                        </a:rPr>
                        <a:t>Guyane</a:t>
                      </a:r>
                      <a:endParaRPr lang="fr-FR" sz="1800" b="0" dirty="0">
                        <a:latin typeface="Calibri" pitchFamily="34" charset="0"/>
                        <a:ea typeface="Calibri"/>
                        <a:cs typeface="Times New Roman"/>
                      </a:endParaRPr>
                    </a:p>
                  </a:txBody>
                  <a:tcPr marL="44450" marR="44450" marT="0" marB="0" anchor="ctr"/>
                </a:tc>
                <a:tc>
                  <a:txBody>
                    <a:bodyPr/>
                    <a:lstStyle/>
                    <a:p>
                      <a:pPr algn="ctr">
                        <a:lnSpc>
                          <a:spcPct val="115000"/>
                        </a:lnSpc>
                        <a:spcAft>
                          <a:spcPts val="0"/>
                        </a:spcAft>
                      </a:pPr>
                      <a:r>
                        <a:rPr lang="fr-FR" sz="1800" dirty="0">
                          <a:solidFill>
                            <a:srgbClr val="000000"/>
                          </a:solidFill>
                          <a:latin typeface="Calibri" pitchFamily="34" charset="0"/>
                          <a:ea typeface="Times New Roman"/>
                          <a:cs typeface="Times New Roman"/>
                        </a:rPr>
                        <a:t>5</a:t>
                      </a:r>
                      <a:endParaRPr lang="fr-FR" sz="1800" dirty="0">
                        <a:latin typeface="Calibri" pitchFamily="34" charset="0"/>
                        <a:ea typeface="Calibri"/>
                        <a:cs typeface="Times New Roman"/>
                      </a:endParaRPr>
                    </a:p>
                  </a:txBody>
                  <a:tcPr marL="44450" marR="44450" marT="0" marB="0" anchor="ctr"/>
                </a:tc>
                <a:tc>
                  <a:txBody>
                    <a:bodyPr/>
                    <a:lstStyle/>
                    <a:p>
                      <a:pPr algn="ctr">
                        <a:lnSpc>
                          <a:spcPct val="115000"/>
                        </a:lnSpc>
                        <a:spcAft>
                          <a:spcPts val="0"/>
                        </a:spcAft>
                      </a:pPr>
                      <a:r>
                        <a:rPr lang="fr-FR" sz="1800" dirty="0">
                          <a:solidFill>
                            <a:srgbClr val="000000"/>
                          </a:solidFill>
                          <a:latin typeface="Calibri" pitchFamily="34" charset="0"/>
                          <a:ea typeface="Times New Roman"/>
                          <a:cs typeface="Times New Roman"/>
                        </a:rPr>
                        <a:t>43</a:t>
                      </a:r>
                      <a:endParaRPr lang="fr-FR" sz="1800" dirty="0">
                        <a:latin typeface="Calibri" pitchFamily="34" charset="0"/>
                        <a:ea typeface="Calibri"/>
                        <a:cs typeface="Times New Roman"/>
                      </a:endParaRPr>
                    </a:p>
                  </a:txBody>
                  <a:tcPr marL="44450" marR="44450" marT="0" marB="0" anchor="ctr"/>
                </a:tc>
                <a:tc>
                  <a:txBody>
                    <a:bodyPr/>
                    <a:lstStyle/>
                    <a:p>
                      <a:pPr algn="ctr" fontAlgn="b"/>
                      <a:r>
                        <a:rPr lang="fr-FR" sz="1800" b="0" i="0" u="none" strike="noStrike" dirty="0" smtClean="0">
                          <a:solidFill>
                            <a:srgbClr val="000000"/>
                          </a:solidFill>
                          <a:effectLst/>
                          <a:latin typeface="Calibri" pitchFamily="34" charset="0"/>
                        </a:rPr>
                        <a:t>31 (72%)</a:t>
                      </a:r>
                      <a:endParaRPr lang="fr-FR" sz="1800" b="0" i="0" u="none" strike="noStrike" dirty="0">
                        <a:solidFill>
                          <a:srgbClr val="000000"/>
                        </a:solidFill>
                        <a:effectLst/>
                        <a:latin typeface="Calibri" pitchFamily="34" charset="0"/>
                      </a:endParaRPr>
                    </a:p>
                  </a:txBody>
                  <a:tcPr marL="9525" marR="9525" marT="9525" marB="0" anchor="b"/>
                </a:tc>
                <a:tc>
                  <a:txBody>
                    <a:bodyPr/>
                    <a:lstStyle/>
                    <a:p>
                      <a:pPr algn="ctr" fontAlgn="b"/>
                      <a:r>
                        <a:rPr lang="fr-FR" sz="1800" b="0" i="0" u="none" strike="noStrike" dirty="0" smtClean="0">
                          <a:solidFill>
                            <a:srgbClr val="000000"/>
                          </a:solidFill>
                          <a:effectLst/>
                          <a:latin typeface="Calibri" pitchFamily="34" charset="0"/>
                        </a:rPr>
                        <a:t>15 (35%)</a:t>
                      </a:r>
                      <a:endParaRPr lang="fr-FR" sz="1800" b="0" i="0" u="none" strike="noStrike" dirty="0">
                        <a:solidFill>
                          <a:srgbClr val="000000"/>
                        </a:solidFill>
                        <a:effectLst/>
                        <a:latin typeface="Calibri" pitchFamily="34" charset="0"/>
                      </a:endParaRPr>
                    </a:p>
                  </a:txBody>
                  <a:tcPr marL="9525" marR="9525" marT="9525" marB="0" anchor="b"/>
                </a:tc>
              </a:tr>
            </a:tbl>
          </a:graphicData>
        </a:graphic>
      </p:graphicFrame>
      <p:sp>
        <p:nvSpPr>
          <p:cNvPr id="68661" name="ZoneTexte 5"/>
          <p:cNvSpPr txBox="1">
            <a:spLocks noChangeArrowheads="1"/>
          </p:cNvSpPr>
          <p:nvPr/>
        </p:nvSpPr>
        <p:spPr bwMode="auto">
          <a:xfrm>
            <a:off x="755650" y="6092825"/>
            <a:ext cx="6840538" cy="585788"/>
          </a:xfrm>
          <a:prstGeom prst="rect">
            <a:avLst/>
          </a:prstGeom>
          <a:noFill/>
          <a:ln w="9525">
            <a:noFill/>
            <a:miter lim="800000"/>
            <a:headEnd/>
            <a:tailEnd/>
          </a:ln>
        </p:spPr>
        <p:txBody>
          <a:bodyPr>
            <a:spAutoFit/>
          </a:bodyPr>
          <a:lstStyle/>
          <a:p>
            <a:r>
              <a:rPr lang="fr-FR" sz="1600">
                <a:solidFill>
                  <a:prstClr val="black"/>
                </a:solidFill>
              </a:rPr>
              <a:t>m : moyenne des scores de chaque expert pour une recommandation donnée</a:t>
            </a:r>
          </a:p>
          <a:p>
            <a:r>
              <a:rPr lang="fr-FR" sz="1600">
                <a:solidFill>
                  <a:prstClr val="black"/>
                </a:solidFill>
              </a:rPr>
              <a:t>m=[0-9]</a:t>
            </a:r>
          </a:p>
        </p:txBody>
      </p:sp>
    </p:spTree>
    <p:extLst>
      <p:ext uri="{BB962C8B-B14F-4D97-AF65-F5344CB8AC3E}">
        <p14:creationId xmlns:p14="http://schemas.microsoft.com/office/powerpoint/2010/main" val="291866687"/>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re 1"/>
          <p:cNvSpPr>
            <a:spLocks noGrp="1"/>
          </p:cNvSpPr>
          <p:nvPr>
            <p:ph type="title"/>
          </p:nvPr>
        </p:nvSpPr>
        <p:spPr>
          <a:xfrm>
            <a:off x="457200" y="-17463"/>
            <a:ext cx="8229600" cy="1143001"/>
          </a:xfrm>
        </p:spPr>
        <p:txBody>
          <a:bodyPr/>
          <a:lstStyle/>
          <a:p>
            <a:pPr eaLnBrk="1" hangingPunct="1"/>
            <a:r>
              <a:rPr lang="fr-FR" smtClean="0"/>
              <a:t>Les recommandations</a:t>
            </a:r>
          </a:p>
        </p:txBody>
      </p:sp>
      <p:sp>
        <p:nvSpPr>
          <p:cNvPr id="70658" name="Espace réservé du contenu 2"/>
          <p:cNvSpPr>
            <a:spLocks noGrp="1"/>
          </p:cNvSpPr>
          <p:nvPr>
            <p:ph idx="1"/>
          </p:nvPr>
        </p:nvSpPr>
        <p:spPr>
          <a:xfrm>
            <a:off x="457200" y="1125538"/>
            <a:ext cx="8229600" cy="5322887"/>
          </a:xfrm>
        </p:spPr>
        <p:txBody>
          <a:bodyPr/>
          <a:lstStyle/>
          <a:p>
            <a:pPr eaLnBrk="1" hangingPunct="1"/>
            <a:r>
              <a:rPr lang="fr-FR" smtClean="0"/>
              <a:t>263 recommandations émises</a:t>
            </a:r>
            <a:r>
              <a:rPr lang="fr-FR" smtClean="0">
                <a:solidFill>
                  <a:srgbClr val="FF0000"/>
                </a:solidFill>
              </a:rPr>
              <a:t> </a:t>
            </a:r>
            <a:r>
              <a:rPr lang="fr-FR" smtClean="0"/>
              <a:t>regroupées en 8 thèmes</a:t>
            </a:r>
          </a:p>
          <a:p>
            <a:pPr lvl="1" eaLnBrk="1" hangingPunct="1">
              <a:spcBef>
                <a:spcPts val="1200"/>
              </a:spcBef>
            </a:pPr>
            <a:r>
              <a:rPr lang="fr-FR" smtClean="0"/>
              <a:t>Communiquer sur l’autotest au niveau national, local et communautaire (n=62; 24%)</a:t>
            </a:r>
          </a:p>
          <a:p>
            <a:pPr lvl="1" eaLnBrk="1" hangingPunct="1">
              <a:spcBef>
                <a:spcPts val="1200"/>
              </a:spcBef>
            </a:pPr>
            <a:r>
              <a:rPr lang="fr-FR" smtClean="0"/>
              <a:t>Proposer une information fiable, conviviale et adaptée aux besoins des populations spécifiques sur l’utilisation de l’autotest (n=60; 23%)</a:t>
            </a:r>
          </a:p>
          <a:p>
            <a:pPr lvl="1" eaLnBrk="1" hangingPunct="1">
              <a:spcBef>
                <a:spcPts val="1200"/>
              </a:spcBef>
            </a:pPr>
            <a:r>
              <a:rPr lang="fr-FR" smtClean="0"/>
              <a:t>Proposer un soutien de qualité aux usagers pour se procurer et utiliser le test et pour accéder aux soins en cas de résultat positif (n=40; 15%)</a:t>
            </a:r>
          </a:p>
          <a:p>
            <a:pPr lvl="1" eaLnBrk="1" hangingPunct="1">
              <a:spcBef>
                <a:spcPts val="1200"/>
              </a:spcBef>
            </a:pPr>
            <a:r>
              <a:rPr lang="fr-FR" smtClean="0"/>
              <a:t>Rendre l’autotest disponible aux différentes populations en termes d’accessibilité et de coût (n=35; 13%)</a:t>
            </a:r>
          </a:p>
          <a:p>
            <a:pPr lvl="1" eaLnBrk="1" hangingPunct="1">
              <a:spcBef>
                <a:spcPts val="1200"/>
              </a:spcBef>
            </a:pPr>
            <a:r>
              <a:rPr lang="fr-FR" smtClean="0"/>
              <a:t>Préparer le système de soins, de dépistage et d’information en matière de santé en amont de la mise sur le marché de l’autotest (n=28; 11%)</a:t>
            </a:r>
          </a:p>
          <a:p>
            <a:pPr lvl="1" eaLnBrk="1" hangingPunct="1">
              <a:spcBef>
                <a:spcPts val="1200"/>
              </a:spcBef>
            </a:pPr>
            <a:r>
              <a:rPr lang="fr-FR" smtClean="0"/>
              <a:t>Proposer uniquement des tests de qualité (n=17; 6%)</a:t>
            </a:r>
          </a:p>
          <a:p>
            <a:pPr lvl="1" eaLnBrk="1" hangingPunct="1">
              <a:spcBef>
                <a:spcPts val="1200"/>
              </a:spcBef>
            </a:pPr>
            <a:r>
              <a:rPr lang="fr-FR" smtClean="0"/>
              <a:t>Défendre les droits des usagers de l’autotest (n=13; 5%)</a:t>
            </a:r>
          </a:p>
          <a:p>
            <a:pPr lvl="1" eaLnBrk="1" hangingPunct="1">
              <a:spcBef>
                <a:spcPts val="1200"/>
              </a:spcBef>
            </a:pPr>
            <a:r>
              <a:rPr lang="en-US" smtClean="0"/>
              <a:t>Evaluer l’utilisation de l’autotest (n=8; 3%)</a:t>
            </a:r>
            <a:endParaRPr lang="fr-FR" smtClean="0"/>
          </a:p>
        </p:txBody>
      </p:sp>
      <p:sp>
        <p:nvSpPr>
          <p:cNvPr id="4" name="Espace réservé du numéro de diapositive 3"/>
          <p:cNvSpPr>
            <a:spLocks noGrp="1"/>
          </p:cNvSpPr>
          <p:nvPr>
            <p:ph type="sldNum" sz="quarter" idx="10"/>
          </p:nvPr>
        </p:nvSpPr>
        <p:spPr>
          <a:xfrm>
            <a:off x="8027988" y="6519863"/>
            <a:ext cx="658812" cy="365125"/>
          </a:xfrm>
        </p:spPr>
        <p:txBody>
          <a:bodyPr/>
          <a:lstStyle/>
          <a:p>
            <a:pPr>
              <a:defRPr/>
            </a:pPr>
            <a:fld id="{D25072BF-72FB-47A6-B2A6-0768630C8EBC}" type="slidenum">
              <a:rPr lang="fr-FR">
                <a:solidFill>
                  <a:prstClr val="black">
                    <a:tint val="75000"/>
                  </a:prstClr>
                </a:solidFill>
              </a:rPr>
              <a:pPr>
                <a:defRPr/>
              </a:pPr>
              <a:t>27</a:t>
            </a:fld>
            <a:endParaRPr lang="fr-FR" dirty="0">
              <a:solidFill>
                <a:prstClr val="black">
                  <a:tint val="75000"/>
                </a:prstClr>
              </a:solidFill>
            </a:endParaRPr>
          </a:p>
        </p:txBody>
      </p:sp>
    </p:spTree>
    <p:extLst>
      <p:ext uri="{BB962C8B-B14F-4D97-AF65-F5344CB8AC3E}">
        <p14:creationId xmlns:p14="http://schemas.microsoft.com/office/powerpoint/2010/main" val="1396295972"/>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re 1"/>
          <p:cNvSpPr>
            <a:spLocks noGrp="1"/>
          </p:cNvSpPr>
          <p:nvPr>
            <p:ph type="title"/>
          </p:nvPr>
        </p:nvSpPr>
        <p:spPr/>
        <p:txBody>
          <a:bodyPr/>
          <a:lstStyle/>
          <a:p>
            <a:pPr eaLnBrk="1" hangingPunct="1"/>
            <a:r>
              <a:rPr lang="fr-FR" dirty="0" smtClean="0"/>
              <a:t>Les recommandations communes</a:t>
            </a:r>
          </a:p>
        </p:txBody>
      </p:sp>
      <p:sp>
        <p:nvSpPr>
          <p:cNvPr id="71682" name="Espace réservé du contenu 2"/>
          <p:cNvSpPr>
            <a:spLocks noGrp="1"/>
          </p:cNvSpPr>
          <p:nvPr>
            <p:ph idx="1"/>
          </p:nvPr>
        </p:nvSpPr>
        <p:spPr>
          <a:xfrm>
            <a:off x="457200" y="1557338"/>
            <a:ext cx="8291513" cy="5068887"/>
          </a:xfrm>
        </p:spPr>
        <p:txBody>
          <a:bodyPr/>
          <a:lstStyle/>
          <a:p>
            <a:pPr eaLnBrk="1" hangingPunct="1"/>
            <a:r>
              <a:rPr lang="fr-FR" dirty="0" smtClean="0"/>
              <a:t>Un tiers des recommandations communes à ≥3 groupes (recommandations de « bon sens »)</a:t>
            </a:r>
          </a:p>
          <a:p>
            <a:pPr lvl="1" eaLnBrk="1" hangingPunct="1">
              <a:spcBef>
                <a:spcPts val="900"/>
              </a:spcBef>
            </a:pPr>
            <a:r>
              <a:rPr lang="fr-FR" sz="1600" dirty="0" smtClean="0"/>
              <a:t>La notice d'information sur l'utilisation du test et l'interprétation des résultats doit être claire et compréhensible pour tous. (8 gr, m=8,6)</a:t>
            </a:r>
          </a:p>
          <a:p>
            <a:pPr lvl="1" eaLnBrk="1" hangingPunct="1">
              <a:spcBef>
                <a:spcPts val="900"/>
              </a:spcBef>
            </a:pPr>
            <a:r>
              <a:rPr lang="fr-FR" sz="1600" dirty="0" smtClean="0"/>
              <a:t>La notice doit indiquer comment interpréter un  résultat négatif et la conduite à tenir par rapport à la fenêtre de séroconversion (8 gr, m=8,2)</a:t>
            </a:r>
          </a:p>
          <a:p>
            <a:pPr lvl="1" eaLnBrk="1" hangingPunct="1">
              <a:spcBef>
                <a:spcPts val="900"/>
              </a:spcBef>
            </a:pPr>
            <a:r>
              <a:rPr lang="fr-FR" sz="1600" dirty="0" smtClean="0"/>
              <a:t>Mettre en place un service téléphonique d'assistance à l'utilisation du test, service à distance accessible 24h/24, 7/7. (8 gr, m=7,8)</a:t>
            </a:r>
          </a:p>
          <a:p>
            <a:pPr lvl="1" eaLnBrk="1" hangingPunct="1">
              <a:spcBef>
                <a:spcPts val="900"/>
              </a:spcBef>
            </a:pPr>
            <a:r>
              <a:rPr lang="fr-FR" sz="1600" dirty="0" smtClean="0"/>
              <a:t>La notice d'utilisation doit comporter des pictogrammes, des illustrations (7 gr, m=8,1)</a:t>
            </a:r>
          </a:p>
          <a:p>
            <a:pPr lvl="1" eaLnBrk="1" hangingPunct="1">
              <a:spcBef>
                <a:spcPts val="900"/>
              </a:spcBef>
            </a:pPr>
            <a:r>
              <a:rPr lang="fr-FR" sz="1600" dirty="0" smtClean="0"/>
              <a:t>La communication sur l'autotest doit s’inscrire dans une démarche générale de promotion du dépistage qui situe l’autotest dans l’ensemble des dispositifs de dépistage disponibles, en soulignant l'intérêt de chacun de ces dispositifs (5gr, m=7,9)</a:t>
            </a:r>
          </a:p>
          <a:p>
            <a:pPr lvl="1" eaLnBrk="1" hangingPunct="1">
              <a:spcBef>
                <a:spcPts val="900"/>
              </a:spcBef>
            </a:pPr>
            <a:r>
              <a:rPr lang="fr-FR" sz="1600" dirty="0" smtClean="0"/>
              <a:t>Un prix modéré, accessible pour tous (7gr, m=8,2)</a:t>
            </a:r>
          </a:p>
        </p:txBody>
      </p:sp>
    </p:spTree>
    <p:extLst>
      <p:ext uri="{BB962C8B-B14F-4D97-AF65-F5344CB8AC3E}">
        <p14:creationId xmlns:p14="http://schemas.microsoft.com/office/powerpoint/2010/main" val="28715277"/>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re 1"/>
          <p:cNvSpPr>
            <a:spLocks noGrp="1"/>
          </p:cNvSpPr>
          <p:nvPr>
            <p:ph type="title"/>
          </p:nvPr>
        </p:nvSpPr>
        <p:spPr>
          <a:xfrm>
            <a:off x="457200" y="44624"/>
            <a:ext cx="8229600" cy="1143000"/>
          </a:xfrm>
        </p:spPr>
        <p:txBody>
          <a:bodyPr/>
          <a:lstStyle/>
          <a:p>
            <a:pPr eaLnBrk="1" hangingPunct="1"/>
            <a:r>
              <a:rPr lang="fr-FR" dirty="0" smtClean="0"/>
              <a:t>Spécificités selon les populations</a:t>
            </a:r>
          </a:p>
        </p:txBody>
      </p:sp>
      <p:sp>
        <p:nvSpPr>
          <p:cNvPr id="72706" name="Espace réservé du contenu 2"/>
          <p:cNvSpPr>
            <a:spLocks noGrp="1"/>
          </p:cNvSpPr>
          <p:nvPr>
            <p:ph idx="1"/>
          </p:nvPr>
        </p:nvSpPr>
        <p:spPr>
          <a:xfrm>
            <a:off x="457200" y="1052736"/>
            <a:ext cx="8229600" cy="5400600"/>
          </a:xfrm>
        </p:spPr>
        <p:txBody>
          <a:bodyPr>
            <a:noAutofit/>
          </a:bodyPr>
          <a:lstStyle/>
          <a:p>
            <a:pPr eaLnBrk="1" hangingPunct="1"/>
            <a:r>
              <a:rPr lang="fr-FR" b="1" dirty="0" smtClean="0"/>
              <a:t>HSH</a:t>
            </a:r>
            <a:r>
              <a:rPr lang="fr-FR" dirty="0" smtClean="0"/>
              <a:t> </a:t>
            </a:r>
            <a:r>
              <a:rPr lang="fr-FR" sz="1800" dirty="0" smtClean="0"/>
              <a:t>: Intérêt majeur</a:t>
            </a:r>
            <a:endParaRPr lang="fr-FR" dirty="0" smtClean="0"/>
          </a:p>
          <a:p>
            <a:pPr lvl="1" eaLnBrk="1" hangingPunct="1">
              <a:spcBef>
                <a:spcPts val="300"/>
              </a:spcBef>
            </a:pPr>
            <a:r>
              <a:rPr lang="fr-FR" dirty="0" smtClean="0"/>
              <a:t>Importance de la qualité et fiabilité des tests (préférence pour AT sanguin)</a:t>
            </a:r>
          </a:p>
          <a:p>
            <a:pPr lvl="1" eaLnBrk="1" hangingPunct="1">
              <a:spcBef>
                <a:spcPts val="300"/>
              </a:spcBef>
            </a:pPr>
            <a:r>
              <a:rPr lang="fr-FR" dirty="0" smtClean="0"/>
              <a:t>AT comme outil de prévention / contrôle dans un contexte de prise de risque</a:t>
            </a:r>
          </a:p>
          <a:p>
            <a:pPr lvl="2" eaLnBrk="1" hangingPunct="1">
              <a:spcBef>
                <a:spcPts val="300"/>
              </a:spcBef>
            </a:pPr>
            <a:r>
              <a:rPr lang="fr-FR" dirty="0" smtClean="0"/>
              <a:t>« répéter le test, peu importe la fenêtre de séroconversion »</a:t>
            </a:r>
          </a:p>
          <a:p>
            <a:pPr eaLnBrk="1" hangingPunct="1">
              <a:spcBef>
                <a:spcPts val="900"/>
              </a:spcBef>
            </a:pPr>
            <a:r>
              <a:rPr lang="fr-FR" b="1" dirty="0" smtClean="0"/>
              <a:t>Personnes originaire d’Afrique Sub-saharienne</a:t>
            </a:r>
          </a:p>
          <a:p>
            <a:pPr lvl="1" eaLnBrk="1" hangingPunct="1">
              <a:spcBef>
                <a:spcPts val="300"/>
              </a:spcBef>
            </a:pPr>
            <a:r>
              <a:rPr lang="fr-FR" dirty="0" smtClean="0"/>
              <a:t>Sécurité d’utilisation (« test à usage unique »)</a:t>
            </a:r>
          </a:p>
          <a:p>
            <a:pPr lvl="1" eaLnBrk="1" hangingPunct="1">
              <a:spcBef>
                <a:spcPts val="300"/>
              </a:spcBef>
            </a:pPr>
            <a:r>
              <a:rPr lang="fr-FR" dirty="0" smtClean="0"/>
              <a:t>Accès aux soins / situation administrative; bénéfice de savoir séropositivité</a:t>
            </a:r>
          </a:p>
          <a:p>
            <a:pPr lvl="1" eaLnBrk="1" hangingPunct="1">
              <a:spcBef>
                <a:spcPts val="300"/>
              </a:spcBef>
            </a:pPr>
            <a:r>
              <a:rPr lang="fr-FR" dirty="0" smtClean="0"/>
              <a:t>Présentation et communication adaptées (couleur, forme, …)</a:t>
            </a:r>
          </a:p>
          <a:p>
            <a:pPr eaLnBrk="1" hangingPunct="1">
              <a:spcBef>
                <a:spcPts val="900"/>
              </a:spcBef>
            </a:pPr>
            <a:r>
              <a:rPr lang="fr-FR" b="1" dirty="0" smtClean="0"/>
              <a:t>UD</a:t>
            </a:r>
          </a:p>
          <a:p>
            <a:pPr lvl="1" eaLnBrk="1" hangingPunct="1">
              <a:spcBef>
                <a:spcPts val="300"/>
              </a:spcBef>
            </a:pPr>
            <a:r>
              <a:rPr lang="fr-FR" dirty="0" smtClean="0"/>
              <a:t>Recommandations centrées sur la participation des associations et professionnels travaillant avec les UD et les populations marginalisées</a:t>
            </a:r>
          </a:p>
          <a:p>
            <a:pPr eaLnBrk="1" hangingPunct="1">
              <a:spcBef>
                <a:spcPts val="900"/>
              </a:spcBef>
            </a:pPr>
            <a:r>
              <a:rPr lang="fr-FR" b="1" dirty="0" smtClean="0"/>
              <a:t>Jeunes </a:t>
            </a:r>
            <a:r>
              <a:rPr lang="fr-FR" dirty="0" smtClean="0"/>
              <a:t>: </a:t>
            </a:r>
            <a:r>
              <a:rPr lang="fr-FR" sz="1800" dirty="0" smtClean="0"/>
              <a:t>recommandations plus prudentes sur autotest</a:t>
            </a:r>
            <a:endParaRPr lang="fr-FR" dirty="0" smtClean="0"/>
          </a:p>
          <a:p>
            <a:pPr lvl="1" eaLnBrk="1" hangingPunct="1">
              <a:spcBef>
                <a:spcPts val="300"/>
              </a:spcBef>
            </a:pPr>
            <a:r>
              <a:rPr lang="fr-FR" dirty="0" smtClean="0"/>
              <a:t>Préférence pour l’autotest oral</a:t>
            </a:r>
          </a:p>
          <a:p>
            <a:pPr lvl="1" eaLnBrk="1" hangingPunct="1">
              <a:spcBef>
                <a:spcPts val="300"/>
              </a:spcBef>
            </a:pPr>
            <a:r>
              <a:rPr lang="fr-FR" dirty="0" smtClean="0"/>
              <a:t>Nombreux désaccords des experts quant à l’accessibilité des autotests, notamment aux mineurs</a:t>
            </a:r>
          </a:p>
          <a:p>
            <a:pPr eaLnBrk="1" hangingPunct="1">
              <a:spcBef>
                <a:spcPts val="900"/>
              </a:spcBef>
            </a:pPr>
            <a:r>
              <a:rPr lang="fr-FR" b="1" dirty="0" smtClean="0"/>
              <a:t>Trans, DFA</a:t>
            </a:r>
            <a:r>
              <a:rPr lang="fr-FR" dirty="0" smtClean="0"/>
              <a:t>: </a:t>
            </a:r>
            <a:r>
              <a:rPr lang="fr-FR" sz="1800" dirty="0" smtClean="0"/>
              <a:t>intérêt plus faible pour l’autotest ; préoccupations autres</a:t>
            </a:r>
            <a:endParaRPr lang="fr-FR" dirty="0" smtClean="0"/>
          </a:p>
        </p:txBody>
      </p:sp>
    </p:spTree>
    <p:extLst>
      <p:ext uri="{BB962C8B-B14F-4D97-AF65-F5344CB8AC3E}">
        <p14:creationId xmlns:p14="http://schemas.microsoft.com/office/powerpoint/2010/main" val="5217115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re 1"/>
          <p:cNvSpPr>
            <a:spLocks noGrp="1"/>
          </p:cNvSpPr>
          <p:nvPr>
            <p:ph type="title"/>
          </p:nvPr>
        </p:nvSpPr>
        <p:spPr/>
        <p:txBody>
          <a:bodyPr/>
          <a:lstStyle/>
          <a:p>
            <a:pPr eaLnBrk="1" hangingPunct="1"/>
            <a:r>
              <a:rPr lang="fr-FR" dirty="0" smtClean="0"/>
              <a:t>Elargir l’offre : l’autotest de dépistage du VIH</a:t>
            </a:r>
          </a:p>
        </p:txBody>
      </p:sp>
      <p:sp>
        <p:nvSpPr>
          <p:cNvPr id="40962" name="Espace réservé du contenu 2"/>
          <p:cNvSpPr>
            <a:spLocks noGrp="1"/>
          </p:cNvSpPr>
          <p:nvPr>
            <p:ph idx="1"/>
          </p:nvPr>
        </p:nvSpPr>
        <p:spPr>
          <a:xfrm>
            <a:off x="457200" y="1557338"/>
            <a:ext cx="4835525" cy="3455987"/>
          </a:xfrm>
        </p:spPr>
        <p:txBody>
          <a:bodyPr/>
          <a:lstStyle/>
          <a:p>
            <a:pPr eaLnBrk="1" hangingPunct="1">
              <a:lnSpc>
                <a:spcPct val="110000"/>
              </a:lnSpc>
              <a:buFontTx/>
              <a:buNone/>
            </a:pPr>
            <a:r>
              <a:rPr lang="fr-FR" altLang="fr-FR" dirty="0" smtClean="0">
                <a:solidFill>
                  <a:srgbClr val="0070C0"/>
                </a:solidFill>
                <a:cs typeface="Arial" charset="0"/>
              </a:rPr>
              <a:t>Définition des autotests </a:t>
            </a:r>
          </a:p>
          <a:p>
            <a:pPr eaLnBrk="1" hangingPunct="1">
              <a:lnSpc>
                <a:spcPct val="110000"/>
              </a:lnSpc>
              <a:spcBef>
                <a:spcPts val="1200"/>
              </a:spcBef>
            </a:pPr>
            <a:r>
              <a:rPr lang="fr-FR" altLang="fr-FR" dirty="0" smtClean="0">
                <a:cs typeface="Arial" charset="0"/>
              </a:rPr>
              <a:t>Délivrés sans prescription médicale</a:t>
            </a:r>
          </a:p>
          <a:p>
            <a:pPr eaLnBrk="1" hangingPunct="1">
              <a:lnSpc>
                <a:spcPct val="110000"/>
              </a:lnSpc>
              <a:spcBef>
                <a:spcPts val="1200"/>
              </a:spcBef>
            </a:pPr>
            <a:r>
              <a:rPr lang="fr-FR" altLang="fr-FR" dirty="0" smtClean="0">
                <a:cs typeface="Arial" charset="0"/>
              </a:rPr>
              <a:t>Deux étapes réalisées par l’intéressé : auto-prélèvement, auto-analyse</a:t>
            </a:r>
          </a:p>
          <a:p>
            <a:pPr eaLnBrk="1" hangingPunct="1">
              <a:lnSpc>
                <a:spcPct val="110000"/>
              </a:lnSpc>
              <a:spcBef>
                <a:spcPts val="1200"/>
              </a:spcBef>
            </a:pPr>
            <a:r>
              <a:rPr lang="fr-FR" altLang="fr-FR" dirty="0" smtClean="0">
                <a:cs typeface="Arial" charset="0"/>
              </a:rPr>
              <a:t>Réalisables sur le sang total</a:t>
            </a:r>
            <a:br>
              <a:rPr lang="fr-FR" altLang="fr-FR" dirty="0" smtClean="0">
                <a:cs typeface="Arial" charset="0"/>
              </a:rPr>
            </a:br>
            <a:r>
              <a:rPr lang="fr-FR" altLang="fr-FR" dirty="0" smtClean="0">
                <a:cs typeface="Arial" charset="0"/>
              </a:rPr>
              <a:t>ou le liquide craviculaire</a:t>
            </a:r>
          </a:p>
          <a:p>
            <a:pPr eaLnBrk="1" hangingPunct="1">
              <a:lnSpc>
                <a:spcPct val="110000"/>
              </a:lnSpc>
              <a:spcBef>
                <a:spcPts val="1200"/>
              </a:spcBef>
            </a:pPr>
            <a:r>
              <a:rPr lang="fr-FR" altLang="fr-FR" dirty="0" smtClean="0">
                <a:cs typeface="Arial" charset="0"/>
              </a:rPr>
              <a:t>Fournissent un résultat</a:t>
            </a:r>
            <a:br>
              <a:rPr lang="fr-FR" altLang="fr-FR" dirty="0" smtClean="0">
                <a:cs typeface="Arial" charset="0"/>
              </a:rPr>
            </a:br>
            <a:r>
              <a:rPr lang="fr-FR" altLang="fr-FR" dirty="0" smtClean="0">
                <a:cs typeface="Arial" charset="0"/>
              </a:rPr>
              <a:t>en 30 min environ</a:t>
            </a:r>
          </a:p>
        </p:txBody>
      </p:sp>
      <p:pic>
        <p:nvPicPr>
          <p:cNvPr id="40963"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292725" y="1477963"/>
            <a:ext cx="3568700" cy="3887787"/>
          </a:xfrm>
          <a:prstGeom prst="rect">
            <a:avLst/>
          </a:prstGeom>
          <a:noFill/>
          <a:ln w="9525">
            <a:noFill/>
            <a:miter lim="800000"/>
            <a:headEnd/>
            <a:tailEnd/>
          </a:ln>
        </p:spPr>
      </p:pic>
      <p:sp>
        <p:nvSpPr>
          <p:cNvPr id="8" name="Espace réservé du numéro de diapositive 1"/>
          <p:cNvSpPr>
            <a:spLocks noGrp="1"/>
          </p:cNvSpPr>
          <p:nvPr>
            <p:ph type="sldNum" sz="quarter" idx="10"/>
          </p:nvPr>
        </p:nvSpPr>
        <p:spPr>
          <a:xfrm>
            <a:off x="8316913" y="6356350"/>
            <a:ext cx="369887" cy="365125"/>
          </a:xfrm>
        </p:spPr>
        <p:txBody>
          <a:bodyPr/>
          <a:lstStyle/>
          <a:p>
            <a:pPr>
              <a:defRPr/>
            </a:pPr>
            <a:fld id="{E3DF7602-81B2-4990-8FCB-5A3395E7ABA1}" type="slidenum">
              <a:rPr lang="fr-FR">
                <a:solidFill>
                  <a:prstClr val="black">
                    <a:tint val="75000"/>
                  </a:prstClr>
                </a:solidFill>
                <a:latin typeface="Arial" panose="020B0604020202020204" pitchFamily="34" charset="0"/>
                <a:cs typeface="Arial" panose="020B0604020202020204" pitchFamily="34" charset="0"/>
              </a:rPr>
              <a:pPr>
                <a:defRPr/>
              </a:pPr>
              <a:t>3</a:t>
            </a:fld>
            <a:endParaRPr lang="fr-FR" dirty="0">
              <a:solidFill>
                <a:prstClr val="black">
                  <a:tint val="75000"/>
                </a:prstClr>
              </a:solidFill>
              <a:latin typeface="Arial" panose="020B0604020202020204" pitchFamily="34" charset="0"/>
              <a:cs typeface="Arial" panose="020B0604020202020204" pitchFamily="34" charset="0"/>
            </a:endParaRPr>
          </a:p>
        </p:txBody>
      </p:sp>
      <p:sp>
        <p:nvSpPr>
          <p:cNvPr id="40965" name="ZoneTexte 8"/>
          <p:cNvSpPr txBox="1">
            <a:spLocks noChangeArrowheads="1"/>
          </p:cNvSpPr>
          <p:nvPr/>
        </p:nvSpPr>
        <p:spPr bwMode="auto">
          <a:xfrm>
            <a:off x="6227763" y="5013325"/>
            <a:ext cx="2232025" cy="307975"/>
          </a:xfrm>
          <a:prstGeom prst="rect">
            <a:avLst/>
          </a:prstGeom>
          <a:noFill/>
          <a:ln w="9525">
            <a:noFill/>
            <a:miter lim="800000"/>
            <a:headEnd/>
            <a:tailEnd/>
          </a:ln>
        </p:spPr>
        <p:txBody>
          <a:bodyPr>
            <a:spAutoFit/>
          </a:bodyPr>
          <a:lstStyle/>
          <a:p>
            <a:r>
              <a:rPr lang="fr-FR" sz="1400">
                <a:solidFill>
                  <a:prstClr val="black"/>
                </a:solidFill>
              </a:rPr>
              <a:t>Source: F. Simon</a:t>
            </a:r>
          </a:p>
        </p:txBody>
      </p:sp>
    </p:spTree>
    <p:extLst>
      <p:ext uri="{BB962C8B-B14F-4D97-AF65-F5344CB8AC3E}">
        <p14:creationId xmlns:p14="http://schemas.microsoft.com/office/powerpoint/2010/main" val="2501796857"/>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en-US" b="1" dirty="0" smtClean="0"/>
              <a:t>Disagreements</a:t>
            </a:r>
            <a:endParaRPr lang="fr-FR" dirty="0"/>
          </a:p>
        </p:txBody>
      </p:sp>
      <p:sp>
        <p:nvSpPr>
          <p:cNvPr id="3" name="Espace réservé du contenu 2"/>
          <p:cNvSpPr>
            <a:spLocks noGrp="1"/>
          </p:cNvSpPr>
          <p:nvPr>
            <p:ph idx="1"/>
          </p:nvPr>
        </p:nvSpPr>
        <p:spPr>
          <a:xfrm>
            <a:off x="457200" y="1196752"/>
            <a:ext cx="8435280" cy="5112568"/>
          </a:xfrm>
        </p:spPr>
        <p:txBody>
          <a:bodyPr>
            <a:noAutofit/>
          </a:bodyPr>
          <a:lstStyle/>
          <a:p>
            <a:pPr>
              <a:spcBef>
                <a:spcPts val="0"/>
              </a:spcBef>
              <a:buClr>
                <a:srgbClr val="FF6600"/>
              </a:buClr>
            </a:pPr>
            <a:r>
              <a:rPr lang="en-US" sz="1700" dirty="0" smtClean="0"/>
              <a:t>Although </a:t>
            </a:r>
            <a:r>
              <a:rPr lang="en-US" sz="1700" dirty="0"/>
              <a:t>a high level of within-group and between-group agreement was reached for many recommendations, significant disagreement occurred both within specific groups and between different groups on certain subjects. </a:t>
            </a:r>
          </a:p>
          <a:p>
            <a:pPr marL="360000" indent="-360000">
              <a:spcBef>
                <a:spcPts val="600"/>
              </a:spcBef>
              <a:buClr>
                <a:srgbClr val="FF6600"/>
              </a:buClr>
            </a:pPr>
            <a:r>
              <a:rPr lang="en-US" sz="1700" dirty="0"/>
              <a:t>Discord levels were high within MSM, Sub-Saharan African migrants and Guyana expert groups concerning providing open access to self-tests for minors, with for example one expert in the young people’s group explicitly stating he was opposed to any access whatsoever to HIV self-testing for minors. </a:t>
            </a:r>
          </a:p>
          <a:p>
            <a:pPr marL="360000" indent="-360000">
              <a:spcBef>
                <a:spcPts val="600"/>
              </a:spcBef>
              <a:buClr>
                <a:srgbClr val="FF6600"/>
              </a:buClr>
            </a:pPr>
            <a:r>
              <a:rPr lang="en-US" sz="1700" dirty="0"/>
              <a:t>Disagreement also appeared among General Population experts concerning providing access to self-tests elsewhere than in drugstores or providing self-tests free-of-charge in screening centers. </a:t>
            </a:r>
          </a:p>
          <a:p>
            <a:pPr marL="360000" indent="-360000">
              <a:spcBef>
                <a:spcPts val="600"/>
              </a:spcBef>
              <a:buClr>
                <a:srgbClr val="FF6600"/>
              </a:buClr>
            </a:pPr>
            <a:r>
              <a:rPr lang="en-US" sz="1700" dirty="0"/>
              <a:t>The nature of the test itself proved to be the object of significant between-group disagreement: MSM experts explicitly favored self-testing using blood (m=7.3), arguing that (a) blood tests would be perceived by the general public as being more reliable, (b) oral “saliva” testing would favor the ongoing false belief that HIV is to be found in the saliva, and (c) talking about “saliva” rather than “</a:t>
            </a:r>
            <a:r>
              <a:rPr lang="en-US" sz="1700" dirty="0" err="1"/>
              <a:t>cravicular</a:t>
            </a:r>
            <a:r>
              <a:rPr lang="en-US" sz="1700" dirty="0"/>
              <a:t> liquid” would be a sure source of errors. The young people’s experts, to the contrary, favored oral testing (m=7.0), considering it to be more acceptable for the population in question. </a:t>
            </a:r>
          </a:p>
          <a:p>
            <a:pPr marL="360000" indent="-360000">
              <a:spcBef>
                <a:spcPts val="600"/>
              </a:spcBef>
              <a:buClr>
                <a:srgbClr val="FF6600"/>
              </a:buClr>
            </a:pPr>
            <a:r>
              <a:rPr lang="en-US" sz="1700" dirty="0"/>
              <a:t>High levels of discord were observed in the MSM group concerning passing legislation to prevent the use of self-tests to screen participants entering “Hot Rave Parties”.</a:t>
            </a:r>
            <a:endParaRPr lang="fr-FR" sz="1700" dirty="0"/>
          </a:p>
          <a:p>
            <a:endParaRPr lang="fr-FR" sz="1700" dirty="0"/>
          </a:p>
        </p:txBody>
      </p:sp>
    </p:spTree>
    <p:extLst>
      <p:ext uri="{BB962C8B-B14F-4D97-AF65-F5344CB8AC3E}">
        <p14:creationId xmlns:p14="http://schemas.microsoft.com/office/powerpoint/2010/main" val="7015269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L’étude Delphi</a:t>
            </a:r>
            <a:endParaRPr lang="fr-FR" dirty="0"/>
          </a:p>
        </p:txBody>
      </p:sp>
      <p:sp>
        <p:nvSpPr>
          <p:cNvPr id="3" name="Espace réservé du contenu 2"/>
          <p:cNvSpPr>
            <a:spLocks noGrp="1"/>
          </p:cNvSpPr>
          <p:nvPr>
            <p:ph idx="1"/>
          </p:nvPr>
        </p:nvSpPr>
        <p:spPr/>
        <p:txBody>
          <a:bodyPr/>
          <a:lstStyle/>
          <a:p>
            <a:r>
              <a:rPr lang="fr-FR" dirty="0" smtClean="0"/>
              <a:t>Début 2015 : les recommandations </a:t>
            </a:r>
            <a:r>
              <a:rPr lang="fr-FR" dirty="0"/>
              <a:t>de bonnes pratiques de l’étude Delphi </a:t>
            </a:r>
            <a:r>
              <a:rPr lang="fr-FR" dirty="0" smtClean="0"/>
              <a:t>ont été transmises </a:t>
            </a:r>
            <a:r>
              <a:rPr lang="fr-FR" dirty="0"/>
              <a:t>aux pouvoirs publics </a:t>
            </a:r>
            <a:r>
              <a:rPr lang="fr-FR" dirty="0" smtClean="0"/>
              <a:t>courant 2015 afin </a:t>
            </a:r>
            <a:r>
              <a:rPr lang="fr-FR" dirty="0"/>
              <a:t>d'accompagner au mieux la commercialisation de l'autotest </a:t>
            </a:r>
            <a:r>
              <a:rPr lang="fr-FR" dirty="0" smtClean="0"/>
              <a:t>VIH</a:t>
            </a:r>
          </a:p>
          <a:p>
            <a:endParaRPr lang="fr-FR" dirty="0" smtClean="0"/>
          </a:p>
          <a:p>
            <a:r>
              <a:rPr lang="fr-FR" dirty="0" smtClean="0"/>
              <a:t>Septembre 2015 : résultats en cours de publication</a:t>
            </a:r>
          </a:p>
        </p:txBody>
      </p:sp>
    </p:spTree>
    <p:extLst>
      <p:ext uri="{BB962C8B-B14F-4D97-AF65-F5344CB8AC3E}">
        <p14:creationId xmlns:p14="http://schemas.microsoft.com/office/powerpoint/2010/main" val="34630291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9" name="Picture 3"/>
          <p:cNvPicPr>
            <a:picLocks noChangeAspect="1" noChangeArrowheads="1"/>
          </p:cNvPicPr>
          <p:nvPr/>
        </p:nvPicPr>
        <p:blipFill>
          <a:blip r:embed="rId2" cstate="print"/>
          <a:srcRect/>
          <a:stretch>
            <a:fillRect/>
          </a:stretch>
        </p:blipFill>
        <p:spPr bwMode="auto">
          <a:xfrm>
            <a:off x="5076056" y="1700808"/>
            <a:ext cx="3996000" cy="2996651"/>
          </a:xfrm>
          <a:prstGeom prst="rect">
            <a:avLst/>
          </a:prstGeom>
          <a:noFill/>
          <a:ln w="9525">
            <a:noFill/>
            <a:miter lim="800000"/>
            <a:headEnd/>
            <a:tailEnd/>
          </a:ln>
          <a:effectLst/>
        </p:spPr>
      </p:pic>
      <p:sp>
        <p:nvSpPr>
          <p:cNvPr id="6" name="Espace réservé du contenu 2"/>
          <p:cNvSpPr txBox="1">
            <a:spLocks/>
          </p:cNvSpPr>
          <p:nvPr/>
        </p:nvSpPr>
        <p:spPr>
          <a:xfrm>
            <a:off x="619944" y="1744216"/>
            <a:ext cx="4528120" cy="2880320"/>
          </a:xfrm>
          <a:prstGeom prst="rect">
            <a:avLst/>
          </a:prstGeom>
        </p:spPr>
        <p:txBody>
          <a:bodyPr vert="horz" lIns="91440" tIns="45720" rIns="91440" bIns="45720" rtlCol="0">
            <a:noAutofit/>
          </a:bodyPr>
          <a:lstStyle/>
          <a:p>
            <a:pPr marL="285750" indent="-285750">
              <a:spcBef>
                <a:spcPts val="300"/>
              </a:spcBef>
              <a:buFont typeface="Arial" panose="020B0604020202020204" pitchFamily="34" charset="0"/>
              <a:buChar char="–"/>
              <a:defRPr/>
            </a:pPr>
            <a:r>
              <a:rPr lang="fr-FR" sz="1600" dirty="0" smtClean="0">
                <a:solidFill>
                  <a:prstClr val="black"/>
                </a:solidFill>
              </a:rPr>
              <a:t>Ligne téléphonique d’assistance: Sida Info Service</a:t>
            </a:r>
          </a:p>
          <a:p>
            <a:pPr marL="285750" indent="-285750">
              <a:spcBef>
                <a:spcPts val="1200"/>
              </a:spcBef>
              <a:buFont typeface="Arial" panose="020B0604020202020204" pitchFamily="34" charset="0"/>
              <a:buChar char="–"/>
              <a:defRPr/>
            </a:pPr>
            <a:r>
              <a:rPr lang="fr-FR" sz="1600" dirty="0" smtClean="0">
                <a:solidFill>
                  <a:prstClr val="black"/>
                </a:solidFill>
              </a:rPr>
              <a:t>Guide d’information destinés aux professionnels impliqués dans la distribution de l’autotest: HAS</a:t>
            </a:r>
          </a:p>
          <a:p>
            <a:pPr marL="685800" lvl="1" indent="-228600">
              <a:buFont typeface="Arial" panose="020B0604020202020204" pitchFamily="34" charset="0"/>
              <a:buChar char="•"/>
              <a:defRPr/>
            </a:pPr>
            <a:r>
              <a:rPr lang="fr-FR" sz="1400" dirty="0" smtClean="0">
                <a:solidFill>
                  <a:prstClr val="black"/>
                </a:solidFill>
              </a:rPr>
              <a:t>Pharmaciens</a:t>
            </a:r>
          </a:p>
          <a:p>
            <a:pPr marL="685800" lvl="1" indent="-228600">
              <a:buFont typeface="Arial" panose="020B0604020202020204" pitchFamily="34" charset="0"/>
              <a:buChar char="•"/>
              <a:defRPr/>
            </a:pPr>
            <a:r>
              <a:rPr lang="fr-FR" sz="1400" dirty="0" smtClean="0">
                <a:solidFill>
                  <a:prstClr val="black"/>
                </a:solidFill>
              </a:rPr>
              <a:t>Associations (relais information pour l’instant)</a:t>
            </a:r>
          </a:p>
          <a:p>
            <a:pPr marL="285750" indent="-285750">
              <a:spcBef>
                <a:spcPts val="1200"/>
              </a:spcBef>
              <a:buFont typeface="Arial" panose="020B0604020202020204" pitchFamily="34" charset="0"/>
              <a:buChar char="–"/>
              <a:defRPr/>
            </a:pPr>
            <a:r>
              <a:rPr lang="fr-FR" sz="1600" dirty="0" smtClean="0">
                <a:solidFill>
                  <a:prstClr val="black"/>
                </a:solidFill>
              </a:rPr>
              <a:t>Information destiné aux usagers: INPES</a:t>
            </a:r>
          </a:p>
          <a:p>
            <a:pPr marL="285750" indent="-285750">
              <a:spcBef>
                <a:spcPts val="1200"/>
              </a:spcBef>
              <a:buFont typeface="Arial" panose="020B0604020202020204" pitchFamily="34" charset="0"/>
              <a:buChar char="–"/>
              <a:defRPr/>
            </a:pPr>
            <a:r>
              <a:rPr lang="fr-FR" sz="1600" dirty="0" smtClean="0">
                <a:solidFill>
                  <a:prstClr val="black"/>
                </a:solidFill>
              </a:rPr>
              <a:t>Gestion des déchets de l’autotest sanguin (DASRI)</a:t>
            </a:r>
          </a:p>
        </p:txBody>
      </p:sp>
      <p:sp>
        <p:nvSpPr>
          <p:cNvPr id="7" name="Espace réservé du contenu 2"/>
          <p:cNvSpPr txBox="1">
            <a:spLocks/>
          </p:cNvSpPr>
          <p:nvPr/>
        </p:nvSpPr>
        <p:spPr>
          <a:xfrm>
            <a:off x="467544" y="4797152"/>
            <a:ext cx="8229600" cy="1064096"/>
          </a:xfrm>
          <a:prstGeom prst="rect">
            <a:avLst/>
          </a:prstGeom>
        </p:spPr>
        <p:txBody>
          <a:bodyPr vert="horz" lIns="91440" tIns="45720" rIns="91440" bIns="45720" rtlCol="0">
            <a:noAutofit/>
          </a:bodyPr>
          <a:lstStyle/>
          <a:p>
            <a:pPr marL="342900" indent="-342900">
              <a:spcBef>
                <a:spcPts val="300"/>
              </a:spcBef>
              <a:buFont typeface="Wingdings"/>
              <a:buChar char="à"/>
              <a:defRPr/>
            </a:pPr>
            <a:endParaRPr lang="fr-FR" sz="2000" dirty="0" smtClean="0">
              <a:solidFill>
                <a:prstClr val="black"/>
              </a:solidFill>
            </a:endParaRPr>
          </a:p>
        </p:txBody>
      </p:sp>
      <p:sp>
        <p:nvSpPr>
          <p:cNvPr id="8" name="Titre 1"/>
          <p:cNvSpPr>
            <a:spLocks noGrp="1"/>
          </p:cNvSpPr>
          <p:nvPr>
            <p:ph type="title"/>
          </p:nvPr>
        </p:nvSpPr>
        <p:spPr>
          <a:xfrm>
            <a:off x="457200" y="274638"/>
            <a:ext cx="8229600" cy="1143000"/>
          </a:xfrm>
        </p:spPr>
        <p:txBody>
          <a:bodyPr>
            <a:normAutofit/>
          </a:bodyPr>
          <a:lstStyle/>
          <a:p>
            <a:pPr lvl="0">
              <a:spcBef>
                <a:spcPts val="1800"/>
              </a:spcBef>
            </a:pPr>
            <a:r>
              <a:rPr lang="fr-FR" sz="2800" dirty="0" smtClean="0"/>
              <a:t>Commercialisation de l’Autotest VIH en France : septembre 2015</a:t>
            </a:r>
          </a:p>
        </p:txBody>
      </p:sp>
    </p:spTree>
    <p:extLst>
      <p:ext uri="{BB962C8B-B14F-4D97-AF65-F5344CB8AC3E}">
        <p14:creationId xmlns:p14="http://schemas.microsoft.com/office/powerpoint/2010/main" val="39623461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rôle des professionnels ?</a:t>
            </a:r>
            <a:endParaRPr lang="fr-FR" dirty="0"/>
          </a:p>
        </p:txBody>
      </p:sp>
      <p:sp>
        <p:nvSpPr>
          <p:cNvPr id="3" name="Espace réservé du contenu 2"/>
          <p:cNvSpPr>
            <a:spLocks noGrp="1"/>
          </p:cNvSpPr>
          <p:nvPr>
            <p:ph idx="1"/>
          </p:nvPr>
        </p:nvSpPr>
        <p:spPr/>
        <p:txBody>
          <a:bodyPr/>
          <a:lstStyle/>
          <a:p>
            <a:r>
              <a:rPr lang="fr-FR" dirty="0" smtClean="0"/>
              <a:t>Un rôle majeur pour les pharmaciens</a:t>
            </a:r>
          </a:p>
          <a:p>
            <a:r>
              <a:rPr lang="fr-FR" dirty="0" smtClean="0"/>
              <a:t>Accès à l’autotest dans des lieux communautaires ? (AIDES ?, CSAPA/CAARUD ? …)</a:t>
            </a:r>
          </a:p>
          <a:p>
            <a:r>
              <a:rPr lang="fr-FR" dirty="0" smtClean="0"/>
              <a:t>Empowerment : Former des usagers à l’utilisation ? Encourager cette utilisation</a:t>
            </a:r>
          </a:p>
          <a:p>
            <a:pPr lvl="1"/>
            <a:r>
              <a:rPr lang="fr-FR" dirty="0" smtClean="0"/>
              <a:t>Populations plus exposées ?</a:t>
            </a:r>
          </a:p>
          <a:p>
            <a:pPr lvl="1"/>
            <a:r>
              <a:rPr lang="fr-FR" dirty="0" smtClean="0"/>
              <a:t>Milieu scolaire ?</a:t>
            </a:r>
          </a:p>
          <a:p>
            <a:r>
              <a:rPr lang="fr-FR" dirty="0" smtClean="0"/>
              <a:t>Faire le parallèle avec d’autres dépistages ?</a:t>
            </a:r>
          </a:p>
          <a:p>
            <a:pPr lvl="1"/>
            <a:r>
              <a:rPr lang="fr-FR" dirty="0" smtClean="0"/>
              <a:t>Grossesse</a:t>
            </a:r>
          </a:p>
          <a:p>
            <a:r>
              <a:rPr lang="fr-FR" dirty="0" smtClean="0"/>
              <a:t>Ne pas oublier dans le discours de prévention et de dépistage ceux qui ne disent pas tout (par ex ceux qui vivent leur vie HSH dans le secret absolu)</a:t>
            </a:r>
          </a:p>
          <a:p>
            <a:r>
              <a:rPr lang="fr-FR" dirty="0" smtClean="0"/>
              <a:t>Rappeler les règles (pas de dépistage à l’insu, pas d’obligation de dépistage …)</a:t>
            </a:r>
          </a:p>
          <a:p>
            <a:pPr lvl="1"/>
            <a:endParaRPr lang="fr-FR" dirty="0" smtClean="0"/>
          </a:p>
          <a:p>
            <a:endParaRPr lang="fr-FR" dirty="0"/>
          </a:p>
        </p:txBody>
      </p:sp>
    </p:spTree>
    <p:extLst>
      <p:ext uri="{BB962C8B-B14F-4D97-AF65-F5344CB8AC3E}">
        <p14:creationId xmlns:p14="http://schemas.microsoft.com/office/powerpoint/2010/main" val="14394843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11560" y="2204864"/>
            <a:ext cx="8229600" cy="4525963"/>
          </a:xfrm>
        </p:spPr>
        <p:txBody>
          <a:bodyPr>
            <a:normAutofit/>
          </a:bodyPr>
          <a:lstStyle/>
          <a:p>
            <a:pPr marL="0" indent="0" algn="ctr">
              <a:buNone/>
            </a:pPr>
            <a:endParaRPr lang="fr-FR" dirty="0" smtClean="0"/>
          </a:p>
          <a:p>
            <a:pPr marL="0" indent="0" algn="ctr">
              <a:buNone/>
            </a:pPr>
            <a:endParaRPr lang="fr-FR" dirty="0"/>
          </a:p>
          <a:p>
            <a:pPr marL="0" indent="0" algn="ctr">
              <a:buNone/>
            </a:pPr>
            <a:endParaRPr lang="fr-FR" sz="1100" dirty="0" smtClean="0"/>
          </a:p>
          <a:p>
            <a:pPr lvl="0">
              <a:spcBef>
                <a:spcPts val="300"/>
              </a:spcBef>
              <a:buFont typeface="Wingdings"/>
              <a:buChar char="à"/>
              <a:defRPr/>
            </a:pPr>
            <a:r>
              <a:rPr lang="fr-FR" sz="3600" dirty="0"/>
              <a:t>Qui va effectivement utiliser l'autotest ? </a:t>
            </a:r>
          </a:p>
          <a:p>
            <a:pPr lvl="0">
              <a:spcBef>
                <a:spcPts val="300"/>
              </a:spcBef>
              <a:buFont typeface="Wingdings"/>
              <a:buChar char="à"/>
              <a:defRPr/>
            </a:pPr>
            <a:r>
              <a:rPr lang="fr-FR" sz="3600" dirty="0"/>
              <a:t>Quelles difficultés vont rencontrer les personnes qui souhaitent se dépister ? </a:t>
            </a:r>
          </a:p>
        </p:txBody>
      </p:sp>
      <p:sp>
        <p:nvSpPr>
          <p:cNvPr id="2" name="Rectangle 1"/>
          <p:cNvSpPr/>
          <p:nvPr/>
        </p:nvSpPr>
        <p:spPr>
          <a:xfrm>
            <a:off x="1331640" y="692696"/>
            <a:ext cx="6768752" cy="1077218"/>
          </a:xfrm>
          <a:prstGeom prst="rect">
            <a:avLst/>
          </a:prstGeom>
        </p:spPr>
        <p:txBody>
          <a:bodyPr wrap="square">
            <a:spAutoFit/>
          </a:bodyPr>
          <a:lstStyle/>
          <a:p>
            <a:r>
              <a:rPr lang="fr-FR" sz="3200" dirty="0">
                <a:solidFill>
                  <a:prstClr val="black"/>
                </a:solidFill>
              </a:rPr>
              <a:t>Commercialisation de l’Autotest VIH en France : </a:t>
            </a:r>
            <a:r>
              <a:rPr lang="fr-FR" sz="3200" dirty="0" smtClean="0">
                <a:solidFill>
                  <a:prstClr val="black"/>
                </a:solidFill>
              </a:rPr>
              <a:t>le 15 septembre </a:t>
            </a:r>
            <a:r>
              <a:rPr lang="fr-FR" sz="3200" dirty="0">
                <a:solidFill>
                  <a:prstClr val="black"/>
                </a:solidFill>
              </a:rPr>
              <a:t>2015</a:t>
            </a:r>
          </a:p>
        </p:txBody>
      </p:sp>
    </p:spTree>
    <p:extLst>
      <p:ext uri="{BB962C8B-B14F-4D97-AF65-F5344CB8AC3E}">
        <p14:creationId xmlns:p14="http://schemas.microsoft.com/office/powerpoint/2010/main" val="4203059403"/>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Etude V3T</a:t>
            </a:r>
            <a:r>
              <a:rPr lang="fr-FR" b="1" dirty="0" smtClean="0"/>
              <a:t/>
            </a:r>
            <a:br>
              <a:rPr lang="fr-FR" b="1" dirty="0" smtClean="0"/>
            </a:br>
            <a:r>
              <a:rPr lang="fr-FR" i="1" dirty="0" smtClean="0"/>
              <a:t> "VIH : Teste-Toi Toi-même"</a:t>
            </a:r>
            <a:endParaRPr lang="fr-FR" b="1" dirty="0"/>
          </a:p>
        </p:txBody>
      </p:sp>
      <p:sp>
        <p:nvSpPr>
          <p:cNvPr id="3" name="Espace réservé du contenu 2"/>
          <p:cNvSpPr>
            <a:spLocks noGrp="1"/>
          </p:cNvSpPr>
          <p:nvPr>
            <p:ph idx="1"/>
          </p:nvPr>
        </p:nvSpPr>
        <p:spPr/>
        <p:txBody>
          <a:bodyPr>
            <a:noAutofit/>
          </a:bodyPr>
          <a:lstStyle/>
          <a:p>
            <a:r>
              <a:rPr lang="fr-FR" dirty="0" smtClean="0"/>
              <a:t>Objectif principal</a:t>
            </a:r>
          </a:p>
          <a:p>
            <a:pPr>
              <a:buNone/>
            </a:pPr>
            <a:r>
              <a:rPr lang="fr-FR" dirty="0" smtClean="0"/>
              <a:t>	Décrire l'impact de l'autotest sur les pratiques de dépistage de deux populations à haute prévalence du VIH en France : </a:t>
            </a:r>
          </a:p>
          <a:p>
            <a:pPr lvl="1"/>
            <a:r>
              <a:rPr lang="fr-FR" dirty="0" smtClean="0"/>
              <a:t>les </a:t>
            </a:r>
            <a:r>
              <a:rPr lang="fr-FR" dirty="0"/>
              <a:t>h</a:t>
            </a:r>
            <a:r>
              <a:rPr lang="fr-FR" dirty="0" smtClean="0"/>
              <a:t>ommes qui ont des relations sexuelles avec d’autres hommes (HSH)</a:t>
            </a:r>
          </a:p>
          <a:p>
            <a:pPr lvl="1"/>
            <a:r>
              <a:rPr lang="fr-FR" dirty="0" smtClean="0"/>
              <a:t>les personnes originaires d’Afrique sub-saharienne (PASS)</a:t>
            </a:r>
          </a:p>
          <a:p>
            <a:endParaRPr lang="fr-FR" dirty="0" smtClean="0"/>
          </a:p>
          <a:p>
            <a:r>
              <a:rPr lang="fr-FR" dirty="0" smtClean="0"/>
              <a:t>Objectifs secondaires</a:t>
            </a:r>
          </a:p>
          <a:p>
            <a:pPr lvl="1"/>
            <a:r>
              <a:rPr lang="fr-FR" dirty="0" smtClean="0"/>
              <a:t>Caractériser les personnes intéressées et celles qui utilisent l’autotest</a:t>
            </a:r>
          </a:p>
          <a:p>
            <a:pPr lvl="1"/>
            <a:r>
              <a:rPr lang="fr-FR" dirty="0" smtClean="0"/>
              <a:t>Apporter des informations concrètes sur le contexte d’utilisation, les obstacles, difficultés et éléments facilitateurs du processus de dépistage du VIH en autotest</a:t>
            </a:r>
          </a:p>
          <a:p>
            <a:pPr lvl="1"/>
            <a:r>
              <a:rPr lang="fr-FR" dirty="0" smtClean="0"/>
              <a:t>Apporter des informations sur l’accès aux soins en cas de résultat positif</a:t>
            </a:r>
          </a:p>
          <a:p>
            <a:endParaRPr lang="fr-FR" dirty="0" smtClean="0"/>
          </a:p>
          <a:p>
            <a:r>
              <a:rPr lang="fr-FR" dirty="0" smtClean="0"/>
              <a:t>Soutien financier de l’ANRS et de l’</a:t>
            </a:r>
            <a:r>
              <a:rPr lang="fr-FR" dirty="0" err="1" smtClean="0"/>
              <a:t>Inpes</a:t>
            </a:r>
            <a:endParaRPr lang="fr-FR" dirty="0"/>
          </a:p>
        </p:txBody>
      </p:sp>
    </p:spTree>
    <p:extLst>
      <p:ext uri="{BB962C8B-B14F-4D97-AF65-F5344CB8AC3E}">
        <p14:creationId xmlns:p14="http://schemas.microsoft.com/office/powerpoint/2010/main" val="2295536976"/>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588224" y="2780928"/>
            <a:ext cx="2195558" cy="1143000"/>
          </a:xfrm>
        </p:spPr>
        <p:txBody>
          <a:bodyPr/>
          <a:lstStyle/>
          <a:p>
            <a:r>
              <a:rPr lang="fr-FR" dirty="0" smtClean="0"/>
              <a:t>Merci !</a:t>
            </a:r>
            <a:endParaRPr lang="fr-FR" dirty="0"/>
          </a:p>
        </p:txBody>
      </p:sp>
    </p:spTree>
    <p:extLst>
      <p:ext uri="{BB962C8B-B14F-4D97-AF65-F5344CB8AC3E}">
        <p14:creationId xmlns:p14="http://schemas.microsoft.com/office/powerpoint/2010/main" val="338492122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260648"/>
            <a:ext cx="8229600" cy="1143000"/>
          </a:xfrm>
        </p:spPr>
        <p:txBody>
          <a:bodyPr>
            <a:normAutofit/>
          </a:bodyPr>
          <a:lstStyle/>
          <a:p>
            <a:pPr algn="l"/>
            <a:r>
              <a:rPr lang="fr-FR" sz="3200" dirty="0" smtClean="0"/>
              <a:t>L’autotest : un peu d’histoire</a:t>
            </a:r>
            <a:endParaRPr lang="fr-FR" sz="3200" dirty="0"/>
          </a:p>
        </p:txBody>
      </p:sp>
      <p:sp>
        <p:nvSpPr>
          <p:cNvPr id="3" name="Espace réservé du contenu 2"/>
          <p:cNvSpPr>
            <a:spLocks noGrp="1"/>
          </p:cNvSpPr>
          <p:nvPr>
            <p:ph idx="1"/>
          </p:nvPr>
        </p:nvSpPr>
        <p:spPr>
          <a:xfrm>
            <a:off x="457200" y="1268760"/>
            <a:ext cx="8363272" cy="5400600"/>
          </a:xfrm>
        </p:spPr>
        <p:txBody>
          <a:bodyPr>
            <a:normAutofit fontScale="77500" lnSpcReduction="20000"/>
          </a:bodyPr>
          <a:lstStyle/>
          <a:p>
            <a:r>
              <a:rPr lang="fr-FR" dirty="0" smtClean="0"/>
              <a:t>1996</a:t>
            </a:r>
          </a:p>
          <a:p>
            <a:pPr lvl="1"/>
            <a:r>
              <a:rPr lang="fr-FR" dirty="0" smtClean="0"/>
              <a:t>Home-test déjà disponible aux USA dès 1996</a:t>
            </a:r>
          </a:p>
          <a:p>
            <a:pPr lvl="1"/>
            <a:r>
              <a:rPr lang="fr-FR" dirty="0" smtClean="0"/>
              <a:t>Populations à risque aux USA intéressées par l’idée d’un autotest</a:t>
            </a:r>
          </a:p>
          <a:p>
            <a:r>
              <a:rPr lang="fr-FR" dirty="0" smtClean="0"/>
              <a:t>2003-13</a:t>
            </a:r>
          </a:p>
          <a:p>
            <a:pPr lvl="1"/>
            <a:r>
              <a:rPr lang="fr-FR" dirty="0" smtClean="0"/>
              <a:t>Test rapide se généralise</a:t>
            </a:r>
          </a:p>
          <a:p>
            <a:pPr lvl="1"/>
            <a:r>
              <a:rPr lang="fr-FR" dirty="0" smtClean="0"/>
              <a:t>Autotest non autorisé accessible via internet</a:t>
            </a:r>
          </a:p>
          <a:p>
            <a:pPr lvl="1"/>
            <a:r>
              <a:rPr lang="fr-FR" dirty="0" smtClean="0"/>
              <a:t>TROD en milieu communautaire par des acteurs non médicaux</a:t>
            </a:r>
          </a:p>
          <a:p>
            <a:pPr lvl="1"/>
            <a:r>
              <a:rPr lang="fr-FR" dirty="0" smtClean="0"/>
              <a:t>Les études sur l’autotest apparaissent</a:t>
            </a:r>
          </a:p>
          <a:p>
            <a:r>
              <a:rPr lang="fr-FR" dirty="0" smtClean="0"/>
              <a:t>2009</a:t>
            </a:r>
          </a:p>
          <a:p>
            <a:pPr lvl="1"/>
            <a:r>
              <a:rPr lang="fr-FR" dirty="0" err="1" smtClean="0"/>
              <a:t>Webtest</a:t>
            </a:r>
            <a:r>
              <a:rPr lang="fr-FR" dirty="0"/>
              <a:t> </a:t>
            </a:r>
            <a:r>
              <a:rPr lang="fr-FR" dirty="0" smtClean="0"/>
              <a:t>: intérêt flagrant des HSH francophones pour l’autotest</a:t>
            </a:r>
          </a:p>
          <a:p>
            <a:r>
              <a:rPr lang="fr-FR" dirty="0" smtClean="0"/>
              <a:t>2012/13</a:t>
            </a:r>
          </a:p>
          <a:p>
            <a:pPr lvl="1"/>
            <a:r>
              <a:rPr lang="fr-FR" dirty="0" smtClean="0"/>
              <a:t>Autotest oral autorisé aux USA (</a:t>
            </a:r>
            <a:r>
              <a:rPr lang="fr-FR" dirty="0" err="1" smtClean="0"/>
              <a:t>OraQuick</a:t>
            </a:r>
            <a:r>
              <a:rPr lang="fr-FR" dirty="0" smtClean="0"/>
              <a:t>®) juillet 2012, </a:t>
            </a:r>
            <a:br>
              <a:rPr lang="fr-FR" dirty="0" smtClean="0"/>
            </a:br>
            <a:r>
              <a:rPr lang="fr-FR" dirty="0" smtClean="0"/>
              <a:t>mis sur marché octobre 2012 </a:t>
            </a:r>
          </a:p>
          <a:p>
            <a:pPr lvl="1"/>
            <a:r>
              <a:rPr lang="fr-FR" dirty="0"/>
              <a:t>CNS en </a:t>
            </a:r>
            <a:r>
              <a:rPr lang="fr-FR" dirty="0" smtClean="0"/>
              <a:t>faveur</a:t>
            </a:r>
          </a:p>
          <a:p>
            <a:pPr lvl="1"/>
            <a:r>
              <a:rPr lang="fr-FR" dirty="0" smtClean="0"/>
              <a:t>CCNE pas opposé</a:t>
            </a:r>
          </a:p>
          <a:p>
            <a:r>
              <a:rPr lang="fr-FR" dirty="0" smtClean="0"/>
              <a:t>2014</a:t>
            </a:r>
          </a:p>
          <a:p>
            <a:pPr lvl="1"/>
            <a:r>
              <a:rPr lang="fr-FR" dirty="0" smtClean="0"/>
              <a:t>Accord de la Ministre</a:t>
            </a:r>
          </a:p>
          <a:p>
            <a:pPr lvl="1"/>
            <a:r>
              <a:rPr lang="fr-FR" dirty="0" smtClean="0"/>
              <a:t>Etude Delphi Autotest : recommandations des experts</a:t>
            </a:r>
          </a:p>
          <a:p>
            <a:r>
              <a:rPr lang="fr-FR" dirty="0" smtClean="0"/>
              <a:t>2015 </a:t>
            </a:r>
          </a:p>
          <a:p>
            <a:pPr lvl="1"/>
            <a:r>
              <a:rPr lang="fr-FR" dirty="0" smtClean="0"/>
              <a:t>Avril : marquage CE 1</a:t>
            </a:r>
            <a:r>
              <a:rPr lang="fr-FR" baseline="30000" dirty="0" smtClean="0"/>
              <a:t>er</a:t>
            </a:r>
            <a:r>
              <a:rPr lang="fr-FR" dirty="0" smtClean="0"/>
              <a:t> autotest en France</a:t>
            </a:r>
          </a:p>
          <a:p>
            <a:pPr lvl="1"/>
            <a:r>
              <a:rPr lang="fr-FR" dirty="0" smtClean="0"/>
              <a:t>Avril : Autotest sanguin mis sur le marché au Royaume Uni (</a:t>
            </a:r>
            <a:r>
              <a:rPr lang="fr-FR" dirty="0" err="1" smtClean="0"/>
              <a:t>BioSURE</a:t>
            </a:r>
            <a:r>
              <a:rPr lang="fr-FR" dirty="0" smtClean="0"/>
              <a:t>®) </a:t>
            </a:r>
          </a:p>
          <a:p>
            <a:pPr lvl="1"/>
            <a:r>
              <a:rPr lang="fr-FR" dirty="0" smtClean="0"/>
              <a:t>Septembre: mise sur le marché en France</a:t>
            </a:r>
          </a:p>
          <a:p>
            <a:pPr lvl="1"/>
            <a:r>
              <a:rPr lang="fr-FR" dirty="0" smtClean="0"/>
              <a:t>Etude V3T</a:t>
            </a:r>
          </a:p>
        </p:txBody>
      </p:sp>
      <p:pic>
        <p:nvPicPr>
          <p:cNvPr id="4" name="Picture 5"/>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444208" y="188640"/>
            <a:ext cx="2497762" cy="3137888"/>
          </a:xfrm>
          <a:prstGeom prst="rect">
            <a:avLst/>
          </a:prstGeom>
          <a:noFill/>
          <a:ln w="9525">
            <a:solidFill>
              <a:schemeClr val="tx1"/>
            </a:solidFill>
            <a:miter lim="800000"/>
            <a:headEnd/>
            <a:tailEnd/>
          </a:ln>
        </p:spPr>
      </p:pic>
      <p:pic>
        <p:nvPicPr>
          <p:cNvPr id="5" name="Picture 4"/>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444208" y="3501008"/>
            <a:ext cx="2497762" cy="3096344"/>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294731864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a:off x="7042150" y="6243638"/>
            <a:ext cx="1905000" cy="4572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lIns="90000" tIns="46800" rIns="90000" bIns="46800" anchor="b" compatLnSpc="0"/>
          <a:lstStyle/>
          <a:p>
            <a:pPr algn="r">
              <a:defRPr/>
            </a:pPr>
            <a:fld id="{5B126B38-EFC0-4DF3-96B8-2A2EA01758B7}" type="slidenum">
              <a:rPr lang="fr-FR" sz="1200">
                <a:solidFill>
                  <a:prstClr val="black">
                    <a:lumMod val="50000"/>
                    <a:lumOff val="50000"/>
                  </a:prstClr>
                </a:solidFill>
                <a:ea typeface="Arial Unicode MS" pitchFamily="2"/>
                <a:cs typeface="Tahoma" pitchFamily="2"/>
              </a:rPr>
              <a:pPr algn="r">
                <a:defRPr/>
              </a:pPr>
              <a:t>5</a:t>
            </a:fld>
            <a:endParaRPr lang="fr-FR" sz="1200" dirty="0">
              <a:solidFill>
                <a:prstClr val="black">
                  <a:lumMod val="50000"/>
                  <a:lumOff val="50000"/>
                </a:prstClr>
              </a:solidFill>
              <a:ea typeface="Arial Unicode MS" pitchFamily="2"/>
              <a:cs typeface="Tahoma" pitchFamily="2"/>
            </a:endParaRPr>
          </a:p>
        </p:txBody>
      </p:sp>
      <p:sp>
        <p:nvSpPr>
          <p:cNvPr id="3" name="Freeform 2"/>
          <p:cNvSpPr/>
          <p:nvPr/>
        </p:nvSpPr>
        <p:spPr>
          <a:xfrm>
            <a:off x="755576" y="188640"/>
            <a:ext cx="7793037" cy="1174055"/>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anchor="b" compatLnSpc="0"/>
          <a:lstStyle/>
          <a:p>
            <a:pPr>
              <a:defRPr/>
            </a:pPr>
            <a:r>
              <a:rPr lang="fr-FR" sz="2800" dirty="0" smtClean="0">
                <a:solidFill>
                  <a:srgbClr val="000000"/>
                </a:solidFill>
                <a:ea typeface="Arial Unicode MS" pitchFamily="2"/>
                <a:cs typeface="Tahoma" pitchFamily="2"/>
              </a:rPr>
              <a:t>Les </a:t>
            </a:r>
            <a:r>
              <a:rPr lang="fr-FR" sz="2800" dirty="0">
                <a:solidFill>
                  <a:srgbClr val="000000"/>
                </a:solidFill>
                <a:ea typeface="Arial Unicode MS" pitchFamily="2"/>
                <a:cs typeface="Tahoma" pitchFamily="2"/>
              </a:rPr>
              <a:t>tests à domicile, </a:t>
            </a:r>
            <a:r>
              <a:rPr lang="fr-FR" sz="2800" dirty="0" smtClean="0">
                <a:solidFill>
                  <a:srgbClr val="000000"/>
                </a:solidFill>
                <a:ea typeface="Arial Unicode MS" pitchFamily="2"/>
                <a:cs typeface="Tahoma" pitchFamily="2"/>
              </a:rPr>
              <a:t>pas encore </a:t>
            </a:r>
            <a:r>
              <a:rPr lang="fr-FR" sz="2800" dirty="0">
                <a:solidFill>
                  <a:srgbClr val="000000"/>
                </a:solidFill>
                <a:ea typeface="Arial Unicode MS" pitchFamily="2"/>
                <a:cs typeface="Tahoma" pitchFamily="2"/>
              </a:rPr>
              <a:t>autorisés en France, </a:t>
            </a:r>
            <a:br>
              <a:rPr lang="fr-FR" sz="2800" dirty="0">
                <a:solidFill>
                  <a:srgbClr val="000000"/>
                </a:solidFill>
                <a:ea typeface="Arial Unicode MS" pitchFamily="2"/>
                <a:cs typeface="Tahoma" pitchFamily="2"/>
              </a:rPr>
            </a:br>
            <a:r>
              <a:rPr lang="fr-FR" sz="2800" dirty="0" smtClean="0">
                <a:solidFill>
                  <a:srgbClr val="000000"/>
                </a:solidFill>
                <a:ea typeface="Arial Unicode MS" pitchFamily="2"/>
                <a:cs typeface="Tahoma" pitchFamily="2"/>
              </a:rPr>
              <a:t>cependant </a:t>
            </a:r>
            <a:r>
              <a:rPr lang="fr-FR" sz="2800" dirty="0">
                <a:solidFill>
                  <a:srgbClr val="000000"/>
                </a:solidFill>
                <a:ea typeface="Arial Unicode MS" pitchFamily="2"/>
                <a:cs typeface="Tahoma" pitchFamily="2"/>
              </a:rPr>
              <a:t>facilement accessibles sur </a:t>
            </a:r>
            <a:r>
              <a:rPr lang="fr-FR" sz="2800" dirty="0" smtClean="0">
                <a:solidFill>
                  <a:srgbClr val="000000"/>
                </a:solidFill>
                <a:ea typeface="Arial Unicode MS" pitchFamily="2"/>
                <a:cs typeface="Tahoma" pitchFamily="2"/>
              </a:rPr>
              <a:t>internet</a:t>
            </a:r>
            <a:endParaRPr lang="fr-FR" sz="2800" dirty="0">
              <a:solidFill>
                <a:srgbClr val="000000"/>
              </a:solidFill>
              <a:ea typeface="Arial Unicode MS" pitchFamily="2"/>
              <a:cs typeface="Tahoma" pitchFamily="2"/>
            </a:endParaRPr>
          </a:p>
        </p:txBody>
      </p:sp>
      <p:sp>
        <p:nvSpPr>
          <p:cNvPr id="4" name="Freeform 3"/>
          <p:cNvSpPr/>
          <p:nvPr/>
        </p:nvSpPr>
        <p:spPr>
          <a:xfrm>
            <a:off x="1690688" y="1266825"/>
            <a:ext cx="9144000" cy="158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wrap="none" lIns="90000" tIns="46800" rIns="90000" bIns="46800" anchor="ctr" compatLnSpc="0"/>
          <a:lstStyle/>
          <a:p>
            <a:pPr hangingPunct="0">
              <a:defRPr/>
            </a:pPr>
            <a:endParaRPr lang="fr-FR" sz="2400">
              <a:solidFill>
                <a:prstClr val="black"/>
              </a:solidFill>
              <a:latin typeface="Times New Roman" pitchFamily="18"/>
              <a:ea typeface="Arial Unicode MS" pitchFamily="2"/>
              <a:cs typeface="Tahoma" pitchFamily="2"/>
            </a:endParaRPr>
          </a:p>
        </p:txBody>
      </p:sp>
      <p:pic>
        <p:nvPicPr>
          <p:cNvPr id="4101" name="Picture 4"/>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305594" y="1844824"/>
            <a:ext cx="8532812" cy="4414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76066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a:off x="8532440" y="6243638"/>
            <a:ext cx="414710" cy="4572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lIns="90000" tIns="46800" rIns="90000" bIns="46800" anchor="b" compatLnSpc="0"/>
          <a:lstStyle/>
          <a:p>
            <a:pPr algn="r">
              <a:defRPr/>
            </a:pPr>
            <a:fld id="{892B6637-9BDB-48EA-9EA6-A3F504979834}" type="slidenum">
              <a:rPr lang="fr-FR" sz="1200">
                <a:solidFill>
                  <a:prstClr val="black">
                    <a:lumMod val="50000"/>
                    <a:lumOff val="50000"/>
                  </a:prstClr>
                </a:solidFill>
                <a:ea typeface="Arial Unicode MS" pitchFamily="2"/>
                <a:cs typeface="Tahoma" pitchFamily="2"/>
              </a:rPr>
              <a:pPr algn="r">
                <a:defRPr/>
              </a:pPr>
              <a:t>6</a:t>
            </a:fld>
            <a:endParaRPr lang="fr-FR" sz="1200" dirty="0">
              <a:solidFill>
                <a:prstClr val="black">
                  <a:lumMod val="50000"/>
                  <a:lumOff val="50000"/>
                </a:prstClr>
              </a:solidFill>
              <a:ea typeface="Arial Unicode MS" pitchFamily="2"/>
              <a:cs typeface="Tahoma" pitchFamily="2"/>
            </a:endParaRPr>
          </a:p>
        </p:txBody>
      </p:sp>
      <p:sp>
        <p:nvSpPr>
          <p:cNvPr id="3" name="Freeform 2"/>
          <p:cNvSpPr/>
          <p:nvPr/>
        </p:nvSpPr>
        <p:spPr>
          <a:xfrm>
            <a:off x="539552" y="332656"/>
            <a:ext cx="8496944" cy="936104"/>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anchor="b" compatLnSpc="0"/>
          <a:lstStyle/>
          <a:p>
            <a:pPr>
              <a:defRPr/>
            </a:pPr>
            <a:r>
              <a:rPr lang="fr-FR" sz="2800" dirty="0" smtClean="0">
                <a:solidFill>
                  <a:prstClr val="black"/>
                </a:solidFill>
                <a:ea typeface="Arial Unicode MS" pitchFamily="2"/>
                <a:cs typeface="Tahoma" pitchFamily="2"/>
              </a:rPr>
              <a:t>Exemple de tests </a:t>
            </a:r>
            <a:r>
              <a:rPr lang="fr-FR" sz="2800" dirty="0">
                <a:solidFill>
                  <a:prstClr val="black"/>
                </a:solidFill>
                <a:ea typeface="Arial Unicode MS" pitchFamily="2"/>
                <a:cs typeface="Tahoma" pitchFamily="2"/>
              </a:rPr>
              <a:t>à domicile </a:t>
            </a:r>
            <a:r>
              <a:rPr lang="fr-FR" sz="2800" dirty="0" smtClean="0">
                <a:solidFill>
                  <a:prstClr val="black"/>
                </a:solidFill>
                <a:ea typeface="Arial Unicode MS" pitchFamily="2"/>
                <a:cs typeface="Tahoma" pitchFamily="2"/>
              </a:rPr>
              <a:t>non autorisés mais disponibles </a:t>
            </a:r>
            <a:r>
              <a:rPr lang="fr-FR" sz="2800" dirty="0">
                <a:solidFill>
                  <a:prstClr val="black"/>
                </a:solidFill>
                <a:ea typeface="Arial Unicode MS" pitchFamily="2"/>
                <a:cs typeface="Tahoma" pitchFamily="2"/>
              </a:rPr>
              <a:t>sur internet</a:t>
            </a:r>
          </a:p>
        </p:txBody>
      </p:sp>
      <p:sp>
        <p:nvSpPr>
          <p:cNvPr id="6148" name="Freeform 3"/>
          <p:cNvSpPr>
            <a:spLocks noChangeArrowheads="1"/>
          </p:cNvSpPr>
          <p:nvPr/>
        </p:nvSpPr>
        <p:spPr bwMode="auto">
          <a:xfrm>
            <a:off x="304800" y="1412776"/>
            <a:ext cx="8839200" cy="5112568"/>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39775" indent="-282575"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lvl="1" eaLnBrk="1" hangingPunct="1">
              <a:lnSpc>
                <a:spcPct val="90000"/>
              </a:lnSpc>
              <a:spcBef>
                <a:spcPts val="475"/>
              </a:spcBef>
            </a:pPr>
            <a:endParaRPr lang="fr-FR" altLang="fr-FR" sz="1900" b="1" dirty="0">
              <a:solidFill>
                <a:srgbClr val="000000"/>
              </a:solidFill>
              <a:latin typeface="Tahoma" pitchFamily="34" charset="0"/>
            </a:endParaRPr>
          </a:p>
          <a:p>
            <a:pPr lvl="1" eaLnBrk="1" hangingPunct="1">
              <a:lnSpc>
                <a:spcPct val="90000"/>
              </a:lnSpc>
              <a:spcBef>
                <a:spcPts val="375"/>
              </a:spcBef>
            </a:pPr>
            <a:endParaRPr lang="fr-FR" altLang="fr-FR" sz="1500" b="1" dirty="0">
              <a:solidFill>
                <a:srgbClr val="000000"/>
              </a:solidFill>
              <a:latin typeface="Tahoma" pitchFamily="34" charset="0"/>
            </a:endParaRPr>
          </a:p>
          <a:p>
            <a:pPr lvl="1" eaLnBrk="1" hangingPunct="1">
              <a:lnSpc>
                <a:spcPct val="90000"/>
              </a:lnSpc>
              <a:spcBef>
                <a:spcPts val="375"/>
              </a:spcBef>
            </a:pPr>
            <a:endParaRPr lang="fr-FR" altLang="fr-FR" sz="1500" b="1" dirty="0">
              <a:solidFill>
                <a:srgbClr val="000000"/>
              </a:solidFill>
              <a:latin typeface="Tahoma" pitchFamily="34" charset="0"/>
            </a:endParaRPr>
          </a:p>
          <a:p>
            <a:pPr lvl="1" eaLnBrk="1" hangingPunct="1">
              <a:lnSpc>
                <a:spcPct val="90000"/>
              </a:lnSpc>
              <a:spcBef>
                <a:spcPts val="375"/>
              </a:spcBef>
            </a:pPr>
            <a:endParaRPr lang="fr-FR" altLang="fr-FR" sz="1500" b="1" dirty="0">
              <a:solidFill>
                <a:srgbClr val="000000"/>
              </a:solidFill>
              <a:latin typeface="Tahoma" pitchFamily="34" charset="0"/>
            </a:endParaRPr>
          </a:p>
          <a:p>
            <a:pPr lvl="1" eaLnBrk="1" hangingPunct="1">
              <a:lnSpc>
                <a:spcPct val="90000"/>
              </a:lnSpc>
              <a:spcBef>
                <a:spcPts val="375"/>
              </a:spcBef>
            </a:pPr>
            <a:endParaRPr lang="fr-FR" altLang="fr-FR" sz="1500" b="1" dirty="0">
              <a:solidFill>
                <a:srgbClr val="000000"/>
              </a:solidFill>
              <a:latin typeface="Tahoma" pitchFamily="34" charset="0"/>
            </a:endParaRPr>
          </a:p>
          <a:p>
            <a:pPr lvl="1" eaLnBrk="1" hangingPunct="1">
              <a:lnSpc>
                <a:spcPct val="90000"/>
              </a:lnSpc>
              <a:spcBef>
                <a:spcPts val="375"/>
              </a:spcBef>
            </a:pPr>
            <a:endParaRPr lang="fr-FR" altLang="fr-FR" sz="1500" b="1" dirty="0">
              <a:solidFill>
                <a:srgbClr val="000000"/>
              </a:solidFill>
              <a:latin typeface="Tahoma" pitchFamily="34" charset="0"/>
            </a:endParaRPr>
          </a:p>
          <a:p>
            <a:pPr lvl="1" eaLnBrk="1" hangingPunct="1">
              <a:lnSpc>
                <a:spcPct val="90000"/>
              </a:lnSpc>
              <a:spcBef>
                <a:spcPts val="375"/>
              </a:spcBef>
            </a:pPr>
            <a:endParaRPr lang="fr-FR" altLang="fr-FR" sz="1500" b="1" dirty="0">
              <a:solidFill>
                <a:srgbClr val="000000"/>
              </a:solidFill>
              <a:latin typeface="Tahoma" pitchFamily="34" charset="0"/>
            </a:endParaRPr>
          </a:p>
          <a:p>
            <a:pPr lvl="1" eaLnBrk="1" hangingPunct="1">
              <a:lnSpc>
                <a:spcPct val="90000"/>
              </a:lnSpc>
              <a:spcBef>
                <a:spcPts val="375"/>
              </a:spcBef>
            </a:pPr>
            <a:endParaRPr lang="fr-FR" altLang="fr-FR" sz="1500" b="1" dirty="0">
              <a:solidFill>
                <a:srgbClr val="000000"/>
              </a:solidFill>
              <a:latin typeface="Tahoma" pitchFamily="34" charset="0"/>
            </a:endParaRPr>
          </a:p>
          <a:p>
            <a:pPr lvl="1" eaLnBrk="1" hangingPunct="1">
              <a:lnSpc>
                <a:spcPct val="90000"/>
              </a:lnSpc>
              <a:spcBef>
                <a:spcPts val="375"/>
              </a:spcBef>
            </a:pPr>
            <a:endParaRPr lang="fr-FR" altLang="fr-FR" sz="1500" b="1" dirty="0">
              <a:solidFill>
                <a:srgbClr val="000000"/>
              </a:solidFill>
              <a:latin typeface="Tahoma" pitchFamily="34" charset="0"/>
            </a:endParaRPr>
          </a:p>
          <a:p>
            <a:pPr lvl="1" eaLnBrk="1" hangingPunct="1">
              <a:lnSpc>
                <a:spcPct val="90000"/>
              </a:lnSpc>
              <a:spcBef>
                <a:spcPts val="375"/>
              </a:spcBef>
            </a:pPr>
            <a:endParaRPr lang="fr-FR" altLang="fr-FR" sz="1500" b="1" dirty="0">
              <a:solidFill>
                <a:srgbClr val="000000"/>
              </a:solidFill>
              <a:latin typeface="Tahoma" pitchFamily="34" charset="0"/>
            </a:endParaRPr>
          </a:p>
          <a:p>
            <a:pPr lvl="1" eaLnBrk="1" hangingPunct="1">
              <a:lnSpc>
                <a:spcPct val="90000"/>
              </a:lnSpc>
              <a:spcBef>
                <a:spcPts val="375"/>
              </a:spcBef>
              <a:buSzPct val="100000"/>
              <a:buFont typeface="Arial" pitchFamily="34" charset="0"/>
              <a:buChar char="•"/>
            </a:pPr>
            <a:r>
              <a:rPr lang="fr-FR" altLang="fr-FR" sz="1600" b="1" dirty="0" err="1">
                <a:solidFill>
                  <a:srgbClr val="000000"/>
                </a:solidFill>
                <a:latin typeface="Calibri"/>
              </a:rPr>
              <a:t>Packaged</a:t>
            </a:r>
            <a:r>
              <a:rPr lang="fr-FR" altLang="fr-FR" sz="1600" b="1" dirty="0">
                <a:solidFill>
                  <a:srgbClr val="000000"/>
                </a:solidFill>
                <a:latin typeface="Calibri"/>
              </a:rPr>
              <a:t>: </a:t>
            </a:r>
            <a:r>
              <a:rPr lang="fr-FR" altLang="fr-FR" sz="1600" dirty="0">
                <a:solidFill>
                  <a:srgbClr val="000000"/>
                </a:solidFill>
                <a:latin typeface="Calibri"/>
              </a:rPr>
              <a:t>2 Tests/Box</a:t>
            </a:r>
          </a:p>
          <a:p>
            <a:pPr lvl="1" eaLnBrk="1" hangingPunct="1">
              <a:lnSpc>
                <a:spcPct val="90000"/>
              </a:lnSpc>
              <a:spcBef>
                <a:spcPts val="375"/>
              </a:spcBef>
              <a:buSzPct val="100000"/>
              <a:buFont typeface="Arial" pitchFamily="34" charset="0"/>
              <a:buChar char="•"/>
            </a:pPr>
            <a:r>
              <a:rPr lang="fr-FR" altLang="fr-FR" sz="1600" b="1" dirty="0">
                <a:solidFill>
                  <a:srgbClr val="000000"/>
                </a:solidFill>
                <a:latin typeface="Calibri"/>
              </a:rPr>
              <a:t>Time to </a:t>
            </a:r>
            <a:r>
              <a:rPr lang="fr-FR" altLang="fr-FR" sz="1600" b="1" dirty="0" err="1">
                <a:solidFill>
                  <a:srgbClr val="000000"/>
                </a:solidFill>
                <a:latin typeface="Calibri"/>
              </a:rPr>
              <a:t>Result</a:t>
            </a:r>
            <a:r>
              <a:rPr lang="fr-FR" altLang="fr-FR" sz="1600" b="1" dirty="0">
                <a:solidFill>
                  <a:srgbClr val="000000"/>
                </a:solidFill>
                <a:latin typeface="Calibri"/>
              </a:rPr>
              <a:t>: </a:t>
            </a:r>
            <a:r>
              <a:rPr lang="fr-FR" altLang="fr-FR" sz="1600" dirty="0">
                <a:solidFill>
                  <a:srgbClr val="000000"/>
                </a:solidFill>
                <a:latin typeface="Calibri"/>
              </a:rPr>
              <a:t>5 Minutes, or </a:t>
            </a:r>
            <a:r>
              <a:rPr lang="fr-FR" altLang="fr-FR" sz="1600" dirty="0" err="1">
                <a:solidFill>
                  <a:srgbClr val="000000"/>
                </a:solidFill>
                <a:latin typeface="Calibri"/>
              </a:rPr>
              <a:t>less</a:t>
            </a:r>
            <a:endParaRPr lang="fr-FR" altLang="fr-FR" sz="1600" dirty="0">
              <a:solidFill>
                <a:srgbClr val="000000"/>
              </a:solidFill>
              <a:latin typeface="Calibri"/>
            </a:endParaRPr>
          </a:p>
          <a:p>
            <a:pPr lvl="1" eaLnBrk="1" hangingPunct="1">
              <a:lnSpc>
                <a:spcPct val="90000"/>
              </a:lnSpc>
              <a:spcBef>
                <a:spcPts val="375"/>
              </a:spcBef>
              <a:buSzPct val="100000"/>
              <a:buFont typeface="Arial" pitchFamily="34" charset="0"/>
              <a:buChar char="•"/>
            </a:pPr>
            <a:r>
              <a:rPr lang="fr-FR" altLang="fr-FR" sz="1600" b="1" dirty="0" err="1">
                <a:solidFill>
                  <a:srgbClr val="000000"/>
                </a:solidFill>
                <a:latin typeface="Calibri"/>
              </a:rPr>
              <a:t>Procedure</a:t>
            </a:r>
            <a:r>
              <a:rPr lang="fr-FR" altLang="fr-FR" sz="1600" b="1" dirty="0">
                <a:solidFill>
                  <a:srgbClr val="000000"/>
                </a:solidFill>
                <a:latin typeface="Calibri"/>
              </a:rPr>
              <a:t>: </a:t>
            </a:r>
            <a:r>
              <a:rPr lang="fr-FR" altLang="fr-FR" sz="1600" dirty="0">
                <a:solidFill>
                  <a:srgbClr val="000000"/>
                </a:solidFill>
                <a:latin typeface="Calibri"/>
              </a:rPr>
              <a:t>Simple</a:t>
            </a:r>
          </a:p>
          <a:p>
            <a:pPr lvl="1" eaLnBrk="1" hangingPunct="1">
              <a:lnSpc>
                <a:spcPct val="90000"/>
              </a:lnSpc>
              <a:spcBef>
                <a:spcPts val="375"/>
              </a:spcBef>
              <a:buSzPct val="100000"/>
              <a:buFont typeface="Arial" pitchFamily="34" charset="0"/>
              <a:buChar char="•"/>
            </a:pPr>
            <a:r>
              <a:rPr lang="fr-FR" altLang="fr-FR" sz="1600" b="1" dirty="0" err="1">
                <a:solidFill>
                  <a:srgbClr val="000000"/>
                </a:solidFill>
                <a:latin typeface="Calibri"/>
              </a:rPr>
              <a:t>Specimen</a:t>
            </a:r>
            <a:r>
              <a:rPr lang="fr-FR" altLang="fr-FR" sz="1600" b="1" dirty="0">
                <a:solidFill>
                  <a:srgbClr val="000000"/>
                </a:solidFill>
                <a:latin typeface="Calibri"/>
              </a:rPr>
              <a:t> Type: </a:t>
            </a:r>
            <a:r>
              <a:rPr lang="fr-FR" altLang="fr-FR" sz="1600" dirty="0" err="1">
                <a:solidFill>
                  <a:srgbClr val="000000"/>
                </a:solidFill>
                <a:latin typeface="Calibri"/>
              </a:rPr>
              <a:t>Whole</a:t>
            </a:r>
            <a:r>
              <a:rPr lang="fr-FR" altLang="fr-FR" sz="1600" dirty="0">
                <a:solidFill>
                  <a:srgbClr val="000000"/>
                </a:solidFill>
                <a:latin typeface="Calibri"/>
              </a:rPr>
              <a:t> Blood, </a:t>
            </a:r>
            <a:r>
              <a:rPr lang="fr-FR" altLang="fr-FR" sz="1600" dirty="0" err="1">
                <a:solidFill>
                  <a:srgbClr val="000000"/>
                </a:solidFill>
                <a:latin typeface="Calibri"/>
              </a:rPr>
              <a:t>Serum</a:t>
            </a:r>
            <a:r>
              <a:rPr lang="fr-FR" altLang="fr-FR" sz="1600" dirty="0">
                <a:solidFill>
                  <a:srgbClr val="000000"/>
                </a:solidFill>
                <a:latin typeface="Calibri"/>
              </a:rPr>
              <a:t> or Plasma</a:t>
            </a:r>
          </a:p>
          <a:p>
            <a:pPr lvl="1" eaLnBrk="1" hangingPunct="1">
              <a:lnSpc>
                <a:spcPct val="90000"/>
              </a:lnSpc>
              <a:spcBef>
                <a:spcPts val="375"/>
              </a:spcBef>
              <a:buSzPct val="100000"/>
              <a:buFont typeface="Arial" pitchFamily="34" charset="0"/>
              <a:buChar char="•"/>
            </a:pPr>
            <a:r>
              <a:rPr lang="fr-FR" altLang="fr-FR" sz="1600" b="1" dirty="0" err="1">
                <a:solidFill>
                  <a:srgbClr val="000000"/>
                </a:solidFill>
                <a:latin typeface="Calibri"/>
              </a:rPr>
              <a:t>Screen</a:t>
            </a:r>
            <a:r>
              <a:rPr lang="fr-FR" altLang="fr-FR" sz="1600" b="1" dirty="0">
                <a:solidFill>
                  <a:srgbClr val="000000"/>
                </a:solidFill>
                <a:latin typeface="Calibri"/>
              </a:rPr>
              <a:t> For: </a:t>
            </a:r>
            <a:r>
              <a:rPr lang="fr-FR" altLang="fr-FR" sz="1600" dirty="0" err="1">
                <a:solidFill>
                  <a:srgbClr val="000000"/>
                </a:solidFill>
                <a:latin typeface="Calibri"/>
              </a:rPr>
              <a:t>Human</a:t>
            </a:r>
            <a:r>
              <a:rPr lang="fr-FR" altLang="fr-FR" sz="1600" dirty="0">
                <a:solidFill>
                  <a:srgbClr val="000000"/>
                </a:solidFill>
                <a:latin typeface="Calibri"/>
              </a:rPr>
              <a:t> </a:t>
            </a:r>
            <a:r>
              <a:rPr lang="fr-FR" altLang="fr-FR" sz="1600" dirty="0" err="1">
                <a:solidFill>
                  <a:srgbClr val="000000"/>
                </a:solidFill>
                <a:latin typeface="Calibri"/>
              </a:rPr>
              <a:t>Immunodeficiency</a:t>
            </a:r>
            <a:r>
              <a:rPr lang="fr-FR" altLang="fr-FR" sz="1600" dirty="0">
                <a:solidFill>
                  <a:srgbClr val="000000"/>
                </a:solidFill>
                <a:latin typeface="Calibri"/>
              </a:rPr>
              <a:t> Virus</a:t>
            </a:r>
          </a:p>
          <a:p>
            <a:pPr lvl="1" eaLnBrk="1" hangingPunct="1">
              <a:lnSpc>
                <a:spcPct val="90000"/>
              </a:lnSpc>
              <a:spcBef>
                <a:spcPts val="375"/>
              </a:spcBef>
              <a:buSzPct val="100000"/>
              <a:buFont typeface="Arial" pitchFamily="34" charset="0"/>
              <a:buChar char="•"/>
            </a:pPr>
            <a:r>
              <a:rPr lang="fr-FR" altLang="fr-FR" sz="1600" b="1" dirty="0">
                <a:solidFill>
                  <a:srgbClr val="000000"/>
                </a:solidFill>
                <a:latin typeface="Calibri"/>
              </a:rPr>
              <a:t>Storage: </a:t>
            </a:r>
            <a:r>
              <a:rPr lang="fr-FR" altLang="fr-FR" sz="1600" dirty="0">
                <a:solidFill>
                  <a:srgbClr val="000000"/>
                </a:solidFill>
                <a:latin typeface="Calibri"/>
              </a:rPr>
              <a:t>18 </a:t>
            </a:r>
            <a:r>
              <a:rPr lang="fr-FR" altLang="fr-FR" sz="1600" dirty="0" err="1">
                <a:solidFill>
                  <a:srgbClr val="000000"/>
                </a:solidFill>
                <a:latin typeface="Calibri"/>
              </a:rPr>
              <a:t>months</a:t>
            </a:r>
            <a:r>
              <a:rPr lang="fr-FR" altLang="fr-FR" sz="1600" dirty="0">
                <a:solidFill>
                  <a:srgbClr val="000000"/>
                </a:solidFill>
                <a:latin typeface="Calibri"/>
              </a:rPr>
              <a:t>, </a:t>
            </a:r>
            <a:r>
              <a:rPr lang="fr-FR" altLang="fr-FR" sz="1600" dirty="0" err="1">
                <a:solidFill>
                  <a:srgbClr val="000000"/>
                </a:solidFill>
                <a:latin typeface="Calibri"/>
              </a:rPr>
              <a:t>at</a:t>
            </a:r>
            <a:r>
              <a:rPr lang="fr-FR" altLang="fr-FR" sz="1600" dirty="0">
                <a:solidFill>
                  <a:srgbClr val="000000"/>
                </a:solidFill>
                <a:latin typeface="Calibri"/>
              </a:rPr>
              <a:t> room </a:t>
            </a:r>
            <a:r>
              <a:rPr lang="fr-FR" altLang="fr-FR" sz="1600" dirty="0" err="1">
                <a:solidFill>
                  <a:srgbClr val="000000"/>
                </a:solidFill>
                <a:latin typeface="Calibri"/>
              </a:rPr>
              <a:t>temperature</a:t>
            </a:r>
            <a:r>
              <a:rPr lang="fr-FR" altLang="fr-FR" sz="1600" dirty="0">
                <a:solidFill>
                  <a:srgbClr val="000000"/>
                </a:solidFill>
                <a:latin typeface="Calibri"/>
              </a:rPr>
              <a:t> 15-30°C (59-86°F)</a:t>
            </a:r>
          </a:p>
          <a:p>
            <a:pPr lvl="1" eaLnBrk="1" hangingPunct="1">
              <a:lnSpc>
                <a:spcPct val="90000"/>
              </a:lnSpc>
              <a:spcBef>
                <a:spcPts val="375"/>
              </a:spcBef>
              <a:buSzPct val="100000"/>
              <a:buFont typeface="Arial" pitchFamily="34" charset="0"/>
              <a:buChar char="•"/>
            </a:pPr>
            <a:r>
              <a:rPr lang="fr-FR" altLang="fr-FR" sz="1600" b="1" dirty="0" err="1">
                <a:solidFill>
                  <a:srgbClr val="000000"/>
                </a:solidFill>
                <a:latin typeface="Calibri"/>
              </a:rPr>
              <a:t>Method</a:t>
            </a:r>
            <a:r>
              <a:rPr lang="fr-FR" altLang="fr-FR" sz="1600" b="1" dirty="0">
                <a:solidFill>
                  <a:srgbClr val="000000"/>
                </a:solidFill>
                <a:latin typeface="Calibri"/>
              </a:rPr>
              <a:t>: </a:t>
            </a:r>
            <a:r>
              <a:rPr lang="fr-FR" altLang="fr-FR" sz="1600" dirty="0">
                <a:solidFill>
                  <a:srgbClr val="000000"/>
                </a:solidFill>
                <a:latin typeface="Calibri"/>
              </a:rPr>
              <a:t>Micro </a:t>
            </a:r>
            <a:r>
              <a:rPr lang="fr-FR" altLang="fr-FR" sz="1600" dirty="0" err="1">
                <a:solidFill>
                  <a:srgbClr val="000000"/>
                </a:solidFill>
                <a:latin typeface="Calibri"/>
              </a:rPr>
              <a:t>Lateral</a:t>
            </a:r>
            <a:r>
              <a:rPr lang="fr-FR" altLang="fr-FR" sz="1600" dirty="0">
                <a:solidFill>
                  <a:srgbClr val="000000"/>
                </a:solidFill>
                <a:latin typeface="Calibri"/>
              </a:rPr>
              <a:t> Flow</a:t>
            </a:r>
          </a:p>
          <a:p>
            <a:pPr lvl="1" eaLnBrk="1" hangingPunct="1">
              <a:lnSpc>
                <a:spcPct val="90000"/>
              </a:lnSpc>
              <a:spcBef>
                <a:spcPts val="375"/>
              </a:spcBef>
              <a:buSzPct val="100000"/>
              <a:buFont typeface="Arial" pitchFamily="34" charset="0"/>
              <a:buChar char="•"/>
            </a:pPr>
            <a:r>
              <a:rPr lang="fr-FR" altLang="fr-FR" sz="1600" b="1" dirty="0" err="1">
                <a:solidFill>
                  <a:srgbClr val="000000"/>
                </a:solidFill>
                <a:latin typeface="Calibri"/>
              </a:rPr>
              <a:t>Specificity</a:t>
            </a:r>
            <a:r>
              <a:rPr lang="fr-FR" altLang="fr-FR" sz="1600" b="1" dirty="0">
                <a:solidFill>
                  <a:srgbClr val="000000"/>
                </a:solidFill>
                <a:latin typeface="Calibri"/>
              </a:rPr>
              <a:t>: </a:t>
            </a:r>
            <a:r>
              <a:rPr lang="fr-FR" altLang="fr-FR" sz="1600" dirty="0">
                <a:solidFill>
                  <a:srgbClr val="000000"/>
                </a:solidFill>
                <a:latin typeface="Calibri"/>
              </a:rPr>
              <a:t>100% (</a:t>
            </a:r>
            <a:r>
              <a:rPr lang="fr-FR" altLang="fr-FR" sz="1600" dirty="0" err="1">
                <a:solidFill>
                  <a:srgbClr val="000000"/>
                </a:solidFill>
                <a:latin typeface="Calibri"/>
              </a:rPr>
              <a:t>overall</a:t>
            </a:r>
            <a:r>
              <a:rPr lang="fr-FR" altLang="fr-FR" sz="1600" dirty="0">
                <a:solidFill>
                  <a:srgbClr val="000000"/>
                </a:solidFill>
                <a:latin typeface="Calibri"/>
              </a:rPr>
              <a:t>)</a:t>
            </a:r>
          </a:p>
          <a:p>
            <a:pPr lvl="1" eaLnBrk="1" hangingPunct="1">
              <a:lnSpc>
                <a:spcPct val="90000"/>
              </a:lnSpc>
              <a:spcBef>
                <a:spcPts val="375"/>
              </a:spcBef>
              <a:buSzPct val="100000"/>
              <a:buFont typeface="Arial" pitchFamily="34" charset="0"/>
              <a:buChar char="•"/>
            </a:pPr>
            <a:r>
              <a:rPr lang="fr-FR" altLang="fr-FR" sz="1600" b="1" dirty="0" err="1">
                <a:solidFill>
                  <a:srgbClr val="000000"/>
                </a:solidFill>
                <a:latin typeface="Calibri"/>
              </a:rPr>
              <a:t>Sensitivity</a:t>
            </a:r>
            <a:r>
              <a:rPr lang="fr-FR" altLang="fr-FR" sz="1600" b="1" dirty="0">
                <a:solidFill>
                  <a:srgbClr val="000000"/>
                </a:solidFill>
                <a:latin typeface="Calibri"/>
              </a:rPr>
              <a:t>: </a:t>
            </a:r>
            <a:r>
              <a:rPr lang="fr-FR" altLang="fr-FR" sz="1600" dirty="0">
                <a:solidFill>
                  <a:srgbClr val="000000"/>
                </a:solidFill>
                <a:latin typeface="Calibri"/>
              </a:rPr>
              <a:t>99% (</a:t>
            </a:r>
            <a:r>
              <a:rPr lang="fr-FR" altLang="fr-FR" sz="1600" dirty="0" err="1">
                <a:solidFill>
                  <a:srgbClr val="000000"/>
                </a:solidFill>
                <a:latin typeface="Calibri"/>
              </a:rPr>
              <a:t>overall</a:t>
            </a:r>
            <a:r>
              <a:rPr lang="fr-FR" altLang="fr-FR" sz="1600" dirty="0">
                <a:solidFill>
                  <a:srgbClr val="000000"/>
                </a:solidFill>
                <a:latin typeface="Calibri"/>
              </a:rPr>
              <a:t>)</a:t>
            </a:r>
          </a:p>
        </p:txBody>
      </p:sp>
      <p:pic>
        <p:nvPicPr>
          <p:cNvPr id="6149" name="Picture 4"/>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899592" y="1628775"/>
            <a:ext cx="4104208"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5"/>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bwMode="auto">
          <a:xfrm>
            <a:off x="5153025" y="2997200"/>
            <a:ext cx="399097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6"/>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bwMode="auto">
          <a:xfrm>
            <a:off x="5292725" y="1700213"/>
            <a:ext cx="3240088"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92677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Et ce matin même, le 10 sept 2015…</a:t>
            </a:r>
            <a:endParaRPr lang="fr-FR" dirty="0"/>
          </a:p>
        </p:txBody>
      </p:sp>
      <p:sp>
        <p:nvSpPr>
          <p:cNvPr id="3" name="Espace réservé du contenu 2"/>
          <p:cNvSpPr>
            <a:spLocks noGrp="1"/>
          </p:cNvSpPr>
          <p:nvPr>
            <p:ph idx="1"/>
          </p:nvPr>
        </p:nvSpPr>
        <p:spPr>
          <a:xfrm>
            <a:off x="457200" y="1124744"/>
            <a:ext cx="8229600" cy="5040560"/>
          </a:xfrm>
        </p:spPr>
        <p:txBody>
          <a:bodyPr>
            <a:normAutofit fontScale="92500" lnSpcReduction="20000"/>
          </a:bodyPr>
          <a:lstStyle/>
          <a:p>
            <a:pPr marL="0" indent="0">
              <a:buNone/>
            </a:pPr>
            <a:endParaRPr lang="fr-FR" dirty="0" smtClean="0"/>
          </a:p>
          <a:p>
            <a:r>
              <a:rPr lang="fr-FR" b="1" dirty="0">
                <a:hlinkClick r:id="rId3"/>
              </a:rPr>
              <a:t>Tests </a:t>
            </a:r>
            <a:r>
              <a:rPr lang="fr-FR" b="1" dirty="0" err="1">
                <a:hlinkClick r:id="rId3"/>
              </a:rPr>
              <a:t>Vih</a:t>
            </a:r>
            <a:r>
              <a:rPr lang="fr-FR" b="1" dirty="0">
                <a:hlinkClick r:id="rId3"/>
              </a:rPr>
              <a:t> à Domicile - Commander En Ligne</a:t>
            </a:r>
            <a:endParaRPr lang="fr-FR" b="1" dirty="0"/>
          </a:p>
          <a:p>
            <a:pPr marL="0" indent="0">
              <a:buNone/>
            </a:pPr>
            <a:r>
              <a:rPr lang="fr-FR" dirty="0" smtClean="0"/>
              <a:t>	www.testduhiv.com </a:t>
            </a:r>
            <a:endParaRPr lang="fr-FR" dirty="0"/>
          </a:p>
          <a:p>
            <a:pPr marL="0" indent="0">
              <a:buNone/>
            </a:pPr>
            <a:r>
              <a:rPr lang="fr-FR" dirty="0" smtClean="0"/>
              <a:t>	Tests </a:t>
            </a:r>
            <a:r>
              <a:rPr lang="fr-FR" dirty="0"/>
              <a:t>VIH à domicile - Commander en </a:t>
            </a:r>
            <a:r>
              <a:rPr lang="fr-FR" dirty="0" smtClean="0"/>
              <a:t>ligne. </a:t>
            </a:r>
            <a:r>
              <a:rPr lang="fr-FR" dirty="0"/>
              <a:t>Nous offrons des tests VIH de </a:t>
            </a:r>
            <a:r>
              <a:rPr lang="fr-FR" dirty="0" smtClean="0"/>
              <a:t>	qualité </a:t>
            </a:r>
            <a:r>
              <a:rPr lang="fr-FR" dirty="0"/>
              <a:t>supérieure</a:t>
            </a:r>
            <a:r>
              <a:rPr lang="fr-FR" dirty="0" smtClean="0"/>
              <a:t>.</a:t>
            </a:r>
            <a:endParaRPr lang="fr-FR" dirty="0"/>
          </a:p>
          <a:p>
            <a:endParaRPr lang="fr-FR" dirty="0" smtClean="0"/>
          </a:p>
          <a:p>
            <a:r>
              <a:rPr lang="fr-FR" b="1" dirty="0">
                <a:hlinkClick r:id="rId4"/>
              </a:rPr>
              <a:t>Test </a:t>
            </a:r>
            <a:r>
              <a:rPr lang="fr-FR" b="1" dirty="0" err="1">
                <a:hlinkClick r:id="rId4"/>
              </a:rPr>
              <a:t>Depistage</a:t>
            </a:r>
            <a:r>
              <a:rPr lang="fr-FR" b="1" dirty="0">
                <a:hlinkClick r:id="rId4"/>
              </a:rPr>
              <a:t> </a:t>
            </a:r>
            <a:r>
              <a:rPr lang="fr-FR" b="1" dirty="0" err="1">
                <a:hlinkClick r:id="rId4"/>
              </a:rPr>
              <a:t>Vih</a:t>
            </a:r>
            <a:r>
              <a:rPr lang="fr-FR" b="1" dirty="0">
                <a:hlinkClick r:id="rId4"/>
              </a:rPr>
              <a:t> : Kit De Dépistage Rapide Du </a:t>
            </a:r>
            <a:r>
              <a:rPr lang="fr-FR" b="1" dirty="0" err="1">
                <a:hlinkClick r:id="rId4"/>
              </a:rPr>
              <a:t>Vih</a:t>
            </a:r>
            <a:endParaRPr lang="fr-FR" b="1" dirty="0"/>
          </a:p>
          <a:p>
            <a:pPr marL="0" indent="0">
              <a:buNone/>
            </a:pPr>
            <a:r>
              <a:rPr lang="fr-FR" dirty="0" smtClean="0"/>
              <a:t>	www.testvihrapide.com/3-tests-depistage-vih </a:t>
            </a:r>
            <a:endParaRPr lang="fr-FR" dirty="0"/>
          </a:p>
          <a:p>
            <a:pPr marL="0" indent="0">
              <a:buNone/>
            </a:pPr>
            <a:r>
              <a:rPr lang="fr-FR" dirty="0" smtClean="0"/>
              <a:t>	2 </a:t>
            </a:r>
            <a:r>
              <a:rPr lang="fr-FR" dirty="0"/>
              <a:t>Tests VIH 2 kits de dépistage rapide </a:t>
            </a:r>
            <a:r>
              <a:rPr lang="fr-FR" dirty="0" err="1"/>
              <a:t>iCARE</a:t>
            </a:r>
            <a:r>
              <a:rPr lang="fr-FR" dirty="0"/>
              <a:t> VIH 1&amp;2 Certifié </a:t>
            </a:r>
            <a:r>
              <a:rPr lang="fr-FR" dirty="0" smtClean="0"/>
              <a:t>USAID. Utilisé 	dans </a:t>
            </a:r>
            <a:r>
              <a:rPr lang="fr-FR" dirty="0"/>
              <a:t>les cliniques du monde </a:t>
            </a:r>
            <a:r>
              <a:rPr lang="fr-FR" dirty="0" smtClean="0"/>
              <a:t>entier. </a:t>
            </a:r>
            <a:r>
              <a:rPr lang="fr-FR" dirty="0"/>
              <a:t>Extrême précision Facile </a:t>
            </a:r>
            <a:r>
              <a:rPr lang="fr-FR" dirty="0" smtClean="0"/>
              <a:t>d’utilisation </a:t>
            </a:r>
            <a:r>
              <a:rPr lang="fr-FR" dirty="0"/>
              <a:t>... </a:t>
            </a:r>
            <a:endParaRPr lang="fr-FR" dirty="0" smtClean="0"/>
          </a:p>
          <a:p>
            <a:pPr marL="0" indent="0">
              <a:buNone/>
            </a:pPr>
            <a:endParaRPr lang="fr-FR" dirty="0"/>
          </a:p>
          <a:p>
            <a:r>
              <a:rPr lang="fr-FR" b="1" dirty="0" err="1">
                <a:hlinkClick r:id="rId5"/>
              </a:rPr>
              <a:t>Auto-tests</a:t>
            </a:r>
            <a:r>
              <a:rPr lang="fr-FR" b="1" dirty="0">
                <a:hlinkClick r:id="rId5"/>
              </a:rPr>
              <a:t> </a:t>
            </a:r>
            <a:r>
              <a:rPr lang="fr-FR" b="1" dirty="0" err="1">
                <a:hlinkClick r:id="rId5"/>
              </a:rPr>
              <a:t>Vih</a:t>
            </a:r>
            <a:endParaRPr lang="fr-FR" b="1" dirty="0"/>
          </a:p>
          <a:p>
            <a:pPr marL="0" indent="0">
              <a:buNone/>
            </a:pPr>
            <a:r>
              <a:rPr lang="fr-FR" dirty="0" smtClean="0"/>
              <a:t>	www.auto-test-vih.com </a:t>
            </a:r>
            <a:endParaRPr lang="fr-FR" dirty="0"/>
          </a:p>
          <a:p>
            <a:pPr marL="0" indent="0">
              <a:buNone/>
            </a:pPr>
            <a:r>
              <a:rPr lang="fr-FR" dirty="0"/>
              <a:t>	</a:t>
            </a:r>
            <a:r>
              <a:rPr lang="fr-FR" dirty="0" smtClean="0"/>
              <a:t>Cette </a:t>
            </a:r>
            <a:r>
              <a:rPr lang="fr-FR" dirty="0"/>
              <a:t>société vend des </a:t>
            </a:r>
            <a:r>
              <a:rPr lang="fr-FR" dirty="0" err="1"/>
              <a:t>auto-tests</a:t>
            </a:r>
            <a:r>
              <a:rPr lang="fr-FR" dirty="0"/>
              <a:t> VIH. Ceux-ci sont de haute qualité et </a:t>
            </a:r>
            <a:r>
              <a:rPr lang="fr-FR" dirty="0" smtClean="0"/>
              <a:t>certifié 	CE</a:t>
            </a:r>
            <a:r>
              <a:rPr lang="fr-FR" dirty="0"/>
              <a:t>. Vous pouvez commander les </a:t>
            </a:r>
            <a:r>
              <a:rPr lang="fr-FR" dirty="0" err="1"/>
              <a:t>auto-tests</a:t>
            </a:r>
            <a:r>
              <a:rPr lang="fr-FR" dirty="0"/>
              <a:t> VIH ici, la livraison </a:t>
            </a:r>
            <a:r>
              <a:rPr lang="fr-FR" dirty="0" smtClean="0"/>
              <a:t>	est </a:t>
            </a:r>
            <a:r>
              <a:rPr lang="fr-FR" dirty="0"/>
              <a:t>rapide et ... </a:t>
            </a:r>
            <a:endParaRPr lang="fr-FR" dirty="0" smtClean="0"/>
          </a:p>
          <a:p>
            <a:pPr marL="0" indent="0">
              <a:buNone/>
            </a:pPr>
            <a:r>
              <a:rPr lang="fr-FR" dirty="0" smtClean="0"/>
              <a:t>	</a:t>
            </a:r>
            <a:r>
              <a:rPr lang="fr-FR" sz="1400" dirty="0" smtClean="0"/>
              <a:t>Copyright </a:t>
            </a:r>
            <a:r>
              <a:rPr lang="fr-FR" sz="1400" dirty="0" err="1">
                <a:hlinkClick r:id="rId5"/>
              </a:rPr>
              <a:t>Auto-tests</a:t>
            </a:r>
            <a:r>
              <a:rPr lang="fr-FR" sz="1400" dirty="0">
                <a:hlinkClick r:id="rId5"/>
              </a:rPr>
              <a:t> VIH</a:t>
            </a:r>
            <a:r>
              <a:rPr lang="fr-FR" sz="1400" dirty="0"/>
              <a:t> 2015</a:t>
            </a:r>
          </a:p>
          <a:p>
            <a:pPr marL="0" indent="0">
              <a:buNone/>
            </a:pPr>
            <a:r>
              <a:rPr lang="fr-FR" sz="1400" dirty="0" smtClean="0">
                <a:hlinkClick r:id="rId6"/>
              </a:rPr>
              <a:t>	FUTURE </a:t>
            </a:r>
            <a:r>
              <a:rPr lang="fr-FR" sz="1400" dirty="0">
                <a:hlinkClick r:id="rId6"/>
              </a:rPr>
              <a:t>VENTURES FRANCE © 2014 | 7 Avenue Didier Daurat, 31700 Toulouse </a:t>
            </a:r>
            <a:endParaRPr lang="fr-FR" sz="1400" dirty="0"/>
          </a:p>
          <a:p>
            <a:pPr marL="0" indent="0">
              <a:buNone/>
            </a:pPr>
            <a:endParaRPr lang="fr-FR" dirty="0"/>
          </a:p>
          <a:p>
            <a:endParaRPr lang="fr-FR" dirty="0" smtClean="0"/>
          </a:p>
          <a:p>
            <a:endParaRPr lang="fr-FR" dirty="0" smtClean="0"/>
          </a:p>
          <a:p>
            <a:endParaRPr lang="fr-FR" dirty="0" smtClean="0"/>
          </a:p>
          <a:p>
            <a:endParaRPr lang="fr-FR" dirty="0"/>
          </a:p>
        </p:txBody>
      </p:sp>
      <p:pic>
        <p:nvPicPr>
          <p:cNvPr id="1026" name="Picture 2"/>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4495800" y="3352800"/>
            <a:ext cx="152400" cy="15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4967960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re 1"/>
          <p:cNvSpPr>
            <a:spLocks noGrp="1"/>
          </p:cNvSpPr>
          <p:nvPr>
            <p:ph type="title"/>
          </p:nvPr>
        </p:nvSpPr>
        <p:spPr>
          <a:xfrm>
            <a:off x="611188" y="404813"/>
            <a:ext cx="7921625" cy="1079500"/>
          </a:xfrm>
        </p:spPr>
        <p:txBody>
          <a:bodyPr/>
          <a:lstStyle/>
          <a:p>
            <a:pPr eaLnBrk="1" hangingPunct="1"/>
            <a:r>
              <a:rPr lang="fr-FR" smtClean="0">
                <a:cs typeface="Arial" charset="0"/>
              </a:rPr>
              <a:t>Avis CNS et CCNE</a:t>
            </a:r>
            <a:endParaRPr lang="fr-FR" smtClean="0"/>
          </a:p>
        </p:txBody>
      </p:sp>
      <p:sp>
        <p:nvSpPr>
          <p:cNvPr id="3" name="Espace réservé du contenu 2"/>
          <p:cNvSpPr>
            <a:spLocks noGrp="1"/>
          </p:cNvSpPr>
          <p:nvPr>
            <p:ph idx="1"/>
          </p:nvPr>
        </p:nvSpPr>
        <p:spPr>
          <a:xfrm>
            <a:off x="395288" y="1484313"/>
            <a:ext cx="6985000" cy="5040312"/>
          </a:xfrm>
        </p:spPr>
        <p:txBody>
          <a:bodyPr>
            <a:noAutofit/>
          </a:bodyPr>
          <a:lstStyle/>
          <a:p>
            <a:pPr eaLnBrk="1" hangingPunct="1">
              <a:spcBef>
                <a:spcPts val="600"/>
              </a:spcBef>
              <a:defRPr/>
            </a:pPr>
            <a:r>
              <a:rPr lang="fr-FR" dirty="0" err="1"/>
              <a:t>Déc</a:t>
            </a:r>
            <a:r>
              <a:rPr lang="fr-FR" dirty="0"/>
              <a:t> 2012: Avis favorable du conseil national du </a:t>
            </a:r>
            <a:r>
              <a:rPr lang="fr-FR" dirty="0" smtClean="0"/>
              <a:t>sida. Recommandations:</a:t>
            </a:r>
            <a:endParaRPr lang="fr-FR" dirty="0"/>
          </a:p>
          <a:p>
            <a:pPr marL="725488" lvl="1" indent="-342900" eaLnBrk="1" hangingPunct="1">
              <a:spcBef>
                <a:spcPts val="600"/>
              </a:spcBef>
              <a:buFont typeface="Arial" panose="020B0604020202020204" pitchFamily="34" charset="0"/>
              <a:buChar char="─"/>
              <a:defRPr/>
            </a:pPr>
            <a:r>
              <a:rPr lang="fr-FR" altLang="fr-FR" dirty="0" smtClean="0"/>
              <a:t>L’autotest : un dispositif complémentaire </a:t>
            </a:r>
            <a:r>
              <a:rPr lang="fr-FR" altLang="fr-FR" dirty="0"/>
              <a:t>à l’offre </a:t>
            </a:r>
            <a:endParaRPr lang="fr-FR" altLang="fr-FR" dirty="0" smtClean="0"/>
          </a:p>
          <a:p>
            <a:pPr marL="720725" lvl="1" indent="0" eaLnBrk="1" hangingPunct="1">
              <a:spcBef>
                <a:spcPts val="0"/>
              </a:spcBef>
              <a:buFontTx/>
              <a:buNone/>
              <a:defRPr/>
            </a:pPr>
            <a:r>
              <a:rPr lang="fr-FR" altLang="fr-FR" dirty="0" smtClean="0"/>
              <a:t>existante</a:t>
            </a:r>
            <a:endParaRPr lang="fr-FR" altLang="fr-FR" dirty="0"/>
          </a:p>
          <a:p>
            <a:pPr marL="725488" lvl="1" indent="-342900" eaLnBrk="1" hangingPunct="1">
              <a:spcBef>
                <a:spcPts val="600"/>
              </a:spcBef>
              <a:buFont typeface="Arial" panose="020B0604020202020204" pitchFamily="34" charset="0"/>
              <a:buChar char="─"/>
              <a:defRPr/>
            </a:pPr>
            <a:r>
              <a:rPr lang="fr-FR" altLang="fr-FR" dirty="0" smtClean="0"/>
              <a:t>Modes d’accès </a:t>
            </a:r>
            <a:r>
              <a:rPr lang="fr-FR" altLang="fr-FR" dirty="0"/>
              <a:t>diversifiés et adaptés aux besoins </a:t>
            </a:r>
            <a:r>
              <a:rPr lang="fr-FR" altLang="fr-FR" dirty="0" smtClean="0"/>
              <a:t>des</a:t>
            </a:r>
          </a:p>
          <a:p>
            <a:pPr marL="720725" lvl="1" indent="0" eaLnBrk="1" hangingPunct="1">
              <a:spcBef>
                <a:spcPts val="0"/>
              </a:spcBef>
              <a:buFontTx/>
              <a:buNone/>
              <a:defRPr/>
            </a:pPr>
            <a:r>
              <a:rPr lang="fr-FR" altLang="fr-FR" dirty="0" smtClean="0"/>
              <a:t>personnes</a:t>
            </a:r>
            <a:endParaRPr lang="fr-FR" altLang="fr-FR" dirty="0"/>
          </a:p>
          <a:p>
            <a:pPr marL="725488" lvl="1" indent="-342900" eaLnBrk="1" hangingPunct="1">
              <a:spcBef>
                <a:spcPts val="600"/>
              </a:spcBef>
              <a:buFont typeface="Arial" panose="020B0604020202020204" pitchFamily="34" charset="0"/>
              <a:buChar char="─"/>
              <a:defRPr/>
            </a:pPr>
            <a:r>
              <a:rPr lang="fr-FR" altLang="fr-FR" dirty="0" smtClean="0"/>
              <a:t>Conditions d’usage </a:t>
            </a:r>
            <a:r>
              <a:rPr lang="fr-FR" altLang="fr-FR" dirty="0"/>
              <a:t>garantissant un accompagnement performant des usagers </a:t>
            </a:r>
            <a:r>
              <a:rPr lang="fr-FR" altLang="fr-FR" dirty="0" smtClean="0"/>
              <a:t>des autotests</a:t>
            </a:r>
            <a:endParaRPr lang="fr-FR" sz="2000" dirty="0"/>
          </a:p>
          <a:p>
            <a:pPr eaLnBrk="1" hangingPunct="1">
              <a:spcBef>
                <a:spcPts val="2400"/>
              </a:spcBef>
              <a:defRPr/>
            </a:pPr>
            <a:r>
              <a:rPr lang="fr-FR" altLang="fr-FR" dirty="0" smtClean="0"/>
              <a:t>Mars 2013: </a:t>
            </a:r>
            <a:r>
              <a:rPr lang="fr-FR" altLang="fr-FR" dirty="0" smtClean="0">
                <a:cs typeface="Arial" charset="0"/>
              </a:rPr>
              <a:t>Avis </a:t>
            </a:r>
            <a:r>
              <a:rPr lang="fr-FR" altLang="fr-FR" dirty="0">
                <a:cs typeface="Arial" charset="0"/>
              </a:rPr>
              <a:t>f</a:t>
            </a:r>
            <a:r>
              <a:rPr lang="fr-FR" altLang="fr-FR" dirty="0"/>
              <a:t>avorable mais </a:t>
            </a:r>
            <a:r>
              <a:rPr lang="fr-FR" altLang="fr-FR" dirty="0" smtClean="0"/>
              <a:t>prudent du CCNE</a:t>
            </a:r>
          </a:p>
          <a:p>
            <a:pPr lvl="1" eaLnBrk="1" hangingPunct="1">
              <a:defRPr/>
            </a:pPr>
            <a:r>
              <a:rPr lang="fr-FR" altLang="fr-FR" dirty="0" smtClean="0"/>
              <a:t>Il </a:t>
            </a:r>
            <a:r>
              <a:rPr lang="fr-FR" altLang="fr-FR" dirty="0"/>
              <a:t>attire l’attention sur les </a:t>
            </a:r>
            <a:r>
              <a:rPr lang="fr-FR" altLang="fr-FR" b="1" u="sng" dirty="0"/>
              <a:t>fortes exigences éthiques</a:t>
            </a:r>
            <a:r>
              <a:rPr lang="fr-FR" altLang="fr-FR" b="1" dirty="0"/>
              <a:t> </a:t>
            </a:r>
            <a:r>
              <a:rPr lang="fr-FR" altLang="fr-FR" dirty="0"/>
              <a:t>qui impliquent que des précautions soient prises par les autorités sanitaires dans de </a:t>
            </a:r>
            <a:r>
              <a:rPr lang="fr-FR" altLang="fr-FR" dirty="0" smtClean="0"/>
              <a:t>nombreux domaines (</a:t>
            </a:r>
            <a:r>
              <a:rPr lang="fr-FR" altLang="fr-FR" dirty="0"/>
              <a:t>information, accompagnement, protection juridique, accessibilité limitée aux seules pharmacies, mise à disposition gratuite, évaluation, etc</a:t>
            </a:r>
            <a:r>
              <a:rPr lang="fr-FR" altLang="fr-FR" dirty="0" smtClean="0"/>
              <a:t>.)</a:t>
            </a:r>
            <a:endParaRPr lang="fr-FR" altLang="fr-FR" dirty="0"/>
          </a:p>
        </p:txBody>
      </p:sp>
      <p:pic>
        <p:nvPicPr>
          <p:cNvPr id="45059" name="Image 7" descr="illus-prez-autotests.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343775" y="1598613"/>
            <a:ext cx="1549400" cy="2190750"/>
          </a:xfrm>
          <a:prstGeom prst="rect">
            <a:avLst/>
          </a:prstGeom>
          <a:noFill/>
          <a:ln w="9525">
            <a:noFill/>
            <a:miter lim="800000"/>
            <a:headEnd/>
            <a:tailEnd/>
          </a:ln>
        </p:spPr>
      </p:pic>
      <p:sp>
        <p:nvSpPr>
          <p:cNvPr id="6" name="Espace réservé du numéro de diapositive 1"/>
          <p:cNvSpPr>
            <a:spLocks noGrp="1"/>
          </p:cNvSpPr>
          <p:nvPr>
            <p:ph type="sldNum" sz="quarter" idx="10"/>
          </p:nvPr>
        </p:nvSpPr>
        <p:spPr>
          <a:xfrm>
            <a:off x="8316913" y="6356350"/>
            <a:ext cx="369887" cy="365125"/>
          </a:xfrm>
        </p:spPr>
        <p:txBody>
          <a:bodyPr/>
          <a:lstStyle/>
          <a:p>
            <a:pPr>
              <a:defRPr/>
            </a:pPr>
            <a:fld id="{98D6733B-73B4-4FE9-8556-57B3D453B1D0}" type="slidenum">
              <a:rPr lang="fr-FR">
                <a:solidFill>
                  <a:prstClr val="black">
                    <a:tint val="75000"/>
                  </a:prstClr>
                </a:solidFill>
                <a:latin typeface="Arial" panose="020B0604020202020204" pitchFamily="34" charset="0"/>
                <a:cs typeface="Arial" panose="020B0604020202020204" pitchFamily="34" charset="0"/>
              </a:rPr>
              <a:pPr>
                <a:defRPr/>
              </a:pPr>
              <a:t>8</a:t>
            </a:fld>
            <a:endParaRPr lang="fr-FR" dirty="0">
              <a:solidFill>
                <a:prstClr val="black">
                  <a:tint val="75000"/>
                </a:prstClr>
              </a:solidFill>
              <a:latin typeface="Arial" panose="020B0604020202020204" pitchFamily="34" charset="0"/>
              <a:cs typeface="Arial" panose="020B0604020202020204" pitchFamily="34" charset="0"/>
            </a:endParaRPr>
          </a:p>
        </p:txBody>
      </p:sp>
      <p:pic>
        <p:nvPicPr>
          <p:cNvPr id="45061" name="Picture 4"/>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343775" y="4246563"/>
            <a:ext cx="1549400" cy="1919287"/>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109032318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18864" y="260648"/>
            <a:ext cx="8229600" cy="1143000"/>
          </a:xfrm>
        </p:spPr>
        <p:txBody>
          <a:bodyPr/>
          <a:lstStyle/>
          <a:p>
            <a:r>
              <a:rPr lang="fr-FR" dirty="0"/>
              <a:t>Le test </a:t>
            </a:r>
            <a:r>
              <a:rPr lang="fr-FR" dirty="0" smtClean="0"/>
              <a:t>oral aux USA </a:t>
            </a:r>
            <a:r>
              <a:rPr lang="fr-FR" dirty="0"/>
              <a:t>: </a:t>
            </a:r>
            <a:r>
              <a:rPr lang="fr-FR" dirty="0" err="1"/>
              <a:t>OraQuick</a:t>
            </a:r>
            <a:r>
              <a:rPr lang="fr-FR" dirty="0"/>
              <a:t>®</a:t>
            </a:r>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a:ext>
            </a:extLst>
          </a:blip>
          <a:srcRect/>
          <a:stretch>
            <a:fillRect/>
          </a:stretch>
        </p:blipFill>
        <p:spPr bwMode="auto">
          <a:xfrm>
            <a:off x="530384" y="2961531"/>
            <a:ext cx="8219256" cy="887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67544" y="2168277"/>
            <a:ext cx="8280920"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480160" y="4554862"/>
            <a:ext cx="8268304"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467544" y="3726187"/>
            <a:ext cx="8280920"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480160" y="5383537"/>
            <a:ext cx="8268304"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480160" y="1376189"/>
            <a:ext cx="8268304"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148545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1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tandard">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TotalTime>
  <Words>2623</Words>
  <Application>Microsoft Macintosh PowerPoint</Application>
  <PresentationFormat>Présentation à l'écran (4:3)</PresentationFormat>
  <Paragraphs>380</Paragraphs>
  <Slides>36</Slides>
  <Notes>14</Notes>
  <HiddenSlides>0</HiddenSlides>
  <MMClips>0</MMClips>
  <ScaleCrop>false</ScaleCrop>
  <HeadingPairs>
    <vt:vector size="4" baseType="variant">
      <vt:variant>
        <vt:lpstr>Thème</vt:lpstr>
      </vt:variant>
      <vt:variant>
        <vt:i4>2</vt:i4>
      </vt:variant>
      <vt:variant>
        <vt:lpstr>Titres des diapositives</vt:lpstr>
      </vt:variant>
      <vt:variant>
        <vt:i4>36</vt:i4>
      </vt:variant>
    </vt:vector>
  </HeadingPairs>
  <TitlesOfParts>
    <vt:vector size="38" baseType="lpstr">
      <vt:lpstr>1_Thème Office</vt:lpstr>
      <vt:lpstr>Standard</vt:lpstr>
      <vt:lpstr>L’autotest VIH arrive !   Qui va l’utiliser ? Et le rôle des soignants ? Un point sur les études en France :  Webtest, Autotest Delphi, V3T </vt:lpstr>
      <vt:lpstr>Contexte épidémiologique  du dépistage en France </vt:lpstr>
      <vt:lpstr>Elargir l’offre : l’autotest de dépistage du VIH</vt:lpstr>
      <vt:lpstr>L’autotest : un peu d’histoire</vt:lpstr>
      <vt:lpstr>Présentation PowerPoint</vt:lpstr>
      <vt:lpstr>Présentation PowerPoint</vt:lpstr>
      <vt:lpstr>Et ce matin même, le 10 sept 2015…</vt:lpstr>
      <vt:lpstr>Avis CNS et CCNE</vt:lpstr>
      <vt:lpstr>Le test oral aux USA : OraQuick®</vt:lpstr>
      <vt:lpstr>OraQuick® In-Home HIV Test-  A Simple Test Using Oral Fluid</vt:lpstr>
      <vt:lpstr>Instructions d’OraQuick (« warning ») 1/2</vt:lpstr>
      <vt:lpstr>Instructions d’OraQuick (« warning ») 2/2</vt:lpstr>
      <vt:lpstr>Présentation PowerPoint</vt:lpstr>
      <vt:lpstr>L’autotest VIH en France</vt:lpstr>
      <vt:lpstr>Présentation PowerPoint</vt:lpstr>
      <vt:lpstr>Présentation PowerPoint</vt:lpstr>
      <vt:lpstr>Présentation PowerPoint</vt:lpstr>
      <vt:lpstr>Présentation PowerPoint</vt:lpstr>
      <vt:lpstr>Synthèse de la littérature sur autotests</vt:lpstr>
      <vt:lpstr>Impact des autotests VIH en France</vt:lpstr>
      <vt:lpstr>Etude Webtest</vt:lpstr>
      <vt:lpstr>Qu’avons-nous appris de Webtest  sur l’autotest VIH ?</vt:lpstr>
      <vt:lpstr>Présentation PowerPoint</vt:lpstr>
      <vt:lpstr>Etude Delphi - autotest</vt:lpstr>
      <vt:lpstr>Le Delphi en pratique</vt:lpstr>
      <vt:lpstr>Participation des experts</vt:lpstr>
      <vt:lpstr>Les recommandations</vt:lpstr>
      <vt:lpstr>Les recommandations communes</vt:lpstr>
      <vt:lpstr>Spécificités selon les populations</vt:lpstr>
      <vt:lpstr>Disagreements</vt:lpstr>
      <vt:lpstr>L’étude Delphi</vt:lpstr>
      <vt:lpstr>Commercialisation de l’Autotest VIH en France : septembre 2015</vt:lpstr>
      <vt:lpstr>Le rôle des professionnels ?</vt:lpstr>
      <vt:lpstr>Présentation PowerPoint</vt:lpstr>
      <vt:lpstr>Etude V3T  "VIH : Teste-Toi Toi-même"</vt:lpstr>
      <vt:lpstr>Merci !</vt:lpstr>
    </vt:vector>
  </TitlesOfParts>
  <Company>Gilead Sciences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Alice Jacob</dc:creator>
  <cp:lastModifiedBy>Cédric Arvieux</cp:lastModifiedBy>
  <cp:revision>11</cp:revision>
  <dcterms:created xsi:type="dcterms:W3CDTF">2015-09-08T16:12:55Z</dcterms:created>
  <dcterms:modified xsi:type="dcterms:W3CDTF">2015-09-13T13:13:45Z</dcterms:modified>
</cp:coreProperties>
</file>