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Override1.xml" ContentType="application/vnd.openxmlformats-officedocument.themeOverr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9" r:id="rId2"/>
  </p:sldMasterIdLst>
  <p:notesMasterIdLst>
    <p:notesMasterId r:id="rId38"/>
  </p:notesMasterIdLst>
  <p:sldIdLst>
    <p:sldId id="283" r:id="rId3"/>
    <p:sldId id="284" r:id="rId4"/>
    <p:sldId id="285" r:id="rId5"/>
    <p:sldId id="286" r:id="rId6"/>
    <p:sldId id="287" r:id="rId7"/>
    <p:sldId id="257" r:id="rId8"/>
    <p:sldId id="259" r:id="rId9"/>
    <p:sldId id="260" r:id="rId10"/>
    <p:sldId id="262" r:id="rId11"/>
    <p:sldId id="261" r:id="rId12"/>
    <p:sldId id="290" r:id="rId13"/>
    <p:sldId id="263" r:id="rId14"/>
    <p:sldId id="264" r:id="rId15"/>
    <p:sldId id="265" r:id="rId16"/>
    <p:sldId id="266" r:id="rId17"/>
    <p:sldId id="282" r:id="rId18"/>
    <p:sldId id="289" r:id="rId19"/>
    <p:sldId id="293" r:id="rId20"/>
    <p:sldId id="291" r:id="rId21"/>
    <p:sldId id="267" r:id="rId22"/>
    <p:sldId id="268" r:id="rId23"/>
    <p:sldId id="272" r:id="rId24"/>
    <p:sldId id="269" r:id="rId25"/>
    <p:sldId id="271" r:id="rId26"/>
    <p:sldId id="270" r:id="rId27"/>
    <p:sldId id="273" r:id="rId28"/>
    <p:sldId id="281" r:id="rId29"/>
    <p:sldId id="276" r:id="rId30"/>
    <p:sldId id="274" r:id="rId31"/>
    <p:sldId id="279" r:id="rId32"/>
    <p:sldId id="278" r:id="rId33"/>
    <p:sldId id="275" r:id="rId34"/>
    <p:sldId id="292" r:id="rId35"/>
    <p:sldId id="280" r:id="rId36"/>
    <p:sldId id="288"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99"/>
    <p:restoredTop sz="91984" autoAdjust="0"/>
  </p:normalViewPr>
  <p:slideViewPr>
    <p:cSldViewPr snapToGrid="0">
      <p:cViewPr varScale="1">
        <p:scale>
          <a:sx n="175" d="100"/>
          <a:sy n="175" d="100"/>
        </p:scale>
        <p:origin x="176" y="36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ata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rawing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EC10058E-168A-48CB-9F5C-4D37870BA1DB}"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FF0D6B83-1BD0-4A14-88DF-F54FCAD70ACE}">
      <dgm:prSet/>
      <dgm:spPr/>
      <dgm:t>
        <a:bodyPr/>
        <a:lstStyle/>
        <a:p>
          <a:pPr>
            <a:lnSpc>
              <a:spcPct val="100000"/>
            </a:lnSpc>
            <a:defRPr cap="all"/>
          </a:pPr>
          <a:r>
            <a:rPr lang="fr-FR"/>
            <a:t>Premières réunions générales en 2021</a:t>
          </a:r>
          <a:endParaRPr lang="en-US"/>
        </a:p>
      </dgm:t>
    </dgm:pt>
    <dgm:pt modelId="{1FFFE7F2-FD03-4252-924D-9505E0DB05C2}" type="parTrans" cxnId="{71C79194-8AC0-47A7-BD16-8D46807A2D7C}">
      <dgm:prSet/>
      <dgm:spPr/>
      <dgm:t>
        <a:bodyPr/>
        <a:lstStyle/>
        <a:p>
          <a:endParaRPr lang="en-US"/>
        </a:p>
      </dgm:t>
    </dgm:pt>
    <dgm:pt modelId="{76B54EF3-31B2-48F0-B1D2-FB506E78A6C3}" type="sibTrans" cxnId="{71C79194-8AC0-47A7-BD16-8D46807A2D7C}">
      <dgm:prSet/>
      <dgm:spPr/>
      <dgm:t>
        <a:bodyPr/>
        <a:lstStyle/>
        <a:p>
          <a:endParaRPr lang="en-US"/>
        </a:p>
      </dgm:t>
    </dgm:pt>
    <dgm:pt modelId="{53C3CFD8-932A-4A71-9E54-516945E9BEC1}">
      <dgm:prSet/>
      <dgm:spPr/>
      <dgm:t>
        <a:bodyPr/>
        <a:lstStyle/>
        <a:p>
          <a:pPr>
            <a:lnSpc>
              <a:spcPct val="100000"/>
            </a:lnSpc>
            <a:defRPr cap="all"/>
          </a:pPr>
          <a:r>
            <a:rPr lang="fr-FR"/>
            <a:t>Constitution du groupe de travail début 2022</a:t>
          </a:r>
          <a:endParaRPr lang="en-US"/>
        </a:p>
      </dgm:t>
    </dgm:pt>
    <dgm:pt modelId="{5122B2E5-1546-49AA-A385-81F9BE248340}" type="parTrans" cxnId="{CEA692E6-4E49-48C4-9007-CB0763D79B67}">
      <dgm:prSet/>
      <dgm:spPr/>
      <dgm:t>
        <a:bodyPr/>
        <a:lstStyle/>
        <a:p>
          <a:endParaRPr lang="en-US"/>
        </a:p>
      </dgm:t>
    </dgm:pt>
    <dgm:pt modelId="{244544E7-1E49-403C-855D-8A2CD1C8D10E}" type="sibTrans" cxnId="{CEA692E6-4E49-48C4-9007-CB0763D79B67}">
      <dgm:prSet/>
      <dgm:spPr/>
      <dgm:t>
        <a:bodyPr/>
        <a:lstStyle/>
        <a:p>
          <a:endParaRPr lang="en-US"/>
        </a:p>
      </dgm:t>
    </dgm:pt>
    <dgm:pt modelId="{0F1A7835-497A-4365-B7AE-66FBD47AD093}">
      <dgm:prSet/>
      <dgm:spPr/>
      <dgm:t>
        <a:bodyPr/>
        <a:lstStyle/>
        <a:p>
          <a:pPr>
            <a:lnSpc>
              <a:spcPct val="100000"/>
            </a:lnSpc>
            <a:defRPr cap="all"/>
          </a:pPr>
          <a:r>
            <a:rPr lang="fr-FR"/>
            <a:t>Ecriture 2022 – 2023</a:t>
          </a:r>
          <a:endParaRPr lang="en-US"/>
        </a:p>
      </dgm:t>
    </dgm:pt>
    <dgm:pt modelId="{BE9BEF98-C7C9-4546-AB7E-E0EC4C149479}" type="parTrans" cxnId="{9C9B3D12-EEF2-4163-B2A4-7F3418C0BC7E}">
      <dgm:prSet/>
      <dgm:spPr/>
      <dgm:t>
        <a:bodyPr/>
        <a:lstStyle/>
        <a:p>
          <a:endParaRPr lang="en-US"/>
        </a:p>
      </dgm:t>
    </dgm:pt>
    <dgm:pt modelId="{781E9627-3085-4DB8-98CF-FF6AA984E45D}" type="sibTrans" cxnId="{9C9B3D12-EEF2-4163-B2A4-7F3418C0BC7E}">
      <dgm:prSet/>
      <dgm:spPr/>
      <dgm:t>
        <a:bodyPr/>
        <a:lstStyle/>
        <a:p>
          <a:endParaRPr lang="en-US"/>
        </a:p>
      </dgm:t>
    </dgm:pt>
    <dgm:pt modelId="{1EC35BA9-678C-4392-A2F5-FB9B59A1CDCE}">
      <dgm:prSet/>
      <dgm:spPr/>
      <dgm:t>
        <a:bodyPr/>
        <a:lstStyle/>
        <a:p>
          <a:pPr>
            <a:lnSpc>
              <a:spcPct val="100000"/>
            </a:lnSpc>
            <a:defRPr cap="all"/>
          </a:pPr>
          <a:r>
            <a:rPr lang="fr-FR"/>
            <a:t>Processus de validation  HAS 2024</a:t>
          </a:r>
          <a:endParaRPr lang="en-US"/>
        </a:p>
      </dgm:t>
    </dgm:pt>
    <dgm:pt modelId="{A338EE81-B74B-4404-BBBD-F116BCCED469}" type="parTrans" cxnId="{1AA6A0D0-957B-41C6-A160-9ED609E58172}">
      <dgm:prSet/>
      <dgm:spPr/>
      <dgm:t>
        <a:bodyPr/>
        <a:lstStyle/>
        <a:p>
          <a:endParaRPr lang="en-US"/>
        </a:p>
      </dgm:t>
    </dgm:pt>
    <dgm:pt modelId="{5D44EBBE-26D8-49D7-8CAD-55440AF8882A}" type="sibTrans" cxnId="{1AA6A0D0-957B-41C6-A160-9ED609E58172}">
      <dgm:prSet/>
      <dgm:spPr/>
      <dgm:t>
        <a:bodyPr/>
        <a:lstStyle/>
        <a:p>
          <a:endParaRPr lang="en-US"/>
        </a:p>
      </dgm:t>
    </dgm:pt>
    <dgm:pt modelId="{D214397A-F9E4-4EAE-99C5-EE0C352B7A19}">
      <dgm:prSet/>
      <dgm:spPr/>
      <dgm:t>
        <a:bodyPr/>
        <a:lstStyle/>
        <a:p>
          <a:pPr>
            <a:lnSpc>
              <a:spcPct val="100000"/>
            </a:lnSpc>
            <a:defRPr cap="all"/>
          </a:pPr>
          <a:r>
            <a:rPr lang="fr-FR" dirty="0">
              <a:sym typeface="Wingdings" panose="05000000000000000000" pitchFamily="2" charset="2"/>
            </a:rPr>
            <a:t></a:t>
          </a:r>
          <a:r>
            <a:rPr lang="fr-FR" dirty="0"/>
            <a:t> Publication en juillet 2024</a:t>
          </a:r>
          <a:endParaRPr lang="en-US" dirty="0"/>
        </a:p>
      </dgm:t>
    </dgm:pt>
    <dgm:pt modelId="{ACFE3ABA-D788-44E7-8D49-DC2871925857}" type="parTrans" cxnId="{3BD62738-C47E-49C5-8D1B-C61117095B26}">
      <dgm:prSet/>
      <dgm:spPr/>
      <dgm:t>
        <a:bodyPr/>
        <a:lstStyle/>
        <a:p>
          <a:endParaRPr lang="en-US"/>
        </a:p>
      </dgm:t>
    </dgm:pt>
    <dgm:pt modelId="{4B880259-E41F-4638-A1BF-41E7B9DC2A48}" type="sibTrans" cxnId="{3BD62738-C47E-49C5-8D1B-C61117095B26}">
      <dgm:prSet/>
      <dgm:spPr/>
      <dgm:t>
        <a:bodyPr/>
        <a:lstStyle/>
        <a:p>
          <a:endParaRPr lang="en-US"/>
        </a:p>
      </dgm:t>
    </dgm:pt>
    <dgm:pt modelId="{9C202705-E21D-4758-9A3D-86956D1F0A7A}" type="pres">
      <dgm:prSet presAssocID="{EC10058E-168A-48CB-9F5C-4D37870BA1DB}" presName="root" presStyleCnt="0">
        <dgm:presLayoutVars>
          <dgm:dir/>
          <dgm:resizeHandles val="exact"/>
        </dgm:presLayoutVars>
      </dgm:prSet>
      <dgm:spPr/>
    </dgm:pt>
    <dgm:pt modelId="{8BAA49B2-9332-435F-868C-3FB9C6AE01D3}" type="pres">
      <dgm:prSet presAssocID="{FF0D6B83-1BD0-4A14-88DF-F54FCAD70ACE}" presName="compNode" presStyleCnt="0"/>
      <dgm:spPr/>
    </dgm:pt>
    <dgm:pt modelId="{FCA098F3-777B-495F-9AE3-F12270F66B75}" type="pres">
      <dgm:prSet presAssocID="{FF0D6B83-1BD0-4A14-88DF-F54FCAD70ACE}" presName="iconBgRect" presStyleLbl="bgShp" presStyleIdx="0" presStyleCnt="5"/>
      <dgm:spPr>
        <a:prstGeom prst="round2DiagRect">
          <a:avLst>
            <a:gd name="adj1" fmla="val 29727"/>
            <a:gd name="adj2" fmla="val 0"/>
          </a:avLst>
        </a:prstGeom>
      </dgm:spPr>
    </dgm:pt>
    <dgm:pt modelId="{6F871167-E5B7-4AA8-9D13-AB72149E08C8}" type="pres">
      <dgm:prSet presAssocID="{FF0D6B83-1BD0-4A14-88DF-F54FCAD70ACE}"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éunion"/>
        </a:ext>
      </dgm:extLst>
    </dgm:pt>
    <dgm:pt modelId="{81477B55-0D3C-44A0-AA96-94C56FD5DDF4}" type="pres">
      <dgm:prSet presAssocID="{FF0D6B83-1BD0-4A14-88DF-F54FCAD70ACE}" presName="spaceRect" presStyleCnt="0"/>
      <dgm:spPr/>
    </dgm:pt>
    <dgm:pt modelId="{B36A8C3E-AD19-47CD-A4C5-E30772EB7110}" type="pres">
      <dgm:prSet presAssocID="{FF0D6B83-1BD0-4A14-88DF-F54FCAD70ACE}" presName="textRect" presStyleLbl="revTx" presStyleIdx="0" presStyleCnt="5">
        <dgm:presLayoutVars>
          <dgm:chMax val="1"/>
          <dgm:chPref val="1"/>
        </dgm:presLayoutVars>
      </dgm:prSet>
      <dgm:spPr/>
    </dgm:pt>
    <dgm:pt modelId="{3A4F0F10-0797-4770-B272-3E7C5A3006F6}" type="pres">
      <dgm:prSet presAssocID="{76B54EF3-31B2-48F0-B1D2-FB506E78A6C3}" presName="sibTrans" presStyleCnt="0"/>
      <dgm:spPr/>
    </dgm:pt>
    <dgm:pt modelId="{170AC740-B281-4CFE-97AF-4B312D7D2848}" type="pres">
      <dgm:prSet presAssocID="{53C3CFD8-932A-4A71-9E54-516945E9BEC1}" presName="compNode" presStyleCnt="0"/>
      <dgm:spPr/>
    </dgm:pt>
    <dgm:pt modelId="{74A4C505-640A-4837-B84A-7218E4A082F5}" type="pres">
      <dgm:prSet presAssocID="{53C3CFD8-932A-4A71-9E54-516945E9BEC1}" presName="iconBgRect" presStyleLbl="bgShp" presStyleIdx="1" presStyleCnt="5"/>
      <dgm:spPr>
        <a:prstGeom prst="round2DiagRect">
          <a:avLst>
            <a:gd name="adj1" fmla="val 29727"/>
            <a:gd name="adj2" fmla="val 0"/>
          </a:avLst>
        </a:prstGeom>
      </dgm:spPr>
    </dgm:pt>
    <dgm:pt modelId="{73B94A14-174C-406C-B7D3-BAD3D6557B31}" type="pres">
      <dgm:prSet presAssocID="{53C3CFD8-932A-4A71-9E54-516945E9BEC1}"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usique"/>
        </a:ext>
      </dgm:extLst>
    </dgm:pt>
    <dgm:pt modelId="{483EC718-2B86-447E-84B5-AB9489A9A670}" type="pres">
      <dgm:prSet presAssocID="{53C3CFD8-932A-4A71-9E54-516945E9BEC1}" presName="spaceRect" presStyleCnt="0"/>
      <dgm:spPr/>
    </dgm:pt>
    <dgm:pt modelId="{CEB6F633-5A88-4628-9445-ED7D46BF326F}" type="pres">
      <dgm:prSet presAssocID="{53C3CFD8-932A-4A71-9E54-516945E9BEC1}" presName="textRect" presStyleLbl="revTx" presStyleIdx="1" presStyleCnt="5">
        <dgm:presLayoutVars>
          <dgm:chMax val="1"/>
          <dgm:chPref val="1"/>
        </dgm:presLayoutVars>
      </dgm:prSet>
      <dgm:spPr/>
    </dgm:pt>
    <dgm:pt modelId="{6BFE826E-A706-409E-A4E5-C2092F5D3581}" type="pres">
      <dgm:prSet presAssocID="{244544E7-1E49-403C-855D-8A2CD1C8D10E}" presName="sibTrans" presStyleCnt="0"/>
      <dgm:spPr/>
    </dgm:pt>
    <dgm:pt modelId="{85794A29-CE59-4936-9A36-157BF9507571}" type="pres">
      <dgm:prSet presAssocID="{0F1A7835-497A-4365-B7AE-66FBD47AD093}" presName="compNode" presStyleCnt="0"/>
      <dgm:spPr/>
    </dgm:pt>
    <dgm:pt modelId="{2A5DC9DB-C70B-4950-8433-810AC2F96784}" type="pres">
      <dgm:prSet presAssocID="{0F1A7835-497A-4365-B7AE-66FBD47AD093}" presName="iconBgRect" presStyleLbl="bgShp" presStyleIdx="2" presStyleCnt="5"/>
      <dgm:spPr>
        <a:prstGeom prst="round2DiagRect">
          <a:avLst>
            <a:gd name="adj1" fmla="val 29727"/>
            <a:gd name="adj2" fmla="val 0"/>
          </a:avLst>
        </a:prstGeom>
      </dgm:spPr>
    </dgm:pt>
    <dgm:pt modelId="{3737D054-3E6D-4301-81AF-4DCC629DDFC7}" type="pres">
      <dgm:prSet presAssocID="{0F1A7835-497A-4365-B7AE-66FBD47AD093}"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chine à écrire"/>
        </a:ext>
      </dgm:extLst>
    </dgm:pt>
    <dgm:pt modelId="{4D09CC15-1841-44F6-8F6A-88D6A2E748FA}" type="pres">
      <dgm:prSet presAssocID="{0F1A7835-497A-4365-B7AE-66FBD47AD093}" presName="spaceRect" presStyleCnt="0"/>
      <dgm:spPr/>
    </dgm:pt>
    <dgm:pt modelId="{1E03B743-A45E-445C-8136-58478D5B2BA3}" type="pres">
      <dgm:prSet presAssocID="{0F1A7835-497A-4365-B7AE-66FBD47AD093}" presName="textRect" presStyleLbl="revTx" presStyleIdx="2" presStyleCnt="5">
        <dgm:presLayoutVars>
          <dgm:chMax val="1"/>
          <dgm:chPref val="1"/>
        </dgm:presLayoutVars>
      </dgm:prSet>
      <dgm:spPr/>
    </dgm:pt>
    <dgm:pt modelId="{906BE237-9717-4168-A89D-8EF38665B835}" type="pres">
      <dgm:prSet presAssocID="{781E9627-3085-4DB8-98CF-FF6AA984E45D}" presName="sibTrans" presStyleCnt="0"/>
      <dgm:spPr/>
    </dgm:pt>
    <dgm:pt modelId="{A516CE0D-A1D2-4ED0-AFAC-F1868432575D}" type="pres">
      <dgm:prSet presAssocID="{1EC35BA9-678C-4392-A2F5-FB9B59A1CDCE}" presName="compNode" presStyleCnt="0"/>
      <dgm:spPr/>
    </dgm:pt>
    <dgm:pt modelId="{EE2F5A0D-3B77-417B-B01A-B1170C2B664F}" type="pres">
      <dgm:prSet presAssocID="{1EC35BA9-678C-4392-A2F5-FB9B59A1CDCE}" presName="iconBgRect" presStyleLbl="bgShp" presStyleIdx="3" presStyleCnt="5"/>
      <dgm:spPr>
        <a:prstGeom prst="round2DiagRect">
          <a:avLst>
            <a:gd name="adj1" fmla="val 29727"/>
            <a:gd name="adj2" fmla="val 0"/>
          </a:avLst>
        </a:prstGeom>
      </dgm:spPr>
    </dgm:pt>
    <dgm:pt modelId="{AC1D813B-B5C6-49C0-8F03-3E4DF5BC7343}" type="pres">
      <dgm:prSet presAssocID="{1EC35BA9-678C-4392-A2F5-FB9B59A1CDCE}"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oche"/>
        </a:ext>
      </dgm:extLst>
    </dgm:pt>
    <dgm:pt modelId="{7E3B0F99-D22E-4FA7-9E30-638771E0C70A}" type="pres">
      <dgm:prSet presAssocID="{1EC35BA9-678C-4392-A2F5-FB9B59A1CDCE}" presName="spaceRect" presStyleCnt="0"/>
      <dgm:spPr/>
    </dgm:pt>
    <dgm:pt modelId="{79714EB9-33E9-4DC9-9347-53EE2BF0B1AC}" type="pres">
      <dgm:prSet presAssocID="{1EC35BA9-678C-4392-A2F5-FB9B59A1CDCE}" presName="textRect" presStyleLbl="revTx" presStyleIdx="3" presStyleCnt="5">
        <dgm:presLayoutVars>
          <dgm:chMax val="1"/>
          <dgm:chPref val="1"/>
        </dgm:presLayoutVars>
      </dgm:prSet>
      <dgm:spPr/>
    </dgm:pt>
    <dgm:pt modelId="{DB7BFDFF-F1C8-4FF3-B87C-0A2DB82152BD}" type="pres">
      <dgm:prSet presAssocID="{5D44EBBE-26D8-49D7-8CAD-55440AF8882A}" presName="sibTrans" presStyleCnt="0"/>
      <dgm:spPr/>
    </dgm:pt>
    <dgm:pt modelId="{447C358B-911E-429E-A88B-A11C630B2841}" type="pres">
      <dgm:prSet presAssocID="{D214397A-F9E4-4EAE-99C5-EE0C352B7A19}" presName="compNode" presStyleCnt="0"/>
      <dgm:spPr/>
    </dgm:pt>
    <dgm:pt modelId="{80C19FEA-0559-48D6-998C-D959AA238FD5}" type="pres">
      <dgm:prSet presAssocID="{D214397A-F9E4-4EAE-99C5-EE0C352B7A19}" presName="iconBgRect" presStyleLbl="bgShp" presStyleIdx="4" presStyleCnt="5"/>
      <dgm:spPr>
        <a:prstGeom prst="round2DiagRect">
          <a:avLst>
            <a:gd name="adj1" fmla="val 29727"/>
            <a:gd name="adj2" fmla="val 0"/>
          </a:avLst>
        </a:prstGeom>
      </dgm:spPr>
    </dgm:pt>
    <dgm:pt modelId="{8B4E87B9-2401-4FC1-B325-77734FFC544A}" type="pres">
      <dgm:prSet presAssocID="{D214397A-F9E4-4EAE-99C5-EE0C352B7A19}"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Livres"/>
        </a:ext>
      </dgm:extLst>
    </dgm:pt>
    <dgm:pt modelId="{70C094E0-A2AA-403B-9B6A-D3A4C0FB968D}" type="pres">
      <dgm:prSet presAssocID="{D214397A-F9E4-4EAE-99C5-EE0C352B7A19}" presName="spaceRect" presStyleCnt="0"/>
      <dgm:spPr/>
    </dgm:pt>
    <dgm:pt modelId="{11CE6736-27E0-4076-9DC0-9E98D1C175D8}" type="pres">
      <dgm:prSet presAssocID="{D214397A-F9E4-4EAE-99C5-EE0C352B7A19}" presName="textRect" presStyleLbl="revTx" presStyleIdx="4" presStyleCnt="5">
        <dgm:presLayoutVars>
          <dgm:chMax val="1"/>
          <dgm:chPref val="1"/>
        </dgm:presLayoutVars>
      </dgm:prSet>
      <dgm:spPr/>
    </dgm:pt>
  </dgm:ptLst>
  <dgm:cxnLst>
    <dgm:cxn modelId="{9C9B3D12-EEF2-4163-B2A4-7F3418C0BC7E}" srcId="{EC10058E-168A-48CB-9F5C-4D37870BA1DB}" destId="{0F1A7835-497A-4365-B7AE-66FBD47AD093}" srcOrd="2" destOrd="0" parTransId="{BE9BEF98-C7C9-4546-AB7E-E0EC4C149479}" sibTransId="{781E9627-3085-4DB8-98CF-FF6AA984E45D}"/>
    <dgm:cxn modelId="{3BD62738-C47E-49C5-8D1B-C61117095B26}" srcId="{EC10058E-168A-48CB-9F5C-4D37870BA1DB}" destId="{D214397A-F9E4-4EAE-99C5-EE0C352B7A19}" srcOrd="4" destOrd="0" parTransId="{ACFE3ABA-D788-44E7-8D49-DC2871925857}" sibTransId="{4B880259-E41F-4638-A1BF-41E7B9DC2A48}"/>
    <dgm:cxn modelId="{9B50B245-1C90-2C49-898C-FFFC8AC42B9A}" type="presOf" srcId="{D214397A-F9E4-4EAE-99C5-EE0C352B7A19}" destId="{11CE6736-27E0-4076-9DC0-9E98D1C175D8}" srcOrd="0" destOrd="0" presId="urn:microsoft.com/office/officeart/2018/5/layout/IconLeafLabelList"/>
    <dgm:cxn modelId="{CE5EC95B-43D7-7E48-8E08-73F625EC5005}" type="presOf" srcId="{EC10058E-168A-48CB-9F5C-4D37870BA1DB}" destId="{9C202705-E21D-4758-9A3D-86956D1F0A7A}" srcOrd="0" destOrd="0" presId="urn:microsoft.com/office/officeart/2018/5/layout/IconLeafLabelList"/>
    <dgm:cxn modelId="{31F01A8A-06D7-F343-9A84-99BE3644BF3E}" type="presOf" srcId="{53C3CFD8-932A-4A71-9E54-516945E9BEC1}" destId="{CEB6F633-5A88-4628-9445-ED7D46BF326F}" srcOrd="0" destOrd="0" presId="urn:microsoft.com/office/officeart/2018/5/layout/IconLeafLabelList"/>
    <dgm:cxn modelId="{71C79194-8AC0-47A7-BD16-8D46807A2D7C}" srcId="{EC10058E-168A-48CB-9F5C-4D37870BA1DB}" destId="{FF0D6B83-1BD0-4A14-88DF-F54FCAD70ACE}" srcOrd="0" destOrd="0" parTransId="{1FFFE7F2-FD03-4252-924D-9505E0DB05C2}" sibTransId="{76B54EF3-31B2-48F0-B1D2-FB506E78A6C3}"/>
    <dgm:cxn modelId="{13282F98-015C-6144-B6FF-6D006780F565}" type="presOf" srcId="{1EC35BA9-678C-4392-A2F5-FB9B59A1CDCE}" destId="{79714EB9-33E9-4DC9-9347-53EE2BF0B1AC}" srcOrd="0" destOrd="0" presId="urn:microsoft.com/office/officeart/2018/5/layout/IconLeafLabelList"/>
    <dgm:cxn modelId="{C45778AB-6F71-EC42-87B8-DB79120098AF}" type="presOf" srcId="{0F1A7835-497A-4365-B7AE-66FBD47AD093}" destId="{1E03B743-A45E-445C-8136-58478D5B2BA3}" srcOrd="0" destOrd="0" presId="urn:microsoft.com/office/officeart/2018/5/layout/IconLeafLabelList"/>
    <dgm:cxn modelId="{1AA6A0D0-957B-41C6-A160-9ED609E58172}" srcId="{EC10058E-168A-48CB-9F5C-4D37870BA1DB}" destId="{1EC35BA9-678C-4392-A2F5-FB9B59A1CDCE}" srcOrd="3" destOrd="0" parTransId="{A338EE81-B74B-4404-BBBD-F116BCCED469}" sibTransId="{5D44EBBE-26D8-49D7-8CAD-55440AF8882A}"/>
    <dgm:cxn modelId="{CEA692E6-4E49-48C4-9007-CB0763D79B67}" srcId="{EC10058E-168A-48CB-9F5C-4D37870BA1DB}" destId="{53C3CFD8-932A-4A71-9E54-516945E9BEC1}" srcOrd="1" destOrd="0" parTransId="{5122B2E5-1546-49AA-A385-81F9BE248340}" sibTransId="{244544E7-1E49-403C-855D-8A2CD1C8D10E}"/>
    <dgm:cxn modelId="{F446D8F9-00CB-D24F-8A21-B37CD45E30CF}" type="presOf" srcId="{FF0D6B83-1BD0-4A14-88DF-F54FCAD70ACE}" destId="{B36A8C3E-AD19-47CD-A4C5-E30772EB7110}" srcOrd="0" destOrd="0" presId="urn:microsoft.com/office/officeart/2018/5/layout/IconLeafLabelList"/>
    <dgm:cxn modelId="{3FEF69D2-7A29-D14E-BA52-8345DE7386CF}" type="presParOf" srcId="{9C202705-E21D-4758-9A3D-86956D1F0A7A}" destId="{8BAA49B2-9332-435F-868C-3FB9C6AE01D3}" srcOrd="0" destOrd="0" presId="urn:microsoft.com/office/officeart/2018/5/layout/IconLeafLabelList"/>
    <dgm:cxn modelId="{6DE6C71B-7015-014D-AADF-1988677997CF}" type="presParOf" srcId="{8BAA49B2-9332-435F-868C-3FB9C6AE01D3}" destId="{FCA098F3-777B-495F-9AE3-F12270F66B75}" srcOrd="0" destOrd="0" presId="urn:microsoft.com/office/officeart/2018/5/layout/IconLeafLabelList"/>
    <dgm:cxn modelId="{6821AACC-D2F7-0E4B-9355-F663D1863AF5}" type="presParOf" srcId="{8BAA49B2-9332-435F-868C-3FB9C6AE01D3}" destId="{6F871167-E5B7-4AA8-9D13-AB72149E08C8}" srcOrd="1" destOrd="0" presId="urn:microsoft.com/office/officeart/2018/5/layout/IconLeafLabelList"/>
    <dgm:cxn modelId="{B43F8D00-9B79-1F49-89AE-82FAC27F2D65}" type="presParOf" srcId="{8BAA49B2-9332-435F-868C-3FB9C6AE01D3}" destId="{81477B55-0D3C-44A0-AA96-94C56FD5DDF4}" srcOrd="2" destOrd="0" presId="urn:microsoft.com/office/officeart/2018/5/layout/IconLeafLabelList"/>
    <dgm:cxn modelId="{EAE8A9BE-C3A3-324D-8798-24F933FF62F3}" type="presParOf" srcId="{8BAA49B2-9332-435F-868C-3FB9C6AE01D3}" destId="{B36A8C3E-AD19-47CD-A4C5-E30772EB7110}" srcOrd="3" destOrd="0" presId="urn:microsoft.com/office/officeart/2018/5/layout/IconLeafLabelList"/>
    <dgm:cxn modelId="{88E0ED51-B71F-3B45-BE8D-4FBC4BCA5FA8}" type="presParOf" srcId="{9C202705-E21D-4758-9A3D-86956D1F0A7A}" destId="{3A4F0F10-0797-4770-B272-3E7C5A3006F6}" srcOrd="1" destOrd="0" presId="urn:microsoft.com/office/officeart/2018/5/layout/IconLeafLabelList"/>
    <dgm:cxn modelId="{BACD2480-1887-FA4F-B584-B4F6A40748CE}" type="presParOf" srcId="{9C202705-E21D-4758-9A3D-86956D1F0A7A}" destId="{170AC740-B281-4CFE-97AF-4B312D7D2848}" srcOrd="2" destOrd="0" presId="urn:microsoft.com/office/officeart/2018/5/layout/IconLeafLabelList"/>
    <dgm:cxn modelId="{39D49025-A05E-EA48-97BC-88CF4D240106}" type="presParOf" srcId="{170AC740-B281-4CFE-97AF-4B312D7D2848}" destId="{74A4C505-640A-4837-B84A-7218E4A082F5}" srcOrd="0" destOrd="0" presId="urn:microsoft.com/office/officeart/2018/5/layout/IconLeafLabelList"/>
    <dgm:cxn modelId="{4D81AFF5-E9AC-7341-BF80-37023B6E24A1}" type="presParOf" srcId="{170AC740-B281-4CFE-97AF-4B312D7D2848}" destId="{73B94A14-174C-406C-B7D3-BAD3D6557B31}" srcOrd="1" destOrd="0" presId="urn:microsoft.com/office/officeart/2018/5/layout/IconLeafLabelList"/>
    <dgm:cxn modelId="{75B981FC-81F4-8E45-BF31-35A0AAAC4BD0}" type="presParOf" srcId="{170AC740-B281-4CFE-97AF-4B312D7D2848}" destId="{483EC718-2B86-447E-84B5-AB9489A9A670}" srcOrd="2" destOrd="0" presId="urn:microsoft.com/office/officeart/2018/5/layout/IconLeafLabelList"/>
    <dgm:cxn modelId="{43329AD9-0D76-2F40-88CB-588399D451DB}" type="presParOf" srcId="{170AC740-B281-4CFE-97AF-4B312D7D2848}" destId="{CEB6F633-5A88-4628-9445-ED7D46BF326F}" srcOrd="3" destOrd="0" presId="urn:microsoft.com/office/officeart/2018/5/layout/IconLeafLabelList"/>
    <dgm:cxn modelId="{331A4AAC-5B19-2B4D-8F66-56E94575C8BD}" type="presParOf" srcId="{9C202705-E21D-4758-9A3D-86956D1F0A7A}" destId="{6BFE826E-A706-409E-A4E5-C2092F5D3581}" srcOrd="3" destOrd="0" presId="urn:microsoft.com/office/officeart/2018/5/layout/IconLeafLabelList"/>
    <dgm:cxn modelId="{65B43F0F-55A6-4F45-993F-F7297439F8B4}" type="presParOf" srcId="{9C202705-E21D-4758-9A3D-86956D1F0A7A}" destId="{85794A29-CE59-4936-9A36-157BF9507571}" srcOrd="4" destOrd="0" presId="urn:microsoft.com/office/officeart/2018/5/layout/IconLeafLabelList"/>
    <dgm:cxn modelId="{B6865F06-9B5C-8F4B-83F9-3ACDC7716D2C}" type="presParOf" srcId="{85794A29-CE59-4936-9A36-157BF9507571}" destId="{2A5DC9DB-C70B-4950-8433-810AC2F96784}" srcOrd="0" destOrd="0" presId="urn:microsoft.com/office/officeart/2018/5/layout/IconLeafLabelList"/>
    <dgm:cxn modelId="{11420A0B-78DE-8A43-A532-C4DCB58D0817}" type="presParOf" srcId="{85794A29-CE59-4936-9A36-157BF9507571}" destId="{3737D054-3E6D-4301-81AF-4DCC629DDFC7}" srcOrd="1" destOrd="0" presId="urn:microsoft.com/office/officeart/2018/5/layout/IconLeafLabelList"/>
    <dgm:cxn modelId="{8208268A-221F-1545-A507-D51A864D75CC}" type="presParOf" srcId="{85794A29-CE59-4936-9A36-157BF9507571}" destId="{4D09CC15-1841-44F6-8F6A-88D6A2E748FA}" srcOrd="2" destOrd="0" presId="urn:microsoft.com/office/officeart/2018/5/layout/IconLeafLabelList"/>
    <dgm:cxn modelId="{23DEA122-19D3-F740-91F6-2F692FE32600}" type="presParOf" srcId="{85794A29-CE59-4936-9A36-157BF9507571}" destId="{1E03B743-A45E-445C-8136-58478D5B2BA3}" srcOrd="3" destOrd="0" presId="urn:microsoft.com/office/officeart/2018/5/layout/IconLeafLabelList"/>
    <dgm:cxn modelId="{AB6D161D-0B86-7446-BA75-D300F20CECF8}" type="presParOf" srcId="{9C202705-E21D-4758-9A3D-86956D1F0A7A}" destId="{906BE237-9717-4168-A89D-8EF38665B835}" srcOrd="5" destOrd="0" presId="urn:microsoft.com/office/officeart/2018/5/layout/IconLeafLabelList"/>
    <dgm:cxn modelId="{4BE139CF-3E81-1E4A-A73B-2C84B4D22E34}" type="presParOf" srcId="{9C202705-E21D-4758-9A3D-86956D1F0A7A}" destId="{A516CE0D-A1D2-4ED0-AFAC-F1868432575D}" srcOrd="6" destOrd="0" presId="urn:microsoft.com/office/officeart/2018/5/layout/IconLeafLabelList"/>
    <dgm:cxn modelId="{C3B4C6C2-F91F-3442-9376-DE2E1A085D51}" type="presParOf" srcId="{A516CE0D-A1D2-4ED0-AFAC-F1868432575D}" destId="{EE2F5A0D-3B77-417B-B01A-B1170C2B664F}" srcOrd="0" destOrd="0" presId="urn:microsoft.com/office/officeart/2018/5/layout/IconLeafLabelList"/>
    <dgm:cxn modelId="{B1EA9F1D-0764-0741-AB94-30E982CE8CA5}" type="presParOf" srcId="{A516CE0D-A1D2-4ED0-AFAC-F1868432575D}" destId="{AC1D813B-B5C6-49C0-8F03-3E4DF5BC7343}" srcOrd="1" destOrd="0" presId="urn:microsoft.com/office/officeart/2018/5/layout/IconLeafLabelList"/>
    <dgm:cxn modelId="{BAF4F8EA-6A3A-1348-8DF7-B281CCCE6EA1}" type="presParOf" srcId="{A516CE0D-A1D2-4ED0-AFAC-F1868432575D}" destId="{7E3B0F99-D22E-4FA7-9E30-638771E0C70A}" srcOrd="2" destOrd="0" presId="urn:microsoft.com/office/officeart/2018/5/layout/IconLeafLabelList"/>
    <dgm:cxn modelId="{33D14623-220D-6D48-973F-FDA8CA616AFE}" type="presParOf" srcId="{A516CE0D-A1D2-4ED0-AFAC-F1868432575D}" destId="{79714EB9-33E9-4DC9-9347-53EE2BF0B1AC}" srcOrd="3" destOrd="0" presId="urn:microsoft.com/office/officeart/2018/5/layout/IconLeafLabelList"/>
    <dgm:cxn modelId="{F8DC84C8-6C98-6244-863B-5F05144EFBE0}" type="presParOf" srcId="{9C202705-E21D-4758-9A3D-86956D1F0A7A}" destId="{DB7BFDFF-F1C8-4FF3-B87C-0A2DB82152BD}" srcOrd="7" destOrd="0" presId="urn:microsoft.com/office/officeart/2018/5/layout/IconLeafLabelList"/>
    <dgm:cxn modelId="{2AC313CD-EE00-7B4D-A29A-79F39A331A5C}" type="presParOf" srcId="{9C202705-E21D-4758-9A3D-86956D1F0A7A}" destId="{447C358B-911E-429E-A88B-A11C630B2841}" srcOrd="8" destOrd="0" presId="urn:microsoft.com/office/officeart/2018/5/layout/IconLeafLabelList"/>
    <dgm:cxn modelId="{D70C0F1E-0C2D-9D4F-9776-67D0DADDDD47}" type="presParOf" srcId="{447C358B-911E-429E-A88B-A11C630B2841}" destId="{80C19FEA-0559-48D6-998C-D959AA238FD5}" srcOrd="0" destOrd="0" presId="urn:microsoft.com/office/officeart/2018/5/layout/IconLeafLabelList"/>
    <dgm:cxn modelId="{FF758048-DE14-564D-BDCA-5791CA49CBB1}" type="presParOf" srcId="{447C358B-911E-429E-A88B-A11C630B2841}" destId="{8B4E87B9-2401-4FC1-B325-77734FFC544A}" srcOrd="1" destOrd="0" presId="urn:microsoft.com/office/officeart/2018/5/layout/IconLeafLabelList"/>
    <dgm:cxn modelId="{13AAAD73-0FA1-064E-BB3F-21FB6512470D}" type="presParOf" srcId="{447C358B-911E-429E-A88B-A11C630B2841}" destId="{70C094E0-A2AA-403B-9B6A-D3A4C0FB968D}" srcOrd="2" destOrd="0" presId="urn:microsoft.com/office/officeart/2018/5/layout/IconLeafLabelList"/>
    <dgm:cxn modelId="{190A60A8-3A10-7943-8058-5DC02D731E39}" type="presParOf" srcId="{447C358B-911E-429E-A88B-A11C630B2841}" destId="{11CE6736-27E0-4076-9DC0-9E98D1C175D8}"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DE1EDF-BDCF-48CA-BB22-77D40742EBB9}" type="doc">
      <dgm:prSet loTypeId="urn:microsoft.com/office/officeart/2005/8/layout/hierarchy3" loCatId="hierarchy" qsTypeId="urn:microsoft.com/office/officeart/2005/8/quickstyle/simple1" qsCatId="simple" csTypeId="urn:microsoft.com/office/officeart/2005/8/colors/colorful1" csCatId="colorful" phldr="1"/>
      <dgm:spPr/>
      <dgm:t>
        <a:bodyPr/>
        <a:lstStyle/>
        <a:p>
          <a:endParaRPr lang="en-US"/>
        </a:p>
      </dgm:t>
    </dgm:pt>
    <dgm:pt modelId="{85F2E150-07BA-4EA6-ACAD-6D8E0C5D841B}">
      <dgm:prSet/>
      <dgm:spPr/>
      <dgm:t>
        <a:bodyPr/>
        <a:lstStyle/>
        <a:p>
          <a:r>
            <a:rPr lang="fr-FR" dirty="0"/>
            <a:t>Elargir l’accès à tous ceux qui en ont besoin</a:t>
          </a:r>
          <a:endParaRPr lang="en-US" dirty="0"/>
        </a:p>
      </dgm:t>
    </dgm:pt>
    <dgm:pt modelId="{02A6A809-04F8-4944-99EC-C8B56AD17310}" type="parTrans" cxnId="{4A17A2BB-9553-41F3-A663-47B2DB45C485}">
      <dgm:prSet/>
      <dgm:spPr/>
      <dgm:t>
        <a:bodyPr/>
        <a:lstStyle/>
        <a:p>
          <a:endParaRPr lang="en-US"/>
        </a:p>
      </dgm:t>
    </dgm:pt>
    <dgm:pt modelId="{FF61BD26-CCD7-4EB7-BF4B-A1EDA67E1017}" type="sibTrans" cxnId="{4A17A2BB-9553-41F3-A663-47B2DB45C485}">
      <dgm:prSet/>
      <dgm:spPr/>
      <dgm:t>
        <a:bodyPr/>
        <a:lstStyle/>
        <a:p>
          <a:endParaRPr lang="en-US"/>
        </a:p>
      </dgm:t>
    </dgm:pt>
    <dgm:pt modelId="{60A39AA2-BA2E-4DB3-A080-2B4C4054C89D}">
      <dgm:prSet/>
      <dgm:spPr>
        <a:solidFill>
          <a:schemeClr val="tx2">
            <a:lumMod val="75000"/>
          </a:schemeClr>
        </a:solidFill>
      </dgm:spPr>
      <dgm:t>
        <a:bodyPr/>
        <a:lstStyle/>
        <a:p>
          <a:r>
            <a:rPr lang="fr-FR" dirty="0"/>
            <a:t>Déconstruire les préjugés et donner plus de pouvoir décisionnel aux usagers</a:t>
          </a:r>
          <a:endParaRPr lang="en-US" dirty="0"/>
        </a:p>
      </dgm:t>
    </dgm:pt>
    <dgm:pt modelId="{F0B6B0D3-44F1-4EF5-A249-95A549A34567}" type="parTrans" cxnId="{37D68D88-F58B-44EF-96F0-ABA71FAB8775}">
      <dgm:prSet/>
      <dgm:spPr/>
      <dgm:t>
        <a:bodyPr/>
        <a:lstStyle/>
        <a:p>
          <a:endParaRPr lang="en-US"/>
        </a:p>
      </dgm:t>
    </dgm:pt>
    <dgm:pt modelId="{C783502E-34AD-4F69-AB8F-CECEB9F905E4}" type="sibTrans" cxnId="{37D68D88-F58B-44EF-96F0-ABA71FAB8775}">
      <dgm:prSet/>
      <dgm:spPr/>
      <dgm:t>
        <a:bodyPr/>
        <a:lstStyle/>
        <a:p>
          <a:endParaRPr lang="en-US"/>
        </a:p>
      </dgm:t>
    </dgm:pt>
    <dgm:pt modelId="{9735418E-F8E9-4040-932E-4528AFFC9FDD}">
      <dgm:prSet/>
      <dgm:spPr>
        <a:solidFill>
          <a:schemeClr val="accent2">
            <a:lumMod val="75000"/>
          </a:schemeClr>
        </a:solidFill>
      </dgm:spPr>
      <dgm:t>
        <a:bodyPr/>
        <a:lstStyle/>
        <a:p>
          <a:r>
            <a:rPr lang="fr-FR" dirty="0"/>
            <a:t>Simplifier les parcours</a:t>
          </a:r>
          <a:endParaRPr lang="en-US" dirty="0"/>
        </a:p>
      </dgm:t>
    </dgm:pt>
    <dgm:pt modelId="{D3115D79-13FA-4A6B-942F-FCF20F21F0C0}" type="parTrans" cxnId="{FAC7DC3C-BE5B-4CD8-B30E-D8528BBAF99B}">
      <dgm:prSet/>
      <dgm:spPr/>
      <dgm:t>
        <a:bodyPr/>
        <a:lstStyle/>
        <a:p>
          <a:endParaRPr lang="en-US"/>
        </a:p>
      </dgm:t>
    </dgm:pt>
    <dgm:pt modelId="{952C0984-DC08-4DF7-81C3-546E367B7247}" type="sibTrans" cxnId="{FAC7DC3C-BE5B-4CD8-B30E-D8528BBAF99B}">
      <dgm:prSet/>
      <dgm:spPr/>
      <dgm:t>
        <a:bodyPr/>
        <a:lstStyle/>
        <a:p>
          <a:endParaRPr lang="en-US"/>
        </a:p>
      </dgm:t>
    </dgm:pt>
    <dgm:pt modelId="{6086D18A-87D6-4641-BE9B-0094293F4FC5}" type="pres">
      <dgm:prSet presAssocID="{F3DE1EDF-BDCF-48CA-BB22-77D40742EBB9}" presName="diagram" presStyleCnt="0">
        <dgm:presLayoutVars>
          <dgm:chPref val="1"/>
          <dgm:dir/>
          <dgm:animOne val="branch"/>
          <dgm:animLvl val="lvl"/>
          <dgm:resizeHandles/>
        </dgm:presLayoutVars>
      </dgm:prSet>
      <dgm:spPr/>
    </dgm:pt>
    <dgm:pt modelId="{836BEA47-9E50-E04B-8956-89BF9B6D0057}" type="pres">
      <dgm:prSet presAssocID="{85F2E150-07BA-4EA6-ACAD-6D8E0C5D841B}" presName="root" presStyleCnt="0"/>
      <dgm:spPr/>
    </dgm:pt>
    <dgm:pt modelId="{350EAEEA-4587-5A4F-A98B-0B195E8B5709}" type="pres">
      <dgm:prSet presAssocID="{85F2E150-07BA-4EA6-ACAD-6D8E0C5D841B}" presName="rootComposite" presStyleCnt="0"/>
      <dgm:spPr/>
    </dgm:pt>
    <dgm:pt modelId="{34768E24-0D71-6946-B945-C0098E19E9D2}" type="pres">
      <dgm:prSet presAssocID="{85F2E150-07BA-4EA6-ACAD-6D8E0C5D841B}" presName="rootText" presStyleLbl="node1" presStyleIdx="0" presStyleCnt="3"/>
      <dgm:spPr/>
    </dgm:pt>
    <dgm:pt modelId="{EA35F317-518D-AE41-82E0-A4060642E303}" type="pres">
      <dgm:prSet presAssocID="{85F2E150-07BA-4EA6-ACAD-6D8E0C5D841B}" presName="rootConnector" presStyleLbl="node1" presStyleIdx="0" presStyleCnt="3"/>
      <dgm:spPr/>
    </dgm:pt>
    <dgm:pt modelId="{82A3FCDA-523E-3D47-842D-AA1115090023}" type="pres">
      <dgm:prSet presAssocID="{85F2E150-07BA-4EA6-ACAD-6D8E0C5D841B}" presName="childShape" presStyleCnt="0"/>
      <dgm:spPr/>
    </dgm:pt>
    <dgm:pt modelId="{03913A6B-A157-E146-BEE8-77019A1A9F9E}" type="pres">
      <dgm:prSet presAssocID="{9735418E-F8E9-4040-932E-4528AFFC9FDD}" presName="root" presStyleCnt="0"/>
      <dgm:spPr/>
    </dgm:pt>
    <dgm:pt modelId="{7F0D93E1-CCE3-F14C-80D8-F0AA73AE9791}" type="pres">
      <dgm:prSet presAssocID="{9735418E-F8E9-4040-932E-4528AFFC9FDD}" presName="rootComposite" presStyleCnt="0"/>
      <dgm:spPr/>
    </dgm:pt>
    <dgm:pt modelId="{D7CCFE2A-7805-9F4F-A791-A8C8F7703950}" type="pres">
      <dgm:prSet presAssocID="{9735418E-F8E9-4040-932E-4528AFFC9FDD}" presName="rootText" presStyleLbl="node1" presStyleIdx="1" presStyleCnt="3"/>
      <dgm:spPr/>
    </dgm:pt>
    <dgm:pt modelId="{660EF5CB-34BA-424E-BBA2-4386317865DD}" type="pres">
      <dgm:prSet presAssocID="{9735418E-F8E9-4040-932E-4528AFFC9FDD}" presName="rootConnector" presStyleLbl="node1" presStyleIdx="1" presStyleCnt="3"/>
      <dgm:spPr/>
    </dgm:pt>
    <dgm:pt modelId="{EB71DCE7-47CB-F14E-A253-A626259715BB}" type="pres">
      <dgm:prSet presAssocID="{9735418E-F8E9-4040-932E-4528AFFC9FDD}" presName="childShape" presStyleCnt="0"/>
      <dgm:spPr/>
    </dgm:pt>
    <dgm:pt modelId="{1CAFAFC7-CFE4-2040-A1B5-6FD8810DF573}" type="pres">
      <dgm:prSet presAssocID="{60A39AA2-BA2E-4DB3-A080-2B4C4054C89D}" presName="root" presStyleCnt="0"/>
      <dgm:spPr/>
    </dgm:pt>
    <dgm:pt modelId="{32F8C818-54C8-5944-815D-D65F4B5D0E78}" type="pres">
      <dgm:prSet presAssocID="{60A39AA2-BA2E-4DB3-A080-2B4C4054C89D}" presName="rootComposite" presStyleCnt="0"/>
      <dgm:spPr/>
    </dgm:pt>
    <dgm:pt modelId="{08AE1632-831E-6F45-98C5-64AB222A5502}" type="pres">
      <dgm:prSet presAssocID="{60A39AA2-BA2E-4DB3-A080-2B4C4054C89D}" presName="rootText" presStyleLbl="node1" presStyleIdx="2" presStyleCnt="3"/>
      <dgm:spPr/>
    </dgm:pt>
    <dgm:pt modelId="{4EB9AA68-41FC-3044-9512-2438005AD519}" type="pres">
      <dgm:prSet presAssocID="{60A39AA2-BA2E-4DB3-A080-2B4C4054C89D}" presName="rootConnector" presStyleLbl="node1" presStyleIdx="2" presStyleCnt="3"/>
      <dgm:spPr/>
    </dgm:pt>
    <dgm:pt modelId="{4310816D-4DE4-AB43-A372-25C272C09474}" type="pres">
      <dgm:prSet presAssocID="{60A39AA2-BA2E-4DB3-A080-2B4C4054C89D}" presName="childShape" presStyleCnt="0"/>
      <dgm:spPr/>
    </dgm:pt>
  </dgm:ptLst>
  <dgm:cxnLst>
    <dgm:cxn modelId="{E166B511-9E15-7D4C-8EE5-6FE8F34AEF56}" type="presOf" srcId="{9735418E-F8E9-4040-932E-4528AFFC9FDD}" destId="{660EF5CB-34BA-424E-BBA2-4386317865DD}" srcOrd="1" destOrd="0" presId="urn:microsoft.com/office/officeart/2005/8/layout/hierarchy3"/>
    <dgm:cxn modelId="{43926C12-A20D-DB4F-9DCC-C89CB2067C35}" type="presOf" srcId="{85F2E150-07BA-4EA6-ACAD-6D8E0C5D841B}" destId="{34768E24-0D71-6946-B945-C0098E19E9D2}" srcOrd="0" destOrd="0" presId="urn:microsoft.com/office/officeart/2005/8/layout/hierarchy3"/>
    <dgm:cxn modelId="{3BD01E1A-4419-214C-B201-C4903F524EBD}" type="presOf" srcId="{85F2E150-07BA-4EA6-ACAD-6D8E0C5D841B}" destId="{EA35F317-518D-AE41-82E0-A4060642E303}" srcOrd="1" destOrd="0" presId="urn:microsoft.com/office/officeart/2005/8/layout/hierarchy3"/>
    <dgm:cxn modelId="{FAC7DC3C-BE5B-4CD8-B30E-D8528BBAF99B}" srcId="{F3DE1EDF-BDCF-48CA-BB22-77D40742EBB9}" destId="{9735418E-F8E9-4040-932E-4528AFFC9FDD}" srcOrd="1" destOrd="0" parTransId="{D3115D79-13FA-4A6B-942F-FCF20F21F0C0}" sibTransId="{952C0984-DC08-4DF7-81C3-546E367B7247}"/>
    <dgm:cxn modelId="{31C02759-0369-DA4B-B067-EE2D807C782B}" type="presOf" srcId="{60A39AA2-BA2E-4DB3-A080-2B4C4054C89D}" destId="{08AE1632-831E-6F45-98C5-64AB222A5502}" srcOrd="0" destOrd="0" presId="urn:microsoft.com/office/officeart/2005/8/layout/hierarchy3"/>
    <dgm:cxn modelId="{365E4583-A949-D946-82D3-80D44B229DEC}" type="presOf" srcId="{60A39AA2-BA2E-4DB3-A080-2B4C4054C89D}" destId="{4EB9AA68-41FC-3044-9512-2438005AD519}" srcOrd="1" destOrd="0" presId="urn:microsoft.com/office/officeart/2005/8/layout/hierarchy3"/>
    <dgm:cxn modelId="{37D68D88-F58B-44EF-96F0-ABA71FAB8775}" srcId="{F3DE1EDF-BDCF-48CA-BB22-77D40742EBB9}" destId="{60A39AA2-BA2E-4DB3-A080-2B4C4054C89D}" srcOrd="2" destOrd="0" parTransId="{F0B6B0D3-44F1-4EF5-A249-95A549A34567}" sibTransId="{C783502E-34AD-4F69-AB8F-CECEB9F905E4}"/>
    <dgm:cxn modelId="{4A17A2BB-9553-41F3-A663-47B2DB45C485}" srcId="{F3DE1EDF-BDCF-48CA-BB22-77D40742EBB9}" destId="{85F2E150-07BA-4EA6-ACAD-6D8E0C5D841B}" srcOrd="0" destOrd="0" parTransId="{02A6A809-04F8-4944-99EC-C8B56AD17310}" sibTransId="{FF61BD26-CCD7-4EB7-BF4B-A1EDA67E1017}"/>
    <dgm:cxn modelId="{180E2BC5-5F29-0442-AEE4-1FAD4CD1A066}" type="presOf" srcId="{F3DE1EDF-BDCF-48CA-BB22-77D40742EBB9}" destId="{6086D18A-87D6-4641-BE9B-0094293F4FC5}" srcOrd="0" destOrd="0" presId="urn:microsoft.com/office/officeart/2005/8/layout/hierarchy3"/>
    <dgm:cxn modelId="{8DB7EDE9-0C88-6D45-89DA-8D34CA7687A3}" type="presOf" srcId="{9735418E-F8E9-4040-932E-4528AFFC9FDD}" destId="{D7CCFE2A-7805-9F4F-A791-A8C8F7703950}" srcOrd="0" destOrd="0" presId="urn:microsoft.com/office/officeart/2005/8/layout/hierarchy3"/>
    <dgm:cxn modelId="{D015CE6B-B41A-9149-8299-B2FE2CD5D843}" type="presParOf" srcId="{6086D18A-87D6-4641-BE9B-0094293F4FC5}" destId="{836BEA47-9E50-E04B-8956-89BF9B6D0057}" srcOrd="0" destOrd="0" presId="urn:microsoft.com/office/officeart/2005/8/layout/hierarchy3"/>
    <dgm:cxn modelId="{229CFEA1-3CD7-C24E-A732-EB9A62E59908}" type="presParOf" srcId="{836BEA47-9E50-E04B-8956-89BF9B6D0057}" destId="{350EAEEA-4587-5A4F-A98B-0B195E8B5709}" srcOrd="0" destOrd="0" presId="urn:microsoft.com/office/officeart/2005/8/layout/hierarchy3"/>
    <dgm:cxn modelId="{27BA32AE-AE85-264C-8D90-3FB52388717B}" type="presParOf" srcId="{350EAEEA-4587-5A4F-A98B-0B195E8B5709}" destId="{34768E24-0D71-6946-B945-C0098E19E9D2}" srcOrd="0" destOrd="0" presId="urn:microsoft.com/office/officeart/2005/8/layout/hierarchy3"/>
    <dgm:cxn modelId="{E9F47C33-6619-A348-A623-369779BFFD61}" type="presParOf" srcId="{350EAEEA-4587-5A4F-A98B-0B195E8B5709}" destId="{EA35F317-518D-AE41-82E0-A4060642E303}" srcOrd="1" destOrd="0" presId="urn:microsoft.com/office/officeart/2005/8/layout/hierarchy3"/>
    <dgm:cxn modelId="{31BB5586-C3BE-AD41-B3AD-76F02BCD33ED}" type="presParOf" srcId="{836BEA47-9E50-E04B-8956-89BF9B6D0057}" destId="{82A3FCDA-523E-3D47-842D-AA1115090023}" srcOrd="1" destOrd="0" presId="urn:microsoft.com/office/officeart/2005/8/layout/hierarchy3"/>
    <dgm:cxn modelId="{1BA257C3-38BA-0240-9C05-DC2C3F63DF18}" type="presParOf" srcId="{6086D18A-87D6-4641-BE9B-0094293F4FC5}" destId="{03913A6B-A157-E146-BEE8-77019A1A9F9E}" srcOrd="1" destOrd="0" presId="urn:microsoft.com/office/officeart/2005/8/layout/hierarchy3"/>
    <dgm:cxn modelId="{DD9A82E6-9D27-DD43-9E3F-52DB16368226}" type="presParOf" srcId="{03913A6B-A157-E146-BEE8-77019A1A9F9E}" destId="{7F0D93E1-CCE3-F14C-80D8-F0AA73AE9791}" srcOrd="0" destOrd="0" presId="urn:microsoft.com/office/officeart/2005/8/layout/hierarchy3"/>
    <dgm:cxn modelId="{FC3B1E97-3A79-6142-BF87-DB0071150C58}" type="presParOf" srcId="{7F0D93E1-CCE3-F14C-80D8-F0AA73AE9791}" destId="{D7CCFE2A-7805-9F4F-A791-A8C8F7703950}" srcOrd="0" destOrd="0" presId="urn:microsoft.com/office/officeart/2005/8/layout/hierarchy3"/>
    <dgm:cxn modelId="{918975C1-7225-8242-AAA5-4BD5D916F692}" type="presParOf" srcId="{7F0D93E1-CCE3-F14C-80D8-F0AA73AE9791}" destId="{660EF5CB-34BA-424E-BBA2-4386317865DD}" srcOrd="1" destOrd="0" presId="urn:microsoft.com/office/officeart/2005/8/layout/hierarchy3"/>
    <dgm:cxn modelId="{B8822273-E222-BA44-A184-BD0DD5E85113}" type="presParOf" srcId="{03913A6B-A157-E146-BEE8-77019A1A9F9E}" destId="{EB71DCE7-47CB-F14E-A253-A626259715BB}" srcOrd="1" destOrd="0" presId="urn:microsoft.com/office/officeart/2005/8/layout/hierarchy3"/>
    <dgm:cxn modelId="{5F03EBA4-CE0D-7549-90CB-5EF769FF889C}" type="presParOf" srcId="{6086D18A-87D6-4641-BE9B-0094293F4FC5}" destId="{1CAFAFC7-CFE4-2040-A1B5-6FD8810DF573}" srcOrd="2" destOrd="0" presId="urn:microsoft.com/office/officeart/2005/8/layout/hierarchy3"/>
    <dgm:cxn modelId="{5097F540-65A1-0341-BE0F-5141D5B3E238}" type="presParOf" srcId="{1CAFAFC7-CFE4-2040-A1B5-6FD8810DF573}" destId="{32F8C818-54C8-5944-815D-D65F4B5D0E78}" srcOrd="0" destOrd="0" presId="urn:microsoft.com/office/officeart/2005/8/layout/hierarchy3"/>
    <dgm:cxn modelId="{2EFCFCBD-7F31-5D45-9F5A-F05E0E1E63E9}" type="presParOf" srcId="{32F8C818-54C8-5944-815D-D65F4B5D0E78}" destId="{08AE1632-831E-6F45-98C5-64AB222A5502}" srcOrd="0" destOrd="0" presId="urn:microsoft.com/office/officeart/2005/8/layout/hierarchy3"/>
    <dgm:cxn modelId="{5B3D5178-74CF-0343-AA17-5292AC831DBB}" type="presParOf" srcId="{32F8C818-54C8-5944-815D-D65F4B5D0E78}" destId="{4EB9AA68-41FC-3044-9512-2438005AD519}" srcOrd="1" destOrd="0" presId="urn:microsoft.com/office/officeart/2005/8/layout/hierarchy3"/>
    <dgm:cxn modelId="{AB42823C-99DB-E74B-8058-7F06CAB04CA6}" type="presParOf" srcId="{1CAFAFC7-CFE4-2040-A1B5-6FD8810DF573}" destId="{4310816D-4DE4-AB43-A372-25C272C09474}" srcOrd="1"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F730843-411A-41FB-806B-556EBA02AF07}" type="doc">
      <dgm:prSet loTypeId="urn:microsoft.com/office/officeart/2005/8/layout/default" loCatId="list" qsTypeId="urn:microsoft.com/office/officeart/2005/8/quickstyle/simple4" qsCatId="simple" csTypeId="urn:microsoft.com/office/officeart/2005/8/colors/colorful2" csCatId="colorful" phldr="1"/>
      <dgm:spPr/>
      <dgm:t>
        <a:bodyPr/>
        <a:lstStyle/>
        <a:p>
          <a:endParaRPr lang="en-US"/>
        </a:p>
      </dgm:t>
    </dgm:pt>
    <dgm:pt modelId="{4AC85822-9224-4BB0-94B3-C4102B22CA0F}">
      <dgm:prSet/>
      <dgm:spPr/>
      <dgm:t>
        <a:bodyPr/>
        <a:lstStyle/>
        <a:p>
          <a:r>
            <a:rPr lang="fr-FR" noProof="0" dirty="0"/>
            <a:t>Impliquer directement les sage-femmes dans la prescription de la PrEP</a:t>
          </a:r>
        </a:p>
      </dgm:t>
    </dgm:pt>
    <dgm:pt modelId="{B4337C9A-964E-4F11-807D-A4330E1B2ADF}" type="parTrans" cxnId="{F9F68129-C6C4-42F5-9D33-1DDF536FC0AA}">
      <dgm:prSet/>
      <dgm:spPr/>
      <dgm:t>
        <a:bodyPr/>
        <a:lstStyle/>
        <a:p>
          <a:endParaRPr lang="fr-FR" noProof="0" dirty="0"/>
        </a:p>
      </dgm:t>
    </dgm:pt>
    <dgm:pt modelId="{09A46A08-D394-492B-8FD0-CB900508A254}" type="sibTrans" cxnId="{F9F68129-C6C4-42F5-9D33-1DDF536FC0AA}">
      <dgm:prSet/>
      <dgm:spPr/>
      <dgm:t>
        <a:bodyPr/>
        <a:lstStyle/>
        <a:p>
          <a:endParaRPr lang="fr-FR" noProof="0" dirty="0"/>
        </a:p>
      </dgm:t>
    </dgm:pt>
    <dgm:pt modelId="{7E08DB48-8B72-42A5-A8C7-9E10ABC64E99}">
      <dgm:prSet/>
      <dgm:spPr/>
      <dgm:t>
        <a:bodyPr/>
        <a:lstStyle/>
        <a:p>
          <a:r>
            <a:rPr lang="fr-FR" noProof="0" dirty="0"/>
            <a:t>Rendre effectif l’accès de la PrEP aux mineurs</a:t>
          </a:r>
        </a:p>
      </dgm:t>
    </dgm:pt>
    <dgm:pt modelId="{C8EB7657-A03B-4381-ADAC-58C1E739FA58}" type="parTrans" cxnId="{BC1FCB1E-8DDD-4313-AAEE-83FD77E46156}">
      <dgm:prSet/>
      <dgm:spPr/>
      <dgm:t>
        <a:bodyPr/>
        <a:lstStyle/>
        <a:p>
          <a:endParaRPr lang="fr-FR" noProof="0" dirty="0"/>
        </a:p>
      </dgm:t>
    </dgm:pt>
    <dgm:pt modelId="{0E472BB5-2B5B-4556-9397-740AD54ABAC2}" type="sibTrans" cxnId="{BC1FCB1E-8DDD-4313-AAEE-83FD77E46156}">
      <dgm:prSet/>
      <dgm:spPr/>
      <dgm:t>
        <a:bodyPr/>
        <a:lstStyle/>
        <a:p>
          <a:endParaRPr lang="fr-FR" noProof="0" dirty="0"/>
        </a:p>
      </dgm:t>
    </dgm:pt>
    <dgm:pt modelId="{C2AF74C9-7816-46DE-B12A-E6551121D3A0}">
      <dgm:prSet/>
      <dgm:spPr/>
      <dgm:t>
        <a:bodyPr/>
        <a:lstStyle/>
        <a:p>
          <a:r>
            <a:rPr lang="fr-FR" noProof="0" dirty="0"/>
            <a:t>Mettre à jour la réglementation du TDF/FTC pour la PrEP en schéma discontinu</a:t>
          </a:r>
        </a:p>
      </dgm:t>
    </dgm:pt>
    <dgm:pt modelId="{BC913923-6871-4EB5-9338-2BEE90EA58E6}" type="parTrans" cxnId="{E1E208CF-FCF2-4C1E-8D9A-7570CBBD0BC2}">
      <dgm:prSet/>
      <dgm:spPr/>
      <dgm:t>
        <a:bodyPr/>
        <a:lstStyle/>
        <a:p>
          <a:endParaRPr lang="fr-FR" noProof="0" dirty="0"/>
        </a:p>
      </dgm:t>
    </dgm:pt>
    <dgm:pt modelId="{9FA4137A-A8A0-4DB3-927C-6BC011A1ED9C}" type="sibTrans" cxnId="{E1E208CF-FCF2-4C1E-8D9A-7570CBBD0BC2}">
      <dgm:prSet/>
      <dgm:spPr/>
      <dgm:t>
        <a:bodyPr/>
        <a:lstStyle/>
        <a:p>
          <a:endParaRPr lang="fr-FR" noProof="0" dirty="0"/>
        </a:p>
      </dgm:t>
    </dgm:pt>
    <dgm:pt modelId="{A48A8ED4-ECB4-2640-A113-0FA8A095E8B5}">
      <dgm:prSet/>
      <dgm:spPr>
        <a:solidFill>
          <a:schemeClr val="tx2">
            <a:lumMod val="75000"/>
          </a:schemeClr>
        </a:solidFill>
      </dgm:spPr>
      <dgm:t>
        <a:bodyPr/>
        <a:lstStyle/>
        <a:p>
          <a:r>
            <a:rPr lang="fr-FR" noProof="0" dirty="0"/>
            <a:t>Rendre effectif l'accès de la PrEP aux populations vulnérables</a:t>
          </a:r>
        </a:p>
      </dgm:t>
    </dgm:pt>
    <dgm:pt modelId="{58639EBB-3E6D-7A42-8CCE-D7532F67290F}" type="parTrans" cxnId="{079AC57F-0AD6-6D44-B472-34A7BAB5A748}">
      <dgm:prSet/>
      <dgm:spPr/>
      <dgm:t>
        <a:bodyPr/>
        <a:lstStyle/>
        <a:p>
          <a:endParaRPr lang="fr-FR" noProof="0" dirty="0"/>
        </a:p>
      </dgm:t>
    </dgm:pt>
    <dgm:pt modelId="{5C3D8241-DEB8-5C4E-B036-E5F4174A2EC4}" type="sibTrans" cxnId="{079AC57F-0AD6-6D44-B472-34A7BAB5A748}">
      <dgm:prSet/>
      <dgm:spPr/>
      <dgm:t>
        <a:bodyPr/>
        <a:lstStyle/>
        <a:p>
          <a:endParaRPr lang="fr-FR" noProof="0" dirty="0"/>
        </a:p>
      </dgm:t>
    </dgm:pt>
    <dgm:pt modelId="{25C3A810-E843-AF4C-9D40-F8FCA11093AD}">
      <dgm:prSet/>
      <dgm:spPr>
        <a:solidFill>
          <a:schemeClr val="tx2">
            <a:lumMod val="75000"/>
          </a:schemeClr>
        </a:solidFill>
      </dgm:spPr>
      <dgm:t>
        <a:bodyPr/>
        <a:lstStyle/>
        <a:p>
          <a:r>
            <a:rPr lang="fr-FR" noProof="0"/>
            <a:t>Médiation en santé</a:t>
          </a:r>
          <a:endParaRPr lang="fr-FR" noProof="0" dirty="0"/>
        </a:p>
      </dgm:t>
    </dgm:pt>
    <dgm:pt modelId="{C804DC48-7B32-0A41-9D1E-9E5FFDE4CEDA}" type="parTrans" cxnId="{9138C1A9-CD37-CE4C-9436-3A4A69E65FF5}">
      <dgm:prSet/>
      <dgm:spPr/>
      <dgm:t>
        <a:bodyPr/>
        <a:lstStyle/>
        <a:p>
          <a:endParaRPr lang="fr-FR"/>
        </a:p>
      </dgm:t>
    </dgm:pt>
    <dgm:pt modelId="{66099626-8DF2-A14C-86C1-4F3A6263510F}" type="sibTrans" cxnId="{9138C1A9-CD37-CE4C-9436-3A4A69E65FF5}">
      <dgm:prSet/>
      <dgm:spPr/>
      <dgm:t>
        <a:bodyPr/>
        <a:lstStyle/>
        <a:p>
          <a:endParaRPr lang="fr-FR"/>
        </a:p>
      </dgm:t>
    </dgm:pt>
    <dgm:pt modelId="{41ED1BD8-14D7-5749-A7A0-98A96B400675}">
      <dgm:prSet/>
      <dgm:spPr>
        <a:solidFill>
          <a:schemeClr val="tx2">
            <a:lumMod val="75000"/>
          </a:schemeClr>
        </a:solidFill>
      </dgm:spPr>
      <dgm:t>
        <a:bodyPr/>
        <a:lstStyle/>
        <a:p>
          <a:r>
            <a:rPr lang="fr-FR" noProof="0" dirty="0"/>
            <a:t>Améliorer l’accès aux droits/AME</a:t>
          </a:r>
        </a:p>
      </dgm:t>
    </dgm:pt>
    <dgm:pt modelId="{300FBE4A-A37F-6148-9116-543CAA0DF98A}" type="parTrans" cxnId="{3F2EF0CA-F61A-2640-B2D9-8279003E08E5}">
      <dgm:prSet/>
      <dgm:spPr/>
      <dgm:t>
        <a:bodyPr/>
        <a:lstStyle/>
        <a:p>
          <a:endParaRPr lang="fr-FR"/>
        </a:p>
      </dgm:t>
    </dgm:pt>
    <dgm:pt modelId="{F99F25E0-689A-B046-958D-E5D6BF91F236}" type="sibTrans" cxnId="{3F2EF0CA-F61A-2640-B2D9-8279003E08E5}">
      <dgm:prSet/>
      <dgm:spPr/>
      <dgm:t>
        <a:bodyPr/>
        <a:lstStyle/>
        <a:p>
          <a:endParaRPr lang="fr-FR"/>
        </a:p>
      </dgm:t>
    </dgm:pt>
    <dgm:pt modelId="{0BBEEE66-C657-8043-93CC-91B7D81818F7}" type="pres">
      <dgm:prSet presAssocID="{7F730843-411A-41FB-806B-556EBA02AF07}" presName="diagram" presStyleCnt="0">
        <dgm:presLayoutVars>
          <dgm:dir/>
          <dgm:resizeHandles val="exact"/>
        </dgm:presLayoutVars>
      </dgm:prSet>
      <dgm:spPr/>
    </dgm:pt>
    <dgm:pt modelId="{BB0426CA-2747-1840-8DBD-47A56908784C}" type="pres">
      <dgm:prSet presAssocID="{4AC85822-9224-4BB0-94B3-C4102B22CA0F}" presName="node" presStyleLbl="node1" presStyleIdx="0" presStyleCnt="4">
        <dgm:presLayoutVars>
          <dgm:bulletEnabled val="1"/>
        </dgm:presLayoutVars>
      </dgm:prSet>
      <dgm:spPr/>
    </dgm:pt>
    <dgm:pt modelId="{895E8EF7-C963-0142-BD35-7FC5199D21F1}" type="pres">
      <dgm:prSet presAssocID="{09A46A08-D394-492B-8FD0-CB900508A254}" presName="sibTrans" presStyleCnt="0"/>
      <dgm:spPr/>
    </dgm:pt>
    <dgm:pt modelId="{53D8CD1D-5DAB-9E45-B7CD-0466EDF6E374}" type="pres">
      <dgm:prSet presAssocID="{7E08DB48-8B72-42A5-A8C7-9E10ABC64E99}" presName="node" presStyleLbl="node1" presStyleIdx="1" presStyleCnt="4">
        <dgm:presLayoutVars>
          <dgm:bulletEnabled val="1"/>
        </dgm:presLayoutVars>
      </dgm:prSet>
      <dgm:spPr/>
    </dgm:pt>
    <dgm:pt modelId="{CD626F03-B48E-E44E-AECA-797277D324A2}" type="pres">
      <dgm:prSet presAssocID="{0E472BB5-2B5B-4556-9397-740AD54ABAC2}" presName="sibTrans" presStyleCnt="0"/>
      <dgm:spPr/>
    </dgm:pt>
    <dgm:pt modelId="{1FAF7792-FA8F-6647-8F79-B5DBFCDF2CB6}" type="pres">
      <dgm:prSet presAssocID="{C2AF74C9-7816-46DE-B12A-E6551121D3A0}" presName="node" presStyleLbl="node1" presStyleIdx="2" presStyleCnt="4">
        <dgm:presLayoutVars>
          <dgm:bulletEnabled val="1"/>
        </dgm:presLayoutVars>
      </dgm:prSet>
      <dgm:spPr/>
    </dgm:pt>
    <dgm:pt modelId="{B15D7D17-6952-E748-9FB8-75418096EC3D}" type="pres">
      <dgm:prSet presAssocID="{9FA4137A-A8A0-4DB3-927C-6BC011A1ED9C}" presName="sibTrans" presStyleCnt="0"/>
      <dgm:spPr/>
    </dgm:pt>
    <dgm:pt modelId="{59E1E820-1478-B04B-A779-3F9B1C58161B}" type="pres">
      <dgm:prSet presAssocID="{A48A8ED4-ECB4-2640-A113-0FA8A095E8B5}" presName="node" presStyleLbl="node1" presStyleIdx="3" presStyleCnt="4">
        <dgm:presLayoutVars>
          <dgm:bulletEnabled val="1"/>
        </dgm:presLayoutVars>
      </dgm:prSet>
      <dgm:spPr/>
    </dgm:pt>
  </dgm:ptLst>
  <dgm:cxnLst>
    <dgm:cxn modelId="{6ED3B615-06F9-9844-89D1-CEF5B2C73A0C}" type="presOf" srcId="{C2AF74C9-7816-46DE-B12A-E6551121D3A0}" destId="{1FAF7792-FA8F-6647-8F79-B5DBFCDF2CB6}" srcOrd="0" destOrd="0" presId="urn:microsoft.com/office/officeart/2005/8/layout/default"/>
    <dgm:cxn modelId="{BC1FCB1E-8DDD-4313-AAEE-83FD77E46156}" srcId="{7F730843-411A-41FB-806B-556EBA02AF07}" destId="{7E08DB48-8B72-42A5-A8C7-9E10ABC64E99}" srcOrd="1" destOrd="0" parTransId="{C8EB7657-A03B-4381-ADAC-58C1E739FA58}" sibTransId="{0E472BB5-2B5B-4556-9397-740AD54ABAC2}"/>
    <dgm:cxn modelId="{F9F68129-C6C4-42F5-9D33-1DDF536FC0AA}" srcId="{7F730843-411A-41FB-806B-556EBA02AF07}" destId="{4AC85822-9224-4BB0-94B3-C4102B22CA0F}" srcOrd="0" destOrd="0" parTransId="{B4337C9A-964E-4F11-807D-A4330E1B2ADF}" sibTransId="{09A46A08-D394-492B-8FD0-CB900508A254}"/>
    <dgm:cxn modelId="{1F447739-227F-754B-9420-2775A70588FA}" type="presOf" srcId="{7E08DB48-8B72-42A5-A8C7-9E10ABC64E99}" destId="{53D8CD1D-5DAB-9E45-B7CD-0466EDF6E374}" srcOrd="0" destOrd="0" presId="urn:microsoft.com/office/officeart/2005/8/layout/default"/>
    <dgm:cxn modelId="{619BAF46-0058-EC46-9522-82A363B0165F}" type="presOf" srcId="{A48A8ED4-ECB4-2640-A113-0FA8A095E8B5}" destId="{59E1E820-1478-B04B-A779-3F9B1C58161B}" srcOrd="0" destOrd="0" presId="urn:microsoft.com/office/officeart/2005/8/layout/default"/>
    <dgm:cxn modelId="{079AC57F-0AD6-6D44-B472-34A7BAB5A748}" srcId="{7F730843-411A-41FB-806B-556EBA02AF07}" destId="{A48A8ED4-ECB4-2640-A113-0FA8A095E8B5}" srcOrd="3" destOrd="0" parTransId="{58639EBB-3E6D-7A42-8CCE-D7532F67290F}" sibTransId="{5C3D8241-DEB8-5C4E-B036-E5F4174A2EC4}"/>
    <dgm:cxn modelId="{15778A98-AE5C-FB4E-BB05-C2C7885905B7}" type="presOf" srcId="{41ED1BD8-14D7-5749-A7A0-98A96B400675}" destId="{59E1E820-1478-B04B-A779-3F9B1C58161B}" srcOrd="0" destOrd="2" presId="urn:microsoft.com/office/officeart/2005/8/layout/default"/>
    <dgm:cxn modelId="{9138C1A9-CD37-CE4C-9436-3A4A69E65FF5}" srcId="{A48A8ED4-ECB4-2640-A113-0FA8A095E8B5}" destId="{25C3A810-E843-AF4C-9D40-F8FCA11093AD}" srcOrd="0" destOrd="0" parTransId="{C804DC48-7B32-0A41-9D1E-9E5FFDE4CEDA}" sibTransId="{66099626-8DF2-A14C-86C1-4F3A6263510F}"/>
    <dgm:cxn modelId="{722F33AA-A8DC-E54C-AFAC-45EF41742B38}" type="presOf" srcId="{4AC85822-9224-4BB0-94B3-C4102B22CA0F}" destId="{BB0426CA-2747-1840-8DBD-47A56908784C}" srcOrd="0" destOrd="0" presId="urn:microsoft.com/office/officeart/2005/8/layout/default"/>
    <dgm:cxn modelId="{91D479B3-3D43-FB4A-9E7B-07402794FC1C}" type="presOf" srcId="{7F730843-411A-41FB-806B-556EBA02AF07}" destId="{0BBEEE66-C657-8043-93CC-91B7D81818F7}" srcOrd="0" destOrd="0" presId="urn:microsoft.com/office/officeart/2005/8/layout/default"/>
    <dgm:cxn modelId="{3F2EF0CA-F61A-2640-B2D9-8279003E08E5}" srcId="{A48A8ED4-ECB4-2640-A113-0FA8A095E8B5}" destId="{41ED1BD8-14D7-5749-A7A0-98A96B400675}" srcOrd="1" destOrd="0" parTransId="{300FBE4A-A37F-6148-9116-543CAA0DF98A}" sibTransId="{F99F25E0-689A-B046-958D-E5D6BF91F236}"/>
    <dgm:cxn modelId="{E1E208CF-FCF2-4C1E-8D9A-7570CBBD0BC2}" srcId="{7F730843-411A-41FB-806B-556EBA02AF07}" destId="{C2AF74C9-7816-46DE-B12A-E6551121D3A0}" srcOrd="2" destOrd="0" parTransId="{BC913923-6871-4EB5-9338-2BEE90EA58E6}" sibTransId="{9FA4137A-A8A0-4DB3-927C-6BC011A1ED9C}"/>
    <dgm:cxn modelId="{85461FD2-48D9-2645-90FA-7699986C89B3}" type="presOf" srcId="{25C3A810-E843-AF4C-9D40-F8FCA11093AD}" destId="{59E1E820-1478-B04B-A779-3F9B1C58161B}" srcOrd="0" destOrd="1" presId="urn:microsoft.com/office/officeart/2005/8/layout/default"/>
    <dgm:cxn modelId="{409F1767-8FC7-464F-86DD-940E54AB0BAF}" type="presParOf" srcId="{0BBEEE66-C657-8043-93CC-91B7D81818F7}" destId="{BB0426CA-2747-1840-8DBD-47A56908784C}" srcOrd="0" destOrd="0" presId="urn:microsoft.com/office/officeart/2005/8/layout/default"/>
    <dgm:cxn modelId="{D7A4EE9F-0E5F-2346-A5B5-38ACD8B5B28A}" type="presParOf" srcId="{0BBEEE66-C657-8043-93CC-91B7D81818F7}" destId="{895E8EF7-C963-0142-BD35-7FC5199D21F1}" srcOrd="1" destOrd="0" presId="urn:microsoft.com/office/officeart/2005/8/layout/default"/>
    <dgm:cxn modelId="{D4D80484-3F30-8A4D-A356-138173008A27}" type="presParOf" srcId="{0BBEEE66-C657-8043-93CC-91B7D81818F7}" destId="{53D8CD1D-5DAB-9E45-B7CD-0466EDF6E374}" srcOrd="2" destOrd="0" presId="urn:microsoft.com/office/officeart/2005/8/layout/default"/>
    <dgm:cxn modelId="{0884FF9D-53E2-5942-8A4B-5A38CE9AAED5}" type="presParOf" srcId="{0BBEEE66-C657-8043-93CC-91B7D81818F7}" destId="{CD626F03-B48E-E44E-AECA-797277D324A2}" srcOrd="3" destOrd="0" presId="urn:microsoft.com/office/officeart/2005/8/layout/default"/>
    <dgm:cxn modelId="{D23DCC75-6761-DF41-854D-45C427C38D62}" type="presParOf" srcId="{0BBEEE66-C657-8043-93CC-91B7D81818F7}" destId="{1FAF7792-FA8F-6647-8F79-B5DBFCDF2CB6}" srcOrd="4" destOrd="0" presId="urn:microsoft.com/office/officeart/2005/8/layout/default"/>
    <dgm:cxn modelId="{217D7D27-9F2A-4048-958C-8A6F206E58A1}" type="presParOf" srcId="{0BBEEE66-C657-8043-93CC-91B7D81818F7}" destId="{B15D7D17-6952-E748-9FB8-75418096EC3D}" srcOrd="5" destOrd="0" presId="urn:microsoft.com/office/officeart/2005/8/layout/default"/>
    <dgm:cxn modelId="{DAD1CE5F-CCD9-BD48-823F-8E0ABDE318DE}" type="presParOf" srcId="{0BBEEE66-C657-8043-93CC-91B7D81818F7}" destId="{59E1E820-1478-B04B-A779-3F9B1C58161B}"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A424EC4-56C6-4F78-8444-61922E449E27}"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D26E0DA8-5452-4543-A672-69EB55B216C9}">
      <dgm:prSet/>
      <dgm:spPr/>
      <dgm:t>
        <a:bodyPr/>
        <a:lstStyle/>
        <a:p>
          <a:r>
            <a:rPr lang="fr-FR" dirty="0"/>
            <a:t>La probabilité que la source soit porteuse du VIH et non-traitée efficacement</a:t>
          </a:r>
          <a:endParaRPr lang="en-US" dirty="0"/>
        </a:p>
      </dgm:t>
    </dgm:pt>
    <dgm:pt modelId="{6FFD7DAE-5F12-467F-86F6-1DA7CB06CBC5}" type="parTrans" cxnId="{0FB24862-2285-4BD2-BAA8-E3BB0D126B1C}">
      <dgm:prSet/>
      <dgm:spPr/>
      <dgm:t>
        <a:bodyPr/>
        <a:lstStyle/>
        <a:p>
          <a:endParaRPr lang="en-US"/>
        </a:p>
      </dgm:t>
    </dgm:pt>
    <dgm:pt modelId="{2A6F00A3-3EE1-41AA-9D84-12498A03A5FE}" type="sibTrans" cxnId="{0FB24862-2285-4BD2-BAA8-E3BB0D126B1C}">
      <dgm:prSet/>
      <dgm:spPr/>
      <dgm:t>
        <a:bodyPr/>
        <a:lstStyle/>
        <a:p>
          <a:endParaRPr lang="en-US"/>
        </a:p>
      </dgm:t>
    </dgm:pt>
    <dgm:pt modelId="{25052D2B-B8C6-47BA-B271-CCF89D7DFFA7}">
      <dgm:prSet/>
      <dgm:spPr/>
      <dgm:t>
        <a:bodyPr/>
        <a:lstStyle/>
        <a:p>
          <a:r>
            <a:rPr lang="fr-FR"/>
            <a:t>Le risque de transmission lié au type d’exposition</a:t>
          </a:r>
          <a:endParaRPr lang="en-US"/>
        </a:p>
      </dgm:t>
    </dgm:pt>
    <dgm:pt modelId="{289D98DC-429C-4724-82CE-B94D81F16302}" type="parTrans" cxnId="{653923CE-E2E8-41F0-9C23-7ADE2AA77302}">
      <dgm:prSet/>
      <dgm:spPr/>
      <dgm:t>
        <a:bodyPr/>
        <a:lstStyle/>
        <a:p>
          <a:endParaRPr lang="en-US"/>
        </a:p>
      </dgm:t>
    </dgm:pt>
    <dgm:pt modelId="{9CFBAC21-2B70-4A44-9F44-E1D2A89C5F34}" type="sibTrans" cxnId="{653923CE-E2E8-41F0-9C23-7ADE2AA77302}">
      <dgm:prSet/>
      <dgm:spPr/>
      <dgm:t>
        <a:bodyPr/>
        <a:lstStyle/>
        <a:p>
          <a:endParaRPr lang="en-US"/>
        </a:p>
      </dgm:t>
    </dgm:pt>
    <dgm:pt modelId="{8AA74219-08E1-4C08-9AD8-1125D38CA64E}">
      <dgm:prSet/>
      <dgm:spPr/>
      <dgm:t>
        <a:bodyPr/>
        <a:lstStyle/>
        <a:p>
          <a:r>
            <a:rPr lang="fr-FR" dirty="0">
              <a:sym typeface="Wingdings" panose="05000000000000000000" pitchFamily="2" charset="2"/>
            </a:rPr>
            <a:t></a:t>
          </a:r>
          <a:r>
            <a:rPr lang="fr-FR" dirty="0"/>
            <a:t> Et on multiplie ces deux chiffres pour avoir le risque de transmission et le « nombre de personnes à traiter pour éviter une infection (NPT) »</a:t>
          </a:r>
          <a:endParaRPr lang="en-US" dirty="0"/>
        </a:p>
      </dgm:t>
    </dgm:pt>
    <dgm:pt modelId="{A380C130-7CFF-4BFD-9A71-D3667717D4B4}" type="parTrans" cxnId="{492D597E-3315-4AF5-8A70-7EDDF5173A03}">
      <dgm:prSet/>
      <dgm:spPr/>
      <dgm:t>
        <a:bodyPr/>
        <a:lstStyle/>
        <a:p>
          <a:endParaRPr lang="en-US"/>
        </a:p>
      </dgm:t>
    </dgm:pt>
    <dgm:pt modelId="{8FB29A28-6D17-4B28-B216-2A69F7FCCCA3}" type="sibTrans" cxnId="{492D597E-3315-4AF5-8A70-7EDDF5173A03}">
      <dgm:prSet/>
      <dgm:spPr/>
      <dgm:t>
        <a:bodyPr/>
        <a:lstStyle/>
        <a:p>
          <a:endParaRPr lang="en-US"/>
        </a:p>
      </dgm:t>
    </dgm:pt>
    <dgm:pt modelId="{1492ADD1-116A-5B4E-929D-37D38089A24C}" type="pres">
      <dgm:prSet presAssocID="{5A424EC4-56C6-4F78-8444-61922E449E27}" presName="hierChild1" presStyleCnt="0">
        <dgm:presLayoutVars>
          <dgm:chPref val="1"/>
          <dgm:dir/>
          <dgm:animOne val="branch"/>
          <dgm:animLvl val="lvl"/>
          <dgm:resizeHandles/>
        </dgm:presLayoutVars>
      </dgm:prSet>
      <dgm:spPr/>
    </dgm:pt>
    <dgm:pt modelId="{F1F95729-85A3-CE4F-B918-2D20DCE5826F}" type="pres">
      <dgm:prSet presAssocID="{D26E0DA8-5452-4543-A672-69EB55B216C9}" presName="hierRoot1" presStyleCnt="0"/>
      <dgm:spPr/>
    </dgm:pt>
    <dgm:pt modelId="{247FE81A-F1C4-644D-B664-845ACEEDA28F}" type="pres">
      <dgm:prSet presAssocID="{D26E0DA8-5452-4543-A672-69EB55B216C9}" presName="composite" presStyleCnt="0"/>
      <dgm:spPr/>
    </dgm:pt>
    <dgm:pt modelId="{F75D14BB-9587-1543-809C-15FB6976B698}" type="pres">
      <dgm:prSet presAssocID="{D26E0DA8-5452-4543-A672-69EB55B216C9}" presName="background" presStyleLbl="node0" presStyleIdx="0" presStyleCnt="3"/>
      <dgm:spPr>
        <a:solidFill>
          <a:srgbClr val="00B0F0"/>
        </a:solidFill>
        <a:ln>
          <a:noFill/>
        </a:ln>
      </dgm:spPr>
    </dgm:pt>
    <dgm:pt modelId="{F040BEA4-B3FA-C04A-BD0E-840A8261334C}" type="pres">
      <dgm:prSet presAssocID="{D26E0DA8-5452-4543-A672-69EB55B216C9}" presName="text" presStyleLbl="fgAcc0" presStyleIdx="0" presStyleCnt="3">
        <dgm:presLayoutVars>
          <dgm:chPref val="3"/>
        </dgm:presLayoutVars>
      </dgm:prSet>
      <dgm:spPr/>
    </dgm:pt>
    <dgm:pt modelId="{48956E5F-829B-C749-B839-623168C238EF}" type="pres">
      <dgm:prSet presAssocID="{D26E0DA8-5452-4543-A672-69EB55B216C9}" presName="hierChild2" presStyleCnt="0"/>
      <dgm:spPr/>
    </dgm:pt>
    <dgm:pt modelId="{EC6EE0A2-3AFC-1D4B-B408-991ECF2B4C33}" type="pres">
      <dgm:prSet presAssocID="{25052D2B-B8C6-47BA-B271-CCF89D7DFFA7}" presName="hierRoot1" presStyleCnt="0"/>
      <dgm:spPr/>
    </dgm:pt>
    <dgm:pt modelId="{9747A203-0913-D240-B5E4-263522CFE547}" type="pres">
      <dgm:prSet presAssocID="{25052D2B-B8C6-47BA-B271-CCF89D7DFFA7}" presName="composite" presStyleCnt="0"/>
      <dgm:spPr/>
    </dgm:pt>
    <dgm:pt modelId="{CF3B480A-F54C-1D40-B39A-2B2E19BCEA40}" type="pres">
      <dgm:prSet presAssocID="{25052D2B-B8C6-47BA-B271-CCF89D7DFFA7}" presName="background" presStyleLbl="node0" presStyleIdx="1" presStyleCnt="3"/>
      <dgm:spPr>
        <a:solidFill>
          <a:srgbClr val="00B0F0"/>
        </a:solidFill>
        <a:ln>
          <a:noFill/>
        </a:ln>
      </dgm:spPr>
    </dgm:pt>
    <dgm:pt modelId="{096EB1A8-FC2F-6E47-9B2E-B07DE2DF01B9}" type="pres">
      <dgm:prSet presAssocID="{25052D2B-B8C6-47BA-B271-CCF89D7DFFA7}" presName="text" presStyleLbl="fgAcc0" presStyleIdx="1" presStyleCnt="3">
        <dgm:presLayoutVars>
          <dgm:chPref val="3"/>
        </dgm:presLayoutVars>
      </dgm:prSet>
      <dgm:spPr/>
    </dgm:pt>
    <dgm:pt modelId="{BCDF87D4-01C4-5C4D-8D3D-3EAC73C76182}" type="pres">
      <dgm:prSet presAssocID="{25052D2B-B8C6-47BA-B271-CCF89D7DFFA7}" presName="hierChild2" presStyleCnt="0"/>
      <dgm:spPr/>
    </dgm:pt>
    <dgm:pt modelId="{3361F0D3-9920-A249-85B3-9E36B2E10354}" type="pres">
      <dgm:prSet presAssocID="{8AA74219-08E1-4C08-9AD8-1125D38CA64E}" presName="hierRoot1" presStyleCnt="0"/>
      <dgm:spPr/>
    </dgm:pt>
    <dgm:pt modelId="{2C56291D-3966-E14E-867F-63E1AEBBB969}" type="pres">
      <dgm:prSet presAssocID="{8AA74219-08E1-4C08-9AD8-1125D38CA64E}" presName="composite" presStyleCnt="0"/>
      <dgm:spPr/>
    </dgm:pt>
    <dgm:pt modelId="{7F10FC15-BB6D-7946-8E05-260D97237DAF}" type="pres">
      <dgm:prSet presAssocID="{8AA74219-08E1-4C08-9AD8-1125D38CA64E}" presName="background" presStyleLbl="node0" presStyleIdx="2" presStyleCnt="3"/>
      <dgm:spPr>
        <a:solidFill>
          <a:srgbClr val="00B0F0"/>
        </a:solidFill>
        <a:ln>
          <a:noFill/>
        </a:ln>
      </dgm:spPr>
    </dgm:pt>
    <dgm:pt modelId="{934B56A5-AB05-004E-BD20-222A1ABF7DC2}" type="pres">
      <dgm:prSet presAssocID="{8AA74219-08E1-4C08-9AD8-1125D38CA64E}" presName="text" presStyleLbl="fgAcc0" presStyleIdx="2" presStyleCnt="3">
        <dgm:presLayoutVars>
          <dgm:chPref val="3"/>
        </dgm:presLayoutVars>
      </dgm:prSet>
      <dgm:spPr/>
    </dgm:pt>
    <dgm:pt modelId="{E3EAF560-D6BF-4448-AC7D-E75407DC5A42}" type="pres">
      <dgm:prSet presAssocID="{8AA74219-08E1-4C08-9AD8-1125D38CA64E}" presName="hierChild2" presStyleCnt="0"/>
      <dgm:spPr/>
    </dgm:pt>
  </dgm:ptLst>
  <dgm:cxnLst>
    <dgm:cxn modelId="{CA58EA3B-A090-0F40-9586-4FE75AF1D415}" type="presOf" srcId="{25052D2B-B8C6-47BA-B271-CCF89D7DFFA7}" destId="{096EB1A8-FC2F-6E47-9B2E-B07DE2DF01B9}" srcOrd="0" destOrd="0" presId="urn:microsoft.com/office/officeart/2005/8/layout/hierarchy1"/>
    <dgm:cxn modelId="{0FB24862-2285-4BD2-BAA8-E3BB0D126B1C}" srcId="{5A424EC4-56C6-4F78-8444-61922E449E27}" destId="{D26E0DA8-5452-4543-A672-69EB55B216C9}" srcOrd="0" destOrd="0" parTransId="{6FFD7DAE-5F12-467F-86F6-1DA7CB06CBC5}" sibTransId="{2A6F00A3-3EE1-41AA-9D84-12498A03A5FE}"/>
    <dgm:cxn modelId="{492D597E-3315-4AF5-8A70-7EDDF5173A03}" srcId="{5A424EC4-56C6-4F78-8444-61922E449E27}" destId="{8AA74219-08E1-4C08-9AD8-1125D38CA64E}" srcOrd="2" destOrd="0" parTransId="{A380C130-7CFF-4BFD-9A71-D3667717D4B4}" sibTransId="{8FB29A28-6D17-4B28-B216-2A69F7FCCCA3}"/>
    <dgm:cxn modelId="{F5108B92-DB9F-664B-A96A-3DADABE03CCA}" type="presOf" srcId="{8AA74219-08E1-4C08-9AD8-1125D38CA64E}" destId="{934B56A5-AB05-004E-BD20-222A1ABF7DC2}" srcOrd="0" destOrd="0" presId="urn:microsoft.com/office/officeart/2005/8/layout/hierarchy1"/>
    <dgm:cxn modelId="{653923CE-E2E8-41F0-9C23-7ADE2AA77302}" srcId="{5A424EC4-56C6-4F78-8444-61922E449E27}" destId="{25052D2B-B8C6-47BA-B271-CCF89D7DFFA7}" srcOrd="1" destOrd="0" parTransId="{289D98DC-429C-4724-82CE-B94D81F16302}" sibTransId="{9CFBAC21-2B70-4A44-9F44-E1D2A89C5F34}"/>
    <dgm:cxn modelId="{9C9C3CD4-EC7C-214C-B79B-B60EF8DBA1CD}" type="presOf" srcId="{D26E0DA8-5452-4543-A672-69EB55B216C9}" destId="{F040BEA4-B3FA-C04A-BD0E-840A8261334C}" srcOrd="0" destOrd="0" presId="urn:microsoft.com/office/officeart/2005/8/layout/hierarchy1"/>
    <dgm:cxn modelId="{91BF72FA-C9A0-2244-84AA-6289C257E66B}" type="presOf" srcId="{5A424EC4-56C6-4F78-8444-61922E449E27}" destId="{1492ADD1-116A-5B4E-929D-37D38089A24C}" srcOrd="0" destOrd="0" presId="urn:microsoft.com/office/officeart/2005/8/layout/hierarchy1"/>
    <dgm:cxn modelId="{00B8393C-4803-374B-9E14-AE483AD6E6E5}" type="presParOf" srcId="{1492ADD1-116A-5B4E-929D-37D38089A24C}" destId="{F1F95729-85A3-CE4F-B918-2D20DCE5826F}" srcOrd="0" destOrd="0" presId="urn:microsoft.com/office/officeart/2005/8/layout/hierarchy1"/>
    <dgm:cxn modelId="{4055F22B-5EBD-2845-8E7F-9D37DE317A33}" type="presParOf" srcId="{F1F95729-85A3-CE4F-B918-2D20DCE5826F}" destId="{247FE81A-F1C4-644D-B664-845ACEEDA28F}" srcOrd="0" destOrd="0" presId="urn:microsoft.com/office/officeart/2005/8/layout/hierarchy1"/>
    <dgm:cxn modelId="{024C07BF-BA8B-FC47-91E4-81E4CDC65B3F}" type="presParOf" srcId="{247FE81A-F1C4-644D-B664-845ACEEDA28F}" destId="{F75D14BB-9587-1543-809C-15FB6976B698}" srcOrd="0" destOrd="0" presId="urn:microsoft.com/office/officeart/2005/8/layout/hierarchy1"/>
    <dgm:cxn modelId="{EF774717-A3C7-084B-A8EC-DCDAC5FFFD79}" type="presParOf" srcId="{247FE81A-F1C4-644D-B664-845ACEEDA28F}" destId="{F040BEA4-B3FA-C04A-BD0E-840A8261334C}" srcOrd="1" destOrd="0" presId="urn:microsoft.com/office/officeart/2005/8/layout/hierarchy1"/>
    <dgm:cxn modelId="{F6FB5F42-F908-8949-BD77-3F72203A7060}" type="presParOf" srcId="{F1F95729-85A3-CE4F-B918-2D20DCE5826F}" destId="{48956E5F-829B-C749-B839-623168C238EF}" srcOrd="1" destOrd="0" presId="urn:microsoft.com/office/officeart/2005/8/layout/hierarchy1"/>
    <dgm:cxn modelId="{528775CF-A160-BA4A-8DA2-3D90D28AE2E9}" type="presParOf" srcId="{1492ADD1-116A-5B4E-929D-37D38089A24C}" destId="{EC6EE0A2-3AFC-1D4B-B408-991ECF2B4C33}" srcOrd="1" destOrd="0" presId="urn:microsoft.com/office/officeart/2005/8/layout/hierarchy1"/>
    <dgm:cxn modelId="{7EDC0234-7D2E-7348-814E-ACF7639B4969}" type="presParOf" srcId="{EC6EE0A2-3AFC-1D4B-B408-991ECF2B4C33}" destId="{9747A203-0913-D240-B5E4-263522CFE547}" srcOrd="0" destOrd="0" presId="urn:microsoft.com/office/officeart/2005/8/layout/hierarchy1"/>
    <dgm:cxn modelId="{E834537F-2A29-6F4B-AA16-35A791A830F8}" type="presParOf" srcId="{9747A203-0913-D240-B5E4-263522CFE547}" destId="{CF3B480A-F54C-1D40-B39A-2B2E19BCEA40}" srcOrd="0" destOrd="0" presId="urn:microsoft.com/office/officeart/2005/8/layout/hierarchy1"/>
    <dgm:cxn modelId="{806C3DB7-C50D-E543-B8BD-C7BF2617A931}" type="presParOf" srcId="{9747A203-0913-D240-B5E4-263522CFE547}" destId="{096EB1A8-FC2F-6E47-9B2E-B07DE2DF01B9}" srcOrd="1" destOrd="0" presId="urn:microsoft.com/office/officeart/2005/8/layout/hierarchy1"/>
    <dgm:cxn modelId="{78011132-64C8-AB45-8076-AB566BA0C6DD}" type="presParOf" srcId="{EC6EE0A2-3AFC-1D4B-B408-991ECF2B4C33}" destId="{BCDF87D4-01C4-5C4D-8D3D-3EAC73C76182}" srcOrd="1" destOrd="0" presId="urn:microsoft.com/office/officeart/2005/8/layout/hierarchy1"/>
    <dgm:cxn modelId="{CD63349B-073C-5D49-82B0-E49BDEC77A0E}" type="presParOf" srcId="{1492ADD1-116A-5B4E-929D-37D38089A24C}" destId="{3361F0D3-9920-A249-85B3-9E36B2E10354}" srcOrd="2" destOrd="0" presId="urn:microsoft.com/office/officeart/2005/8/layout/hierarchy1"/>
    <dgm:cxn modelId="{94D696CE-BEB5-1843-9262-BCC2C4713E18}" type="presParOf" srcId="{3361F0D3-9920-A249-85B3-9E36B2E10354}" destId="{2C56291D-3966-E14E-867F-63E1AEBBB969}" srcOrd="0" destOrd="0" presId="urn:microsoft.com/office/officeart/2005/8/layout/hierarchy1"/>
    <dgm:cxn modelId="{A0685262-DCB7-F547-9377-3ED944ED00BA}" type="presParOf" srcId="{2C56291D-3966-E14E-867F-63E1AEBBB969}" destId="{7F10FC15-BB6D-7946-8E05-260D97237DAF}" srcOrd="0" destOrd="0" presId="urn:microsoft.com/office/officeart/2005/8/layout/hierarchy1"/>
    <dgm:cxn modelId="{072684B4-12E6-7040-AEDD-22FF461347B1}" type="presParOf" srcId="{2C56291D-3966-E14E-867F-63E1AEBBB969}" destId="{934B56A5-AB05-004E-BD20-222A1ABF7DC2}" srcOrd="1" destOrd="0" presId="urn:microsoft.com/office/officeart/2005/8/layout/hierarchy1"/>
    <dgm:cxn modelId="{6FDC309E-F7F0-9F46-A9A1-F93A02DAB887}" type="presParOf" srcId="{3361F0D3-9920-A249-85B3-9E36B2E10354}" destId="{E3EAF560-D6BF-4448-AC7D-E75407DC5A4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A8BD8DE-2A18-4F72-A5FF-672E77150419}" type="doc">
      <dgm:prSet loTypeId="urn:microsoft.com/office/officeart/2005/8/layout/hierarchy2" loCatId="hierarchy" qsTypeId="urn:microsoft.com/office/officeart/2005/8/quickstyle/simple1" qsCatId="simple" csTypeId="urn:microsoft.com/office/officeart/2005/8/colors/colorful5" csCatId="colorful" phldr="1"/>
      <dgm:spPr/>
      <dgm:t>
        <a:bodyPr/>
        <a:lstStyle/>
        <a:p>
          <a:endParaRPr lang="en-US"/>
        </a:p>
      </dgm:t>
    </dgm:pt>
    <dgm:pt modelId="{72A63147-1835-405D-9AED-6EA7FD273931}">
      <dgm:prSet/>
      <dgm:spPr>
        <a:solidFill>
          <a:srgbClr val="00B0F0"/>
        </a:solidFill>
        <a:ln>
          <a:noFill/>
        </a:ln>
      </dgm:spPr>
      <dgm:t>
        <a:bodyPr/>
        <a:lstStyle/>
        <a:p>
          <a:r>
            <a:rPr lang="fr-FR" b="1" dirty="0"/>
            <a:t>Au plus tard </a:t>
          </a:r>
          <a:r>
            <a:rPr lang="fr-FR" b="1" u="sng" dirty="0"/>
            <a:t>48 heures</a:t>
          </a:r>
          <a:r>
            <a:rPr lang="fr-FR" b="1" dirty="0"/>
            <a:t> </a:t>
          </a:r>
          <a:r>
            <a:rPr lang="fr-FR" dirty="0"/>
            <a:t>suivant l’exposition , </a:t>
          </a:r>
          <a:r>
            <a:rPr lang="fr-FR" b="1" dirty="0"/>
            <a:t>mais le plus tôt est le mieux !</a:t>
          </a:r>
          <a:endParaRPr lang="en-US" dirty="0"/>
        </a:p>
      </dgm:t>
    </dgm:pt>
    <dgm:pt modelId="{C0FFFBD8-18E0-40EB-B107-DE91CBDF58C7}" type="parTrans" cxnId="{4D9620E3-0193-4AAD-AE38-EBB81AA88AC8}">
      <dgm:prSet/>
      <dgm:spPr/>
      <dgm:t>
        <a:bodyPr/>
        <a:lstStyle/>
        <a:p>
          <a:endParaRPr lang="en-US"/>
        </a:p>
      </dgm:t>
    </dgm:pt>
    <dgm:pt modelId="{FD481446-7F77-48C3-9008-EEA47EB0455A}" type="sibTrans" cxnId="{4D9620E3-0193-4AAD-AE38-EBB81AA88AC8}">
      <dgm:prSet/>
      <dgm:spPr/>
      <dgm:t>
        <a:bodyPr/>
        <a:lstStyle/>
        <a:p>
          <a:endParaRPr lang="en-US"/>
        </a:p>
      </dgm:t>
    </dgm:pt>
    <dgm:pt modelId="{D1D75339-0997-488C-9B2A-A68F62C7AA17}">
      <dgm:prSet/>
      <dgm:spPr>
        <a:solidFill>
          <a:srgbClr val="00B0F0"/>
        </a:solidFill>
        <a:ln>
          <a:noFill/>
        </a:ln>
      </dgm:spPr>
      <dgm:t>
        <a:bodyPr/>
        <a:lstStyle/>
        <a:p>
          <a:r>
            <a:rPr lang="fr-FR"/>
            <a:t>Pendant</a:t>
          </a:r>
          <a:r>
            <a:rPr lang="fr-FR" b="1"/>
            <a:t> 30 jours</a:t>
          </a:r>
          <a:endParaRPr lang="en-US"/>
        </a:p>
      </dgm:t>
    </dgm:pt>
    <dgm:pt modelId="{DF7EE146-7174-4EF7-A6B2-571D667C567B}" type="parTrans" cxnId="{DF2A072C-3C05-4245-97AF-D1CF6A625F89}">
      <dgm:prSet/>
      <dgm:spPr/>
      <dgm:t>
        <a:bodyPr/>
        <a:lstStyle/>
        <a:p>
          <a:endParaRPr lang="en-US"/>
        </a:p>
      </dgm:t>
    </dgm:pt>
    <dgm:pt modelId="{88EAD993-A238-4219-ABFA-D6EC1030D38F}" type="sibTrans" cxnId="{DF2A072C-3C05-4245-97AF-D1CF6A625F89}">
      <dgm:prSet/>
      <dgm:spPr/>
      <dgm:t>
        <a:bodyPr/>
        <a:lstStyle/>
        <a:p>
          <a:endParaRPr lang="en-US"/>
        </a:p>
      </dgm:t>
    </dgm:pt>
    <dgm:pt modelId="{6C05D6B6-74F3-46B1-AAFB-C5D100C69C44}">
      <dgm:prSet/>
      <dgm:spPr>
        <a:solidFill>
          <a:srgbClr val="00B0F0"/>
        </a:solidFill>
        <a:ln>
          <a:noFill/>
        </a:ln>
      </dgm:spPr>
      <dgm:t>
        <a:bodyPr/>
        <a:lstStyle/>
        <a:p>
          <a:r>
            <a:rPr lang="fr-FR"/>
            <a:t>Possibilité de prescription en deux phases</a:t>
          </a:r>
          <a:endParaRPr lang="en-US"/>
        </a:p>
      </dgm:t>
    </dgm:pt>
    <dgm:pt modelId="{248E2F2D-6AC5-4955-B2D1-B688AD07E807}" type="parTrans" cxnId="{3928CA8A-011A-4630-B335-F620B179C03F}">
      <dgm:prSet/>
      <dgm:spPr/>
      <dgm:t>
        <a:bodyPr/>
        <a:lstStyle/>
        <a:p>
          <a:endParaRPr lang="en-US"/>
        </a:p>
      </dgm:t>
    </dgm:pt>
    <dgm:pt modelId="{791C67DD-5AA9-4258-B68F-74324B45CF79}" type="sibTrans" cxnId="{3928CA8A-011A-4630-B335-F620B179C03F}">
      <dgm:prSet/>
      <dgm:spPr/>
      <dgm:t>
        <a:bodyPr/>
        <a:lstStyle/>
        <a:p>
          <a:endParaRPr lang="en-US"/>
        </a:p>
      </dgm:t>
    </dgm:pt>
    <dgm:pt modelId="{5FCF912A-FF65-487F-9A86-1AC85371EA88}">
      <dgm:prSet/>
      <dgm:spPr>
        <a:solidFill>
          <a:schemeClr val="accent6">
            <a:lumMod val="75000"/>
          </a:schemeClr>
        </a:solidFill>
      </dgm:spPr>
      <dgm:t>
        <a:bodyPr/>
        <a:lstStyle/>
        <a:p>
          <a:r>
            <a:rPr lang="fr-FR" dirty="0"/>
            <a:t>« Starter kit » de </a:t>
          </a:r>
          <a:r>
            <a:rPr lang="fr-FR" b="1" dirty="0"/>
            <a:t>3-5 jours</a:t>
          </a:r>
          <a:endParaRPr lang="en-US" dirty="0"/>
        </a:p>
      </dgm:t>
    </dgm:pt>
    <dgm:pt modelId="{CA601FFF-0A37-46BC-8C6D-6AE268AB3AC8}" type="parTrans" cxnId="{1071ADFF-4A00-43C7-BE64-F01BF94BF0A6}">
      <dgm:prSet/>
      <dgm:spPr/>
      <dgm:t>
        <a:bodyPr/>
        <a:lstStyle/>
        <a:p>
          <a:endParaRPr lang="en-US"/>
        </a:p>
      </dgm:t>
    </dgm:pt>
    <dgm:pt modelId="{45B7EC2F-F3FD-436F-9281-8C4C3D56B918}" type="sibTrans" cxnId="{1071ADFF-4A00-43C7-BE64-F01BF94BF0A6}">
      <dgm:prSet/>
      <dgm:spPr/>
      <dgm:t>
        <a:bodyPr/>
        <a:lstStyle/>
        <a:p>
          <a:endParaRPr lang="en-US"/>
        </a:p>
      </dgm:t>
    </dgm:pt>
    <dgm:pt modelId="{C133CB6F-83A5-4892-A56E-1AA37586EE50}">
      <dgm:prSet/>
      <dgm:spPr>
        <a:solidFill>
          <a:schemeClr val="accent6">
            <a:lumMod val="75000"/>
          </a:schemeClr>
        </a:solidFill>
      </dgm:spPr>
      <dgm:t>
        <a:bodyPr/>
        <a:lstStyle/>
        <a:p>
          <a:r>
            <a:rPr lang="fr-FR" dirty="0"/>
            <a:t>Réévaluation dans les 3-5 jours  : </a:t>
          </a:r>
          <a:r>
            <a:rPr lang="fr-FR" b="1" dirty="0"/>
            <a:t>arrêt ou poursuite 30 jours en tout</a:t>
          </a:r>
          <a:endParaRPr lang="en-US" dirty="0"/>
        </a:p>
      </dgm:t>
    </dgm:pt>
    <dgm:pt modelId="{CCAD2CD4-25D0-4C06-B224-53B60E275759}" type="parTrans" cxnId="{B5F8B131-E192-40D9-87EA-963E3E444947}">
      <dgm:prSet/>
      <dgm:spPr/>
      <dgm:t>
        <a:bodyPr/>
        <a:lstStyle/>
        <a:p>
          <a:endParaRPr lang="en-US"/>
        </a:p>
      </dgm:t>
    </dgm:pt>
    <dgm:pt modelId="{DB9AC132-3254-4583-AF54-8F0EE6B924B2}" type="sibTrans" cxnId="{B5F8B131-E192-40D9-87EA-963E3E444947}">
      <dgm:prSet/>
      <dgm:spPr/>
      <dgm:t>
        <a:bodyPr/>
        <a:lstStyle/>
        <a:p>
          <a:endParaRPr lang="en-US"/>
        </a:p>
      </dgm:t>
    </dgm:pt>
    <dgm:pt modelId="{BB4801AB-08E9-B649-AC7D-69091CCDE05B}" type="pres">
      <dgm:prSet presAssocID="{3A8BD8DE-2A18-4F72-A5FF-672E77150419}" presName="diagram" presStyleCnt="0">
        <dgm:presLayoutVars>
          <dgm:chPref val="1"/>
          <dgm:dir/>
          <dgm:animOne val="branch"/>
          <dgm:animLvl val="lvl"/>
          <dgm:resizeHandles val="exact"/>
        </dgm:presLayoutVars>
      </dgm:prSet>
      <dgm:spPr/>
    </dgm:pt>
    <dgm:pt modelId="{3FF92CAC-E14F-9A44-951C-AE8C9F05F203}" type="pres">
      <dgm:prSet presAssocID="{72A63147-1835-405D-9AED-6EA7FD273931}" presName="root1" presStyleCnt="0"/>
      <dgm:spPr/>
    </dgm:pt>
    <dgm:pt modelId="{D04F3F9A-60CF-F64B-BB7C-565933FA4719}" type="pres">
      <dgm:prSet presAssocID="{72A63147-1835-405D-9AED-6EA7FD273931}" presName="LevelOneTextNode" presStyleLbl="node0" presStyleIdx="0" presStyleCnt="3">
        <dgm:presLayoutVars>
          <dgm:chPref val="3"/>
        </dgm:presLayoutVars>
      </dgm:prSet>
      <dgm:spPr/>
    </dgm:pt>
    <dgm:pt modelId="{3A6E3160-85DA-3B48-86EA-D3B97214EDCE}" type="pres">
      <dgm:prSet presAssocID="{72A63147-1835-405D-9AED-6EA7FD273931}" presName="level2hierChild" presStyleCnt="0"/>
      <dgm:spPr/>
    </dgm:pt>
    <dgm:pt modelId="{061EDA1D-EEC6-414B-A723-B0A7AC89BFAF}" type="pres">
      <dgm:prSet presAssocID="{D1D75339-0997-488C-9B2A-A68F62C7AA17}" presName="root1" presStyleCnt="0"/>
      <dgm:spPr/>
    </dgm:pt>
    <dgm:pt modelId="{831D7A4E-E7A4-234E-8D66-00C719AF7BAA}" type="pres">
      <dgm:prSet presAssocID="{D1D75339-0997-488C-9B2A-A68F62C7AA17}" presName="LevelOneTextNode" presStyleLbl="node0" presStyleIdx="1" presStyleCnt="3">
        <dgm:presLayoutVars>
          <dgm:chPref val="3"/>
        </dgm:presLayoutVars>
      </dgm:prSet>
      <dgm:spPr/>
    </dgm:pt>
    <dgm:pt modelId="{C7F740D1-EC2B-D749-AA1E-BA3DBC825CF5}" type="pres">
      <dgm:prSet presAssocID="{D1D75339-0997-488C-9B2A-A68F62C7AA17}" presName="level2hierChild" presStyleCnt="0"/>
      <dgm:spPr/>
    </dgm:pt>
    <dgm:pt modelId="{935FB74F-9A2E-F34B-BAF1-F8D6CA426416}" type="pres">
      <dgm:prSet presAssocID="{6C05D6B6-74F3-46B1-AAFB-C5D100C69C44}" presName="root1" presStyleCnt="0"/>
      <dgm:spPr/>
    </dgm:pt>
    <dgm:pt modelId="{3E7BDF49-BA53-8148-A960-2AB79B3C7AA9}" type="pres">
      <dgm:prSet presAssocID="{6C05D6B6-74F3-46B1-AAFB-C5D100C69C44}" presName="LevelOneTextNode" presStyleLbl="node0" presStyleIdx="2" presStyleCnt="3">
        <dgm:presLayoutVars>
          <dgm:chPref val="3"/>
        </dgm:presLayoutVars>
      </dgm:prSet>
      <dgm:spPr/>
    </dgm:pt>
    <dgm:pt modelId="{321542AF-29DC-674D-87B9-845B80CA65C7}" type="pres">
      <dgm:prSet presAssocID="{6C05D6B6-74F3-46B1-AAFB-C5D100C69C44}" presName="level2hierChild" presStyleCnt="0"/>
      <dgm:spPr/>
    </dgm:pt>
    <dgm:pt modelId="{8AB66516-FF89-4847-BE7D-E45714E7EC46}" type="pres">
      <dgm:prSet presAssocID="{CA601FFF-0A37-46BC-8C6D-6AE268AB3AC8}" presName="conn2-1" presStyleLbl="parChTrans1D2" presStyleIdx="0" presStyleCnt="2"/>
      <dgm:spPr/>
    </dgm:pt>
    <dgm:pt modelId="{C0A13D8E-BB7B-3441-A0DE-69CA1F1426A2}" type="pres">
      <dgm:prSet presAssocID="{CA601FFF-0A37-46BC-8C6D-6AE268AB3AC8}" presName="connTx" presStyleLbl="parChTrans1D2" presStyleIdx="0" presStyleCnt="2"/>
      <dgm:spPr/>
    </dgm:pt>
    <dgm:pt modelId="{F95B56E6-6ED2-7C45-B4E5-8FCC61F44210}" type="pres">
      <dgm:prSet presAssocID="{5FCF912A-FF65-487F-9A86-1AC85371EA88}" presName="root2" presStyleCnt="0"/>
      <dgm:spPr/>
    </dgm:pt>
    <dgm:pt modelId="{4F9ACDCD-6C8C-7E42-94BD-6F003DC7515A}" type="pres">
      <dgm:prSet presAssocID="{5FCF912A-FF65-487F-9A86-1AC85371EA88}" presName="LevelTwoTextNode" presStyleLbl="node2" presStyleIdx="0" presStyleCnt="2">
        <dgm:presLayoutVars>
          <dgm:chPref val="3"/>
        </dgm:presLayoutVars>
      </dgm:prSet>
      <dgm:spPr/>
    </dgm:pt>
    <dgm:pt modelId="{ABD09F7B-DE21-F44E-9266-B8FA6F38DD6A}" type="pres">
      <dgm:prSet presAssocID="{5FCF912A-FF65-487F-9A86-1AC85371EA88}" presName="level3hierChild" presStyleCnt="0"/>
      <dgm:spPr/>
    </dgm:pt>
    <dgm:pt modelId="{C85979C4-2DA5-BD42-A058-8570A55CEC13}" type="pres">
      <dgm:prSet presAssocID="{CCAD2CD4-25D0-4C06-B224-53B60E275759}" presName="conn2-1" presStyleLbl="parChTrans1D2" presStyleIdx="1" presStyleCnt="2"/>
      <dgm:spPr/>
    </dgm:pt>
    <dgm:pt modelId="{13F85159-0BAF-E54D-B25C-3DE7DB972C97}" type="pres">
      <dgm:prSet presAssocID="{CCAD2CD4-25D0-4C06-B224-53B60E275759}" presName="connTx" presStyleLbl="parChTrans1D2" presStyleIdx="1" presStyleCnt="2"/>
      <dgm:spPr/>
    </dgm:pt>
    <dgm:pt modelId="{15B0286F-5525-C643-B043-7AB72353DADE}" type="pres">
      <dgm:prSet presAssocID="{C133CB6F-83A5-4892-A56E-1AA37586EE50}" presName="root2" presStyleCnt="0"/>
      <dgm:spPr/>
    </dgm:pt>
    <dgm:pt modelId="{E82CD330-4805-3F48-8659-8B6CF80992BB}" type="pres">
      <dgm:prSet presAssocID="{C133CB6F-83A5-4892-A56E-1AA37586EE50}" presName="LevelTwoTextNode" presStyleLbl="node2" presStyleIdx="1" presStyleCnt="2">
        <dgm:presLayoutVars>
          <dgm:chPref val="3"/>
        </dgm:presLayoutVars>
      </dgm:prSet>
      <dgm:spPr/>
    </dgm:pt>
    <dgm:pt modelId="{88BC1C02-B187-9245-B66F-069F254FF07D}" type="pres">
      <dgm:prSet presAssocID="{C133CB6F-83A5-4892-A56E-1AA37586EE50}" presName="level3hierChild" presStyleCnt="0"/>
      <dgm:spPr/>
    </dgm:pt>
  </dgm:ptLst>
  <dgm:cxnLst>
    <dgm:cxn modelId="{14C42D0F-B137-B146-8569-57FA96814762}" type="presOf" srcId="{CCAD2CD4-25D0-4C06-B224-53B60E275759}" destId="{C85979C4-2DA5-BD42-A058-8570A55CEC13}" srcOrd="0" destOrd="0" presId="urn:microsoft.com/office/officeart/2005/8/layout/hierarchy2"/>
    <dgm:cxn modelId="{DF2A072C-3C05-4245-97AF-D1CF6A625F89}" srcId="{3A8BD8DE-2A18-4F72-A5FF-672E77150419}" destId="{D1D75339-0997-488C-9B2A-A68F62C7AA17}" srcOrd="1" destOrd="0" parTransId="{DF7EE146-7174-4EF7-A6B2-571D667C567B}" sibTransId="{88EAD993-A238-4219-ABFA-D6EC1030D38F}"/>
    <dgm:cxn modelId="{B5F8B131-E192-40D9-87EA-963E3E444947}" srcId="{6C05D6B6-74F3-46B1-AAFB-C5D100C69C44}" destId="{C133CB6F-83A5-4892-A56E-1AA37586EE50}" srcOrd="1" destOrd="0" parTransId="{CCAD2CD4-25D0-4C06-B224-53B60E275759}" sibTransId="{DB9AC132-3254-4583-AF54-8F0EE6B924B2}"/>
    <dgm:cxn modelId="{6FDCC259-B8B0-0A49-B3D2-C6D41C80FE6D}" type="presOf" srcId="{CA601FFF-0A37-46BC-8C6D-6AE268AB3AC8}" destId="{8AB66516-FF89-4847-BE7D-E45714E7EC46}" srcOrd="0" destOrd="0" presId="urn:microsoft.com/office/officeart/2005/8/layout/hierarchy2"/>
    <dgm:cxn modelId="{AB79F682-3942-1749-9A62-57793F497140}" type="presOf" srcId="{72A63147-1835-405D-9AED-6EA7FD273931}" destId="{D04F3F9A-60CF-F64B-BB7C-565933FA4719}" srcOrd="0" destOrd="0" presId="urn:microsoft.com/office/officeart/2005/8/layout/hierarchy2"/>
    <dgm:cxn modelId="{3928CA8A-011A-4630-B335-F620B179C03F}" srcId="{3A8BD8DE-2A18-4F72-A5FF-672E77150419}" destId="{6C05D6B6-74F3-46B1-AAFB-C5D100C69C44}" srcOrd="2" destOrd="0" parTransId="{248E2F2D-6AC5-4955-B2D1-B688AD07E807}" sibTransId="{791C67DD-5AA9-4258-B68F-74324B45CF79}"/>
    <dgm:cxn modelId="{D76B54AC-3B04-6445-960D-47C218197F05}" type="presOf" srcId="{CA601FFF-0A37-46BC-8C6D-6AE268AB3AC8}" destId="{C0A13D8E-BB7B-3441-A0DE-69CA1F1426A2}" srcOrd="1" destOrd="0" presId="urn:microsoft.com/office/officeart/2005/8/layout/hierarchy2"/>
    <dgm:cxn modelId="{93CC50BA-52BC-EB47-911C-ADB53CA5619A}" type="presOf" srcId="{CCAD2CD4-25D0-4C06-B224-53B60E275759}" destId="{13F85159-0BAF-E54D-B25C-3DE7DB972C97}" srcOrd="1" destOrd="0" presId="urn:microsoft.com/office/officeart/2005/8/layout/hierarchy2"/>
    <dgm:cxn modelId="{9307C0C0-C5B4-7544-8D20-F01BA9FAEC89}" type="presOf" srcId="{3A8BD8DE-2A18-4F72-A5FF-672E77150419}" destId="{BB4801AB-08E9-B649-AC7D-69091CCDE05B}" srcOrd="0" destOrd="0" presId="urn:microsoft.com/office/officeart/2005/8/layout/hierarchy2"/>
    <dgm:cxn modelId="{E7EC31DC-7EB0-A24C-8315-776DF348AAE7}" type="presOf" srcId="{C133CB6F-83A5-4892-A56E-1AA37586EE50}" destId="{E82CD330-4805-3F48-8659-8B6CF80992BB}" srcOrd="0" destOrd="0" presId="urn:microsoft.com/office/officeart/2005/8/layout/hierarchy2"/>
    <dgm:cxn modelId="{FC32D1E0-F17B-5B41-87BF-6246AD4230A3}" type="presOf" srcId="{6C05D6B6-74F3-46B1-AAFB-C5D100C69C44}" destId="{3E7BDF49-BA53-8148-A960-2AB79B3C7AA9}" srcOrd="0" destOrd="0" presId="urn:microsoft.com/office/officeart/2005/8/layout/hierarchy2"/>
    <dgm:cxn modelId="{DC9A8BE1-332F-A74C-982B-CD63475DD65F}" type="presOf" srcId="{5FCF912A-FF65-487F-9A86-1AC85371EA88}" destId="{4F9ACDCD-6C8C-7E42-94BD-6F003DC7515A}" srcOrd="0" destOrd="0" presId="urn:microsoft.com/office/officeart/2005/8/layout/hierarchy2"/>
    <dgm:cxn modelId="{4D9620E3-0193-4AAD-AE38-EBB81AA88AC8}" srcId="{3A8BD8DE-2A18-4F72-A5FF-672E77150419}" destId="{72A63147-1835-405D-9AED-6EA7FD273931}" srcOrd="0" destOrd="0" parTransId="{C0FFFBD8-18E0-40EB-B107-DE91CBDF58C7}" sibTransId="{FD481446-7F77-48C3-9008-EEA47EB0455A}"/>
    <dgm:cxn modelId="{8A09BAFC-E7F6-0744-9BC2-A3036C81B600}" type="presOf" srcId="{D1D75339-0997-488C-9B2A-A68F62C7AA17}" destId="{831D7A4E-E7A4-234E-8D66-00C719AF7BAA}" srcOrd="0" destOrd="0" presId="urn:microsoft.com/office/officeart/2005/8/layout/hierarchy2"/>
    <dgm:cxn modelId="{1071ADFF-4A00-43C7-BE64-F01BF94BF0A6}" srcId="{6C05D6B6-74F3-46B1-AAFB-C5D100C69C44}" destId="{5FCF912A-FF65-487F-9A86-1AC85371EA88}" srcOrd="0" destOrd="0" parTransId="{CA601FFF-0A37-46BC-8C6D-6AE268AB3AC8}" sibTransId="{45B7EC2F-F3FD-436F-9281-8C4C3D56B918}"/>
    <dgm:cxn modelId="{144FA803-286D-AC4F-8C0C-4A6688A0A0B6}" type="presParOf" srcId="{BB4801AB-08E9-B649-AC7D-69091CCDE05B}" destId="{3FF92CAC-E14F-9A44-951C-AE8C9F05F203}" srcOrd="0" destOrd="0" presId="urn:microsoft.com/office/officeart/2005/8/layout/hierarchy2"/>
    <dgm:cxn modelId="{56D69487-DC20-C249-8C9C-219FEED2A99D}" type="presParOf" srcId="{3FF92CAC-E14F-9A44-951C-AE8C9F05F203}" destId="{D04F3F9A-60CF-F64B-BB7C-565933FA4719}" srcOrd="0" destOrd="0" presId="urn:microsoft.com/office/officeart/2005/8/layout/hierarchy2"/>
    <dgm:cxn modelId="{857BF8A5-A1E4-3747-B62E-15635A4C1840}" type="presParOf" srcId="{3FF92CAC-E14F-9A44-951C-AE8C9F05F203}" destId="{3A6E3160-85DA-3B48-86EA-D3B97214EDCE}" srcOrd="1" destOrd="0" presId="urn:microsoft.com/office/officeart/2005/8/layout/hierarchy2"/>
    <dgm:cxn modelId="{58B7E8B7-E948-B44D-8503-EC65BDB47A77}" type="presParOf" srcId="{BB4801AB-08E9-B649-AC7D-69091CCDE05B}" destId="{061EDA1D-EEC6-414B-A723-B0A7AC89BFAF}" srcOrd="1" destOrd="0" presId="urn:microsoft.com/office/officeart/2005/8/layout/hierarchy2"/>
    <dgm:cxn modelId="{68B472DC-537F-AA44-BAE0-03FFD0EEDDDF}" type="presParOf" srcId="{061EDA1D-EEC6-414B-A723-B0A7AC89BFAF}" destId="{831D7A4E-E7A4-234E-8D66-00C719AF7BAA}" srcOrd="0" destOrd="0" presId="urn:microsoft.com/office/officeart/2005/8/layout/hierarchy2"/>
    <dgm:cxn modelId="{F68B58C0-E9C4-9A4B-A904-42D11CC6E0D9}" type="presParOf" srcId="{061EDA1D-EEC6-414B-A723-B0A7AC89BFAF}" destId="{C7F740D1-EC2B-D749-AA1E-BA3DBC825CF5}" srcOrd="1" destOrd="0" presId="urn:microsoft.com/office/officeart/2005/8/layout/hierarchy2"/>
    <dgm:cxn modelId="{1DB7CB8D-DE43-554D-BC9B-FC0A3084450C}" type="presParOf" srcId="{BB4801AB-08E9-B649-AC7D-69091CCDE05B}" destId="{935FB74F-9A2E-F34B-BAF1-F8D6CA426416}" srcOrd="2" destOrd="0" presId="urn:microsoft.com/office/officeart/2005/8/layout/hierarchy2"/>
    <dgm:cxn modelId="{DA90EDE7-A243-0E44-B161-588F85E2B1A3}" type="presParOf" srcId="{935FB74F-9A2E-F34B-BAF1-F8D6CA426416}" destId="{3E7BDF49-BA53-8148-A960-2AB79B3C7AA9}" srcOrd="0" destOrd="0" presId="urn:microsoft.com/office/officeart/2005/8/layout/hierarchy2"/>
    <dgm:cxn modelId="{6FD69D77-AA5A-D74D-B517-4C2C3021B40E}" type="presParOf" srcId="{935FB74F-9A2E-F34B-BAF1-F8D6CA426416}" destId="{321542AF-29DC-674D-87B9-845B80CA65C7}" srcOrd="1" destOrd="0" presId="urn:microsoft.com/office/officeart/2005/8/layout/hierarchy2"/>
    <dgm:cxn modelId="{F8841DDE-24FE-6242-BEDE-6099CFAF1054}" type="presParOf" srcId="{321542AF-29DC-674D-87B9-845B80CA65C7}" destId="{8AB66516-FF89-4847-BE7D-E45714E7EC46}" srcOrd="0" destOrd="0" presId="urn:microsoft.com/office/officeart/2005/8/layout/hierarchy2"/>
    <dgm:cxn modelId="{4B534912-C8A2-154D-9326-D14341EA0041}" type="presParOf" srcId="{8AB66516-FF89-4847-BE7D-E45714E7EC46}" destId="{C0A13D8E-BB7B-3441-A0DE-69CA1F1426A2}" srcOrd="0" destOrd="0" presId="urn:microsoft.com/office/officeart/2005/8/layout/hierarchy2"/>
    <dgm:cxn modelId="{A16D791F-C968-3C46-8FD5-719D69A5C191}" type="presParOf" srcId="{321542AF-29DC-674D-87B9-845B80CA65C7}" destId="{F95B56E6-6ED2-7C45-B4E5-8FCC61F44210}" srcOrd="1" destOrd="0" presId="urn:microsoft.com/office/officeart/2005/8/layout/hierarchy2"/>
    <dgm:cxn modelId="{20BA54C7-A411-1D4A-8039-5DFB76A1D67C}" type="presParOf" srcId="{F95B56E6-6ED2-7C45-B4E5-8FCC61F44210}" destId="{4F9ACDCD-6C8C-7E42-94BD-6F003DC7515A}" srcOrd="0" destOrd="0" presId="urn:microsoft.com/office/officeart/2005/8/layout/hierarchy2"/>
    <dgm:cxn modelId="{7633D977-184C-9B4B-901A-1AAA0EFE16F1}" type="presParOf" srcId="{F95B56E6-6ED2-7C45-B4E5-8FCC61F44210}" destId="{ABD09F7B-DE21-F44E-9266-B8FA6F38DD6A}" srcOrd="1" destOrd="0" presId="urn:microsoft.com/office/officeart/2005/8/layout/hierarchy2"/>
    <dgm:cxn modelId="{2E59B967-84B3-2941-AFD1-40EA200F3828}" type="presParOf" srcId="{321542AF-29DC-674D-87B9-845B80CA65C7}" destId="{C85979C4-2DA5-BD42-A058-8570A55CEC13}" srcOrd="2" destOrd="0" presId="urn:microsoft.com/office/officeart/2005/8/layout/hierarchy2"/>
    <dgm:cxn modelId="{4FA94227-B450-5445-B7D5-F76091F5C3AA}" type="presParOf" srcId="{C85979C4-2DA5-BD42-A058-8570A55CEC13}" destId="{13F85159-0BAF-E54D-B25C-3DE7DB972C97}" srcOrd="0" destOrd="0" presId="urn:microsoft.com/office/officeart/2005/8/layout/hierarchy2"/>
    <dgm:cxn modelId="{977EF438-DD69-6346-A0A9-84B2FD4D574F}" type="presParOf" srcId="{321542AF-29DC-674D-87B9-845B80CA65C7}" destId="{15B0286F-5525-C643-B043-7AB72353DADE}" srcOrd="3" destOrd="0" presId="urn:microsoft.com/office/officeart/2005/8/layout/hierarchy2"/>
    <dgm:cxn modelId="{A2799EFB-A7AB-F745-ABE9-4BE3CA512A8C}" type="presParOf" srcId="{15B0286F-5525-C643-B043-7AB72353DADE}" destId="{E82CD330-4805-3F48-8659-8B6CF80992BB}" srcOrd="0" destOrd="0" presId="urn:microsoft.com/office/officeart/2005/8/layout/hierarchy2"/>
    <dgm:cxn modelId="{90D61A27-7CDC-FD4F-9DD2-C4B21A4736B9}" type="presParOf" srcId="{15B0286F-5525-C643-B043-7AB72353DADE}" destId="{88BC1C02-B187-9245-B66F-069F254FF07D}"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6B2E9FE-F60B-4E5E-80A6-9C70CE76C296}"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EBBA9E90-5568-4201-B464-4E20442B246C}">
      <dgm:prSet/>
      <dgm:spPr>
        <a:solidFill>
          <a:srgbClr val="00B0F0"/>
        </a:solidFill>
      </dgm:spPr>
      <dgm:t>
        <a:bodyPr/>
        <a:lstStyle/>
        <a:p>
          <a:r>
            <a:rPr lang="fr-FR"/>
            <a:t>Efficace sur les souches virales circulantes</a:t>
          </a:r>
          <a:endParaRPr lang="en-US"/>
        </a:p>
      </dgm:t>
    </dgm:pt>
    <dgm:pt modelId="{1C66824C-8D8C-472B-80B0-AF6C2E6610F1}" type="parTrans" cxnId="{A34960EE-26EA-43F8-A2DD-F421FCF20064}">
      <dgm:prSet/>
      <dgm:spPr/>
      <dgm:t>
        <a:bodyPr/>
        <a:lstStyle/>
        <a:p>
          <a:endParaRPr lang="en-US"/>
        </a:p>
      </dgm:t>
    </dgm:pt>
    <dgm:pt modelId="{2EE213AC-566D-4B30-B991-D0C2E6C82BE9}" type="sibTrans" cxnId="{A34960EE-26EA-43F8-A2DD-F421FCF20064}">
      <dgm:prSet/>
      <dgm:spPr/>
      <dgm:t>
        <a:bodyPr/>
        <a:lstStyle/>
        <a:p>
          <a:endParaRPr lang="en-US"/>
        </a:p>
      </dgm:t>
    </dgm:pt>
    <dgm:pt modelId="{98D76507-F402-41A6-B03A-C78E2823AF86}">
      <dgm:prSet/>
      <dgm:spPr>
        <a:solidFill>
          <a:srgbClr val="0070C0"/>
        </a:solidFill>
      </dgm:spPr>
      <dgm:t>
        <a:bodyPr/>
        <a:lstStyle/>
        <a:p>
          <a:r>
            <a:rPr lang="fr-FR"/>
            <a:t>Bien toléré</a:t>
          </a:r>
          <a:endParaRPr lang="en-US"/>
        </a:p>
      </dgm:t>
    </dgm:pt>
    <dgm:pt modelId="{A432C2C4-2D13-46A0-BFFF-04FAF269FDC7}" type="parTrans" cxnId="{169BE8E6-A703-419D-83C9-7B6231EC1BDE}">
      <dgm:prSet/>
      <dgm:spPr/>
      <dgm:t>
        <a:bodyPr/>
        <a:lstStyle/>
        <a:p>
          <a:endParaRPr lang="en-US"/>
        </a:p>
      </dgm:t>
    </dgm:pt>
    <dgm:pt modelId="{E7D82DC9-3633-4B16-A16A-27CAE64D8A4C}" type="sibTrans" cxnId="{169BE8E6-A703-419D-83C9-7B6231EC1BDE}">
      <dgm:prSet/>
      <dgm:spPr/>
      <dgm:t>
        <a:bodyPr/>
        <a:lstStyle/>
        <a:p>
          <a:endParaRPr lang="en-US"/>
        </a:p>
      </dgm:t>
    </dgm:pt>
    <dgm:pt modelId="{81FFFF10-C1A1-4974-806C-00389072AD9C}">
      <dgm:prSet/>
      <dgm:spPr>
        <a:solidFill>
          <a:schemeClr val="bg2">
            <a:lumMod val="75000"/>
          </a:schemeClr>
        </a:solidFill>
      </dgm:spPr>
      <dgm:t>
        <a:bodyPr/>
        <a:lstStyle/>
        <a:p>
          <a:r>
            <a:rPr lang="fr-FR"/>
            <a:t>Le moins couteux possible</a:t>
          </a:r>
          <a:endParaRPr lang="en-US"/>
        </a:p>
      </dgm:t>
    </dgm:pt>
    <dgm:pt modelId="{F11AEFEC-BF61-4640-A0F7-1B06C8BDA835}" type="parTrans" cxnId="{522BE36E-9CB6-49BF-8A95-78614773050E}">
      <dgm:prSet/>
      <dgm:spPr/>
      <dgm:t>
        <a:bodyPr/>
        <a:lstStyle/>
        <a:p>
          <a:endParaRPr lang="en-US"/>
        </a:p>
      </dgm:t>
    </dgm:pt>
    <dgm:pt modelId="{015CE35D-7A77-43E2-A6D6-02FBE3C50998}" type="sibTrans" cxnId="{522BE36E-9CB6-49BF-8A95-78614773050E}">
      <dgm:prSet/>
      <dgm:spPr/>
      <dgm:t>
        <a:bodyPr/>
        <a:lstStyle/>
        <a:p>
          <a:endParaRPr lang="en-US"/>
        </a:p>
      </dgm:t>
    </dgm:pt>
    <dgm:pt modelId="{4E3DCD40-9186-CE4B-BE99-3CF62FD673D3}" type="pres">
      <dgm:prSet presAssocID="{E6B2E9FE-F60B-4E5E-80A6-9C70CE76C296}" presName="outerComposite" presStyleCnt="0">
        <dgm:presLayoutVars>
          <dgm:chMax val="5"/>
          <dgm:dir/>
          <dgm:resizeHandles val="exact"/>
        </dgm:presLayoutVars>
      </dgm:prSet>
      <dgm:spPr/>
    </dgm:pt>
    <dgm:pt modelId="{77924C17-B75F-6844-8D6A-D4017618467E}" type="pres">
      <dgm:prSet presAssocID="{E6B2E9FE-F60B-4E5E-80A6-9C70CE76C296}" presName="dummyMaxCanvas" presStyleCnt="0">
        <dgm:presLayoutVars/>
      </dgm:prSet>
      <dgm:spPr/>
    </dgm:pt>
    <dgm:pt modelId="{C8DC5FCA-85A8-344F-B9D2-9CBAA1462F98}" type="pres">
      <dgm:prSet presAssocID="{E6B2E9FE-F60B-4E5E-80A6-9C70CE76C296}" presName="ThreeNodes_1" presStyleLbl="node1" presStyleIdx="0" presStyleCnt="3">
        <dgm:presLayoutVars>
          <dgm:bulletEnabled val="1"/>
        </dgm:presLayoutVars>
      </dgm:prSet>
      <dgm:spPr/>
    </dgm:pt>
    <dgm:pt modelId="{EC77B32B-C3BB-F543-BE43-B9ACFCB7E094}" type="pres">
      <dgm:prSet presAssocID="{E6B2E9FE-F60B-4E5E-80A6-9C70CE76C296}" presName="ThreeNodes_2" presStyleLbl="node1" presStyleIdx="1" presStyleCnt="3">
        <dgm:presLayoutVars>
          <dgm:bulletEnabled val="1"/>
        </dgm:presLayoutVars>
      </dgm:prSet>
      <dgm:spPr/>
    </dgm:pt>
    <dgm:pt modelId="{3EDFDC4F-AC83-7042-B98D-50BAB26558A3}" type="pres">
      <dgm:prSet presAssocID="{E6B2E9FE-F60B-4E5E-80A6-9C70CE76C296}" presName="ThreeNodes_3" presStyleLbl="node1" presStyleIdx="2" presStyleCnt="3">
        <dgm:presLayoutVars>
          <dgm:bulletEnabled val="1"/>
        </dgm:presLayoutVars>
      </dgm:prSet>
      <dgm:spPr/>
    </dgm:pt>
    <dgm:pt modelId="{96CB9742-13CE-C248-999D-82B45EA19BE5}" type="pres">
      <dgm:prSet presAssocID="{E6B2E9FE-F60B-4E5E-80A6-9C70CE76C296}" presName="ThreeConn_1-2" presStyleLbl="fgAccFollowNode1" presStyleIdx="0" presStyleCnt="2">
        <dgm:presLayoutVars>
          <dgm:bulletEnabled val="1"/>
        </dgm:presLayoutVars>
      </dgm:prSet>
      <dgm:spPr/>
    </dgm:pt>
    <dgm:pt modelId="{B016A93F-7801-7244-80EE-22E20A4EDCFD}" type="pres">
      <dgm:prSet presAssocID="{E6B2E9FE-F60B-4E5E-80A6-9C70CE76C296}" presName="ThreeConn_2-3" presStyleLbl="fgAccFollowNode1" presStyleIdx="1" presStyleCnt="2">
        <dgm:presLayoutVars>
          <dgm:bulletEnabled val="1"/>
        </dgm:presLayoutVars>
      </dgm:prSet>
      <dgm:spPr/>
    </dgm:pt>
    <dgm:pt modelId="{CDAA1431-40D6-AD41-93A6-ED1B988430C5}" type="pres">
      <dgm:prSet presAssocID="{E6B2E9FE-F60B-4E5E-80A6-9C70CE76C296}" presName="ThreeNodes_1_text" presStyleLbl="node1" presStyleIdx="2" presStyleCnt="3">
        <dgm:presLayoutVars>
          <dgm:bulletEnabled val="1"/>
        </dgm:presLayoutVars>
      </dgm:prSet>
      <dgm:spPr/>
    </dgm:pt>
    <dgm:pt modelId="{1DC8E7E4-CC3A-0440-9E5F-08643EDC43D8}" type="pres">
      <dgm:prSet presAssocID="{E6B2E9FE-F60B-4E5E-80A6-9C70CE76C296}" presName="ThreeNodes_2_text" presStyleLbl="node1" presStyleIdx="2" presStyleCnt="3">
        <dgm:presLayoutVars>
          <dgm:bulletEnabled val="1"/>
        </dgm:presLayoutVars>
      </dgm:prSet>
      <dgm:spPr/>
    </dgm:pt>
    <dgm:pt modelId="{34E6CF14-0650-2743-9C46-9F3F00C407DC}" type="pres">
      <dgm:prSet presAssocID="{E6B2E9FE-F60B-4E5E-80A6-9C70CE76C296}" presName="ThreeNodes_3_text" presStyleLbl="node1" presStyleIdx="2" presStyleCnt="3">
        <dgm:presLayoutVars>
          <dgm:bulletEnabled val="1"/>
        </dgm:presLayoutVars>
      </dgm:prSet>
      <dgm:spPr/>
    </dgm:pt>
  </dgm:ptLst>
  <dgm:cxnLst>
    <dgm:cxn modelId="{6464E40F-057F-E64F-AA12-ADC406DF5B5C}" type="presOf" srcId="{E6B2E9FE-F60B-4E5E-80A6-9C70CE76C296}" destId="{4E3DCD40-9186-CE4B-BE99-3CF62FD673D3}" srcOrd="0" destOrd="0" presId="urn:microsoft.com/office/officeart/2005/8/layout/vProcess5"/>
    <dgm:cxn modelId="{885BBD43-B4C4-8D47-BF6F-765272A4454A}" type="presOf" srcId="{E7D82DC9-3633-4B16-A16A-27CAE64D8A4C}" destId="{B016A93F-7801-7244-80EE-22E20A4EDCFD}" srcOrd="0" destOrd="0" presId="urn:microsoft.com/office/officeart/2005/8/layout/vProcess5"/>
    <dgm:cxn modelId="{291D8159-7FD7-7140-9D20-2BAD432E23CE}" type="presOf" srcId="{2EE213AC-566D-4B30-B991-D0C2E6C82BE9}" destId="{96CB9742-13CE-C248-999D-82B45EA19BE5}" srcOrd="0" destOrd="0" presId="urn:microsoft.com/office/officeart/2005/8/layout/vProcess5"/>
    <dgm:cxn modelId="{F2871062-B2F0-B54F-B770-736C4ADA51F7}" type="presOf" srcId="{98D76507-F402-41A6-B03A-C78E2823AF86}" destId="{EC77B32B-C3BB-F543-BE43-B9ACFCB7E094}" srcOrd="0" destOrd="0" presId="urn:microsoft.com/office/officeart/2005/8/layout/vProcess5"/>
    <dgm:cxn modelId="{522BE36E-9CB6-49BF-8A95-78614773050E}" srcId="{E6B2E9FE-F60B-4E5E-80A6-9C70CE76C296}" destId="{81FFFF10-C1A1-4974-806C-00389072AD9C}" srcOrd="2" destOrd="0" parTransId="{F11AEFEC-BF61-4640-A0F7-1B06C8BDA835}" sibTransId="{015CE35D-7A77-43E2-A6D6-02FBE3C50998}"/>
    <dgm:cxn modelId="{7E3EE37E-3C7C-8D4E-BA0F-D4329A6ED7FC}" type="presOf" srcId="{EBBA9E90-5568-4201-B464-4E20442B246C}" destId="{C8DC5FCA-85A8-344F-B9D2-9CBAA1462F98}" srcOrd="0" destOrd="0" presId="urn:microsoft.com/office/officeart/2005/8/layout/vProcess5"/>
    <dgm:cxn modelId="{DC5AA182-C89F-E74B-A116-EEF5942BADBC}" type="presOf" srcId="{EBBA9E90-5568-4201-B464-4E20442B246C}" destId="{CDAA1431-40D6-AD41-93A6-ED1B988430C5}" srcOrd="1" destOrd="0" presId="urn:microsoft.com/office/officeart/2005/8/layout/vProcess5"/>
    <dgm:cxn modelId="{7BC7F39F-6068-3F44-A8C2-A76391AD1EB2}" type="presOf" srcId="{98D76507-F402-41A6-B03A-C78E2823AF86}" destId="{1DC8E7E4-CC3A-0440-9E5F-08643EDC43D8}" srcOrd="1" destOrd="0" presId="urn:microsoft.com/office/officeart/2005/8/layout/vProcess5"/>
    <dgm:cxn modelId="{39022BE0-9107-984C-8234-9C0A4847CE47}" type="presOf" srcId="{81FFFF10-C1A1-4974-806C-00389072AD9C}" destId="{34E6CF14-0650-2743-9C46-9F3F00C407DC}" srcOrd="1" destOrd="0" presId="urn:microsoft.com/office/officeart/2005/8/layout/vProcess5"/>
    <dgm:cxn modelId="{169BE8E6-A703-419D-83C9-7B6231EC1BDE}" srcId="{E6B2E9FE-F60B-4E5E-80A6-9C70CE76C296}" destId="{98D76507-F402-41A6-B03A-C78E2823AF86}" srcOrd="1" destOrd="0" parTransId="{A432C2C4-2D13-46A0-BFFF-04FAF269FDC7}" sibTransId="{E7D82DC9-3633-4B16-A16A-27CAE64D8A4C}"/>
    <dgm:cxn modelId="{A34960EE-26EA-43F8-A2DD-F421FCF20064}" srcId="{E6B2E9FE-F60B-4E5E-80A6-9C70CE76C296}" destId="{EBBA9E90-5568-4201-B464-4E20442B246C}" srcOrd="0" destOrd="0" parTransId="{1C66824C-8D8C-472B-80B0-AF6C2E6610F1}" sibTransId="{2EE213AC-566D-4B30-B991-D0C2E6C82BE9}"/>
    <dgm:cxn modelId="{2E1FC3FE-FC86-8045-9BA6-6F5CA3233FB2}" type="presOf" srcId="{81FFFF10-C1A1-4974-806C-00389072AD9C}" destId="{3EDFDC4F-AC83-7042-B98D-50BAB26558A3}" srcOrd="0" destOrd="0" presId="urn:microsoft.com/office/officeart/2005/8/layout/vProcess5"/>
    <dgm:cxn modelId="{7E8A78EA-C368-E145-A2FE-F74BD339CA26}" type="presParOf" srcId="{4E3DCD40-9186-CE4B-BE99-3CF62FD673D3}" destId="{77924C17-B75F-6844-8D6A-D4017618467E}" srcOrd="0" destOrd="0" presId="urn:microsoft.com/office/officeart/2005/8/layout/vProcess5"/>
    <dgm:cxn modelId="{984B4E55-4F5D-154E-A65A-F072EE5BEC0E}" type="presParOf" srcId="{4E3DCD40-9186-CE4B-BE99-3CF62FD673D3}" destId="{C8DC5FCA-85A8-344F-B9D2-9CBAA1462F98}" srcOrd="1" destOrd="0" presId="urn:microsoft.com/office/officeart/2005/8/layout/vProcess5"/>
    <dgm:cxn modelId="{E609E5FF-04D5-474C-9739-9EF2C396B499}" type="presParOf" srcId="{4E3DCD40-9186-CE4B-BE99-3CF62FD673D3}" destId="{EC77B32B-C3BB-F543-BE43-B9ACFCB7E094}" srcOrd="2" destOrd="0" presId="urn:microsoft.com/office/officeart/2005/8/layout/vProcess5"/>
    <dgm:cxn modelId="{29C0DCD4-FB4E-7446-982E-F9D5E33F93CF}" type="presParOf" srcId="{4E3DCD40-9186-CE4B-BE99-3CF62FD673D3}" destId="{3EDFDC4F-AC83-7042-B98D-50BAB26558A3}" srcOrd="3" destOrd="0" presId="urn:microsoft.com/office/officeart/2005/8/layout/vProcess5"/>
    <dgm:cxn modelId="{75BEE018-50CD-AF40-A27C-C29A11DEA57E}" type="presParOf" srcId="{4E3DCD40-9186-CE4B-BE99-3CF62FD673D3}" destId="{96CB9742-13CE-C248-999D-82B45EA19BE5}" srcOrd="4" destOrd="0" presId="urn:microsoft.com/office/officeart/2005/8/layout/vProcess5"/>
    <dgm:cxn modelId="{734230EC-90B6-3846-ADFD-C790C268A02F}" type="presParOf" srcId="{4E3DCD40-9186-CE4B-BE99-3CF62FD673D3}" destId="{B016A93F-7801-7244-80EE-22E20A4EDCFD}" srcOrd="5" destOrd="0" presId="urn:microsoft.com/office/officeart/2005/8/layout/vProcess5"/>
    <dgm:cxn modelId="{3298B5BF-3ECA-5B43-A7E7-A382A5483888}" type="presParOf" srcId="{4E3DCD40-9186-CE4B-BE99-3CF62FD673D3}" destId="{CDAA1431-40D6-AD41-93A6-ED1B988430C5}" srcOrd="6" destOrd="0" presId="urn:microsoft.com/office/officeart/2005/8/layout/vProcess5"/>
    <dgm:cxn modelId="{17D6DE6B-942D-4743-B798-376AFA4AECA6}" type="presParOf" srcId="{4E3DCD40-9186-CE4B-BE99-3CF62FD673D3}" destId="{1DC8E7E4-CC3A-0440-9E5F-08643EDC43D8}" srcOrd="7" destOrd="0" presId="urn:microsoft.com/office/officeart/2005/8/layout/vProcess5"/>
    <dgm:cxn modelId="{10C4E6CE-C622-7442-B305-CB9C9D3F6A99}" type="presParOf" srcId="{4E3DCD40-9186-CE4B-BE99-3CF62FD673D3}" destId="{34E6CF14-0650-2743-9C46-9F3F00C407DC}"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F730843-411A-41FB-806B-556EBA02AF07}"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4AC85822-9224-4BB0-94B3-C4102B22CA0F}">
      <dgm:prSet/>
      <dgm:spPr>
        <a:solidFill>
          <a:schemeClr val="accent2">
            <a:lumMod val="60000"/>
            <a:lumOff val="40000"/>
          </a:schemeClr>
        </a:solidFill>
      </dgm:spPr>
      <dgm:t>
        <a:bodyPr/>
        <a:lstStyle/>
        <a:p>
          <a:r>
            <a:rPr lang="fr-FR"/>
            <a:t>Disponibilité des kits de démarrage</a:t>
          </a:r>
          <a:endParaRPr lang="en-US"/>
        </a:p>
      </dgm:t>
    </dgm:pt>
    <dgm:pt modelId="{B4337C9A-964E-4F11-807D-A4330E1B2ADF}" type="parTrans" cxnId="{F9F68129-C6C4-42F5-9D33-1DDF536FC0AA}">
      <dgm:prSet/>
      <dgm:spPr/>
      <dgm:t>
        <a:bodyPr/>
        <a:lstStyle/>
        <a:p>
          <a:endParaRPr lang="en-US"/>
        </a:p>
      </dgm:t>
    </dgm:pt>
    <dgm:pt modelId="{09A46A08-D394-492B-8FD0-CB900508A254}" type="sibTrans" cxnId="{F9F68129-C6C4-42F5-9D33-1DDF536FC0AA}">
      <dgm:prSet/>
      <dgm:spPr/>
      <dgm:t>
        <a:bodyPr/>
        <a:lstStyle/>
        <a:p>
          <a:endParaRPr lang="en-US"/>
        </a:p>
      </dgm:t>
    </dgm:pt>
    <dgm:pt modelId="{77CE5363-6B60-4B00-8F20-ED70306CEB8A}">
      <dgm:prSet/>
      <dgm:spPr/>
      <dgm:t>
        <a:bodyPr/>
        <a:lstStyle/>
        <a:p>
          <a:r>
            <a:rPr lang="fr-FR"/>
            <a:t>En pharmacie d’officine</a:t>
          </a:r>
          <a:endParaRPr lang="en-US"/>
        </a:p>
      </dgm:t>
    </dgm:pt>
    <dgm:pt modelId="{5375B380-847C-4712-9215-4A3A40761DEC}" type="parTrans" cxnId="{C1FFEA75-627E-4345-9C20-0E675741F7E9}">
      <dgm:prSet/>
      <dgm:spPr/>
      <dgm:t>
        <a:bodyPr/>
        <a:lstStyle/>
        <a:p>
          <a:endParaRPr lang="en-US"/>
        </a:p>
      </dgm:t>
    </dgm:pt>
    <dgm:pt modelId="{C243509B-DA3A-4ECD-B6CD-932648395239}" type="sibTrans" cxnId="{C1FFEA75-627E-4345-9C20-0E675741F7E9}">
      <dgm:prSet/>
      <dgm:spPr/>
      <dgm:t>
        <a:bodyPr/>
        <a:lstStyle/>
        <a:p>
          <a:endParaRPr lang="en-US"/>
        </a:p>
      </dgm:t>
    </dgm:pt>
    <dgm:pt modelId="{6942E25A-A96D-4F02-BEF9-32FDAF4AA063}">
      <dgm:prSet/>
      <dgm:spPr/>
      <dgm:t>
        <a:bodyPr/>
        <a:lstStyle/>
        <a:p>
          <a:r>
            <a:rPr lang="fr-FR"/>
            <a:t>En milieu communautaire</a:t>
          </a:r>
          <a:endParaRPr lang="en-US"/>
        </a:p>
      </dgm:t>
    </dgm:pt>
    <dgm:pt modelId="{3738946B-C65F-46B0-ADA5-E4A0642A251A}" type="parTrans" cxnId="{95B61EEA-C6B6-4B2B-A8FF-F5E91303B9EA}">
      <dgm:prSet/>
      <dgm:spPr/>
      <dgm:t>
        <a:bodyPr/>
        <a:lstStyle/>
        <a:p>
          <a:endParaRPr lang="en-US"/>
        </a:p>
      </dgm:t>
    </dgm:pt>
    <dgm:pt modelId="{4BAE5D15-A535-4912-B85C-37AD9C41269F}" type="sibTrans" cxnId="{95B61EEA-C6B6-4B2B-A8FF-F5E91303B9EA}">
      <dgm:prSet/>
      <dgm:spPr/>
      <dgm:t>
        <a:bodyPr/>
        <a:lstStyle/>
        <a:p>
          <a:endParaRPr lang="en-US"/>
        </a:p>
      </dgm:t>
    </dgm:pt>
    <dgm:pt modelId="{37439C25-338F-4200-8592-609B8859DBF6}">
      <dgm:prSet/>
      <dgm:spPr/>
      <dgm:t>
        <a:bodyPr/>
        <a:lstStyle/>
        <a:p>
          <a:r>
            <a:rPr lang="fr-FR"/>
            <a:t>Aux urgences par les IAO</a:t>
          </a:r>
          <a:endParaRPr lang="en-US"/>
        </a:p>
      </dgm:t>
    </dgm:pt>
    <dgm:pt modelId="{564A2D47-0D0B-4781-8591-40BC215CC8AD}" type="parTrans" cxnId="{7CFACC70-6A7E-42F9-B48C-2A05F663B48A}">
      <dgm:prSet/>
      <dgm:spPr/>
      <dgm:t>
        <a:bodyPr/>
        <a:lstStyle/>
        <a:p>
          <a:endParaRPr lang="en-US"/>
        </a:p>
      </dgm:t>
    </dgm:pt>
    <dgm:pt modelId="{9490D7AA-E5F1-4340-BB7B-C7F30B8176BF}" type="sibTrans" cxnId="{7CFACC70-6A7E-42F9-B48C-2A05F663B48A}">
      <dgm:prSet/>
      <dgm:spPr/>
      <dgm:t>
        <a:bodyPr/>
        <a:lstStyle/>
        <a:p>
          <a:endParaRPr lang="en-US"/>
        </a:p>
      </dgm:t>
    </dgm:pt>
    <dgm:pt modelId="{7E08DB48-8B72-42A5-A8C7-9E10ABC64E99}">
      <dgm:prSet/>
      <dgm:spPr>
        <a:solidFill>
          <a:srgbClr val="00B0F0"/>
        </a:solidFill>
      </dgm:spPr>
      <dgm:t>
        <a:bodyPr/>
        <a:lstStyle/>
        <a:p>
          <a:r>
            <a:rPr lang="fr-FR"/>
            <a:t>Etendre l’autorisation de prescription</a:t>
          </a:r>
          <a:endParaRPr lang="en-US"/>
        </a:p>
      </dgm:t>
    </dgm:pt>
    <dgm:pt modelId="{C8EB7657-A03B-4381-ADAC-58C1E739FA58}" type="parTrans" cxnId="{BC1FCB1E-8DDD-4313-AAEE-83FD77E46156}">
      <dgm:prSet/>
      <dgm:spPr/>
      <dgm:t>
        <a:bodyPr/>
        <a:lstStyle/>
        <a:p>
          <a:endParaRPr lang="en-US"/>
        </a:p>
      </dgm:t>
    </dgm:pt>
    <dgm:pt modelId="{0E472BB5-2B5B-4556-9397-740AD54ABAC2}" type="sibTrans" cxnId="{BC1FCB1E-8DDD-4313-AAEE-83FD77E46156}">
      <dgm:prSet/>
      <dgm:spPr/>
      <dgm:t>
        <a:bodyPr/>
        <a:lstStyle/>
        <a:p>
          <a:endParaRPr lang="en-US"/>
        </a:p>
      </dgm:t>
    </dgm:pt>
    <dgm:pt modelId="{DF88CC59-450F-43FD-BE9A-1CA93382DE8E}">
      <dgm:prSet/>
      <dgm:spPr/>
      <dgm:t>
        <a:bodyPr/>
        <a:lstStyle/>
        <a:p>
          <a:r>
            <a:rPr lang="fr-FR"/>
            <a:t>A tous les médecins</a:t>
          </a:r>
          <a:endParaRPr lang="en-US"/>
        </a:p>
      </dgm:t>
    </dgm:pt>
    <dgm:pt modelId="{84E76B80-0F5A-4012-868D-DBCF5C855B3E}" type="parTrans" cxnId="{764C89EE-82E5-4477-9E19-A59375B02F4B}">
      <dgm:prSet/>
      <dgm:spPr/>
      <dgm:t>
        <a:bodyPr/>
        <a:lstStyle/>
        <a:p>
          <a:endParaRPr lang="en-US"/>
        </a:p>
      </dgm:t>
    </dgm:pt>
    <dgm:pt modelId="{C8652E8A-49F2-4E28-8261-7C0D594C6254}" type="sibTrans" cxnId="{764C89EE-82E5-4477-9E19-A59375B02F4B}">
      <dgm:prSet/>
      <dgm:spPr/>
      <dgm:t>
        <a:bodyPr/>
        <a:lstStyle/>
        <a:p>
          <a:endParaRPr lang="en-US"/>
        </a:p>
      </dgm:t>
    </dgm:pt>
    <dgm:pt modelId="{580534A7-93E9-423E-BC22-F9D0269B0FB6}">
      <dgm:prSet/>
      <dgm:spPr/>
      <dgm:t>
        <a:bodyPr/>
        <a:lstStyle/>
        <a:p>
          <a:r>
            <a:rPr lang="fr-FR"/>
            <a:t>Aux sage-femmes</a:t>
          </a:r>
          <a:endParaRPr lang="en-US"/>
        </a:p>
      </dgm:t>
    </dgm:pt>
    <dgm:pt modelId="{A7B6F90C-8118-4B1D-9E7C-9A85BB8A5129}" type="parTrans" cxnId="{A0CD84A1-AA07-4726-8E9B-677BA9524667}">
      <dgm:prSet/>
      <dgm:spPr/>
      <dgm:t>
        <a:bodyPr/>
        <a:lstStyle/>
        <a:p>
          <a:endParaRPr lang="en-US"/>
        </a:p>
      </dgm:t>
    </dgm:pt>
    <dgm:pt modelId="{0CC792AF-0A3D-4D59-99FF-E0E647D9E7D7}" type="sibTrans" cxnId="{A0CD84A1-AA07-4726-8E9B-677BA9524667}">
      <dgm:prSet/>
      <dgm:spPr/>
      <dgm:t>
        <a:bodyPr/>
        <a:lstStyle/>
        <a:p>
          <a:endParaRPr lang="en-US"/>
        </a:p>
      </dgm:t>
    </dgm:pt>
    <dgm:pt modelId="{C2AF74C9-7816-46DE-B12A-E6551121D3A0}">
      <dgm:prSet/>
      <dgm:spPr>
        <a:solidFill>
          <a:schemeClr val="tx2">
            <a:lumMod val="75000"/>
          </a:schemeClr>
        </a:solidFill>
      </dgm:spPr>
      <dgm:t>
        <a:bodyPr/>
        <a:lstStyle/>
        <a:p>
          <a:r>
            <a:rPr lang="fr-FR"/>
            <a:t>Facilité l’accès aux mineurs avec une réglementation uniforme, claire et adaptée</a:t>
          </a:r>
          <a:endParaRPr lang="en-US"/>
        </a:p>
      </dgm:t>
    </dgm:pt>
    <dgm:pt modelId="{BC913923-6871-4EB5-9338-2BEE90EA58E6}" type="parTrans" cxnId="{E1E208CF-FCF2-4C1E-8D9A-7570CBBD0BC2}">
      <dgm:prSet/>
      <dgm:spPr/>
      <dgm:t>
        <a:bodyPr/>
        <a:lstStyle/>
        <a:p>
          <a:endParaRPr lang="en-US"/>
        </a:p>
      </dgm:t>
    </dgm:pt>
    <dgm:pt modelId="{9FA4137A-A8A0-4DB3-927C-6BC011A1ED9C}" type="sibTrans" cxnId="{E1E208CF-FCF2-4C1E-8D9A-7570CBBD0BC2}">
      <dgm:prSet/>
      <dgm:spPr/>
      <dgm:t>
        <a:bodyPr/>
        <a:lstStyle/>
        <a:p>
          <a:endParaRPr lang="en-US"/>
        </a:p>
      </dgm:t>
    </dgm:pt>
    <dgm:pt modelId="{27B5CC74-1C78-2444-A486-915FB1261D67}" type="pres">
      <dgm:prSet presAssocID="{7F730843-411A-41FB-806B-556EBA02AF07}" presName="linear" presStyleCnt="0">
        <dgm:presLayoutVars>
          <dgm:animLvl val="lvl"/>
          <dgm:resizeHandles val="exact"/>
        </dgm:presLayoutVars>
      </dgm:prSet>
      <dgm:spPr/>
    </dgm:pt>
    <dgm:pt modelId="{27931D56-8C4A-6448-9F27-C6D09AE16EBA}" type="pres">
      <dgm:prSet presAssocID="{4AC85822-9224-4BB0-94B3-C4102B22CA0F}" presName="parentText" presStyleLbl="node1" presStyleIdx="0" presStyleCnt="3">
        <dgm:presLayoutVars>
          <dgm:chMax val="0"/>
          <dgm:bulletEnabled val="1"/>
        </dgm:presLayoutVars>
      </dgm:prSet>
      <dgm:spPr/>
    </dgm:pt>
    <dgm:pt modelId="{8D85D671-FD76-D749-BE2D-046DDB5B69BA}" type="pres">
      <dgm:prSet presAssocID="{4AC85822-9224-4BB0-94B3-C4102B22CA0F}" presName="childText" presStyleLbl="revTx" presStyleIdx="0" presStyleCnt="2">
        <dgm:presLayoutVars>
          <dgm:bulletEnabled val="1"/>
        </dgm:presLayoutVars>
      </dgm:prSet>
      <dgm:spPr/>
    </dgm:pt>
    <dgm:pt modelId="{DECD78E1-002A-9641-B02B-20370B973615}" type="pres">
      <dgm:prSet presAssocID="{7E08DB48-8B72-42A5-A8C7-9E10ABC64E99}" presName="parentText" presStyleLbl="node1" presStyleIdx="1" presStyleCnt="3">
        <dgm:presLayoutVars>
          <dgm:chMax val="0"/>
          <dgm:bulletEnabled val="1"/>
        </dgm:presLayoutVars>
      </dgm:prSet>
      <dgm:spPr/>
    </dgm:pt>
    <dgm:pt modelId="{D72F5859-4872-5346-92D2-3CE61B768A31}" type="pres">
      <dgm:prSet presAssocID="{7E08DB48-8B72-42A5-A8C7-9E10ABC64E99}" presName="childText" presStyleLbl="revTx" presStyleIdx="1" presStyleCnt="2">
        <dgm:presLayoutVars>
          <dgm:bulletEnabled val="1"/>
        </dgm:presLayoutVars>
      </dgm:prSet>
      <dgm:spPr/>
    </dgm:pt>
    <dgm:pt modelId="{6A386FDD-CF51-0E43-8168-703CA6EB76EC}" type="pres">
      <dgm:prSet presAssocID="{C2AF74C9-7816-46DE-B12A-E6551121D3A0}" presName="parentText" presStyleLbl="node1" presStyleIdx="2" presStyleCnt="3">
        <dgm:presLayoutVars>
          <dgm:chMax val="0"/>
          <dgm:bulletEnabled val="1"/>
        </dgm:presLayoutVars>
      </dgm:prSet>
      <dgm:spPr/>
    </dgm:pt>
  </dgm:ptLst>
  <dgm:cxnLst>
    <dgm:cxn modelId="{E6664716-DECC-2E43-8CAC-1DAB12448A23}" type="presOf" srcId="{7E08DB48-8B72-42A5-A8C7-9E10ABC64E99}" destId="{DECD78E1-002A-9641-B02B-20370B973615}" srcOrd="0" destOrd="0" presId="urn:microsoft.com/office/officeart/2005/8/layout/vList2"/>
    <dgm:cxn modelId="{BC1FCB1E-8DDD-4313-AAEE-83FD77E46156}" srcId="{7F730843-411A-41FB-806B-556EBA02AF07}" destId="{7E08DB48-8B72-42A5-A8C7-9E10ABC64E99}" srcOrd="1" destOrd="0" parTransId="{C8EB7657-A03B-4381-ADAC-58C1E739FA58}" sibTransId="{0E472BB5-2B5B-4556-9397-740AD54ABAC2}"/>
    <dgm:cxn modelId="{4890BC20-7C77-1C42-B6E3-8A5C25BA18A4}" type="presOf" srcId="{6942E25A-A96D-4F02-BEF9-32FDAF4AA063}" destId="{8D85D671-FD76-D749-BE2D-046DDB5B69BA}" srcOrd="0" destOrd="1" presId="urn:microsoft.com/office/officeart/2005/8/layout/vList2"/>
    <dgm:cxn modelId="{F9F68129-C6C4-42F5-9D33-1DDF536FC0AA}" srcId="{7F730843-411A-41FB-806B-556EBA02AF07}" destId="{4AC85822-9224-4BB0-94B3-C4102B22CA0F}" srcOrd="0" destOrd="0" parTransId="{B4337C9A-964E-4F11-807D-A4330E1B2ADF}" sibTransId="{09A46A08-D394-492B-8FD0-CB900508A254}"/>
    <dgm:cxn modelId="{4C4D646A-AA97-3F48-8DCE-8A9FF1D254E8}" type="presOf" srcId="{7F730843-411A-41FB-806B-556EBA02AF07}" destId="{27B5CC74-1C78-2444-A486-915FB1261D67}" srcOrd="0" destOrd="0" presId="urn:microsoft.com/office/officeart/2005/8/layout/vList2"/>
    <dgm:cxn modelId="{7CFACC70-6A7E-42F9-B48C-2A05F663B48A}" srcId="{4AC85822-9224-4BB0-94B3-C4102B22CA0F}" destId="{37439C25-338F-4200-8592-609B8859DBF6}" srcOrd="2" destOrd="0" parTransId="{564A2D47-0D0B-4781-8591-40BC215CC8AD}" sibTransId="{9490D7AA-E5F1-4340-BB7B-C7F30B8176BF}"/>
    <dgm:cxn modelId="{DC40A874-208F-9A46-A511-52011A6D6BBF}" type="presOf" srcId="{77CE5363-6B60-4B00-8F20-ED70306CEB8A}" destId="{8D85D671-FD76-D749-BE2D-046DDB5B69BA}" srcOrd="0" destOrd="0" presId="urn:microsoft.com/office/officeart/2005/8/layout/vList2"/>
    <dgm:cxn modelId="{C1FFEA75-627E-4345-9C20-0E675741F7E9}" srcId="{4AC85822-9224-4BB0-94B3-C4102B22CA0F}" destId="{77CE5363-6B60-4B00-8F20-ED70306CEB8A}" srcOrd="0" destOrd="0" parTransId="{5375B380-847C-4712-9215-4A3A40761DEC}" sibTransId="{C243509B-DA3A-4ECD-B6CD-932648395239}"/>
    <dgm:cxn modelId="{393D6987-6CE6-A84E-A129-2A66A24834A8}" type="presOf" srcId="{4AC85822-9224-4BB0-94B3-C4102B22CA0F}" destId="{27931D56-8C4A-6448-9F27-C6D09AE16EBA}" srcOrd="0" destOrd="0" presId="urn:microsoft.com/office/officeart/2005/8/layout/vList2"/>
    <dgm:cxn modelId="{18847F89-7F4D-DA48-963B-B13C4A822181}" type="presOf" srcId="{580534A7-93E9-423E-BC22-F9D0269B0FB6}" destId="{D72F5859-4872-5346-92D2-3CE61B768A31}" srcOrd="0" destOrd="1" presId="urn:microsoft.com/office/officeart/2005/8/layout/vList2"/>
    <dgm:cxn modelId="{875CC696-5017-234C-AC91-B5F19B3BD0BD}" type="presOf" srcId="{37439C25-338F-4200-8592-609B8859DBF6}" destId="{8D85D671-FD76-D749-BE2D-046DDB5B69BA}" srcOrd="0" destOrd="2" presId="urn:microsoft.com/office/officeart/2005/8/layout/vList2"/>
    <dgm:cxn modelId="{46BD2298-BE2D-D142-8615-414A1D5092DD}" type="presOf" srcId="{C2AF74C9-7816-46DE-B12A-E6551121D3A0}" destId="{6A386FDD-CF51-0E43-8168-703CA6EB76EC}" srcOrd="0" destOrd="0" presId="urn:microsoft.com/office/officeart/2005/8/layout/vList2"/>
    <dgm:cxn modelId="{A0CD84A1-AA07-4726-8E9B-677BA9524667}" srcId="{7E08DB48-8B72-42A5-A8C7-9E10ABC64E99}" destId="{580534A7-93E9-423E-BC22-F9D0269B0FB6}" srcOrd="1" destOrd="0" parTransId="{A7B6F90C-8118-4B1D-9E7C-9A85BB8A5129}" sibTransId="{0CC792AF-0A3D-4D59-99FF-E0E647D9E7D7}"/>
    <dgm:cxn modelId="{E1E208CF-FCF2-4C1E-8D9A-7570CBBD0BC2}" srcId="{7F730843-411A-41FB-806B-556EBA02AF07}" destId="{C2AF74C9-7816-46DE-B12A-E6551121D3A0}" srcOrd="2" destOrd="0" parTransId="{BC913923-6871-4EB5-9338-2BEE90EA58E6}" sibTransId="{9FA4137A-A8A0-4DB3-927C-6BC011A1ED9C}"/>
    <dgm:cxn modelId="{FF3546D2-A8E1-A844-83B1-3EE2BB34612D}" type="presOf" srcId="{DF88CC59-450F-43FD-BE9A-1CA93382DE8E}" destId="{D72F5859-4872-5346-92D2-3CE61B768A31}" srcOrd="0" destOrd="0" presId="urn:microsoft.com/office/officeart/2005/8/layout/vList2"/>
    <dgm:cxn modelId="{95B61EEA-C6B6-4B2B-A8FF-F5E91303B9EA}" srcId="{4AC85822-9224-4BB0-94B3-C4102B22CA0F}" destId="{6942E25A-A96D-4F02-BEF9-32FDAF4AA063}" srcOrd="1" destOrd="0" parTransId="{3738946B-C65F-46B0-ADA5-E4A0642A251A}" sibTransId="{4BAE5D15-A535-4912-B85C-37AD9C41269F}"/>
    <dgm:cxn modelId="{764C89EE-82E5-4477-9E19-A59375B02F4B}" srcId="{7E08DB48-8B72-42A5-A8C7-9E10ABC64E99}" destId="{DF88CC59-450F-43FD-BE9A-1CA93382DE8E}" srcOrd="0" destOrd="0" parTransId="{84E76B80-0F5A-4012-868D-DBCF5C855B3E}" sibTransId="{C8652E8A-49F2-4E28-8261-7C0D594C6254}"/>
    <dgm:cxn modelId="{5026DAA4-259E-864B-B110-F8C114D619B6}" type="presParOf" srcId="{27B5CC74-1C78-2444-A486-915FB1261D67}" destId="{27931D56-8C4A-6448-9F27-C6D09AE16EBA}" srcOrd="0" destOrd="0" presId="urn:microsoft.com/office/officeart/2005/8/layout/vList2"/>
    <dgm:cxn modelId="{EF791D02-AD45-1F44-B0D5-7E5D4AB12D8D}" type="presParOf" srcId="{27B5CC74-1C78-2444-A486-915FB1261D67}" destId="{8D85D671-FD76-D749-BE2D-046DDB5B69BA}" srcOrd="1" destOrd="0" presId="urn:microsoft.com/office/officeart/2005/8/layout/vList2"/>
    <dgm:cxn modelId="{108F23E9-C102-C243-AADD-C20124252B8A}" type="presParOf" srcId="{27B5CC74-1C78-2444-A486-915FB1261D67}" destId="{DECD78E1-002A-9641-B02B-20370B973615}" srcOrd="2" destOrd="0" presId="urn:microsoft.com/office/officeart/2005/8/layout/vList2"/>
    <dgm:cxn modelId="{E2D3328F-7269-E14B-9D24-4BB6AA98AD27}" type="presParOf" srcId="{27B5CC74-1C78-2444-A486-915FB1261D67}" destId="{D72F5859-4872-5346-92D2-3CE61B768A31}" srcOrd="3" destOrd="0" presId="urn:microsoft.com/office/officeart/2005/8/layout/vList2"/>
    <dgm:cxn modelId="{122B78E5-C5A6-4F47-B2FE-7E8096337298}" type="presParOf" srcId="{27B5CC74-1C78-2444-A486-915FB1261D67}" destId="{6A386FDD-CF51-0E43-8168-703CA6EB76EC}"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5AFCA55-B859-4AE6-A249-3C069E390840}"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337812DB-6C9F-4A7C-AB26-326BF5F88118}">
      <dgm:prSet/>
      <dgm:spPr/>
      <dgm:t>
        <a:bodyPr/>
        <a:lstStyle/>
        <a:p>
          <a:pPr>
            <a:lnSpc>
              <a:spcPct val="100000"/>
            </a:lnSpc>
          </a:pPr>
          <a:r>
            <a:rPr lang="fr-FR" dirty="0"/>
            <a:t>Le TPE n’est pas me meilleur outil de santé publique pour la prévention du VIH</a:t>
          </a:r>
        </a:p>
        <a:p>
          <a:pPr>
            <a:lnSpc>
              <a:spcPct val="100000"/>
            </a:lnSpc>
          </a:pPr>
          <a:r>
            <a:rPr lang="fr-FR" dirty="0" err="1"/>
            <a:t>TasP</a:t>
          </a:r>
          <a:r>
            <a:rPr lang="fr-FR" dirty="0"/>
            <a:t> et PrEP sont les priorités !</a:t>
          </a:r>
          <a:endParaRPr lang="en-US" dirty="0"/>
        </a:p>
      </dgm:t>
    </dgm:pt>
    <dgm:pt modelId="{B7D033D6-A6BA-467C-B3A7-6BE8549D8F9D}" type="parTrans" cxnId="{4844E1F8-396F-417E-A0DF-D0DA481DA045}">
      <dgm:prSet/>
      <dgm:spPr/>
      <dgm:t>
        <a:bodyPr/>
        <a:lstStyle/>
        <a:p>
          <a:endParaRPr lang="en-US"/>
        </a:p>
      </dgm:t>
    </dgm:pt>
    <dgm:pt modelId="{98F791BB-C847-4BD5-AA5F-4D4C2941C270}" type="sibTrans" cxnId="{4844E1F8-396F-417E-A0DF-D0DA481DA045}">
      <dgm:prSet/>
      <dgm:spPr/>
      <dgm:t>
        <a:bodyPr/>
        <a:lstStyle/>
        <a:p>
          <a:endParaRPr lang="en-US"/>
        </a:p>
      </dgm:t>
    </dgm:pt>
    <dgm:pt modelId="{78C8123E-AFEC-4682-A834-CCEF63B580C8}">
      <dgm:prSet/>
      <dgm:spPr/>
      <dgm:t>
        <a:bodyPr/>
        <a:lstStyle/>
        <a:p>
          <a:pPr>
            <a:lnSpc>
              <a:spcPct val="100000"/>
            </a:lnSpc>
          </a:pPr>
          <a:r>
            <a:rPr lang="fr-FR"/>
            <a:t>Pour être efficace, le TPE doit être administré au plus tôt, et toujours &lt; 48h</a:t>
          </a:r>
          <a:endParaRPr lang="en-US"/>
        </a:p>
      </dgm:t>
    </dgm:pt>
    <dgm:pt modelId="{C07ED097-31EB-445B-9585-A7AF96937373}" type="parTrans" cxnId="{02C8571E-8C93-46C4-82EB-648D5F9FB7C4}">
      <dgm:prSet/>
      <dgm:spPr/>
      <dgm:t>
        <a:bodyPr/>
        <a:lstStyle/>
        <a:p>
          <a:endParaRPr lang="en-US"/>
        </a:p>
      </dgm:t>
    </dgm:pt>
    <dgm:pt modelId="{C7FAA99A-6866-4507-B9FF-41C4C75FE44C}" type="sibTrans" cxnId="{02C8571E-8C93-46C4-82EB-648D5F9FB7C4}">
      <dgm:prSet/>
      <dgm:spPr/>
      <dgm:t>
        <a:bodyPr/>
        <a:lstStyle/>
        <a:p>
          <a:endParaRPr lang="en-US"/>
        </a:p>
      </dgm:t>
    </dgm:pt>
    <dgm:pt modelId="{FC17D587-55C8-456A-AFBF-E25357022E01}">
      <dgm:prSet/>
      <dgm:spPr/>
      <dgm:t>
        <a:bodyPr/>
        <a:lstStyle/>
        <a:p>
          <a:pPr>
            <a:lnSpc>
              <a:spcPct val="100000"/>
            </a:lnSpc>
          </a:pPr>
          <a:r>
            <a:rPr lang="fr-FR" dirty="0">
              <a:solidFill>
                <a:schemeClr val="tx1"/>
              </a:solidFill>
            </a:rPr>
            <a:t>Toutes les associations recommandées en thérapeutiques se valent en TPE… autant choisir la moins couteuse !</a:t>
          </a:r>
          <a:endParaRPr lang="en-US" dirty="0">
            <a:solidFill>
              <a:schemeClr val="tx1"/>
            </a:solidFill>
          </a:endParaRPr>
        </a:p>
      </dgm:t>
    </dgm:pt>
    <dgm:pt modelId="{76962134-6CEA-4FA7-A280-11B8B43B3833}" type="parTrans" cxnId="{FF3B3711-0AA5-465F-A103-B3EC1BC28A42}">
      <dgm:prSet/>
      <dgm:spPr/>
      <dgm:t>
        <a:bodyPr/>
        <a:lstStyle/>
        <a:p>
          <a:endParaRPr lang="en-US"/>
        </a:p>
      </dgm:t>
    </dgm:pt>
    <dgm:pt modelId="{6F42CB22-32B2-4056-AB50-824014428865}" type="sibTrans" cxnId="{FF3B3711-0AA5-465F-A103-B3EC1BC28A42}">
      <dgm:prSet/>
      <dgm:spPr/>
      <dgm:t>
        <a:bodyPr/>
        <a:lstStyle/>
        <a:p>
          <a:endParaRPr lang="en-US"/>
        </a:p>
      </dgm:t>
    </dgm:pt>
    <dgm:pt modelId="{816D0D67-EE6C-463C-8F2B-A962DF52BADF}" type="pres">
      <dgm:prSet presAssocID="{55AFCA55-B859-4AE6-A249-3C069E390840}" presName="root" presStyleCnt="0">
        <dgm:presLayoutVars>
          <dgm:dir/>
          <dgm:resizeHandles val="exact"/>
        </dgm:presLayoutVars>
      </dgm:prSet>
      <dgm:spPr/>
    </dgm:pt>
    <dgm:pt modelId="{4E6406F2-62A8-4074-B735-6BBDC91A7DC3}" type="pres">
      <dgm:prSet presAssocID="{337812DB-6C9F-4A7C-AB26-326BF5F88118}" presName="compNode" presStyleCnt="0"/>
      <dgm:spPr/>
    </dgm:pt>
    <dgm:pt modelId="{7A375348-BAD0-4CDE-ADF6-1B4F1F21E41B}" type="pres">
      <dgm:prSet presAssocID="{337812DB-6C9F-4A7C-AB26-326BF5F88118}" presName="bgRect" presStyleLbl="bgShp" presStyleIdx="0" presStyleCnt="3"/>
      <dgm:spPr>
        <a:solidFill>
          <a:schemeClr val="accent2">
            <a:lumMod val="60000"/>
            <a:lumOff val="40000"/>
          </a:schemeClr>
        </a:solidFill>
      </dgm:spPr>
    </dgm:pt>
    <dgm:pt modelId="{7F08E3A7-66BA-43A3-847E-B84FDE4083D2}" type="pres">
      <dgm:prSet presAssocID="{337812DB-6C9F-4A7C-AB26-326BF5F8811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Irritant"/>
        </a:ext>
      </dgm:extLst>
    </dgm:pt>
    <dgm:pt modelId="{69B58577-5465-4689-A12C-4A86FE5B13C6}" type="pres">
      <dgm:prSet presAssocID="{337812DB-6C9F-4A7C-AB26-326BF5F88118}" presName="spaceRect" presStyleCnt="0"/>
      <dgm:spPr/>
    </dgm:pt>
    <dgm:pt modelId="{E8946552-EE4F-410B-B152-8B92B51BD29A}" type="pres">
      <dgm:prSet presAssocID="{337812DB-6C9F-4A7C-AB26-326BF5F88118}" presName="parTx" presStyleLbl="revTx" presStyleIdx="0" presStyleCnt="3">
        <dgm:presLayoutVars>
          <dgm:chMax val="0"/>
          <dgm:chPref val="0"/>
        </dgm:presLayoutVars>
      </dgm:prSet>
      <dgm:spPr/>
    </dgm:pt>
    <dgm:pt modelId="{9345D657-6BAF-4832-91E1-2D4591276475}" type="pres">
      <dgm:prSet presAssocID="{98F791BB-C847-4BD5-AA5F-4D4C2941C270}" presName="sibTrans" presStyleCnt="0"/>
      <dgm:spPr/>
    </dgm:pt>
    <dgm:pt modelId="{9C2DA32F-9C03-4806-AC83-1A7CE999731A}" type="pres">
      <dgm:prSet presAssocID="{78C8123E-AFEC-4682-A834-CCEF63B580C8}" presName="compNode" presStyleCnt="0"/>
      <dgm:spPr/>
    </dgm:pt>
    <dgm:pt modelId="{202AF042-8402-4E8F-B17C-D1332037DBDB}" type="pres">
      <dgm:prSet presAssocID="{78C8123E-AFEC-4682-A834-CCEF63B580C8}" presName="bgRect" presStyleLbl="bgShp" presStyleIdx="1" presStyleCnt="3"/>
      <dgm:spPr>
        <a:solidFill>
          <a:srgbClr val="00B0F0"/>
        </a:solidFill>
      </dgm:spPr>
    </dgm:pt>
    <dgm:pt modelId="{4062218F-6D30-4A61-9B1E-71A41B3C863A}" type="pres">
      <dgm:prSet presAssocID="{78C8123E-AFEC-4682-A834-CCEF63B580C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édecine"/>
        </a:ext>
      </dgm:extLst>
    </dgm:pt>
    <dgm:pt modelId="{883E90EF-294C-4354-AB6B-05DF1D5986BC}" type="pres">
      <dgm:prSet presAssocID="{78C8123E-AFEC-4682-A834-CCEF63B580C8}" presName="spaceRect" presStyleCnt="0"/>
      <dgm:spPr/>
    </dgm:pt>
    <dgm:pt modelId="{77FFEA23-95BF-4D1C-809F-C030DF786227}" type="pres">
      <dgm:prSet presAssocID="{78C8123E-AFEC-4682-A834-CCEF63B580C8}" presName="parTx" presStyleLbl="revTx" presStyleIdx="1" presStyleCnt="3">
        <dgm:presLayoutVars>
          <dgm:chMax val="0"/>
          <dgm:chPref val="0"/>
        </dgm:presLayoutVars>
      </dgm:prSet>
      <dgm:spPr/>
    </dgm:pt>
    <dgm:pt modelId="{3C8C76A6-9ACF-42DD-99CE-8A87BCEBD58B}" type="pres">
      <dgm:prSet presAssocID="{C7FAA99A-6866-4507-B9FF-41C4C75FE44C}" presName="sibTrans" presStyleCnt="0"/>
      <dgm:spPr/>
    </dgm:pt>
    <dgm:pt modelId="{551C4F4A-C62B-4D59-9D86-260BA72149DF}" type="pres">
      <dgm:prSet presAssocID="{FC17D587-55C8-456A-AFBF-E25357022E01}" presName="compNode" presStyleCnt="0"/>
      <dgm:spPr/>
    </dgm:pt>
    <dgm:pt modelId="{43FD5DE2-578E-4159-BC32-C373E9DF7E67}" type="pres">
      <dgm:prSet presAssocID="{FC17D587-55C8-456A-AFBF-E25357022E01}" presName="bgRect" presStyleLbl="bgShp" presStyleIdx="2" presStyleCnt="3"/>
      <dgm:spPr>
        <a:solidFill>
          <a:schemeClr val="bg2">
            <a:lumMod val="75000"/>
          </a:schemeClr>
        </a:solidFill>
      </dgm:spPr>
    </dgm:pt>
    <dgm:pt modelId="{D422309B-4D23-4364-AA3F-3E178ED61A7A}" type="pres">
      <dgm:prSet presAssocID="{FC17D587-55C8-456A-AFBF-E25357022E0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ircles with Lines"/>
        </a:ext>
      </dgm:extLst>
    </dgm:pt>
    <dgm:pt modelId="{577B694B-725E-430E-925E-23B365413325}" type="pres">
      <dgm:prSet presAssocID="{FC17D587-55C8-456A-AFBF-E25357022E01}" presName="spaceRect" presStyleCnt="0"/>
      <dgm:spPr/>
    </dgm:pt>
    <dgm:pt modelId="{A3329AD4-BFB8-44CA-87D1-66EA8F56CD02}" type="pres">
      <dgm:prSet presAssocID="{FC17D587-55C8-456A-AFBF-E25357022E01}" presName="parTx" presStyleLbl="revTx" presStyleIdx="2" presStyleCnt="3">
        <dgm:presLayoutVars>
          <dgm:chMax val="0"/>
          <dgm:chPref val="0"/>
        </dgm:presLayoutVars>
      </dgm:prSet>
      <dgm:spPr/>
    </dgm:pt>
  </dgm:ptLst>
  <dgm:cxnLst>
    <dgm:cxn modelId="{FF3B3711-0AA5-465F-A103-B3EC1BC28A42}" srcId="{55AFCA55-B859-4AE6-A249-3C069E390840}" destId="{FC17D587-55C8-456A-AFBF-E25357022E01}" srcOrd="2" destOrd="0" parTransId="{76962134-6CEA-4FA7-A280-11B8B43B3833}" sibTransId="{6F42CB22-32B2-4056-AB50-824014428865}"/>
    <dgm:cxn modelId="{02C8571E-8C93-46C4-82EB-648D5F9FB7C4}" srcId="{55AFCA55-B859-4AE6-A249-3C069E390840}" destId="{78C8123E-AFEC-4682-A834-CCEF63B580C8}" srcOrd="1" destOrd="0" parTransId="{C07ED097-31EB-445B-9585-A7AF96937373}" sibTransId="{C7FAA99A-6866-4507-B9FF-41C4C75FE44C}"/>
    <dgm:cxn modelId="{E86F7838-AD29-4256-966E-30F3AA3063EF}" type="presOf" srcId="{78C8123E-AFEC-4682-A834-CCEF63B580C8}" destId="{77FFEA23-95BF-4D1C-809F-C030DF786227}" srcOrd="0" destOrd="0" presId="urn:microsoft.com/office/officeart/2018/2/layout/IconVerticalSolidList"/>
    <dgm:cxn modelId="{B3B4BA6D-3C03-44DE-94C8-3D15384BF4DB}" type="presOf" srcId="{337812DB-6C9F-4A7C-AB26-326BF5F88118}" destId="{E8946552-EE4F-410B-B152-8B92B51BD29A}" srcOrd="0" destOrd="0" presId="urn:microsoft.com/office/officeart/2018/2/layout/IconVerticalSolidList"/>
    <dgm:cxn modelId="{4C5649A6-5D9F-40ED-96BB-159DBB32DAB0}" type="presOf" srcId="{FC17D587-55C8-456A-AFBF-E25357022E01}" destId="{A3329AD4-BFB8-44CA-87D1-66EA8F56CD02}" srcOrd="0" destOrd="0" presId="urn:microsoft.com/office/officeart/2018/2/layout/IconVerticalSolidList"/>
    <dgm:cxn modelId="{05468AC6-04E1-4BB9-B66D-472FAAAAA32F}" type="presOf" srcId="{55AFCA55-B859-4AE6-A249-3C069E390840}" destId="{816D0D67-EE6C-463C-8F2B-A962DF52BADF}" srcOrd="0" destOrd="0" presId="urn:microsoft.com/office/officeart/2018/2/layout/IconVerticalSolidList"/>
    <dgm:cxn modelId="{4844E1F8-396F-417E-A0DF-D0DA481DA045}" srcId="{55AFCA55-B859-4AE6-A249-3C069E390840}" destId="{337812DB-6C9F-4A7C-AB26-326BF5F88118}" srcOrd="0" destOrd="0" parTransId="{B7D033D6-A6BA-467C-B3A7-6BE8549D8F9D}" sibTransId="{98F791BB-C847-4BD5-AA5F-4D4C2941C270}"/>
    <dgm:cxn modelId="{DE3D4CD6-CF75-4E94-AD56-CE000009A53A}" type="presParOf" srcId="{816D0D67-EE6C-463C-8F2B-A962DF52BADF}" destId="{4E6406F2-62A8-4074-B735-6BBDC91A7DC3}" srcOrd="0" destOrd="0" presId="urn:microsoft.com/office/officeart/2018/2/layout/IconVerticalSolidList"/>
    <dgm:cxn modelId="{C7EFE17B-A9EE-4AB8-BE2C-E19EDB5716B4}" type="presParOf" srcId="{4E6406F2-62A8-4074-B735-6BBDC91A7DC3}" destId="{7A375348-BAD0-4CDE-ADF6-1B4F1F21E41B}" srcOrd="0" destOrd="0" presId="urn:microsoft.com/office/officeart/2018/2/layout/IconVerticalSolidList"/>
    <dgm:cxn modelId="{5C3932B5-3A01-470A-BA0C-E42BE4D53511}" type="presParOf" srcId="{4E6406F2-62A8-4074-B735-6BBDC91A7DC3}" destId="{7F08E3A7-66BA-43A3-847E-B84FDE4083D2}" srcOrd="1" destOrd="0" presId="urn:microsoft.com/office/officeart/2018/2/layout/IconVerticalSolidList"/>
    <dgm:cxn modelId="{16015114-AFC7-43F0-973E-D23809748623}" type="presParOf" srcId="{4E6406F2-62A8-4074-B735-6BBDC91A7DC3}" destId="{69B58577-5465-4689-A12C-4A86FE5B13C6}" srcOrd="2" destOrd="0" presId="urn:microsoft.com/office/officeart/2018/2/layout/IconVerticalSolidList"/>
    <dgm:cxn modelId="{34C910C2-6A74-4EC3-A1DC-B693F6D05DED}" type="presParOf" srcId="{4E6406F2-62A8-4074-B735-6BBDC91A7DC3}" destId="{E8946552-EE4F-410B-B152-8B92B51BD29A}" srcOrd="3" destOrd="0" presId="urn:microsoft.com/office/officeart/2018/2/layout/IconVerticalSolidList"/>
    <dgm:cxn modelId="{B08B8D2E-5619-4784-B225-1386F188432F}" type="presParOf" srcId="{816D0D67-EE6C-463C-8F2B-A962DF52BADF}" destId="{9345D657-6BAF-4832-91E1-2D4591276475}" srcOrd="1" destOrd="0" presId="urn:microsoft.com/office/officeart/2018/2/layout/IconVerticalSolidList"/>
    <dgm:cxn modelId="{FB93BF95-8C1C-41EC-AC06-FE9FE8250D22}" type="presParOf" srcId="{816D0D67-EE6C-463C-8F2B-A962DF52BADF}" destId="{9C2DA32F-9C03-4806-AC83-1A7CE999731A}" srcOrd="2" destOrd="0" presId="urn:microsoft.com/office/officeart/2018/2/layout/IconVerticalSolidList"/>
    <dgm:cxn modelId="{78E7C518-87CE-4320-93CD-EEA5F0F25F1A}" type="presParOf" srcId="{9C2DA32F-9C03-4806-AC83-1A7CE999731A}" destId="{202AF042-8402-4E8F-B17C-D1332037DBDB}" srcOrd="0" destOrd="0" presId="urn:microsoft.com/office/officeart/2018/2/layout/IconVerticalSolidList"/>
    <dgm:cxn modelId="{AE10CCFD-4498-4380-9933-7C80BD3EFFB4}" type="presParOf" srcId="{9C2DA32F-9C03-4806-AC83-1A7CE999731A}" destId="{4062218F-6D30-4A61-9B1E-71A41B3C863A}" srcOrd="1" destOrd="0" presId="urn:microsoft.com/office/officeart/2018/2/layout/IconVerticalSolidList"/>
    <dgm:cxn modelId="{0A741237-200B-43B7-BC7C-C778E13D2CB1}" type="presParOf" srcId="{9C2DA32F-9C03-4806-AC83-1A7CE999731A}" destId="{883E90EF-294C-4354-AB6B-05DF1D5986BC}" srcOrd="2" destOrd="0" presId="urn:microsoft.com/office/officeart/2018/2/layout/IconVerticalSolidList"/>
    <dgm:cxn modelId="{AA00C12F-2363-49B2-A7EC-002AF11B3336}" type="presParOf" srcId="{9C2DA32F-9C03-4806-AC83-1A7CE999731A}" destId="{77FFEA23-95BF-4D1C-809F-C030DF786227}" srcOrd="3" destOrd="0" presId="urn:microsoft.com/office/officeart/2018/2/layout/IconVerticalSolidList"/>
    <dgm:cxn modelId="{5A52CB9E-30A2-4AB3-AA09-72F9C97B5B71}" type="presParOf" srcId="{816D0D67-EE6C-463C-8F2B-A962DF52BADF}" destId="{3C8C76A6-9ACF-42DD-99CE-8A87BCEBD58B}" srcOrd="3" destOrd="0" presId="urn:microsoft.com/office/officeart/2018/2/layout/IconVerticalSolidList"/>
    <dgm:cxn modelId="{C8F7D93F-D964-4B24-9F88-45858545757D}" type="presParOf" srcId="{816D0D67-EE6C-463C-8F2B-A962DF52BADF}" destId="{551C4F4A-C62B-4D59-9D86-260BA72149DF}" srcOrd="4" destOrd="0" presId="urn:microsoft.com/office/officeart/2018/2/layout/IconVerticalSolidList"/>
    <dgm:cxn modelId="{9FBA5559-E309-4D5A-8C4E-01F36622A08D}" type="presParOf" srcId="{551C4F4A-C62B-4D59-9D86-260BA72149DF}" destId="{43FD5DE2-578E-4159-BC32-C373E9DF7E67}" srcOrd="0" destOrd="0" presId="urn:microsoft.com/office/officeart/2018/2/layout/IconVerticalSolidList"/>
    <dgm:cxn modelId="{D14848B5-433E-4FDD-A562-BE732641E7AD}" type="presParOf" srcId="{551C4F4A-C62B-4D59-9D86-260BA72149DF}" destId="{D422309B-4D23-4364-AA3F-3E178ED61A7A}" srcOrd="1" destOrd="0" presId="urn:microsoft.com/office/officeart/2018/2/layout/IconVerticalSolidList"/>
    <dgm:cxn modelId="{48507348-E8A9-48CD-892E-8FEFCA460B6A}" type="presParOf" srcId="{551C4F4A-C62B-4D59-9D86-260BA72149DF}" destId="{577B694B-725E-430E-925E-23B365413325}" srcOrd="2" destOrd="0" presId="urn:microsoft.com/office/officeart/2018/2/layout/IconVerticalSolidList"/>
    <dgm:cxn modelId="{5196572E-AFE4-4644-82DB-E7D223B285D0}" type="presParOf" srcId="{551C4F4A-C62B-4D59-9D86-260BA72149DF}" destId="{A3329AD4-BFB8-44CA-87D1-66EA8F56CD0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A098F3-777B-495F-9AE3-F12270F66B75}">
      <dsp:nvSpPr>
        <dsp:cNvPr id="0" name=""/>
        <dsp:cNvSpPr/>
      </dsp:nvSpPr>
      <dsp:spPr>
        <a:xfrm>
          <a:off x="347383" y="626110"/>
          <a:ext cx="1084060" cy="1084060"/>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871167-E5B7-4AA8-9D13-AB72149E08C8}">
      <dsp:nvSpPr>
        <dsp:cNvPr id="0" name=""/>
        <dsp:cNvSpPr/>
      </dsp:nvSpPr>
      <dsp:spPr>
        <a:xfrm>
          <a:off x="578412" y="857139"/>
          <a:ext cx="622001" cy="62200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36A8C3E-AD19-47CD-A4C5-E30772EB7110}">
      <dsp:nvSpPr>
        <dsp:cNvPr id="0" name=""/>
        <dsp:cNvSpPr/>
      </dsp:nvSpPr>
      <dsp:spPr>
        <a:xfrm>
          <a:off x="839" y="2047829"/>
          <a:ext cx="1777148" cy="710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fr-FR" sz="1500" kern="1200"/>
            <a:t>Premières réunions générales en 2021</a:t>
          </a:r>
          <a:endParaRPr lang="en-US" sz="1500" kern="1200"/>
        </a:p>
      </dsp:txBody>
      <dsp:txXfrm>
        <a:off x="839" y="2047829"/>
        <a:ext cx="1777148" cy="710859"/>
      </dsp:txXfrm>
    </dsp:sp>
    <dsp:sp modelId="{74A4C505-640A-4837-B84A-7218E4A082F5}">
      <dsp:nvSpPr>
        <dsp:cNvPr id="0" name=""/>
        <dsp:cNvSpPr/>
      </dsp:nvSpPr>
      <dsp:spPr>
        <a:xfrm>
          <a:off x="2435532" y="626110"/>
          <a:ext cx="1084060" cy="1084060"/>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B94A14-174C-406C-B7D3-BAD3D6557B31}">
      <dsp:nvSpPr>
        <dsp:cNvPr id="0" name=""/>
        <dsp:cNvSpPr/>
      </dsp:nvSpPr>
      <dsp:spPr>
        <a:xfrm>
          <a:off x="2666562" y="857139"/>
          <a:ext cx="622001" cy="62200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EB6F633-5A88-4628-9445-ED7D46BF326F}">
      <dsp:nvSpPr>
        <dsp:cNvPr id="0" name=""/>
        <dsp:cNvSpPr/>
      </dsp:nvSpPr>
      <dsp:spPr>
        <a:xfrm>
          <a:off x="2088988" y="2047829"/>
          <a:ext cx="1777148" cy="710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fr-FR" sz="1500" kern="1200"/>
            <a:t>Constitution du groupe de travail début 2022</a:t>
          </a:r>
          <a:endParaRPr lang="en-US" sz="1500" kern="1200"/>
        </a:p>
      </dsp:txBody>
      <dsp:txXfrm>
        <a:off x="2088988" y="2047829"/>
        <a:ext cx="1777148" cy="710859"/>
      </dsp:txXfrm>
    </dsp:sp>
    <dsp:sp modelId="{2A5DC9DB-C70B-4950-8433-810AC2F96784}">
      <dsp:nvSpPr>
        <dsp:cNvPr id="0" name=""/>
        <dsp:cNvSpPr/>
      </dsp:nvSpPr>
      <dsp:spPr>
        <a:xfrm>
          <a:off x="4523682" y="626110"/>
          <a:ext cx="1084060" cy="1084060"/>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37D054-3E6D-4301-81AF-4DCC629DDFC7}">
      <dsp:nvSpPr>
        <dsp:cNvPr id="0" name=""/>
        <dsp:cNvSpPr/>
      </dsp:nvSpPr>
      <dsp:spPr>
        <a:xfrm>
          <a:off x="4754711" y="857139"/>
          <a:ext cx="622001" cy="62200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E03B743-A45E-445C-8136-58478D5B2BA3}">
      <dsp:nvSpPr>
        <dsp:cNvPr id="0" name=""/>
        <dsp:cNvSpPr/>
      </dsp:nvSpPr>
      <dsp:spPr>
        <a:xfrm>
          <a:off x="4177138" y="2047829"/>
          <a:ext cx="1777148" cy="710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fr-FR" sz="1500" kern="1200"/>
            <a:t>Ecriture 2022 – 2023</a:t>
          </a:r>
          <a:endParaRPr lang="en-US" sz="1500" kern="1200"/>
        </a:p>
      </dsp:txBody>
      <dsp:txXfrm>
        <a:off x="4177138" y="2047829"/>
        <a:ext cx="1777148" cy="710859"/>
      </dsp:txXfrm>
    </dsp:sp>
    <dsp:sp modelId="{EE2F5A0D-3B77-417B-B01A-B1170C2B664F}">
      <dsp:nvSpPr>
        <dsp:cNvPr id="0" name=""/>
        <dsp:cNvSpPr/>
      </dsp:nvSpPr>
      <dsp:spPr>
        <a:xfrm>
          <a:off x="6611831" y="626110"/>
          <a:ext cx="1084060" cy="1084060"/>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1D813B-B5C6-49C0-8F03-3E4DF5BC7343}">
      <dsp:nvSpPr>
        <dsp:cNvPr id="0" name=""/>
        <dsp:cNvSpPr/>
      </dsp:nvSpPr>
      <dsp:spPr>
        <a:xfrm>
          <a:off x="6842860" y="857139"/>
          <a:ext cx="622001" cy="62200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9714EB9-33E9-4DC9-9347-53EE2BF0B1AC}">
      <dsp:nvSpPr>
        <dsp:cNvPr id="0" name=""/>
        <dsp:cNvSpPr/>
      </dsp:nvSpPr>
      <dsp:spPr>
        <a:xfrm>
          <a:off x="6265287" y="2047829"/>
          <a:ext cx="1777148" cy="710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fr-FR" sz="1500" kern="1200"/>
            <a:t>Processus de validation  HAS 2024</a:t>
          </a:r>
          <a:endParaRPr lang="en-US" sz="1500" kern="1200"/>
        </a:p>
      </dsp:txBody>
      <dsp:txXfrm>
        <a:off x="6265287" y="2047829"/>
        <a:ext cx="1777148" cy="710859"/>
      </dsp:txXfrm>
    </dsp:sp>
    <dsp:sp modelId="{80C19FEA-0559-48D6-998C-D959AA238FD5}">
      <dsp:nvSpPr>
        <dsp:cNvPr id="0" name=""/>
        <dsp:cNvSpPr/>
      </dsp:nvSpPr>
      <dsp:spPr>
        <a:xfrm>
          <a:off x="8699981" y="626110"/>
          <a:ext cx="1084060" cy="1084060"/>
        </a:xfrm>
        <a:prstGeom prst="round2DiagRect">
          <a:avLst>
            <a:gd name="adj1" fmla="val 29727"/>
            <a:gd name="adj2" fmla="val 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4E87B9-2401-4FC1-B325-77734FFC544A}">
      <dsp:nvSpPr>
        <dsp:cNvPr id="0" name=""/>
        <dsp:cNvSpPr/>
      </dsp:nvSpPr>
      <dsp:spPr>
        <a:xfrm>
          <a:off x="8931010" y="857139"/>
          <a:ext cx="622001" cy="62200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1CE6736-27E0-4076-9DC0-9E98D1C175D8}">
      <dsp:nvSpPr>
        <dsp:cNvPr id="0" name=""/>
        <dsp:cNvSpPr/>
      </dsp:nvSpPr>
      <dsp:spPr>
        <a:xfrm>
          <a:off x="8353437" y="2047829"/>
          <a:ext cx="1777148" cy="710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fr-FR" sz="1500" kern="1200" dirty="0">
              <a:sym typeface="Wingdings" panose="05000000000000000000" pitchFamily="2" charset="2"/>
            </a:rPr>
            <a:t></a:t>
          </a:r>
          <a:r>
            <a:rPr lang="fr-FR" sz="1500" kern="1200" dirty="0"/>
            <a:t> Publication en juillet 2024</a:t>
          </a:r>
          <a:endParaRPr lang="en-US" sz="1500" kern="1200" dirty="0"/>
        </a:p>
      </dsp:txBody>
      <dsp:txXfrm>
        <a:off x="8353437" y="2047829"/>
        <a:ext cx="1777148" cy="7108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768E24-0D71-6946-B945-C0098E19E9D2}">
      <dsp:nvSpPr>
        <dsp:cNvPr id="0" name=""/>
        <dsp:cNvSpPr/>
      </dsp:nvSpPr>
      <dsp:spPr>
        <a:xfrm>
          <a:off x="1236" y="800503"/>
          <a:ext cx="2893986" cy="1446993"/>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fr-FR" sz="2200" kern="1200" dirty="0"/>
            <a:t>Elargir l’accès à tous ceux qui en ont besoin</a:t>
          </a:r>
          <a:endParaRPr lang="en-US" sz="2200" kern="1200" dirty="0"/>
        </a:p>
      </dsp:txBody>
      <dsp:txXfrm>
        <a:off x="43617" y="842884"/>
        <a:ext cx="2809224" cy="1362231"/>
      </dsp:txXfrm>
    </dsp:sp>
    <dsp:sp modelId="{D7CCFE2A-7805-9F4F-A791-A8C8F7703950}">
      <dsp:nvSpPr>
        <dsp:cNvPr id="0" name=""/>
        <dsp:cNvSpPr/>
      </dsp:nvSpPr>
      <dsp:spPr>
        <a:xfrm>
          <a:off x="3618719" y="800503"/>
          <a:ext cx="2893986" cy="1446993"/>
        </a:xfrm>
        <a:prstGeom prst="roundRect">
          <a:avLst>
            <a:gd name="adj" fmla="val 10000"/>
          </a:avLst>
        </a:prstGeom>
        <a:solidFill>
          <a:schemeClr val="accent2">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fr-FR" sz="2200" kern="1200" dirty="0"/>
            <a:t>Simplifier les parcours</a:t>
          </a:r>
          <a:endParaRPr lang="en-US" sz="2200" kern="1200" dirty="0"/>
        </a:p>
      </dsp:txBody>
      <dsp:txXfrm>
        <a:off x="3661100" y="842884"/>
        <a:ext cx="2809224" cy="1362231"/>
      </dsp:txXfrm>
    </dsp:sp>
    <dsp:sp modelId="{08AE1632-831E-6F45-98C5-64AB222A5502}">
      <dsp:nvSpPr>
        <dsp:cNvPr id="0" name=""/>
        <dsp:cNvSpPr/>
      </dsp:nvSpPr>
      <dsp:spPr>
        <a:xfrm>
          <a:off x="7236202" y="800503"/>
          <a:ext cx="2893986" cy="1446993"/>
        </a:xfrm>
        <a:prstGeom prst="roundRect">
          <a:avLst>
            <a:gd name="adj" fmla="val 10000"/>
          </a:avLst>
        </a:prstGeom>
        <a:solidFill>
          <a:schemeClr val="tx2">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fr-FR" sz="2200" kern="1200" dirty="0"/>
            <a:t>Déconstruire les préjugés et donner plus de pouvoir décisionnel aux usagers</a:t>
          </a:r>
          <a:endParaRPr lang="en-US" sz="2200" kern="1200" dirty="0"/>
        </a:p>
      </dsp:txBody>
      <dsp:txXfrm>
        <a:off x="7278583" y="842884"/>
        <a:ext cx="2809224" cy="13622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0426CA-2747-1840-8DBD-47A56908784C}">
      <dsp:nvSpPr>
        <dsp:cNvPr id="0" name=""/>
        <dsp:cNvSpPr/>
      </dsp:nvSpPr>
      <dsp:spPr>
        <a:xfrm>
          <a:off x="798" y="384690"/>
          <a:ext cx="3116000" cy="1869600"/>
        </a:xfrm>
        <a:prstGeom prst="rect">
          <a:avLst/>
        </a:prstGeom>
        <a:gradFill rotWithShape="0">
          <a:gsLst>
            <a:gs pos="0">
              <a:schemeClr val="accent2">
                <a:hueOff val="0"/>
                <a:satOff val="0"/>
                <a:lumOff val="0"/>
                <a:alphaOff val="0"/>
                <a:tint val="98000"/>
                <a:lumMod val="100000"/>
              </a:schemeClr>
            </a:gs>
            <a:gs pos="100000">
              <a:schemeClr val="accent2">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fr-FR" sz="2100" kern="1200" noProof="0" dirty="0"/>
            <a:t>Impliquer directement les sage-femmes dans la prescription de la PrEP</a:t>
          </a:r>
        </a:p>
      </dsp:txBody>
      <dsp:txXfrm>
        <a:off x="798" y="384690"/>
        <a:ext cx="3116000" cy="1869600"/>
      </dsp:txXfrm>
    </dsp:sp>
    <dsp:sp modelId="{53D8CD1D-5DAB-9E45-B7CD-0466EDF6E374}">
      <dsp:nvSpPr>
        <dsp:cNvPr id="0" name=""/>
        <dsp:cNvSpPr/>
      </dsp:nvSpPr>
      <dsp:spPr>
        <a:xfrm>
          <a:off x="3428399" y="384690"/>
          <a:ext cx="3116000" cy="1869600"/>
        </a:xfrm>
        <a:prstGeom prst="rect">
          <a:avLst/>
        </a:prstGeom>
        <a:gradFill rotWithShape="0">
          <a:gsLst>
            <a:gs pos="0">
              <a:schemeClr val="accent2">
                <a:hueOff val="-1036716"/>
                <a:satOff val="-5484"/>
                <a:lumOff val="-2091"/>
                <a:alphaOff val="0"/>
                <a:tint val="98000"/>
                <a:lumMod val="100000"/>
              </a:schemeClr>
            </a:gs>
            <a:gs pos="100000">
              <a:schemeClr val="accent2">
                <a:hueOff val="-1036716"/>
                <a:satOff val="-5484"/>
                <a:lumOff val="-2091"/>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fr-FR" sz="2100" kern="1200" noProof="0" dirty="0"/>
            <a:t>Rendre effectif l’accès de la PrEP aux mineurs</a:t>
          </a:r>
        </a:p>
      </dsp:txBody>
      <dsp:txXfrm>
        <a:off x="3428399" y="384690"/>
        <a:ext cx="3116000" cy="1869600"/>
      </dsp:txXfrm>
    </dsp:sp>
    <dsp:sp modelId="{1FAF7792-FA8F-6647-8F79-B5DBFCDF2CB6}">
      <dsp:nvSpPr>
        <dsp:cNvPr id="0" name=""/>
        <dsp:cNvSpPr/>
      </dsp:nvSpPr>
      <dsp:spPr>
        <a:xfrm>
          <a:off x="798" y="2565891"/>
          <a:ext cx="3116000" cy="1869600"/>
        </a:xfrm>
        <a:prstGeom prst="rect">
          <a:avLst/>
        </a:prstGeom>
        <a:gradFill rotWithShape="0">
          <a:gsLst>
            <a:gs pos="0">
              <a:schemeClr val="accent2">
                <a:hueOff val="-2073431"/>
                <a:satOff val="-10969"/>
                <a:lumOff val="-4183"/>
                <a:alphaOff val="0"/>
                <a:tint val="98000"/>
                <a:lumMod val="100000"/>
              </a:schemeClr>
            </a:gs>
            <a:gs pos="100000">
              <a:schemeClr val="accent2">
                <a:hueOff val="-2073431"/>
                <a:satOff val="-10969"/>
                <a:lumOff val="-4183"/>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fr-FR" sz="2100" kern="1200" noProof="0" dirty="0"/>
            <a:t>Mettre à jour la réglementation du TDF/FTC pour la PrEP en schéma discontinu</a:t>
          </a:r>
        </a:p>
      </dsp:txBody>
      <dsp:txXfrm>
        <a:off x="798" y="2565891"/>
        <a:ext cx="3116000" cy="1869600"/>
      </dsp:txXfrm>
    </dsp:sp>
    <dsp:sp modelId="{59E1E820-1478-B04B-A779-3F9B1C58161B}">
      <dsp:nvSpPr>
        <dsp:cNvPr id="0" name=""/>
        <dsp:cNvSpPr/>
      </dsp:nvSpPr>
      <dsp:spPr>
        <a:xfrm>
          <a:off x="3428399" y="2565891"/>
          <a:ext cx="3116000" cy="1869600"/>
        </a:xfrm>
        <a:prstGeom prst="rect">
          <a:avLst/>
        </a:prstGeom>
        <a:solidFill>
          <a:schemeClr val="tx2">
            <a:lumMod val="75000"/>
          </a:schemeClr>
        </a:soli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fr-FR" sz="2100" kern="1200" noProof="0" dirty="0"/>
            <a:t>Rendre effectif l'accès de la PrEP aux populations vulnérables</a:t>
          </a:r>
        </a:p>
        <a:p>
          <a:pPr marL="171450" lvl="1" indent="-171450" algn="l" defTabSz="711200">
            <a:lnSpc>
              <a:spcPct val="90000"/>
            </a:lnSpc>
            <a:spcBef>
              <a:spcPct val="0"/>
            </a:spcBef>
            <a:spcAft>
              <a:spcPct val="15000"/>
            </a:spcAft>
            <a:buChar char="•"/>
          </a:pPr>
          <a:r>
            <a:rPr lang="fr-FR" sz="1600" kern="1200" noProof="0"/>
            <a:t>Médiation en santé</a:t>
          </a:r>
          <a:endParaRPr lang="fr-FR" sz="1600" kern="1200" noProof="0" dirty="0"/>
        </a:p>
        <a:p>
          <a:pPr marL="171450" lvl="1" indent="-171450" algn="l" defTabSz="711200">
            <a:lnSpc>
              <a:spcPct val="90000"/>
            </a:lnSpc>
            <a:spcBef>
              <a:spcPct val="0"/>
            </a:spcBef>
            <a:spcAft>
              <a:spcPct val="15000"/>
            </a:spcAft>
            <a:buChar char="•"/>
          </a:pPr>
          <a:r>
            <a:rPr lang="fr-FR" sz="1600" kern="1200" noProof="0" dirty="0"/>
            <a:t>Améliorer l’accès aux droits/AME</a:t>
          </a:r>
        </a:p>
      </dsp:txBody>
      <dsp:txXfrm>
        <a:off x="3428399" y="2565891"/>
        <a:ext cx="3116000" cy="18696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5D14BB-9587-1543-809C-15FB6976B698}">
      <dsp:nvSpPr>
        <dsp:cNvPr id="0" name=""/>
        <dsp:cNvSpPr/>
      </dsp:nvSpPr>
      <dsp:spPr>
        <a:xfrm>
          <a:off x="0" y="769473"/>
          <a:ext cx="2849463" cy="1809409"/>
        </a:xfrm>
        <a:prstGeom prst="roundRect">
          <a:avLst>
            <a:gd name="adj" fmla="val 10000"/>
          </a:avLst>
        </a:prstGeom>
        <a:solidFill>
          <a:srgbClr val="00B0F0"/>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040BEA4-B3FA-C04A-BD0E-840A8261334C}">
      <dsp:nvSpPr>
        <dsp:cNvPr id="0" name=""/>
        <dsp:cNvSpPr/>
      </dsp:nvSpPr>
      <dsp:spPr>
        <a:xfrm>
          <a:off x="316607" y="1070250"/>
          <a:ext cx="2849463" cy="1809409"/>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t>La probabilité que la source soit porteuse du VIH et non-traitée efficacement</a:t>
          </a:r>
          <a:endParaRPr lang="en-US" sz="1800" kern="1200" dirty="0"/>
        </a:p>
      </dsp:txBody>
      <dsp:txXfrm>
        <a:off x="369603" y="1123246"/>
        <a:ext cx="2743471" cy="1703417"/>
      </dsp:txXfrm>
    </dsp:sp>
    <dsp:sp modelId="{CF3B480A-F54C-1D40-B39A-2B2E19BCEA40}">
      <dsp:nvSpPr>
        <dsp:cNvPr id="0" name=""/>
        <dsp:cNvSpPr/>
      </dsp:nvSpPr>
      <dsp:spPr>
        <a:xfrm>
          <a:off x="3482677" y="769473"/>
          <a:ext cx="2849463" cy="1809409"/>
        </a:xfrm>
        <a:prstGeom prst="roundRect">
          <a:avLst>
            <a:gd name="adj" fmla="val 10000"/>
          </a:avLst>
        </a:prstGeom>
        <a:solidFill>
          <a:srgbClr val="00B0F0"/>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96EB1A8-FC2F-6E47-9B2E-B07DE2DF01B9}">
      <dsp:nvSpPr>
        <dsp:cNvPr id="0" name=""/>
        <dsp:cNvSpPr/>
      </dsp:nvSpPr>
      <dsp:spPr>
        <a:xfrm>
          <a:off x="3799284" y="1070250"/>
          <a:ext cx="2849463" cy="1809409"/>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a:t>Le risque de transmission lié au type d’exposition</a:t>
          </a:r>
          <a:endParaRPr lang="en-US" sz="1800" kern="1200"/>
        </a:p>
      </dsp:txBody>
      <dsp:txXfrm>
        <a:off x="3852280" y="1123246"/>
        <a:ext cx="2743471" cy="1703417"/>
      </dsp:txXfrm>
    </dsp:sp>
    <dsp:sp modelId="{7F10FC15-BB6D-7946-8E05-260D97237DAF}">
      <dsp:nvSpPr>
        <dsp:cNvPr id="0" name=""/>
        <dsp:cNvSpPr/>
      </dsp:nvSpPr>
      <dsp:spPr>
        <a:xfrm>
          <a:off x="6965354" y="769473"/>
          <a:ext cx="2849463" cy="1809409"/>
        </a:xfrm>
        <a:prstGeom prst="roundRect">
          <a:avLst>
            <a:gd name="adj" fmla="val 10000"/>
          </a:avLst>
        </a:prstGeom>
        <a:solidFill>
          <a:srgbClr val="00B0F0"/>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34B56A5-AB05-004E-BD20-222A1ABF7DC2}">
      <dsp:nvSpPr>
        <dsp:cNvPr id="0" name=""/>
        <dsp:cNvSpPr/>
      </dsp:nvSpPr>
      <dsp:spPr>
        <a:xfrm>
          <a:off x="7281961" y="1070250"/>
          <a:ext cx="2849463" cy="1809409"/>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sym typeface="Wingdings" panose="05000000000000000000" pitchFamily="2" charset="2"/>
            </a:rPr>
            <a:t></a:t>
          </a:r>
          <a:r>
            <a:rPr lang="fr-FR" sz="1800" kern="1200" dirty="0"/>
            <a:t> Et on multiplie ces deux chiffres pour avoir le risque de transmission et le « nombre de personnes à traiter pour éviter une infection (NPT) »</a:t>
          </a:r>
          <a:endParaRPr lang="en-US" sz="1800" kern="1200" dirty="0"/>
        </a:p>
      </dsp:txBody>
      <dsp:txXfrm>
        <a:off x="7334957" y="1123246"/>
        <a:ext cx="2743471" cy="17034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4F3F9A-60CF-F64B-BB7C-565933FA4719}">
      <dsp:nvSpPr>
        <dsp:cNvPr id="0" name=""/>
        <dsp:cNvSpPr/>
      </dsp:nvSpPr>
      <dsp:spPr>
        <a:xfrm>
          <a:off x="244750" y="2400"/>
          <a:ext cx="2535436" cy="1267718"/>
        </a:xfrm>
        <a:prstGeom prst="roundRect">
          <a:avLst>
            <a:gd name="adj" fmla="val 10000"/>
          </a:avLst>
        </a:prstGeom>
        <a:solidFill>
          <a:srgbClr val="00B0F0"/>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b="1" kern="1200" dirty="0"/>
            <a:t>Au plus tard </a:t>
          </a:r>
          <a:r>
            <a:rPr lang="fr-FR" sz="2000" b="1" u="sng" kern="1200" dirty="0"/>
            <a:t>48 heures</a:t>
          </a:r>
          <a:r>
            <a:rPr lang="fr-FR" sz="2000" b="1" kern="1200" dirty="0"/>
            <a:t> </a:t>
          </a:r>
          <a:r>
            <a:rPr lang="fr-FR" sz="2000" kern="1200" dirty="0"/>
            <a:t>suivant l’exposition , </a:t>
          </a:r>
          <a:r>
            <a:rPr lang="fr-FR" sz="2000" b="1" kern="1200" dirty="0"/>
            <a:t>mais le plus tôt est le mieux !</a:t>
          </a:r>
          <a:endParaRPr lang="en-US" sz="2000" kern="1200" dirty="0"/>
        </a:p>
      </dsp:txBody>
      <dsp:txXfrm>
        <a:off x="281880" y="39530"/>
        <a:ext cx="2461176" cy="1193458"/>
      </dsp:txXfrm>
    </dsp:sp>
    <dsp:sp modelId="{831D7A4E-E7A4-234E-8D66-00C719AF7BAA}">
      <dsp:nvSpPr>
        <dsp:cNvPr id="0" name=""/>
        <dsp:cNvSpPr/>
      </dsp:nvSpPr>
      <dsp:spPr>
        <a:xfrm>
          <a:off x="244750" y="1460277"/>
          <a:ext cx="2535436" cy="1267718"/>
        </a:xfrm>
        <a:prstGeom prst="roundRect">
          <a:avLst>
            <a:gd name="adj" fmla="val 10000"/>
          </a:avLst>
        </a:prstGeom>
        <a:solidFill>
          <a:srgbClr val="00B0F0"/>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kern="1200"/>
            <a:t>Pendant</a:t>
          </a:r>
          <a:r>
            <a:rPr lang="fr-FR" sz="2000" b="1" kern="1200"/>
            <a:t> 30 jours</a:t>
          </a:r>
          <a:endParaRPr lang="en-US" sz="2000" kern="1200"/>
        </a:p>
      </dsp:txBody>
      <dsp:txXfrm>
        <a:off x="281880" y="1497407"/>
        <a:ext cx="2461176" cy="1193458"/>
      </dsp:txXfrm>
    </dsp:sp>
    <dsp:sp modelId="{3E7BDF49-BA53-8148-A960-2AB79B3C7AA9}">
      <dsp:nvSpPr>
        <dsp:cNvPr id="0" name=""/>
        <dsp:cNvSpPr/>
      </dsp:nvSpPr>
      <dsp:spPr>
        <a:xfrm>
          <a:off x="244750" y="2918153"/>
          <a:ext cx="2535436" cy="1267718"/>
        </a:xfrm>
        <a:prstGeom prst="roundRect">
          <a:avLst>
            <a:gd name="adj" fmla="val 10000"/>
          </a:avLst>
        </a:prstGeom>
        <a:solidFill>
          <a:srgbClr val="00B0F0"/>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kern="1200"/>
            <a:t>Possibilité de prescription en deux phases</a:t>
          </a:r>
          <a:endParaRPr lang="en-US" sz="2000" kern="1200"/>
        </a:p>
      </dsp:txBody>
      <dsp:txXfrm>
        <a:off x="281880" y="2955283"/>
        <a:ext cx="2461176" cy="1193458"/>
      </dsp:txXfrm>
    </dsp:sp>
    <dsp:sp modelId="{8AB66516-FF89-4847-BE7D-E45714E7EC46}">
      <dsp:nvSpPr>
        <dsp:cNvPr id="0" name=""/>
        <dsp:cNvSpPr/>
      </dsp:nvSpPr>
      <dsp:spPr>
        <a:xfrm rot="19457599">
          <a:off x="2662794" y="3164340"/>
          <a:ext cx="1248960" cy="46406"/>
        </a:xfrm>
        <a:custGeom>
          <a:avLst/>
          <a:gdLst/>
          <a:ahLst/>
          <a:cxnLst/>
          <a:rect l="0" t="0" r="0" b="0"/>
          <a:pathLst>
            <a:path>
              <a:moveTo>
                <a:pt x="0" y="23203"/>
              </a:moveTo>
              <a:lnTo>
                <a:pt x="1248960" y="23203"/>
              </a:lnTo>
            </a:path>
          </a:pathLst>
        </a:custGeom>
        <a:noFill/>
        <a:ln w="19050"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56050" y="3156319"/>
        <a:ext cx="62448" cy="62448"/>
      </dsp:txXfrm>
    </dsp:sp>
    <dsp:sp modelId="{4F9ACDCD-6C8C-7E42-94BD-6F003DC7515A}">
      <dsp:nvSpPr>
        <dsp:cNvPr id="0" name=""/>
        <dsp:cNvSpPr/>
      </dsp:nvSpPr>
      <dsp:spPr>
        <a:xfrm>
          <a:off x="3794361" y="2189215"/>
          <a:ext cx="2535436" cy="1267718"/>
        </a:xfrm>
        <a:prstGeom prst="roundRect">
          <a:avLst>
            <a:gd name="adj" fmla="val 10000"/>
          </a:avLst>
        </a:prstGeom>
        <a:solidFill>
          <a:schemeClr val="accent6">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kern="1200" dirty="0"/>
            <a:t>« Starter kit » de </a:t>
          </a:r>
          <a:r>
            <a:rPr lang="fr-FR" sz="2000" b="1" kern="1200" dirty="0"/>
            <a:t>3-5 jours</a:t>
          </a:r>
          <a:endParaRPr lang="en-US" sz="2000" kern="1200" dirty="0"/>
        </a:p>
      </dsp:txBody>
      <dsp:txXfrm>
        <a:off x="3831491" y="2226345"/>
        <a:ext cx="2461176" cy="1193458"/>
      </dsp:txXfrm>
    </dsp:sp>
    <dsp:sp modelId="{C85979C4-2DA5-BD42-A058-8570A55CEC13}">
      <dsp:nvSpPr>
        <dsp:cNvPr id="0" name=""/>
        <dsp:cNvSpPr/>
      </dsp:nvSpPr>
      <dsp:spPr>
        <a:xfrm rot="2142401">
          <a:off x="2662794" y="3893278"/>
          <a:ext cx="1248960" cy="46406"/>
        </a:xfrm>
        <a:custGeom>
          <a:avLst/>
          <a:gdLst/>
          <a:ahLst/>
          <a:cxnLst/>
          <a:rect l="0" t="0" r="0" b="0"/>
          <a:pathLst>
            <a:path>
              <a:moveTo>
                <a:pt x="0" y="23203"/>
              </a:moveTo>
              <a:lnTo>
                <a:pt x="1248960" y="23203"/>
              </a:lnTo>
            </a:path>
          </a:pathLst>
        </a:custGeom>
        <a:noFill/>
        <a:ln w="19050"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56050" y="3885257"/>
        <a:ext cx="62448" cy="62448"/>
      </dsp:txXfrm>
    </dsp:sp>
    <dsp:sp modelId="{E82CD330-4805-3F48-8659-8B6CF80992BB}">
      <dsp:nvSpPr>
        <dsp:cNvPr id="0" name=""/>
        <dsp:cNvSpPr/>
      </dsp:nvSpPr>
      <dsp:spPr>
        <a:xfrm>
          <a:off x="3794361" y="3647091"/>
          <a:ext cx="2535436" cy="1267718"/>
        </a:xfrm>
        <a:prstGeom prst="roundRect">
          <a:avLst>
            <a:gd name="adj" fmla="val 10000"/>
          </a:avLst>
        </a:prstGeom>
        <a:solidFill>
          <a:schemeClr val="accent6">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kern="1200" dirty="0"/>
            <a:t>Réévaluation dans les 3-5 jours  : </a:t>
          </a:r>
          <a:r>
            <a:rPr lang="fr-FR" sz="2000" b="1" kern="1200" dirty="0"/>
            <a:t>arrêt ou poursuite 30 jours en tout</a:t>
          </a:r>
          <a:endParaRPr lang="en-US" sz="2000" kern="1200" dirty="0"/>
        </a:p>
      </dsp:txBody>
      <dsp:txXfrm>
        <a:off x="3831491" y="3684221"/>
        <a:ext cx="2461176" cy="11934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DC5FCA-85A8-344F-B9D2-9CBAA1462F98}">
      <dsp:nvSpPr>
        <dsp:cNvPr id="0" name=""/>
        <dsp:cNvSpPr/>
      </dsp:nvSpPr>
      <dsp:spPr>
        <a:xfrm>
          <a:off x="0" y="0"/>
          <a:ext cx="8611711" cy="1015439"/>
        </a:xfrm>
        <a:prstGeom prst="roundRect">
          <a:avLst>
            <a:gd name="adj" fmla="val 10000"/>
          </a:avLst>
        </a:prstGeom>
        <a:solidFill>
          <a:srgbClr val="00B0F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fr-FR" sz="3300" kern="1200"/>
            <a:t>Efficace sur les souches virales circulantes</a:t>
          </a:r>
          <a:endParaRPr lang="en-US" sz="3300" kern="1200"/>
        </a:p>
      </dsp:txBody>
      <dsp:txXfrm>
        <a:off x="29741" y="29741"/>
        <a:ext cx="7515973" cy="955957"/>
      </dsp:txXfrm>
    </dsp:sp>
    <dsp:sp modelId="{EC77B32B-C3BB-F543-BE43-B9ACFCB7E094}">
      <dsp:nvSpPr>
        <dsp:cNvPr id="0" name=""/>
        <dsp:cNvSpPr/>
      </dsp:nvSpPr>
      <dsp:spPr>
        <a:xfrm>
          <a:off x="759856" y="1184679"/>
          <a:ext cx="8611711" cy="1015439"/>
        </a:xfrm>
        <a:prstGeom prst="roundRect">
          <a:avLst>
            <a:gd name="adj" fmla="val 10000"/>
          </a:avLst>
        </a:prstGeom>
        <a:solidFill>
          <a:srgbClr val="0070C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fr-FR" sz="3300" kern="1200"/>
            <a:t>Bien toléré</a:t>
          </a:r>
          <a:endParaRPr lang="en-US" sz="3300" kern="1200"/>
        </a:p>
      </dsp:txBody>
      <dsp:txXfrm>
        <a:off x="789597" y="1214420"/>
        <a:ext cx="7132336" cy="955957"/>
      </dsp:txXfrm>
    </dsp:sp>
    <dsp:sp modelId="{3EDFDC4F-AC83-7042-B98D-50BAB26558A3}">
      <dsp:nvSpPr>
        <dsp:cNvPr id="0" name=""/>
        <dsp:cNvSpPr/>
      </dsp:nvSpPr>
      <dsp:spPr>
        <a:xfrm>
          <a:off x="1519713" y="2369359"/>
          <a:ext cx="8611711" cy="1015439"/>
        </a:xfrm>
        <a:prstGeom prst="roundRect">
          <a:avLst>
            <a:gd name="adj" fmla="val 10000"/>
          </a:avLst>
        </a:prstGeom>
        <a:solidFill>
          <a:schemeClr val="bg2">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fr-FR" sz="3300" kern="1200"/>
            <a:t>Le moins couteux possible</a:t>
          </a:r>
          <a:endParaRPr lang="en-US" sz="3300" kern="1200"/>
        </a:p>
      </dsp:txBody>
      <dsp:txXfrm>
        <a:off x="1549454" y="2399100"/>
        <a:ext cx="7132336" cy="955957"/>
      </dsp:txXfrm>
    </dsp:sp>
    <dsp:sp modelId="{96CB9742-13CE-C248-999D-82B45EA19BE5}">
      <dsp:nvSpPr>
        <dsp:cNvPr id="0" name=""/>
        <dsp:cNvSpPr/>
      </dsp:nvSpPr>
      <dsp:spPr>
        <a:xfrm>
          <a:off x="7951675" y="770041"/>
          <a:ext cx="660035" cy="660035"/>
        </a:xfrm>
        <a:prstGeom prst="downArrow">
          <a:avLst>
            <a:gd name="adj1" fmla="val 55000"/>
            <a:gd name="adj2" fmla="val 45000"/>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8100183" y="770041"/>
        <a:ext cx="363019" cy="496676"/>
      </dsp:txXfrm>
    </dsp:sp>
    <dsp:sp modelId="{B016A93F-7801-7244-80EE-22E20A4EDCFD}">
      <dsp:nvSpPr>
        <dsp:cNvPr id="0" name=""/>
        <dsp:cNvSpPr/>
      </dsp:nvSpPr>
      <dsp:spPr>
        <a:xfrm>
          <a:off x="8711532" y="1947951"/>
          <a:ext cx="660035" cy="660035"/>
        </a:xfrm>
        <a:prstGeom prst="downArrow">
          <a:avLst>
            <a:gd name="adj1" fmla="val 55000"/>
            <a:gd name="adj2" fmla="val 45000"/>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8860040" y="1947951"/>
        <a:ext cx="363019" cy="49667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931D56-8C4A-6448-9F27-C6D09AE16EBA}">
      <dsp:nvSpPr>
        <dsp:cNvPr id="0" name=""/>
        <dsp:cNvSpPr/>
      </dsp:nvSpPr>
      <dsp:spPr>
        <a:xfrm>
          <a:off x="0" y="60053"/>
          <a:ext cx="6545199" cy="993128"/>
        </a:xfrm>
        <a:prstGeom prst="roundRect">
          <a:avLst/>
        </a:prstGeom>
        <a:solidFill>
          <a:schemeClr val="accent2">
            <a:lumMod val="60000"/>
            <a:lumOff val="40000"/>
          </a:schemeClr>
        </a:soli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fr-FR" sz="2500" kern="1200"/>
            <a:t>Disponibilité des kits de démarrage</a:t>
          </a:r>
          <a:endParaRPr lang="en-US" sz="2500" kern="1200"/>
        </a:p>
      </dsp:txBody>
      <dsp:txXfrm>
        <a:off x="48481" y="108534"/>
        <a:ext cx="6448237" cy="896166"/>
      </dsp:txXfrm>
    </dsp:sp>
    <dsp:sp modelId="{8D85D671-FD76-D749-BE2D-046DDB5B69BA}">
      <dsp:nvSpPr>
        <dsp:cNvPr id="0" name=""/>
        <dsp:cNvSpPr/>
      </dsp:nvSpPr>
      <dsp:spPr>
        <a:xfrm>
          <a:off x="0" y="1053182"/>
          <a:ext cx="6545199"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7810"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fr-FR" sz="2000" kern="1200"/>
            <a:t>En pharmacie d’officine</a:t>
          </a:r>
          <a:endParaRPr lang="en-US" sz="2000" kern="1200"/>
        </a:p>
        <a:p>
          <a:pPr marL="228600" lvl="1" indent="-228600" algn="l" defTabSz="889000">
            <a:lnSpc>
              <a:spcPct val="90000"/>
            </a:lnSpc>
            <a:spcBef>
              <a:spcPct val="0"/>
            </a:spcBef>
            <a:spcAft>
              <a:spcPct val="20000"/>
            </a:spcAft>
            <a:buChar char="•"/>
          </a:pPr>
          <a:r>
            <a:rPr lang="fr-FR" sz="2000" kern="1200"/>
            <a:t>En milieu communautaire</a:t>
          </a:r>
          <a:endParaRPr lang="en-US" sz="2000" kern="1200"/>
        </a:p>
        <a:p>
          <a:pPr marL="228600" lvl="1" indent="-228600" algn="l" defTabSz="889000">
            <a:lnSpc>
              <a:spcPct val="90000"/>
            </a:lnSpc>
            <a:spcBef>
              <a:spcPct val="0"/>
            </a:spcBef>
            <a:spcAft>
              <a:spcPct val="20000"/>
            </a:spcAft>
            <a:buChar char="•"/>
          </a:pPr>
          <a:r>
            <a:rPr lang="fr-FR" sz="2000" kern="1200"/>
            <a:t>Aux urgences par les IAO</a:t>
          </a:r>
          <a:endParaRPr lang="en-US" sz="2000" kern="1200"/>
        </a:p>
      </dsp:txBody>
      <dsp:txXfrm>
        <a:off x="0" y="1053182"/>
        <a:ext cx="6545199" cy="1035000"/>
      </dsp:txXfrm>
    </dsp:sp>
    <dsp:sp modelId="{DECD78E1-002A-9641-B02B-20370B973615}">
      <dsp:nvSpPr>
        <dsp:cNvPr id="0" name=""/>
        <dsp:cNvSpPr/>
      </dsp:nvSpPr>
      <dsp:spPr>
        <a:xfrm>
          <a:off x="0" y="2088182"/>
          <a:ext cx="6545199" cy="993128"/>
        </a:xfrm>
        <a:prstGeom prst="roundRect">
          <a:avLst/>
        </a:prstGeom>
        <a:solidFill>
          <a:srgbClr val="00B0F0"/>
        </a:soli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fr-FR" sz="2500" kern="1200"/>
            <a:t>Etendre l’autorisation de prescription</a:t>
          </a:r>
          <a:endParaRPr lang="en-US" sz="2500" kern="1200"/>
        </a:p>
      </dsp:txBody>
      <dsp:txXfrm>
        <a:off x="48481" y="2136663"/>
        <a:ext cx="6448237" cy="896166"/>
      </dsp:txXfrm>
    </dsp:sp>
    <dsp:sp modelId="{D72F5859-4872-5346-92D2-3CE61B768A31}">
      <dsp:nvSpPr>
        <dsp:cNvPr id="0" name=""/>
        <dsp:cNvSpPr/>
      </dsp:nvSpPr>
      <dsp:spPr>
        <a:xfrm>
          <a:off x="0" y="3081311"/>
          <a:ext cx="6545199" cy="685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7810"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fr-FR" sz="2000" kern="1200"/>
            <a:t>A tous les médecins</a:t>
          </a:r>
          <a:endParaRPr lang="en-US" sz="2000" kern="1200"/>
        </a:p>
        <a:p>
          <a:pPr marL="228600" lvl="1" indent="-228600" algn="l" defTabSz="889000">
            <a:lnSpc>
              <a:spcPct val="90000"/>
            </a:lnSpc>
            <a:spcBef>
              <a:spcPct val="0"/>
            </a:spcBef>
            <a:spcAft>
              <a:spcPct val="20000"/>
            </a:spcAft>
            <a:buChar char="•"/>
          </a:pPr>
          <a:r>
            <a:rPr lang="fr-FR" sz="2000" kern="1200"/>
            <a:t>Aux sage-femmes</a:t>
          </a:r>
          <a:endParaRPr lang="en-US" sz="2000" kern="1200"/>
        </a:p>
      </dsp:txBody>
      <dsp:txXfrm>
        <a:off x="0" y="3081311"/>
        <a:ext cx="6545199" cy="685687"/>
      </dsp:txXfrm>
    </dsp:sp>
    <dsp:sp modelId="{6A386FDD-CF51-0E43-8168-703CA6EB76EC}">
      <dsp:nvSpPr>
        <dsp:cNvPr id="0" name=""/>
        <dsp:cNvSpPr/>
      </dsp:nvSpPr>
      <dsp:spPr>
        <a:xfrm>
          <a:off x="0" y="3766999"/>
          <a:ext cx="6545199" cy="993128"/>
        </a:xfrm>
        <a:prstGeom prst="roundRect">
          <a:avLst/>
        </a:prstGeom>
        <a:solidFill>
          <a:schemeClr val="tx2">
            <a:lumMod val="75000"/>
          </a:schemeClr>
        </a:soli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fr-FR" sz="2500" kern="1200"/>
            <a:t>Facilité l’accès aux mineurs avec une réglementation uniforme, claire et adaptée</a:t>
          </a:r>
          <a:endParaRPr lang="en-US" sz="2500" kern="1200"/>
        </a:p>
      </dsp:txBody>
      <dsp:txXfrm>
        <a:off x="48481" y="3815480"/>
        <a:ext cx="6448237" cy="89616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375348-BAD0-4CDE-ADF6-1B4F1F21E41B}">
      <dsp:nvSpPr>
        <dsp:cNvPr id="0" name=""/>
        <dsp:cNvSpPr/>
      </dsp:nvSpPr>
      <dsp:spPr>
        <a:xfrm>
          <a:off x="0" y="600"/>
          <a:ext cx="5886291" cy="1404574"/>
        </a:xfrm>
        <a:prstGeom prst="roundRect">
          <a:avLst>
            <a:gd name="adj" fmla="val 10000"/>
          </a:avLst>
        </a:prstGeom>
        <a:solidFill>
          <a:schemeClr val="accent2">
            <a:lumMod val="60000"/>
            <a:lumOff val="40000"/>
          </a:schemeClr>
        </a:solidFill>
        <a:ln>
          <a:noFill/>
        </a:ln>
        <a:effectLst/>
      </dsp:spPr>
      <dsp:style>
        <a:lnRef idx="0">
          <a:scrgbClr r="0" g="0" b="0"/>
        </a:lnRef>
        <a:fillRef idx="1">
          <a:scrgbClr r="0" g="0" b="0"/>
        </a:fillRef>
        <a:effectRef idx="0">
          <a:scrgbClr r="0" g="0" b="0"/>
        </a:effectRef>
        <a:fontRef idx="minor"/>
      </dsp:style>
    </dsp:sp>
    <dsp:sp modelId="{7F08E3A7-66BA-43A3-847E-B84FDE4083D2}">
      <dsp:nvSpPr>
        <dsp:cNvPr id="0" name=""/>
        <dsp:cNvSpPr/>
      </dsp:nvSpPr>
      <dsp:spPr>
        <a:xfrm>
          <a:off x="424883" y="316629"/>
          <a:ext cx="772515" cy="77251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8946552-EE4F-410B-B152-8B92B51BD29A}">
      <dsp:nvSpPr>
        <dsp:cNvPr id="0" name=""/>
        <dsp:cNvSpPr/>
      </dsp:nvSpPr>
      <dsp:spPr>
        <a:xfrm>
          <a:off x="1622283" y="600"/>
          <a:ext cx="4264007" cy="1404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651" tIns="148651" rIns="148651" bIns="148651" numCol="1" spcCol="1270" anchor="ctr" anchorCtr="0">
          <a:noAutofit/>
        </a:bodyPr>
        <a:lstStyle/>
        <a:p>
          <a:pPr marL="0" lvl="0" indent="0" algn="l" defTabSz="800100">
            <a:lnSpc>
              <a:spcPct val="100000"/>
            </a:lnSpc>
            <a:spcBef>
              <a:spcPct val="0"/>
            </a:spcBef>
            <a:spcAft>
              <a:spcPct val="35000"/>
            </a:spcAft>
            <a:buNone/>
          </a:pPr>
          <a:r>
            <a:rPr lang="fr-FR" sz="1800" kern="1200" dirty="0"/>
            <a:t>Le TPE n’est pas me meilleur outil de santé publique pour la prévention du VIH</a:t>
          </a:r>
        </a:p>
        <a:p>
          <a:pPr marL="0" lvl="0" indent="0" algn="l" defTabSz="800100">
            <a:lnSpc>
              <a:spcPct val="100000"/>
            </a:lnSpc>
            <a:spcBef>
              <a:spcPct val="0"/>
            </a:spcBef>
            <a:spcAft>
              <a:spcPct val="35000"/>
            </a:spcAft>
            <a:buNone/>
          </a:pPr>
          <a:r>
            <a:rPr lang="fr-FR" sz="1800" kern="1200" dirty="0" err="1"/>
            <a:t>TasP</a:t>
          </a:r>
          <a:r>
            <a:rPr lang="fr-FR" sz="1800" kern="1200" dirty="0"/>
            <a:t> et PrEP sont les priorités !</a:t>
          </a:r>
          <a:endParaRPr lang="en-US" sz="1800" kern="1200" dirty="0"/>
        </a:p>
      </dsp:txBody>
      <dsp:txXfrm>
        <a:off x="1622283" y="600"/>
        <a:ext cx="4264007" cy="1404574"/>
      </dsp:txXfrm>
    </dsp:sp>
    <dsp:sp modelId="{202AF042-8402-4E8F-B17C-D1332037DBDB}">
      <dsp:nvSpPr>
        <dsp:cNvPr id="0" name=""/>
        <dsp:cNvSpPr/>
      </dsp:nvSpPr>
      <dsp:spPr>
        <a:xfrm>
          <a:off x="0" y="1756318"/>
          <a:ext cx="5886291" cy="1404574"/>
        </a:xfrm>
        <a:prstGeom prst="roundRect">
          <a:avLst>
            <a:gd name="adj" fmla="val 10000"/>
          </a:avLst>
        </a:prstGeom>
        <a:solidFill>
          <a:srgbClr val="00B0F0"/>
        </a:solidFill>
        <a:ln>
          <a:noFill/>
        </a:ln>
        <a:effectLst/>
      </dsp:spPr>
      <dsp:style>
        <a:lnRef idx="0">
          <a:scrgbClr r="0" g="0" b="0"/>
        </a:lnRef>
        <a:fillRef idx="1">
          <a:scrgbClr r="0" g="0" b="0"/>
        </a:fillRef>
        <a:effectRef idx="0">
          <a:scrgbClr r="0" g="0" b="0"/>
        </a:effectRef>
        <a:fontRef idx="minor"/>
      </dsp:style>
    </dsp:sp>
    <dsp:sp modelId="{4062218F-6D30-4A61-9B1E-71A41B3C863A}">
      <dsp:nvSpPr>
        <dsp:cNvPr id="0" name=""/>
        <dsp:cNvSpPr/>
      </dsp:nvSpPr>
      <dsp:spPr>
        <a:xfrm>
          <a:off x="424883" y="2072347"/>
          <a:ext cx="772515" cy="77251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7FFEA23-95BF-4D1C-809F-C030DF786227}">
      <dsp:nvSpPr>
        <dsp:cNvPr id="0" name=""/>
        <dsp:cNvSpPr/>
      </dsp:nvSpPr>
      <dsp:spPr>
        <a:xfrm>
          <a:off x="1622283" y="1756318"/>
          <a:ext cx="4264007" cy="1404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651" tIns="148651" rIns="148651" bIns="148651" numCol="1" spcCol="1270" anchor="ctr" anchorCtr="0">
          <a:noAutofit/>
        </a:bodyPr>
        <a:lstStyle/>
        <a:p>
          <a:pPr marL="0" lvl="0" indent="0" algn="l" defTabSz="800100">
            <a:lnSpc>
              <a:spcPct val="100000"/>
            </a:lnSpc>
            <a:spcBef>
              <a:spcPct val="0"/>
            </a:spcBef>
            <a:spcAft>
              <a:spcPct val="35000"/>
            </a:spcAft>
            <a:buNone/>
          </a:pPr>
          <a:r>
            <a:rPr lang="fr-FR" sz="1800" kern="1200"/>
            <a:t>Pour être efficace, le TPE doit être administré au plus tôt, et toujours &lt; 48h</a:t>
          </a:r>
          <a:endParaRPr lang="en-US" sz="1800" kern="1200"/>
        </a:p>
      </dsp:txBody>
      <dsp:txXfrm>
        <a:off x="1622283" y="1756318"/>
        <a:ext cx="4264007" cy="1404574"/>
      </dsp:txXfrm>
    </dsp:sp>
    <dsp:sp modelId="{43FD5DE2-578E-4159-BC32-C373E9DF7E67}">
      <dsp:nvSpPr>
        <dsp:cNvPr id="0" name=""/>
        <dsp:cNvSpPr/>
      </dsp:nvSpPr>
      <dsp:spPr>
        <a:xfrm>
          <a:off x="0" y="3512036"/>
          <a:ext cx="5886291" cy="1404574"/>
        </a:xfrm>
        <a:prstGeom prst="roundRect">
          <a:avLst>
            <a:gd name="adj" fmla="val 10000"/>
          </a:avLst>
        </a:prstGeom>
        <a:solidFill>
          <a:schemeClr val="bg2">
            <a:lumMod val="75000"/>
          </a:schemeClr>
        </a:solidFill>
        <a:ln>
          <a:noFill/>
        </a:ln>
        <a:effectLst/>
      </dsp:spPr>
      <dsp:style>
        <a:lnRef idx="0">
          <a:scrgbClr r="0" g="0" b="0"/>
        </a:lnRef>
        <a:fillRef idx="1">
          <a:scrgbClr r="0" g="0" b="0"/>
        </a:fillRef>
        <a:effectRef idx="0">
          <a:scrgbClr r="0" g="0" b="0"/>
        </a:effectRef>
        <a:fontRef idx="minor"/>
      </dsp:style>
    </dsp:sp>
    <dsp:sp modelId="{D422309B-4D23-4364-AA3F-3E178ED61A7A}">
      <dsp:nvSpPr>
        <dsp:cNvPr id="0" name=""/>
        <dsp:cNvSpPr/>
      </dsp:nvSpPr>
      <dsp:spPr>
        <a:xfrm>
          <a:off x="424883" y="3828065"/>
          <a:ext cx="772515" cy="77251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3329AD4-BFB8-44CA-87D1-66EA8F56CD02}">
      <dsp:nvSpPr>
        <dsp:cNvPr id="0" name=""/>
        <dsp:cNvSpPr/>
      </dsp:nvSpPr>
      <dsp:spPr>
        <a:xfrm>
          <a:off x="1622283" y="3512036"/>
          <a:ext cx="4264007" cy="1404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651" tIns="148651" rIns="148651" bIns="148651" numCol="1" spcCol="1270" anchor="ctr" anchorCtr="0">
          <a:noAutofit/>
        </a:bodyPr>
        <a:lstStyle/>
        <a:p>
          <a:pPr marL="0" lvl="0" indent="0" algn="l" defTabSz="800100">
            <a:lnSpc>
              <a:spcPct val="100000"/>
            </a:lnSpc>
            <a:spcBef>
              <a:spcPct val="0"/>
            </a:spcBef>
            <a:spcAft>
              <a:spcPct val="35000"/>
            </a:spcAft>
            <a:buNone/>
          </a:pPr>
          <a:r>
            <a:rPr lang="fr-FR" sz="1800" kern="1200" dirty="0">
              <a:solidFill>
                <a:schemeClr val="tx1"/>
              </a:solidFill>
            </a:rPr>
            <a:t>Toutes les associations recommandées en thérapeutiques se valent en TPE… autant choisir la moins couteuse !</a:t>
          </a:r>
          <a:endParaRPr lang="en-US" sz="1800" kern="1200" dirty="0">
            <a:solidFill>
              <a:schemeClr val="tx1"/>
            </a:solidFill>
          </a:endParaRPr>
        </a:p>
      </dsp:txBody>
      <dsp:txXfrm>
        <a:off x="1622283" y="3512036"/>
        <a:ext cx="4264007" cy="1404574"/>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652ECC-B7AB-1A4E-84D4-091D3799D603}" type="datetimeFigureOut">
              <a:rPr lang="fr-FR" smtClean="0"/>
              <a:t>11/10/2024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FFCE2B-DFAD-E346-83CD-3E56A3644B23}" type="slidenum">
              <a:rPr lang="fr-FR" smtClean="0"/>
              <a:t>‹N°›</a:t>
            </a:fld>
            <a:endParaRPr lang="fr-FR"/>
          </a:p>
        </p:txBody>
      </p:sp>
    </p:spTree>
    <p:extLst>
      <p:ext uri="{BB962C8B-B14F-4D97-AF65-F5344CB8AC3E}">
        <p14:creationId xmlns:p14="http://schemas.microsoft.com/office/powerpoint/2010/main" val="539990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fr-FR"/>
              <a:t>Modifiez le style du titre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a:xfrm>
            <a:off x="8932558" y="5870575"/>
            <a:ext cx="1600200" cy="377825"/>
          </a:xfrm>
          <a:prstGeom prst="rect">
            <a:avLst/>
          </a:prstGeom>
        </p:spPr>
        <p:txBody>
          <a:bodyPr/>
          <a:lstStyle/>
          <a:p>
            <a:fld id="{9B8C1721-C344-FF42-9875-72E1ED9D3DB7}" type="datetime10">
              <a:rPr lang="fr-FR" smtClean="0"/>
              <a:t>11:59</a:t>
            </a:fld>
            <a:endParaRPr lang="en-US" dirty="0"/>
          </a:p>
        </p:txBody>
      </p:sp>
      <p:sp>
        <p:nvSpPr>
          <p:cNvPr id="5" name="Footer Placeholder 4"/>
          <p:cNvSpPr>
            <a:spLocks noGrp="1"/>
          </p:cNvSpPr>
          <p:nvPr>
            <p:ph type="ftr" sz="quarter" idx="11"/>
          </p:nvPr>
        </p:nvSpPr>
        <p:spPr>
          <a:xfrm>
            <a:off x="3962399" y="5870575"/>
            <a:ext cx="4893958" cy="3778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a:prstGeom prst="rect">
            <a:avLst/>
          </a:prstGeom>
        </p:spPr>
        <p:txBody>
          <a:bodyPr/>
          <a:lstStyle/>
          <a:p>
            <a:fld id="{D57F1E4F-1CFF-5643-939E-217C01CDF565}" type="slidenum">
              <a:rPr lang="en-US" dirty="0"/>
              <a:pPr/>
              <a:t>‹N°›</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a:xfrm>
            <a:off x="9753442" y="6262255"/>
            <a:ext cx="1600200" cy="377825"/>
          </a:xfrm>
          <a:prstGeom prst="rect">
            <a:avLst/>
          </a:prstGeom>
        </p:spPr>
        <p:txBody>
          <a:bodyPr/>
          <a:lstStyle/>
          <a:p>
            <a:fld id="{D7BC051A-FCAE-3941-A0C0-AA4E68AE7B6B}" type="datetime10">
              <a:rPr lang="fr-FR" smtClean="0"/>
              <a:t>11:59</a:t>
            </a:fld>
            <a:endParaRPr lang="en-US" dirty="0"/>
          </a:p>
        </p:txBody>
      </p:sp>
      <p:sp>
        <p:nvSpPr>
          <p:cNvPr id="6" name="Footer Placeholder 5"/>
          <p:cNvSpPr>
            <a:spLocks noGrp="1"/>
          </p:cNvSpPr>
          <p:nvPr>
            <p:ph type="ftr" sz="quarter" idx="11"/>
          </p:nvPr>
        </p:nvSpPr>
        <p:spPr>
          <a:xfrm>
            <a:off x="685801" y="6248400"/>
            <a:ext cx="7827659" cy="3778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1429842" y="6262255"/>
            <a:ext cx="551167" cy="3778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fr-FR"/>
              <a:t>Modifiez le style du titre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a:xfrm>
            <a:off x="9753442" y="6262255"/>
            <a:ext cx="1600200" cy="377825"/>
          </a:xfrm>
          <a:prstGeom prst="rect">
            <a:avLst/>
          </a:prstGeom>
        </p:spPr>
        <p:txBody>
          <a:bodyPr/>
          <a:lstStyle/>
          <a:p>
            <a:fld id="{D637224B-31A7-4845-A9B8-78D2FF42E70D}" type="datetime10">
              <a:rPr lang="fr-FR" smtClean="0"/>
              <a:t>11:59</a:t>
            </a:fld>
            <a:endParaRPr lang="en-US" dirty="0"/>
          </a:p>
        </p:txBody>
      </p:sp>
      <p:sp>
        <p:nvSpPr>
          <p:cNvPr id="5" name="Footer Placeholder 4"/>
          <p:cNvSpPr>
            <a:spLocks noGrp="1"/>
          </p:cNvSpPr>
          <p:nvPr>
            <p:ph type="ftr" sz="quarter" idx="11"/>
          </p:nvPr>
        </p:nvSpPr>
        <p:spPr>
          <a:xfrm>
            <a:off x="685801" y="6248400"/>
            <a:ext cx="7827659" cy="3778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1429842" y="6262255"/>
            <a:ext cx="551167" cy="3778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a:xfrm>
            <a:off x="9753442" y="6262255"/>
            <a:ext cx="1600200" cy="377825"/>
          </a:xfrm>
          <a:prstGeom prst="rect">
            <a:avLst/>
          </a:prstGeom>
        </p:spPr>
        <p:txBody>
          <a:bodyPr/>
          <a:lstStyle/>
          <a:p>
            <a:fld id="{881A524A-E643-6642-A5F4-858061DD020D}" type="datetime10">
              <a:rPr lang="fr-FR" smtClean="0"/>
              <a:t>11:59</a:t>
            </a:fld>
            <a:endParaRPr lang="en-US" dirty="0"/>
          </a:p>
        </p:txBody>
      </p:sp>
      <p:sp>
        <p:nvSpPr>
          <p:cNvPr id="5" name="Footer Placeholder 4"/>
          <p:cNvSpPr>
            <a:spLocks noGrp="1"/>
          </p:cNvSpPr>
          <p:nvPr>
            <p:ph type="ftr" sz="quarter" idx="11"/>
          </p:nvPr>
        </p:nvSpPr>
        <p:spPr>
          <a:xfrm>
            <a:off x="685801" y="6248400"/>
            <a:ext cx="7827659" cy="3778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1429842" y="6262255"/>
            <a:ext cx="551167" cy="3778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fr-FR"/>
              <a:t>Modifiez le style du titre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a:xfrm>
            <a:off x="9753442" y="6262255"/>
            <a:ext cx="1600200" cy="377825"/>
          </a:xfrm>
          <a:prstGeom prst="rect">
            <a:avLst/>
          </a:prstGeom>
        </p:spPr>
        <p:txBody>
          <a:bodyPr/>
          <a:lstStyle/>
          <a:p>
            <a:fld id="{6C381B7B-79AE-8346-BF95-79556F72FFCF}" type="datetime10">
              <a:rPr lang="fr-FR" smtClean="0"/>
              <a:t>11:59</a:t>
            </a:fld>
            <a:endParaRPr lang="en-US" dirty="0"/>
          </a:p>
        </p:txBody>
      </p:sp>
      <p:sp>
        <p:nvSpPr>
          <p:cNvPr id="5" name="Footer Placeholder 4"/>
          <p:cNvSpPr>
            <a:spLocks noGrp="1"/>
          </p:cNvSpPr>
          <p:nvPr>
            <p:ph type="ftr" sz="quarter" idx="11"/>
          </p:nvPr>
        </p:nvSpPr>
        <p:spPr>
          <a:xfrm>
            <a:off x="685801" y="6248400"/>
            <a:ext cx="7827659" cy="3778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1429842" y="6262255"/>
            <a:ext cx="551167" cy="3778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a:xfrm>
            <a:off x="9753442" y="6262255"/>
            <a:ext cx="1600200" cy="377825"/>
          </a:xfrm>
          <a:prstGeom prst="rect">
            <a:avLst/>
          </a:prstGeom>
        </p:spPr>
        <p:txBody>
          <a:bodyPr/>
          <a:lstStyle/>
          <a:p>
            <a:fld id="{1011F6CD-3630-2441-9B5C-6B80A4611E52}" type="datetime10">
              <a:rPr lang="fr-FR" smtClean="0"/>
              <a:t>11:59</a:t>
            </a:fld>
            <a:endParaRPr lang="en-US" dirty="0"/>
          </a:p>
        </p:txBody>
      </p:sp>
      <p:sp>
        <p:nvSpPr>
          <p:cNvPr id="5" name="Footer Placeholder 4"/>
          <p:cNvSpPr>
            <a:spLocks noGrp="1"/>
          </p:cNvSpPr>
          <p:nvPr>
            <p:ph type="ftr" sz="quarter" idx="11"/>
          </p:nvPr>
        </p:nvSpPr>
        <p:spPr>
          <a:xfrm>
            <a:off x="685801" y="6248400"/>
            <a:ext cx="7827659" cy="3778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1429842" y="6262255"/>
            <a:ext cx="551167" cy="3778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a:xfrm>
            <a:off x="9753442" y="6262255"/>
            <a:ext cx="1600200" cy="377825"/>
          </a:xfrm>
          <a:prstGeom prst="rect">
            <a:avLst/>
          </a:prstGeom>
        </p:spPr>
        <p:txBody>
          <a:bodyPr/>
          <a:lstStyle/>
          <a:p>
            <a:fld id="{09F0952D-CD95-C343-9111-29FA8A6D76E6}" type="datetime10">
              <a:rPr lang="fr-FR" smtClean="0"/>
              <a:t>11:59</a:t>
            </a:fld>
            <a:endParaRPr lang="en-US" dirty="0"/>
          </a:p>
        </p:txBody>
      </p:sp>
      <p:sp>
        <p:nvSpPr>
          <p:cNvPr id="5" name="Footer Placeholder 4"/>
          <p:cNvSpPr>
            <a:spLocks noGrp="1"/>
          </p:cNvSpPr>
          <p:nvPr>
            <p:ph type="ftr" sz="quarter" idx="11"/>
          </p:nvPr>
        </p:nvSpPr>
        <p:spPr>
          <a:xfrm>
            <a:off x="685801" y="6248400"/>
            <a:ext cx="7827659" cy="3778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1429842" y="6262255"/>
            <a:ext cx="551167" cy="3778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9753442" y="6262255"/>
            <a:ext cx="1600200" cy="377825"/>
          </a:xfrm>
          <a:prstGeom prst="rect">
            <a:avLst/>
          </a:prstGeom>
        </p:spPr>
        <p:txBody>
          <a:bodyPr/>
          <a:lstStyle/>
          <a:p>
            <a:fld id="{1A4CC13F-F79B-3C41-8DA7-07F45FA18B39}" type="datetime10">
              <a:rPr lang="fr-FR" smtClean="0"/>
              <a:t>11:59</a:t>
            </a:fld>
            <a:endParaRPr lang="en-US" dirty="0"/>
          </a:p>
        </p:txBody>
      </p:sp>
      <p:sp>
        <p:nvSpPr>
          <p:cNvPr id="5" name="Footer Placeholder 4"/>
          <p:cNvSpPr>
            <a:spLocks noGrp="1"/>
          </p:cNvSpPr>
          <p:nvPr>
            <p:ph type="ftr" sz="quarter" idx="11"/>
          </p:nvPr>
        </p:nvSpPr>
        <p:spPr>
          <a:xfrm>
            <a:off x="685801" y="6248400"/>
            <a:ext cx="7827659" cy="3778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1429842" y="6262255"/>
            <a:ext cx="551167" cy="377825"/>
          </a:xfrm>
          <a:prstGeom prst="rect">
            <a:avLst/>
          </a:prstGeom>
        </p:spPr>
        <p:txBody>
          <a:bodyPr/>
          <a:lstStyle/>
          <a:p>
            <a:fld id="{D57F1E4F-1CFF-5643-939E-217C01CDF565}" type="slidenum">
              <a:rPr lang="en-US" dirty="0"/>
              <a:pPr/>
              <a:t>‹N°›</a:t>
            </a:fld>
            <a:endParaRPr lang="en-US" dirty="0"/>
          </a:p>
        </p:txBody>
      </p:sp>
      <p:sp>
        <p:nvSpPr>
          <p:cNvPr id="8" name="Title 1"/>
          <p:cNvSpPr>
            <a:spLocks noGrp="1"/>
          </p:cNvSpPr>
          <p:nvPr>
            <p:ph type="title"/>
          </p:nvPr>
        </p:nvSpPr>
        <p:spPr>
          <a:xfrm>
            <a:off x="685801" y="609600"/>
            <a:ext cx="10131425" cy="1456267"/>
          </a:xfrm>
        </p:spPr>
        <p:txBody>
          <a:bodyPr/>
          <a:lstStyle/>
          <a:p>
            <a:r>
              <a:rPr lang="fr-FR"/>
              <a:t>Modifiez le style du titre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9753442" y="6262255"/>
            <a:ext cx="1600200" cy="377825"/>
          </a:xfrm>
          <a:prstGeom prst="rect">
            <a:avLst/>
          </a:prstGeom>
        </p:spPr>
        <p:txBody>
          <a:bodyPr/>
          <a:lstStyle/>
          <a:p>
            <a:fld id="{43EEDB8E-7621-9846-B7AF-DCFD681C42D5}" type="datetime10">
              <a:rPr lang="fr-FR" smtClean="0"/>
              <a:t>11:59</a:t>
            </a:fld>
            <a:endParaRPr lang="en-US" dirty="0"/>
          </a:p>
        </p:txBody>
      </p:sp>
      <p:sp>
        <p:nvSpPr>
          <p:cNvPr id="5" name="Footer Placeholder 4"/>
          <p:cNvSpPr>
            <a:spLocks noGrp="1"/>
          </p:cNvSpPr>
          <p:nvPr>
            <p:ph type="ftr" sz="quarter" idx="11"/>
          </p:nvPr>
        </p:nvSpPr>
        <p:spPr>
          <a:xfrm>
            <a:off x="685801" y="6248400"/>
            <a:ext cx="7827659" cy="3778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1429842" y="6262255"/>
            <a:ext cx="551167" cy="3778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10865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6359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9767296" y="6327577"/>
            <a:ext cx="1600200" cy="377825"/>
          </a:xfrm>
          <a:prstGeom prst="rect">
            <a:avLst/>
          </a:prstGeom>
        </p:spPr>
        <p:txBody>
          <a:bodyPr/>
          <a:lstStyle/>
          <a:p>
            <a:fld id="{8585116E-B399-3E4C-81FA-129E59168CE9}" type="datetime10">
              <a:rPr lang="fr-FR" smtClean="0"/>
              <a:t>11:59</a:t>
            </a:fld>
            <a:endParaRPr lang="en-US" dirty="0"/>
          </a:p>
        </p:txBody>
      </p:sp>
      <p:sp>
        <p:nvSpPr>
          <p:cNvPr id="5" name="Footer Placeholder 4"/>
          <p:cNvSpPr>
            <a:spLocks noGrp="1"/>
          </p:cNvSpPr>
          <p:nvPr>
            <p:ph type="ftr" sz="quarter" idx="11"/>
          </p:nvPr>
        </p:nvSpPr>
        <p:spPr>
          <a:xfrm>
            <a:off x="685801" y="6327577"/>
            <a:ext cx="7827659" cy="3778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1443696" y="6327577"/>
            <a:ext cx="551167" cy="3778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fr-FR"/>
              <a:t>Modifiez le style du titre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a:xfrm>
            <a:off x="9753442" y="6262255"/>
            <a:ext cx="1600200" cy="377825"/>
          </a:xfrm>
          <a:prstGeom prst="rect">
            <a:avLst/>
          </a:prstGeom>
        </p:spPr>
        <p:txBody>
          <a:bodyPr/>
          <a:lstStyle/>
          <a:p>
            <a:fld id="{ADE1EF00-E64D-C546-9A38-683CD4AFE125}" type="datetime10">
              <a:rPr lang="fr-FR" smtClean="0"/>
              <a:t>11:59</a:t>
            </a:fld>
            <a:endParaRPr lang="en-US" dirty="0"/>
          </a:p>
        </p:txBody>
      </p:sp>
      <p:sp>
        <p:nvSpPr>
          <p:cNvPr id="5" name="Footer Placeholder 4"/>
          <p:cNvSpPr>
            <a:spLocks noGrp="1"/>
          </p:cNvSpPr>
          <p:nvPr>
            <p:ph type="ftr" sz="quarter" idx="11"/>
          </p:nvPr>
        </p:nvSpPr>
        <p:spPr>
          <a:xfrm>
            <a:off x="685801" y="6248400"/>
            <a:ext cx="7827659" cy="3778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1429842" y="6262255"/>
            <a:ext cx="551167" cy="3778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a:xfrm>
            <a:off x="9753442" y="6262255"/>
            <a:ext cx="1600200" cy="377825"/>
          </a:xfrm>
          <a:prstGeom prst="rect">
            <a:avLst/>
          </a:prstGeom>
        </p:spPr>
        <p:txBody>
          <a:bodyPr/>
          <a:lstStyle/>
          <a:p>
            <a:fld id="{BF99A7B9-3C0E-CE40-BD9E-3379631C2BBB}" type="datetime10">
              <a:rPr lang="fr-FR" smtClean="0"/>
              <a:t>11:59</a:t>
            </a:fld>
            <a:endParaRPr lang="en-US" dirty="0"/>
          </a:p>
        </p:txBody>
      </p:sp>
      <p:sp>
        <p:nvSpPr>
          <p:cNvPr id="6" name="Footer Placeholder 5"/>
          <p:cNvSpPr>
            <a:spLocks noGrp="1"/>
          </p:cNvSpPr>
          <p:nvPr>
            <p:ph type="ftr" sz="quarter" idx="11"/>
          </p:nvPr>
        </p:nvSpPr>
        <p:spPr>
          <a:xfrm>
            <a:off x="685801" y="6248400"/>
            <a:ext cx="7827659" cy="3778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1429842" y="6262255"/>
            <a:ext cx="551167" cy="3778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a:xfrm>
            <a:off x="9753442" y="6262255"/>
            <a:ext cx="1600200" cy="377825"/>
          </a:xfrm>
          <a:prstGeom prst="rect">
            <a:avLst/>
          </a:prstGeom>
        </p:spPr>
        <p:txBody>
          <a:bodyPr/>
          <a:lstStyle/>
          <a:p>
            <a:fld id="{C6661DD1-33B7-CE43-A391-61465EC410E4}" type="datetime10">
              <a:rPr lang="fr-FR" smtClean="0"/>
              <a:t>11:59</a:t>
            </a:fld>
            <a:endParaRPr lang="en-US" dirty="0"/>
          </a:p>
        </p:txBody>
      </p:sp>
      <p:sp>
        <p:nvSpPr>
          <p:cNvPr id="8" name="Footer Placeholder 7"/>
          <p:cNvSpPr>
            <a:spLocks noGrp="1"/>
          </p:cNvSpPr>
          <p:nvPr>
            <p:ph type="ftr" sz="quarter" idx="11"/>
          </p:nvPr>
        </p:nvSpPr>
        <p:spPr>
          <a:xfrm>
            <a:off x="685801" y="6248400"/>
            <a:ext cx="7827659" cy="3778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11429842" y="6262255"/>
            <a:ext cx="551167" cy="3778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a:xfrm>
            <a:off x="9753442" y="6262255"/>
            <a:ext cx="1600200" cy="377825"/>
          </a:xfrm>
          <a:prstGeom prst="rect">
            <a:avLst/>
          </a:prstGeom>
        </p:spPr>
        <p:txBody>
          <a:bodyPr/>
          <a:lstStyle/>
          <a:p>
            <a:fld id="{921D3DFB-B6A4-2447-8701-3085298989C3}" type="datetime10">
              <a:rPr lang="fr-FR" smtClean="0"/>
              <a:t>11:59</a:t>
            </a:fld>
            <a:endParaRPr lang="en-US" dirty="0"/>
          </a:p>
        </p:txBody>
      </p:sp>
      <p:sp>
        <p:nvSpPr>
          <p:cNvPr id="4" name="Footer Placeholder 3"/>
          <p:cNvSpPr>
            <a:spLocks noGrp="1"/>
          </p:cNvSpPr>
          <p:nvPr>
            <p:ph type="ftr" sz="quarter" idx="11"/>
          </p:nvPr>
        </p:nvSpPr>
        <p:spPr>
          <a:xfrm>
            <a:off x="685801" y="6248400"/>
            <a:ext cx="7827659" cy="3778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11429842" y="6262255"/>
            <a:ext cx="551167" cy="3778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a:xfrm>
            <a:off x="9753442" y="6262255"/>
            <a:ext cx="1600200" cy="377825"/>
          </a:xfrm>
          <a:prstGeom prst="rect">
            <a:avLst/>
          </a:prstGeom>
        </p:spPr>
        <p:txBody>
          <a:bodyPr/>
          <a:lstStyle/>
          <a:p>
            <a:fld id="{3B35B5CD-5100-AA4F-800C-BA4BBCF360D3}" type="datetime10">
              <a:rPr lang="fr-FR" smtClean="0"/>
              <a:t>11:59</a:t>
            </a:fld>
            <a:endParaRPr lang="en-US" dirty="0"/>
          </a:p>
        </p:txBody>
      </p:sp>
      <p:sp>
        <p:nvSpPr>
          <p:cNvPr id="3" name="Footer Placeholder 2"/>
          <p:cNvSpPr>
            <a:spLocks noGrp="1"/>
          </p:cNvSpPr>
          <p:nvPr>
            <p:ph type="ftr" sz="quarter" idx="11"/>
          </p:nvPr>
        </p:nvSpPr>
        <p:spPr>
          <a:xfrm>
            <a:off x="685801" y="6248400"/>
            <a:ext cx="7827659" cy="3778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11429842" y="6262255"/>
            <a:ext cx="551167" cy="3778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a:xfrm>
            <a:off x="9753442" y="6262255"/>
            <a:ext cx="1600200" cy="377825"/>
          </a:xfrm>
          <a:prstGeom prst="rect">
            <a:avLst/>
          </a:prstGeom>
        </p:spPr>
        <p:txBody>
          <a:bodyPr/>
          <a:lstStyle/>
          <a:p>
            <a:fld id="{DB596354-BCE7-7E4D-9F95-89F75C32B858}" type="datetime10">
              <a:rPr lang="fr-FR" smtClean="0"/>
              <a:t>11:59</a:t>
            </a:fld>
            <a:endParaRPr lang="en-US" dirty="0"/>
          </a:p>
        </p:txBody>
      </p:sp>
      <p:sp>
        <p:nvSpPr>
          <p:cNvPr id="6" name="Footer Placeholder 5"/>
          <p:cNvSpPr>
            <a:spLocks noGrp="1"/>
          </p:cNvSpPr>
          <p:nvPr>
            <p:ph type="ftr" sz="quarter" idx="11"/>
          </p:nvPr>
        </p:nvSpPr>
        <p:spPr>
          <a:xfrm>
            <a:off x="685801" y="6248400"/>
            <a:ext cx="7827659" cy="3778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1429842" y="6262255"/>
            <a:ext cx="551167" cy="3778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fr-FR"/>
              <a:t>Modifiez le style du titre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a:xfrm>
            <a:off x="9753442" y="6262255"/>
            <a:ext cx="1600200" cy="377825"/>
          </a:xfrm>
          <a:prstGeom prst="rect">
            <a:avLst/>
          </a:prstGeom>
        </p:spPr>
        <p:txBody>
          <a:bodyPr/>
          <a:lstStyle/>
          <a:p>
            <a:fld id="{7AD1F63E-8E69-474D-97D3-B9297F3A9B7E}" type="datetime10">
              <a:rPr lang="fr-FR" smtClean="0"/>
              <a:t>11:59</a:t>
            </a:fld>
            <a:endParaRPr lang="en-US" dirty="0"/>
          </a:p>
        </p:txBody>
      </p:sp>
      <p:sp>
        <p:nvSpPr>
          <p:cNvPr id="6" name="Footer Placeholder 5"/>
          <p:cNvSpPr>
            <a:spLocks noGrp="1"/>
          </p:cNvSpPr>
          <p:nvPr>
            <p:ph type="ftr" sz="quarter" idx="11"/>
          </p:nvPr>
        </p:nvSpPr>
        <p:spPr>
          <a:xfrm>
            <a:off x="685801" y="6248400"/>
            <a:ext cx="7827659" cy="3778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1429842" y="6262255"/>
            <a:ext cx="551167" cy="3778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pic>
        <p:nvPicPr>
          <p:cNvPr id="7" name="Image 1">
            <a:extLst>
              <a:ext uri="{FF2B5EF4-FFF2-40B4-BE49-F238E27FC236}">
                <a16:creationId xmlns:a16="http://schemas.microsoft.com/office/drawing/2014/main" id="{AC22EBD0-A847-5BC5-E4F2-F91A3FA9DD15}"/>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0" y="6121400"/>
            <a:ext cx="29337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2933700" y="6121400"/>
            <a:ext cx="9258300" cy="8331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hf hdr="0" ftr="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Image 1">
            <a:extLst>
              <a:ext uri="{FF2B5EF4-FFF2-40B4-BE49-F238E27FC236}">
                <a16:creationId xmlns:a16="http://schemas.microsoft.com/office/drawing/2014/main" id="{4C90E453-A82A-3DF9-1FFF-E30258C63B65}"/>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52249" y="6119814"/>
            <a:ext cx="29337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9041308"/>
      </p:ext>
    </p:extLst>
  </p:cSld>
  <p:clrMap bg1="lt1" tx1="dk1" bg2="lt2" tx2="dk2" accent1="accent1" accent2="accent2" accent3="accent3" accent4="accent4" accent5="accent5" accent6="accent6" hlink="hlink" folHlink="folHlink"/>
  <p:sldLayoutIdLst>
    <p:sldLayoutId id="2147483670" r:id="rId1"/>
    <p:sldLayoutId id="2147483671" r:id="rId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3.xml"/><Relationship Id="rId1" Type="http://schemas.openxmlformats.org/officeDocument/2006/relationships/themeOverride" Target="../theme/themeOverride1.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hyperlink" Target="http://www.cns.fr/" TargetMode="External"/><Relationship Id="rId7"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hyperlink" Target="http://www.has.fr/" TargetMode="External"/><Relationship Id="rId4" Type="http://schemas.openxmlformats.org/officeDocument/2006/relationships/hyperlink" Target="http://www.anrs.fr/"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ZoneTexte 5">
            <a:extLst>
              <a:ext uri="{FF2B5EF4-FFF2-40B4-BE49-F238E27FC236}">
                <a16:creationId xmlns:a16="http://schemas.microsoft.com/office/drawing/2014/main" id="{C4F32BD2-B7BD-C875-B231-083FB8EBE776}"/>
              </a:ext>
            </a:extLst>
          </p:cNvPr>
          <p:cNvSpPr txBox="1">
            <a:spLocks noChangeArrowheads="1"/>
          </p:cNvSpPr>
          <p:nvPr/>
        </p:nvSpPr>
        <p:spPr bwMode="auto">
          <a:xfrm>
            <a:off x="725214" y="581025"/>
            <a:ext cx="10804634"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defRPr/>
            </a:pPr>
            <a:r>
              <a:rPr lang="fr-FR" altLang="fr-FR" sz="3600" dirty="0">
                <a:solidFill>
                  <a:srgbClr val="00B0F0"/>
                </a:solidFill>
                <a:latin typeface="GravurCondensedRegCE" panose="02000506020000020004" pitchFamily="2" charset="0"/>
              </a:rPr>
              <a:t>Traitement préventif pré-exposition et traitement préventif post-exposition  au VIH</a:t>
            </a:r>
          </a:p>
          <a:p>
            <a:pPr algn="ctr" fontAlgn="base">
              <a:spcBef>
                <a:spcPct val="0"/>
              </a:spcBef>
              <a:spcAft>
                <a:spcPct val="0"/>
              </a:spcAft>
              <a:defRPr/>
            </a:pPr>
            <a:endParaRPr lang="fr-FR" altLang="fr-FR" sz="3600" dirty="0">
              <a:solidFill>
                <a:srgbClr val="00B0F0"/>
              </a:solidFill>
              <a:latin typeface="GravurCondensedRegCE" panose="02000506020000020004" pitchFamily="2" charset="0"/>
            </a:endParaRPr>
          </a:p>
          <a:p>
            <a:pPr algn="ctr" fontAlgn="base">
              <a:spcBef>
                <a:spcPct val="0"/>
              </a:spcBef>
              <a:spcAft>
                <a:spcPct val="0"/>
              </a:spcAft>
              <a:defRPr/>
            </a:pPr>
            <a:r>
              <a:rPr lang="fr-FR" altLang="fr-FR" sz="2800" dirty="0">
                <a:solidFill>
                  <a:prstClr val="black"/>
                </a:solidFill>
                <a:latin typeface="GravurCondensedRegCE" panose="02000506020000020004" pitchFamily="2" charset="0"/>
              </a:rPr>
              <a:t>Nouvelles recommandations de prise en charge</a:t>
            </a:r>
          </a:p>
          <a:p>
            <a:pPr algn="ctr" fontAlgn="base">
              <a:spcBef>
                <a:spcPct val="0"/>
              </a:spcBef>
              <a:spcAft>
                <a:spcPct val="0"/>
              </a:spcAft>
              <a:defRPr/>
            </a:pPr>
            <a:endParaRPr lang="fr-FR" altLang="fr-FR" sz="2800" dirty="0">
              <a:solidFill>
                <a:prstClr val="black"/>
              </a:solidFill>
              <a:latin typeface="GravurCondensedRegCE" panose="02000506020000020004" pitchFamily="2" charset="0"/>
            </a:endParaRPr>
          </a:p>
          <a:p>
            <a:pPr algn="ctr" fontAlgn="base">
              <a:spcBef>
                <a:spcPct val="0"/>
              </a:spcBef>
              <a:spcAft>
                <a:spcPct val="0"/>
              </a:spcAft>
              <a:defRPr/>
            </a:pPr>
            <a:r>
              <a:rPr lang="fr-FR" altLang="fr-FR" sz="2800" i="1" dirty="0">
                <a:solidFill>
                  <a:prstClr val="black">
                    <a:lumMod val="50000"/>
                    <a:lumOff val="50000"/>
                  </a:prstClr>
                </a:solidFill>
                <a:latin typeface="GravurCondensedRegCE" panose="02000506020000020004" pitchFamily="2" charset="0"/>
              </a:rPr>
              <a:t>Webinaire du 11 octobre 2024</a:t>
            </a:r>
          </a:p>
        </p:txBody>
      </p:sp>
      <p:pic>
        <p:nvPicPr>
          <p:cNvPr id="2051" name="Image 3">
            <a:extLst>
              <a:ext uri="{FF2B5EF4-FFF2-40B4-BE49-F238E27FC236}">
                <a16:creationId xmlns:a16="http://schemas.microsoft.com/office/drawing/2014/main" id="{E050B089-CDE7-EF6F-98C5-FE77190E274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661" y="4116492"/>
            <a:ext cx="12179740" cy="3004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86E70CEB-8166-97EE-E86F-505C3DCD5CFF}"/>
              </a:ext>
            </a:extLst>
          </p:cNvPr>
          <p:cNvSpPr>
            <a:spLocks noGrp="1"/>
          </p:cNvSpPr>
          <p:nvPr>
            <p:ph idx="1"/>
          </p:nvPr>
        </p:nvSpPr>
        <p:spPr>
          <a:xfrm>
            <a:off x="1063625" y="1970617"/>
            <a:ext cx="10131425" cy="3649133"/>
          </a:xfrm>
        </p:spPr>
        <p:txBody>
          <a:bodyPr>
            <a:normAutofit lnSpcReduction="10000"/>
          </a:bodyPr>
          <a:lstStyle/>
          <a:p>
            <a:r>
              <a:rPr lang="fr-FR" sz="2400" dirty="0"/>
              <a:t>Bilan pré-PrEP simple</a:t>
            </a:r>
          </a:p>
          <a:p>
            <a:pPr lvl="1"/>
            <a:r>
              <a:rPr lang="fr-FR" sz="2000" dirty="0"/>
              <a:t>Vérifier l’absence d’infection VIH en cours (seule contre-indication à la PrEP)</a:t>
            </a:r>
          </a:p>
          <a:p>
            <a:pPr lvl="1"/>
            <a:r>
              <a:rPr lang="fr-FR" sz="2000" dirty="0"/>
              <a:t>Vérifier la fonction rénale (TDF/FTC) et l’absence de contre-indication aux IM (CAB)</a:t>
            </a:r>
          </a:p>
          <a:p>
            <a:pPr lvl="1"/>
            <a:r>
              <a:rPr lang="fr-FR" sz="2000" dirty="0"/>
              <a:t>Vérifier et traiter les autres IST</a:t>
            </a:r>
          </a:p>
          <a:p>
            <a:pPr lvl="1"/>
            <a:r>
              <a:rPr lang="fr-FR" sz="2000" dirty="0"/>
              <a:t>Vacciner  : Hépatite B, Papillomavirus, Mpox, Hépatite A</a:t>
            </a:r>
          </a:p>
          <a:p>
            <a:r>
              <a:rPr lang="fr-FR" sz="2400" dirty="0"/>
              <a:t>Les molécules (AMM)</a:t>
            </a:r>
          </a:p>
          <a:p>
            <a:pPr lvl="1"/>
            <a:r>
              <a:rPr lang="fr-FR" sz="2000" dirty="0"/>
              <a:t>PrEP orale : association emtricitabine – ténofovir disoproxil</a:t>
            </a:r>
          </a:p>
          <a:p>
            <a:pPr lvl="1"/>
            <a:r>
              <a:rPr lang="fr-FR" sz="2000" dirty="0"/>
              <a:t>PrEP injectable : cabotégravir tous les deux mois</a:t>
            </a:r>
          </a:p>
          <a:p>
            <a:endParaRPr lang="fr-FR" sz="2400" dirty="0"/>
          </a:p>
        </p:txBody>
      </p:sp>
      <p:sp>
        <p:nvSpPr>
          <p:cNvPr id="6" name="Titre 1">
            <a:extLst>
              <a:ext uri="{FF2B5EF4-FFF2-40B4-BE49-F238E27FC236}">
                <a16:creationId xmlns:a16="http://schemas.microsoft.com/office/drawing/2014/main" id="{B3886597-3A88-D951-FA72-96DB3E2693DB}"/>
              </a:ext>
            </a:extLst>
          </p:cNvPr>
          <p:cNvSpPr>
            <a:spLocks noGrp="1"/>
          </p:cNvSpPr>
          <p:nvPr>
            <p:ph type="title"/>
          </p:nvPr>
        </p:nvSpPr>
        <p:spPr>
          <a:xfrm>
            <a:off x="628651" y="409575"/>
            <a:ext cx="11001374" cy="1456267"/>
          </a:xfrm>
        </p:spPr>
        <p:txBody>
          <a:bodyPr>
            <a:normAutofit/>
          </a:bodyPr>
          <a:lstStyle/>
          <a:p>
            <a:pPr algn="ctr"/>
            <a:r>
              <a:rPr lang="fr-FR" dirty="0">
                <a:latin typeface="Gravur Condensed Bold" panose="00000500000000000000" pitchFamily="50" charset="0"/>
              </a:rPr>
              <a:t>La </a:t>
            </a:r>
            <a:r>
              <a:rPr lang="fr-FR" dirty="0" err="1">
                <a:latin typeface="Gravur Condensed Bold" panose="00000500000000000000" pitchFamily="50" charset="0"/>
              </a:rPr>
              <a:t>prep</a:t>
            </a:r>
            <a:r>
              <a:rPr lang="fr-FR" dirty="0">
                <a:latin typeface="Gravur Condensed Bold" panose="00000500000000000000" pitchFamily="50" charset="0"/>
              </a:rPr>
              <a:t> : comment ?   (1)</a:t>
            </a:r>
          </a:p>
        </p:txBody>
      </p:sp>
    </p:spTree>
    <p:extLst>
      <p:ext uri="{BB962C8B-B14F-4D97-AF65-F5344CB8AC3E}">
        <p14:creationId xmlns:p14="http://schemas.microsoft.com/office/powerpoint/2010/main" val="3374834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B3886597-3A88-D951-FA72-96DB3E2693DB}"/>
              </a:ext>
            </a:extLst>
          </p:cNvPr>
          <p:cNvSpPr txBox="1">
            <a:spLocks/>
          </p:cNvSpPr>
          <p:nvPr/>
        </p:nvSpPr>
        <p:spPr>
          <a:xfrm>
            <a:off x="628651" y="409575"/>
            <a:ext cx="11001374" cy="145626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dirty="0">
                <a:latin typeface="Gravur Condensed Bold" panose="00000500000000000000" pitchFamily="50" charset="0"/>
              </a:rPr>
              <a:t>La </a:t>
            </a:r>
            <a:r>
              <a:rPr lang="fr-FR" dirty="0" err="1">
                <a:latin typeface="Gravur Condensed Bold" panose="00000500000000000000" pitchFamily="50" charset="0"/>
              </a:rPr>
              <a:t>prep</a:t>
            </a:r>
            <a:r>
              <a:rPr lang="fr-FR" dirty="0">
                <a:latin typeface="Gravur Condensed Bold" panose="00000500000000000000" pitchFamily="50" charset="0"/>
              </a:rPr>
              <a:t> : comment ?   (2)</a:t>
            </a:r>
          </a:p>
          <a:p>
            <a:pPr algn="ctr"/>
            <a:r>
              <a:rPr lang="fr-FR" dirty="0">
                <a:latin typeface="Gravur Condensed Bold" panose="00000500000000000000" pitchFamily="50" charset="0"/>
              </a:rPr>
              <a:t>Choix entre PrEP orale et PrEP injectable</a:t>
            </a:r>
          </a:p>
        </p:txBody>
      </p:sp>
      <p:sp>
        <p:nvSpPr>
          <p:cNvPr id="6" name="Espace réservé du contenu 7">
            <a:extLst>
              <a:ext uri="{FF2B5EF4-FFF2-40B4-BE49-F238E27FC236}">
                <a16:creationId xmlns:a16="http://schemas.microsoft.com/office/drawing/2014/main" id="{D953AD15-48E7-F772-61CB-3F673DEAA6C2}"/>
              </a:ext>
            </a:extLst>
          </p:cNvPr>
          <p:cNvSpPr>
            <a:spLocks noGrp="1"/>
          </p:cNvSpPr>
          <p:nvPr>
            <p:ph idx="1"/>
          </p:nvPr>
        </p:nvSpPr>
        <p:spPr>
          <a:xfrm>
            <a:off x="858091" y="2056342"/>
            <a:ext cx="10542493" cy="3649133"/>
          </a:xfrm>
        </p:spPr>
        <p:txBody>
          <a:bodyPr>
            <a:normAutofit/>
          </a:bodyPr>
          <a:lstStyle/>
          <a:p>
            <a:pPr marL="285750" indent="-285750">
              <a:buFont typeface="Arial" panose="020B0604020202020204" pitchFamily="34" charset="0"/>
              <a:buChar char="•"/>
            </a:pPr>
            <a:r>
              <a:rPr lang="fr-FR" sz="2400" dirty="0">
                <a:effectLst/>
                <a:latin typeface="+mn-lt"/>
              </a:rPr>
              <a:t>« La PrEP par CAB-LP injectable peut être proposée en alternative en cas de contre-indication à la PrEP par TDF/FTC (notamment insuffisance rénale) </a:t>
            </a:r>
            <a:r>
              <a:rPr lang="fr-FR" sz="2400" b="1" dirty="0">
                <a:effectLst/>
                <a:latin typeface="+mn-lt"/>
              </a:rPr>
              <a:t>ou quand la PrEP orale ne peut être utilisée dans de bonnes conditions ».</a:t>
            </a:r>
          </a:p>
          <a:p>
            <a:pPr marL="285750" indent="-285750">
              <a:buFont typeface="Arial" panose="020B0604020202020204" pitchFamily="34" charset="0"/>
              <a:buChar char="•"/>
            </a:pPr>
            <a:endParaRPr lang="fr-FR" sz="2400" b="1" dirty="0">
              <a:effectLst/>
              <a:latin typeface="+mn-lt"/>
            </a:endParaRPr>
          </a:p>
          <a:p>
            <a:pPr marL="285750" indent="-285750">
              <a:buFont typeface="Arial" panose="020B0604020202020204" pitchFamily="34" charset="0"/>
              <a:buChar char="•"/>
            </a:pPr>
            <a:r>
              <a:rPr lang="fr-FR" sz="2400" b="1" dirty="0">
                <a:effectLst/>
                <a:latin typeface="+mn-lt"/>
              </a:rPr>
              <a:t>Notion de « PrEP de seconde intention »</a:t>
            </a:r>
          </a:p>
          <a:p>
            <a:pPr lvl="1"/>
            <a:r>
              <a:rPr lang="fr-FR" sz="2400" dirty="0"/>
              <a:t>Ne signifie pas qu’il faut la donner « après » la PrEP orale…</a:t>
            </a:r>
          </a:p>
          <a:p>
            <a:pPr lvl="1"/>
            <a:r>
              <a:rPr lang="fr-FR" sz="2400" dirty="0"/>
              <a:t>… mais plutôt qu’il faut d’abord considérer la PrEP orale, et envisager la PrEP injectable si la PrEP orale ne parait pas adaptée à la situation de la personne.</a:t>
            </a:r>
          </a:p>
        </p:txBody>
      </p:sp>
    </p:spTree>
    <p:extLst>
      <p:ext uri="{BB962C8B-B14F-4D97-AF65-F5344CB8AC3E}">
        <p14:creationId xmlns:p14="http://schemas.microsoft.com/office/powerpoint/2010/main" val="171742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A93457-7EA8-D8C9-6D80-6B1C7B54B657}"/>
              </a:ext>
            </a:extLst>
          </p:cNvPr>
          <p:cNvSpPr>
            <a:spLocks noGrp="1"/>
          </p:cNvSpPr>
          <p:nvPr>
            <p:ph type="title"/>
          </p:nvPr>
        </p:nvSpPr>
        <p:spPr>
          <a:xfrm>
            <a:off x="900113" y="1751243"/>
            <a:ext cx="10131427" cy="1468800"/>
          </a:xfrm>
        </p:spPr>
        <p:txBody>
          <a:bodyPr/>
          <a:lstStyle/>
          <a:p>
            <a:r>
              <a:rPr lang="fr-FR" dirty="0">
                <a:latin typeface="Gravur Condensed Bold" panose="00000500000000000000" pitchFamily="50" charset="0"/>
              </a:rPr>
              <a:t>la PrEP, Comment ? (3) </a:t>
            </a:r>
          </a:p>
        </p:txBody>
      </p:sp>
      <p:sp>
        <p:nvSpPr>
          <p:cNvPr id="3" name="Espace réservé du contenu 2">
            <a:extLst>
              <a:ext uri="{FF2B5EF4-FFF2-40B4-BE49-F238E27FC236}">
                <a16:creationId xmlns:a16="http://schemas.microsoft.com/office/drawing/2014/main" id="{F25A149D-1D20-0391-79BE-33E6C3808435}"/>
              </a:ext>
            </a:extLst>
          </p:cNvPr>
          <p:cNvSpPr>
            <a:spLocks noGrp="1"/>
          </p:cNvSpPr>
          <p:nvPr>
            <p:ph type="body" idx="1"/>
          </p:nvPr>
        </p:nvSpPr>
        <p:spPr>
          <a:xfrm>
            <a:off x="900112" y="3220043"/>
            <a:ext cx="10131428" cy="860400"/>
          </a:xfrm>
        </p:spPr>
        <p:txBody>
          <a:bodyPr/>
          <a:lstStyle/>
          <a:p>
            <a:r>
              <a:rPr lang="fr-FR" dirty="0">
                <a:latin typeface="Gravur Condensed Bold" panose="00000500000000000000" pitchFamily="50" charset="0"/>
              </a:rPr>
              <a:t>modalités d’administration</a:t>
            </a:r>
          </a:p>
        </p:txBody>
      </p:sp>
    </p:spTree>
    <p:extLst>
      <p:ext uri="{BB962C8B-B14F-4D97-AF65-F5344CB8AC3E}">
        <p14:creationId xmlns:p14="http://schemas.microsoft.com/office/powerpoint/2010/main" val="1097883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0D8DA8-B0EA-D7A1-4875-3CE68F095E69}"/>
              </a:ext>
            </a:extLst>
          </p:cNvPr>
          <p:cNvSpPr>
            <a:spLocks noGrp="1"/>
          </p:cNvSpPr>
          <p:nvPr>
            <p:ph type="title"/>
          </p:nvPr>
        </p:nvSpPr>
        <p:spPr>
          <a:xfrm>
            <a:off x="825909" y="808055"/>
            <a:ext cx="3979205" cy="1453363"/>
          </a:xfrm>
        </p:spPr>
        <p:txBody>
          <a:bodyPr>
            <a:normAutofit fontScale="90000"/>
          </a:bodyPr>
          <a:lstStyle/>
          <a:p>
            <a:r>
              <a:rPr lang="fr-FR" dirty="0">
                <a:latin typeface="Gravur Condensed Bold" panose="00000500000000000000" pitchFamily="50" charset="0"/>
              </a:rPr>
              <a:t>Modalités de prise continue de la PrEP orale par TDF-FTC</a:t>
            </a:r>
          </a:p>
        </p:txBody>
      </p:sp>
      <p:sp>
        <p:nvSpPr>
          <p:cNvPr id="8" name="Content Placeholder 7">
            <a:extLst>
              <a:ext uri="{FF2B5EF4-FFF2-40B4-BE49-F238E27FC236}">
                <a16:creationId xmlns:a16="http://schemas.microsoft.com/office/drawing/2014/main" id="{90858825-ADEF-3C0A-5F8F-80B99AC47D41}"/>
              </a:ext>
            </a:extLst>
          </p:cNvPr>
          <p:cNvSpPr>
            <a:spLocks noGrp="1"/>
          </p:cNvSpPr>
          <p:nvPr>
            <p:ph idx="1"/>
          </p:nvPr>
        </p:nvSpPr>
        <p:spPr>
          <a:xfrm>
            <a:off x="802178" y="2251123"/>
            <a:ext cx="4002936" cy="3637935"/>
          </a:xfrm>
        </p:spPr>
        <p:txBody>
          <a:bodyPr>
            <a:normAutofit/>
          </a:bodyPr>
          <a:lstStyle/>
          <a:p>
            <a:r>
              <a:rPr lang="fr-FR" sz="2000" dirty="0"/>
              <a:t>Le changement par rapport aux anciennes recos : </a:t>
            </a:r>
            <a:r>
              <a:rPr lang="fr-FR" sz="2000" b="1" dirty="0"/>
              <a:t>on commence toujours avec 2 comprimés</a:t>
            </a:r>
            <a:r>
              <a:rPr lang="fr-FR" sz="2000" dirty="0"/>
              <a:t>, quel que soit le sexe de la personne</a:t>
            </a:r>
          </a:p>
        </p:txBody>
      </p:sp>
      <p:pic>
        <p:nvPicPr>
          <p:cNvPr id="4" name="Espace réservé du contenu 3">
            <a:extLst>
              <a:ext uri="{FF2B5EF4-FFF2-40B4-BE49-F238E27FC236}">
                <a16:creationId xmlns:a16="http://schemas.microsoft.com/office/drawing/2014/main" id="{4E9D1E30-20FF-0C75-7769-30563F9A8AE3}"/>
              </a:ext>
            </a:extLst>
          </p:cNvPr>
          <p:cNvPicPr>
            <a:picLocks noChangeAspect="1"/>
          </p:cNvPicPr>
          <p:nvPr/>
        </p:nvPicPr>
        <p:blipFill>
          <a:blip r:embed="rId3"/>
          <a:stretch>
            <a:fillRect/>
          </a:stretch>
        </p:blipFill>
        <p:spPr>
          <a:xfrm>
            <a:off x="5588000" y="245428"/>
            <a:ext cx="6403920" cy="5731509"/>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02486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41DEC4-2803-0462-DC0C-F8B0CA379E0D}"/>
              </a:ext>
            </a:extLst>
          </p:cNvPr>
          <p:cNvSpPr>
            <a:spLocks noGrp="1"/>
          </p:cNvSpPr>
          <p:nvPr>
            <p:ph type="title"/>
          </p:nvPr>
        </p:nvSpPr>
        <p:spPr>
          <a:xfrm>
            <a:off x="7865806" y="643462"/>
            <a:ext cx="3706762" cy="1984123"/>
          </a:xfrm>
        </p:spPr>
        <p:txBody>
          <a:bodyPr>
            <a:normAutofit fontScale="90000"/>
          </a:bodyPr>
          <a:lstStyle/>
          <a:p>
            <a:r>
              <a:rPr lang="fr-FR" dirty="0">
                <a:latin typeface="Gravur Condensed Bold" panose="00000500000000000000" pitchFamily="50" charset="0"/>
              </a:rPr>
              <a:t>Modalités de prise « à la demande » de la PrEP orale par TDF-FTC</a:t>
            </a:r>
          </a:p>
        </p:txBody>
      </p:sp>
      <p:pic>
        <p:nvPicPr>
          <p:cNvPr id="4" name="Espace réservé du contenu 3">
            <a:extLst>
              <a:ext uri="{FF2B5EF4-FFF2-40B4-BE49-F238E27FC236}">
                <a16:creationId xmlns:a16="http://schemas.microsoft.com/office/drawing/2014/main" id="{97B071A1-7393-BF09-A6DE-5C012F74CF6D}"/>
              </a:ext>
            </a:extLst>
          </p:cNvPr>
          <p:cNvPicPr>
            <a:picLocks noChangeAspect="1"/>
          </p:cNvPicPr>
          <p:nvPr/>
        </p:nvPicPr>
        <p:blipFill>
          <a:blip r:embed="rId3"/>
          <a:stretch>
            <a:fillRect/>
          </a:stretch>
        </p:blipFill>
        <p:spPr>
          <a:xfrm>
            <a:off x="178740" y="145371"/>
            <a:ext cx="6950847" cy="5769202"/>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8" name="Content Placeholder 7">
            <a:extLst>
              <a:ext uri="{FF2B5EF4-FFF2-40B4-BE49-F238E27FC236}">
                <a16:creationId xmlns:a16="http://schemas.microsoft.com/office/drawing/2014/main" id="{05EDDE9A-1A99-0427-B168-9D9B40523EA2}"/>
              </a:ext>
            </a:extLst>
          </p:cNvPr>
          <p:cNvSpPr>
            <a:spLocks noGrp="1"/>
          </p:cNvSpPr>
          <p:nvPr>
            <p:ph idx="1"/>
          </p:nvPr>
        </p:nvSpPr>
        <p:spPr>
          <a:xfrm>
            <a:off x="7865806" y="2803161"/>
            <a:ext cx="3706762" cy="3192905"/>
          </a:xfrm>
        </p:spPr>
        <p:txBody>
          <a:bodyPr>
            <a:normAutofit/>
          </a:bodyPr>
          <a:lstStyle/>
          <a:p>
            <a:r>
              <a:rPr lang="fr-FR" dirty="0"/>
              <a:t>Commencer </a:t>
            </a:r>
            <a:r>
              <a:rPr lang="fr-FR" b="1" u="sng" dirty="0"/>
              <a:t>au moins 2h avant </a:t>
            </a:r>
            <a:r>
              <a:rPr lang="fr-FR" dirty="0"/>
              <a:t>la 1</a:t>
            </a:r>
            <a:r>
              <a:rPr lang="fr-FR" baseline="30000" dirty="0"/>
              <a:t>ère</a:t>
            </a:r>
            <a:r>
              <a:rPr lang="fr-FR" dirty="0"/>
              <a:t> exposition</a:t>
            </a:r>
          </a:p>
          <a:p>
            <a:r>
              <a:rPr lang="fr-FR" dirty="0"/>
              <a:t>Poursuivre </a:t>
            </a:r>
            <a:r>
              <a:rPr lang="fr-FR" b="1" u="sng" dirty="0"/>
              <a:t>48h après</a:t>
            </a:r>
            <a:r>
              <a:rPr lang="fr-FR" dirty="0"/>
              <a:t> la dernière exposition</a:t>
            </a:r>
          </a:p>
        </p:txBody>
      </p:sp>
    </p:spTree>
    <p:extLst>
      <p:ext uri="{BB962C8B-B14F-4D97-AF65-F5344CB8AC3E}">
        <p14:creationId xmlns:p14="http://schemas.microsoft.com/office/powerpoint/2010/main" val="2688831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86CC9E-1CD4-3F73-4498-2EB9E92EDB63}"/>
              </a:ext>
            </a:extLst>
          </p:cNvPr>
          <p:cNvSpPr>
            <a:spLocks noGrp="1"/>
          </p:cNvSpPr>
          <p:nvPr>
            <p:ph type="title"/>
          </p:nvPr>
        </p:nvSpPr>
        <p:spPr>
          <a:xfrm>
            <a:off x="645460" y="0"/>
            <a:ext cx="10131425" cy="1456267"/>
          </a:xfrm>
        </p:spPr>
        <p:txBody>
          <a:bodyPr/>
          <a:lstStyle/>
          <a:p>
            <a:pPr algn="ctr"/>
            <a:r>
              <a:rPr lang="fr-FR" dirty="0">
                <a:latin typeface="Gravur Condensed Bold" panose="00000500000000000000" pitchFamily="50" charset="0"/>
              </a:rPr>
              <a:t>PrEP par cabotégravir</a:t>
            </a:r>
          </a:p>
        </p:txBody>
      </p:sp>
      <p:pic>
        <p:nvPicPr>
          <p:cNvPr id="4" name="Espace réservé du contenu 3">
            <a:extLst>
              <a:ext uri="{FF2B5EF4-FFF2-40B4-BE49-F238E27FC236}">
                <a16:creationId xmlns:a16="http://schemas.microsoft.com/office/drawing/2014/main" id="{4172B32B-0030-A751-8783-857238FBD5F8}"/>
              </a:ext>
            </a:extLst>
          </p:cNvPr>
          <p:cNvPicPr>
            <a:picLocks noGrp="1" noChangeAspect="1"/>
          </p:cNvPicPr>
          <p:nvPr>
            <p:ph idx="1"/>
          </p:nvPr>
        </p:nvPicPr>
        <p:blipFill>
          <a:blip r:embed="rId2"/>
          <a:stretch>
            <a:fillRect/>
          </a:stretch>
        </p:blipFill>
        <p:spPr>
          <a:xfrm>
            <a:off x="928687" y="1325407"/>
            <a:ext cx="10300696" cy="4533929"/>
          </a:xfrm>
          <a:prstGeom prst="rect">
            <a:avLst/>
          </a:prstGeom>
        </p:spPr>
      </p:pic>
    </p:spTree>
    <p:extLst>
      <p:ext uri="{BB962C8B-B14F-4D97-AF65-F5344CB8AC3E}">
        <p14:creationId xmlns:p14="http://schemas.microsoft.com/office/powerpoint/2010/main" val="2499351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AD11EF-102A-140D-2360-34F04AC595C2}"/>
              </a:ext>
            </a:extLst>
          </p:cNvPr>
          <p:cNvSpPr>
            <a:spLocks noGrp="1"/>
          </p:cNvSpPr>
          <p:nvPr>
            <p:ph type="title"/>
          </p:nvPr>
        </p:nvSpPr>
        <p:spPr>
          <a:xfrm>
            <a:off x="806123" y="210576"/>
            <a:ext cx="10131425" cy="1456267"/>
          </a:xfrm>
        </p:spPr>
        <p:txBody>
          <a:bodyPr/>
          <a:lstStyle/>
          <a:p>
            <a:pPr algn="ctr"/>
            <a:r>
              <a:rPr lang="fr-FR" dirty="0">
                <a:latin typeface="Gravur Condensed Bold" panose="00000500000000000000" pitchFamily="50" charset="0"/>
              </a:rPr>
              <a:t>Surveillance de la PrEP</a:t>
            </a:r>
          </a:p>
        </p:txBody>
      </p:sp>
      <p:sp>
        <p:nvSpPr>
          <p:cNvPr id="3" name="Espace réservé du contenu 2">
            <a:extLst>
              <a:ext uri="{FF2B5EF4-FFF2-40B4-BE49-F238E27FC236}">
                <a16:creationId xmlns:a16="http://schemas.microsoft.com/office/drawing/2014/main" id="{52DC6ED5-3C35-B8BE-AAC1-11094BD0414C}"/>
              </a:ext>
            </a:extLst>
          </p:cNvPr>
          <p:cNvSpPr>
            <a:spLocks noGrp="1"/>
          </p:cNvSpPr>
          <p:nvPr>
            <p:ph idx="1"/>
          </p:nvPr>
        </p:nvSpPr>
        <p:spPr>
          <a:xfrm>
            <a:off x="565478" y="1445918"/>
            <a:ext cx="10131425" cy="3649133"/>
          </a:xfrm>
        </p:spPr>
        <p:txBody>
          <a:bodyPr>
            <a:normAutofit/>
          </a:bodyPr>
          <a:lstStyle/>
          <a:p>
            <a:r>
              <a:rPr lang="fr-FR" sz="2800" dirty="0"/>
              <a:t>Centrée sur les IST : VIH, Syphilis, Gonocoque, Chlamydiae</a:t>
            </a:r>
          </a:p>
          <a:p>
            <a:pPr lvl="1"/>
            <a:r>
              <a:rPr lang="fr-FR" sz="2400" dirty="0"/>
              <a:t>Sérologies (VIH et Syphilis) et PCR (Gonocoque et Chlamydiae)</a:t>
            </a:r>
          </a:p>
          <a:p>
            <a:pPr lvl="1"/>
            <a:r>
              <a:rPr lang="fr-FR" sz="2800" dirty="0"/>
              <a:t>+/- VHC annuel</a:t>
            </a:r>
            <a:endParaRPr lang="fr-FR" sz="2400" dirty="0"/>
          </a:p>
          <a:p>
            <a:r>
              <a:rPr lang="fr-FR" sz="2800" dirty="0"/>
              <a:t>Tolérance</a:t>
            </a:r>
          </a:p>
          <a:p>
            <a:pPr lvl="1"/>
            <a:r>
              <a:rPr lang="fr-FR" sz="2400" dirty="0"/>
              <a:t>Rénale (créatininémie) et hépatique (ASAT)</a:t>
            </a:r>
          </a:p>
        </p:txBody>
      </p:sp>
      <p:sp>
        <p:nvSpPr>
          <p:cNvPr id="6" name="Accolade fermante 5">
            <a:extLst>
              <a:ext uri="{FF2B5EF4-FFF2-40B4-BE49-F238E27FC236}">
                <a16:creationId xmlns:a16="http://schemas.microsoft.com/office/drawing/2014/main" id="{DE062911-CF4D-0385-740C-5ADCDFE8B1B3}"/>
              </a:ext>
            </a:extLst>
          </p:cNvPr>
          <p:cNvSpPr/>
          <p:nvPr/>
        </p:nvSpPr>
        <p:spPr>
          <a:xfrm>
            <a:off x="9526651" y="2229609"/>
            <a:ext cx="283029" cy="2231795"/>
          </a:xfrm>
          <a:prstGeom prst="righ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ln w="0"/>
              <a:effectLst>
                <a:outerShdw blurRad="38100" dist="19050" dir="2700000" algn="tl" rotWithShape="0">
                  <a:schemeClr val="dk1">
                    <a:alpha val="40000"/>
                  </a:schemeClr>
                </a:outerShdw>
              </a:effectLst>
            </a:endParaRPr>
          </a:p>
        </p:txBody>
      </p:sp>
      <p:sp>
        <p:nvSpPr>
          <p:cNvPr id="9" name="ZoneTexte 8">
            <a:extLst>
              <a:ext uri="{FF2B5EF4-FFF2-40B4-BE49-F238E27FC236}">
                <a16:creationId xmlns:a16="http://schemas.microsoft.com/office/drawing/2014/main" id="{94CFCAF1-6A46-DA14-0D93-B21AA65960A4}"/>
              </a:ext>
            </a:extLst>
          </p:cNvPr>
          <p:cNvSpPr txBox="1"/>
          <p:nvPr/>
        </p:nvSpPr>
        <p:spPr>
          <a:xfrm>
            <a:off x="10161695" y="2871787"/>
            <a:ext cx="1810720" cy="923330"/>
          </a:xfrm>
          <a:prstGeom prst="rect">
            <a:avLst/>
          </a:prstGeom>
          <a:noFill/>
        </p:spPr>
        <p:txBody>
          <a:bodyPr wrap="square" rtlCol="0">
            <a:spAutoFit/>
          </a:bodyPr>
          <a:lstStyle/>
          <a:p>
            <a:r>
              <a:rPr lang="fr-FR" dirty="0"/>
              <a:t>Tous les 3 à 6 mois en fonction des risques</a:t>
            </a:r>
          </a:p>
        </p:txBody>
      </p:sp>
      <p:sp>
        <p:nvSpPr>
          <p:cNvPr id="10" name="ZoneTexte 9">
            <a:extLst>
              <a:ext uri="{FF2B5EF4-FFF2-40B4-BE49-F238E27FC236}">
                <a16:creationId xmlns:a16="http://schemas.microsoft.com/office/drawing/2014/main" id="{2FFAC999-E3BB-4E85-D3D0-FDBE738DE6DB}"/>
              </a:ext>
            </a:extLst>
          </p:cNvPr>
          <p:cNvSpPr txBox="1"/>
          <p:nvPr/>
        </p:nvSpPr>
        <p:spPr>
          <a:xfrm>
            <a:off x="271463" y="5501105"/>
            <a:ext cx="11700951" cy="369332"/>
          </a:xfrm>
          <a:prstGeom prst="rect">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fr-FR" dirty="0"/>
              <a:t>Particularité de la PrEP par cabotégravir injectable : </a:t>
            </a:r>
            <a:r>
              <a:rPr lang="fr-FR" u="sng" dirty="0"/>
              <a:t>surveillance de la charge virale</a:t>
            </a:r>
            <a:r>
              <a:rPr lang="fr-FR" dirty="0"/>
              <a:t> et non de la sérologie VIH</a:t>
            </a:r>
          </a:p>
        </p:txBody>
      </p:sp>
    </p:spTree>
    <p:extLst>
      <p:ext uri="{BB962C8B-B14F-4D97-AF65-F5344CB8AC3E}">
        <p14:creationId xmlns:p14="http://schemas.microsoft.com/office/powerpoint/2010/main" val="3795055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9D0361-2030-9024-E03A-8F2F79E50AE9}"/>
              </a:ext>
            </a:extLst>
          </p:cNvPr>
          <p:cNvSpPr>
            <a:spLocks noGrp="1"/>
          </p:cNvSpPr>
          <p:nvPr>
            <p:ph type="title"/>
          </p:nvPr>
        </p:nvSpPr>
        <p:spPr>
          <a:xfrm>
            <a:off x="685801" y="166679"/>
            <a:ext cx="11134164" cy="1456267"/>
          </a:xfrm>
        </p:spPr>
        <p:txBody>
          <a:bodyPr/>
          <a:lstStyle/>
          <a:p>
            <a:pPr algn="ctr"/>
            <a:r>
              <a:rPr lang="fr-FR" dirty="0">
                <a:latin typeface="Gravur Condensed Bold" panose="00000500000000000000" pitchFamily="50" charset="0"/>
              </a:rPr>
              <a:t>Les amendements à venir et discussion en cours …</a:t>
            </a:r>
          </a:p>
        </p:txBody>
      </p:sp>
      <p:sp>
        <p:nvSpPr>
          <p:cNvPr id="3" name="Espace réservé du contenu 2">
            <a:extLst>
              <a:ext uri="{FF2B5EF4-FFF2-40B4-BE49-F238E27FC236}">
                <a16:creationId xmlns:a16="http://schemas.microsoft.com/office/drawing/2014/main" id="{6CA61C7E-4394-7938-1753-4F3A8F5D786B}"/>
              </a:ext>
            </a:extLst>
          </p:cNvPr>
          <p:cNvSpPr>
            <a:spLocks noGrp="1"/>
          </p:cNvSpPr>
          <p:nvPr>
            <p:ph idx="1"/>
          </p:nvPr>
        </p:nvSpPr>
        <p:spPr>
          <a:xfrm>
            <a:off x="1001807" y="2042055"/>
            <a:ext cx="10502152" cy="3649133"/>
          </a:xfrm>
        </p:spPr>
        <p:txBody>
          <a:bodyPr>
            <a:normAutofit/>
          </a:bodyPr>
          <a:lstStyle/>
          <a:p>
            <a:r>
              <a:rPr lang="fr-FR" sz="2400" dirty="0"/>
              <a:t>Proposer une aide plus précise dans le choix entre PrEP orale et PrEP injectable par cabotégravir</a:t>
            </a:r>
          </a:p>
          <a:p>
            <a:r>
              <a:rPr lang="fr-FR" sz="2400" dirty="0"/>
              <a:t>Lénacapavir</a:t>
            </a:r>
          </a:p>
          <a:p>
            <a:pPr indent="-276225"/>
            <a:r>
              <a:rPr lang="fr-FR" sz="2400" dirty="0"/>
              <a:t>Discuter la PrEP intermittente chez les femmes</a:t>
            </a:r>
            <a:r>
              <a:rPr lang="fr-FR" sz="2400" baseline="30000" dirty="0"/>
              <a:t>1</a:t>
            </a:r>
            <a:endParaRPr lang="fr-FR" sz="2400" dirty="0"/>
          </a:p>
          <a:p>
            <a:r>
              <a:rPr lang="fr-FR" sz="2400" dirty="0"/>
              <a:t>Faut-il continuer à dépister et traiter toutes les IST asymptomatiques, particulièrement fréquentes chez certains usagers de PrEP ?</a:t>
            </a:r>
          </a:p>
          <a:p>
            <a:endParaRPr lang="fr-FR" sz="2400" dirty="0"/>
          </a:p>
        </p:txBody>
      </p:sp>
    </p:spTree>
    <p:extLst>
      <p:ext uri="{BB962C8B-B14F-4D97-AF65-F5344CB8AC3E}">
        <p14:creationId xmlns:p14="http://schemas.microsoft.com/office/powerpoint/2010/main" val="403374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E81B62A-A9EF-413B-77CD-A159AFC493B5}"/>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5F65CD9-825D-44BD-8681-D42D260D4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F64C47-BE0B-4DA4-A62F-C6922DD208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
            <a:ext cx="4125976" cy="6858002"/>
          </a:xfrm>
          <a:custGeom>
            <a:avLst/>
            <a:gdLst>
              <a:gd name="connsiteX0" fmla="*/ 4125976 w 4125976"/>
              <a:gd name="connsiteY0" fmla="*/ 0 h 6858002"/>
              <a:gd name="connsiteX1" fmla="*/ 1300393 w 4125976"/>
              <a:gd name="connsiteY1" fmla="*/ 0 h 6858002"/>
              <a:gd name="connsiteX2" fmla="*/ 1300393 w 4125976"/>
              <a:gd name="connsiteY2" fmla="*/ 2 h 6858002"/>
              <a:gd name="connsiteX3" fmla="*/ 1155520 w 4125976"/>
              <a:gd name="connsiteY3" fmla="*/ 2 h 6858002"/>
              <a:gd name="connsiteX4" fmla="*/ 1074856 w 4125976"/>
              <a:gd name="connsiteY4" fmla="*/ 88573 h 6858002"/>
              <a:gd name="connsiteX5" fmla="*/ 0 w 4125976"/>
              <a:gd name="connsiteY5" fmla="*/ 3396600 h 6858002"/>
              <a:gd name="connsiteX6" fmla="*/ 1222540 w 4125976"/>
              <a:gd name="connsiteY6" fmla="*/ 6858002 h 6858002"/>
              <a:gd name="connsiteX7" fmla="*/ 4125598 w 4125976"/>
              <a:gd name="connsiteY7" fmla="*/ 6858002 h 6858002"/>
              <a:gd name="connsiteX8" fmla="*/ 4125976 w 4125976"/>
              <a:gd name="connsiteY8" fmla="*/ 685760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5976" h="6858002">
                <a:moveTo>
                  <a:pt x="4125976" y="0"/>
                </a:moveTo>
                <a:lnTo>
                  <a:pt x="1300393" y="0"/>
                </a:lnTo>
                <a:lnTo>
                  <a:pt x="1300393" y="2"/>
                </a:lnTo>
                <a:lnTo>
                  <a:pt x="1155520" y="2"/>
                </a:lnTo>
                <a:lnTo>
                  <a:pt x="1074856" y="88573"/>
                </a:lnTo>
                <a:cubicBezTo>
                  <a:pt x="422987" y="841260"/>
                  <a:pt x="0" y="2042663"/>
                  <a:pt x="0" y="3396600"/>
                </a:cubicBezTo>
                <a:cubicBezTo>
                  <a:pt x="0" y="4846647"/>
                  <a:pt x="488259" y="6121285"/>
                  <a:pt x="1222540" y="6858002"/>
                </a:cubicBezTo>
                <a:cubicBezTo>
                  <a:pt x="4125598" y="6858002"/>
                  <a:pt x="4125598" y="6858002"/>
                  <a:pt x="4125598" y="6858002"/>
                </a:cubicBezTo>
                <a:lnTo>
                  <a:pt x="4125976" y="6857600"/>
                </a:lnTo>
                <a:close/>
              </a:path>
            </a:pathLst>
          </a:custGeom>
          <a:blipFill dpi="0" rotWithShape="1">
            <a:blip r:embed="rId2"/>
            <a:srcRect/>
            <a:tile tx="0" ty="0" sx="100000" sy="100000" flip="none" algn="tl"/>
          </a:blip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re 1">
            <a:extLst>
              <a:ext uri="{FF2B5EF4-FFF2-40B4-BE49-F238E27FC236}">
                <a16:creationId xmlns:a16="http://schemas.microsoft.com/office/drawing/2014/main" id="{808547E8-9815-3CFB-1469-6A94192B53EB}"/>
              </a:ext>
            </a:extLst>
          </p:cNvPr>
          <p:cNvSpPr>
            <a:spLocks noGrp="1"/>
          </p:cNvSpPr>
          <p:nvPr>
            <p:ph type="title"/>
          </p:nvPr>
        </p:nvSpPr>
        <p:spPr>
          <a:xfrm>
            <a:off x="514351" y="643466"/>
            <a:ext cx="3284600" cy="5800197"/>
          </a:xfrm>
        </p:spPr>
        <p:txBody>
          <a:bodyPr>
            <a:normAutofit/>
          </a:bodyPr>
          <a:lstStyle/>
          <a:p>
            <a:r>
              <a:rPr lang="fr-FR" dirty="0">
                <a:solidFill>
                  <a:srgbClr val="FFFFFF"/>
                </a:solidFill>
                <a:latin typeface="Gravur Condensed Bold" panose="00000500000000000000" pitchFamily="50" charset="0"/>
              </a:rPr>
              <a:t>Evolutions proposées pour faciliter L’accès à la PrEP</a:t>
            </a:r>
          </a:p>
        </p:txBody>
      </p:sp>
      <p:graphicFrame>
        <p:nvGraphicFramePr>
          <p:cNvPr id="7" name="Espace réservé du contenu 2">
            <a:extLst>
              <a:ext uri="{FF2B5EF4-FFF2-40B4-BE49-F238E27FC236}">
                <a16:creationId xmlns:a16="http://schemas.microsoft.com/office/drawing/2014/main" id="{F85EE9E5-A654-90CB-5CAB-DCEC6D31E40C}"/>
              </a:ext>
            </a:extLst>
          </p:cNvPr>
          <p:cNvGraphicFramePr>
            <a:graphicFrameLocks noGrp="1"/>
          </p:cNvGraphicFramePr>
          <p:nvPr>
            <p:ph idx="1"/>
            <p:extLst>
              <p:ext uri="{D42A27DB-BD31-4B8C-83A1-F6EECF244321}">
                <p14:modId xmlns:p14="http://schemas.microsoft.com/office/powerpoint/2010/main" val="4282092785"/>
              </p:ext>
            </p:extLst>
          </p:nvPr>
        </p:nvGraphicFramePr>
        <p:xfrm>
          <a:off x="4808601" y="901700"/>
          <a:ext cx="6545199" cy="48201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057177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5D99C8-E1E8-B984-0AFB-888ADDB2A93C}"/>
              </a:ext>
            </a:extLst>
          </p:cNvPr>
          <p:cNvSpPr>
            <a:spLocks noGrp="1"/>
          </p:cNvSpPr>
          <p:nvPr>
            <p:ph type="title"/>
          </p:nvPr>
        </p:nvSpPr>
        <p:spPr>
          <a:xfrm>
            <a:off x="685801" y="180975"/>
            <a:ext cx="10488705" cy="1456267"/>
          </a:xfrm>
        </p:spPr>
        <p:txBody>
          <a:bodyPr/>
          <a:lstStyle/>
          <a:p>
            <a:pPr algn="ctr"/>
            <a:r>
              <a:rPr lang="fr-FR" dirty="0">
                <a:latin typeface="Gravur Condensed Bold" panose="00000500000000000000" pitchFamily="50" charset="0"/>
              </a:rPr>
              <a:t>Conclusion PrEP</a:t>
            </a:r>
          </a:p>
        </p:txBody>
      </p:sp>
      <p:sp>
        <p:nvSpPr>
          <p:cNvPr id="3" name="Espace réservé du contenu 2">
            <a:extLst>
              <a:ext uri="{FF2B5EF4-FFF2-40B4-BE49-F238E27FC236}">
                <a16:creationId xmlns:a16="http://schemas.microsoft.com/office/drawing/2014/main" id="{FD2349F7-0BDC-E84F-8D2D-B838DF4B044D}"/>
              </a:ext>
            </a:extLst>
          </p:cNvPr>
          <p:cNvSpPr>
            <a:spLocks noGrp="1"/>
          </p:cNvSpPr>
          <p:nvPr>
            <p:ph idx="1"/>
          </p:nvPr>
        </p:nvSpPr>
        <p:spPr>
          <a:xfrm>
            <a:off x="885826" y="2113493"/>
            <a:ext cx="10488705" cy="3102286"/>
          </a:xfrm>
        </p:spPr>
        <p:txBody>
          <a:bodyPr>
            <a:normAutofit/>
          </a:bodyPr>
          <a:lstStyle/>
          <a:p>
            <a:pPr marL="0" indent="0">
              <a:buNone/>
            </a:pPr>
            <a:r>
              <a:rPr lang="fr-FR" sz="2800" dirty="0"/>
              <a:t>Se souvenir que l’un des principaux freins à l’accès à la PrEP n’est pas « technique » mais psychologique : notre difficulté à aborder de façon simple les questions de sexualité en consultation !</a:t>
            </a:r>
          </a:p>
          <a:p>
            <a:pPr marL="0" indent="0">
              <a:buNone/>
            </a:pPr>
            <a:endParaRPr lang="fr-FR" sz="2800" dirty="0"/>
          </a:p>
          <a:p>
            <a:pPr marL="0" indent="0">
              <a:buNone/>
            </a:pPr>
            <a:r>
              <a:rPr lang="fr-FR" sz="2800" dirty="0"/>
              <a:t>Le développement de nouveaux outils est essentiel, notamment pour les femmes (Cabotégravir, Lénacapavir)</a:t>
            </a:r>
          </a:p>
        </p:txBody>
      </p:sp>
    </p:spTree>
    <p:extLst>
      <p:ext uri="{BB962C8B-B14F-4D97-AF65-F5344CB8AC3E}">
        <p14:creationId xmlns:p14="http://schemas.microsoft.com/office/powerpoint/2010/main" val="3127915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ZoneTexte 4">
            <a:extLst>
              <a:ext uri="{FF2B5EF4-FFF2-40B4-BE49-F238E27FC236}">
                <a16:creationId xmlns:a16="http://schemas.microsoft.com/office/drawing/2014/main" id="{E3663CC7-DC28-17AA-1145-E68BF88D9810}"/>
              </a:ext>
            </a:extLst>
          </p:cNvPr>
          <p:cNvSpPr txBox="1">
            <a:spLocks noChangeArrowheads="1"/>
          </p:cNvSpPr>
          <p:nvPr/>
        </p:nvSpPr>
        <p:spPr bwMode="auto">
          <a:xfrm>
            <a:off x="2511425" y="871538"/>
            <a:ext cx="7169150"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fontAlgn="base">
              <a:spcBef>
                <a:spcPct val="0"/>
              </a:spcBef>
              <a:spcAft>
                <a:spcPct val="0"/>
              </a:spcAft>
            </a:pPr>
            <a:r>
              <a:rPr lang="fr-FR" altLang="fr-FR" sz="2000">
                <a:solidFill>
                  <a:prstClr val="black"/>
                </a:solidFill>
                <a:latin typeface="GravurCondensedRegCE" pitchFamily="2" charset="0"/>
              </a:rPr>
              <a:t>L’ANRS Maladie infectieuses émergentes, par son directeur le Pr Yazdan Yazdanpanah, et le CNS, par sa présidente Nathalie Bajos, ont été missionnés par le ministre des Solidarités et de la Santé pour conduire une actualisation des recommandations françaises de prise en charge du VIH, des hépatites virales, et des IST. </a:t>
            </a:r>
          </a:p>
          <a:p>
            <a:pPr algn="just" fontAlgn="base">
              <a:spcBef>
                <a:spcPct val="0"/>
              </a:spcBef>
              <a:spcAft>
                <a:spcPct val="0"/>
              </a:spcAft>
            </a:pPr>
            <a:endParaRPr lang="fr-FR" altLang="fr-FR" sz="2000">
              <a:solidFill>
                <a:prstClr val="black"/>
              </a:solidFill>
              <a:latin typeface="GravurCondensedRegCE" pitchFamily="2" charset="0"/>
            </a:endParaRPr>
          </a:p>
          <a:p>
            <a:pPr algn="just" fontAlgn="base">
              <a:spcBef>
                <a:spcPct val="0"/>
              </a:spcBef>
              <a:spcAft>
                <a:spcPct val="0"/>
              </a:spcAft>
            </a:pPr>
            <a:r>
              <a:rPr lang="fr-FR" altLang="fr-FR" sz="2000">
                <a:solidFill>
                  <a:prstClr val="black"/>
                </a:solidFill>
                <a:latin typeface="GravurCondensedRegCE" pitchFamily="2" charset="0"/>
              </a:rPr>
              <a:t>Sous la direction du Pr Pierre Delobel, ces recommandations ont été conduites sous l’égide de l’ANRS MIE et du CNS, mais aussi de la HAS pour les chapitres ayant trait aux aspects de thérapeutique anti-infectieuse, curative et préventive.</a:t>
            </a:r>
          </a:p>
          <a:p>
            <a:pPr algn="just" fontAlgn="base">
              <a:spcBef>
                <a:spcPct val="0"/>
              </a:spcBef>
              <a:spcAft>
                <a:spcPct val="0"/>
              </a:spcAft>
            </a:pPr>
            <a:endParaRPr lang="fr-FR" altLang="fr-FR" sz="2000">
              <a:solidFill>
                <a:prstClr val="black"/>
              </a:solidFill>
              <a:latin typeface="GravurCondensedRegCE" pitchFamily="2" charset="0"/>
            </a:endParaRPr>
          </a:p>
        </p:txBody>
      </p:sp>
      <p:pic>
        <p:nvPicPr>
          <p:cNvPr id="4" name="Image 3">
            <a:extLst>
              <a:ext uri="{FF2B5EF4-FFF2-40B4-BE49-F238E27FC236}">
                <a16:creationId xmlns:a16="http://schemas.microsoft.com/office/drawing/2014/main" id="{E050B089-CDE7-EF6F-98C5-FE77190E274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661" y="4116492"/>
            <a:ext cx="12179740" cy="3004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8BD78ED-75E1-4879-B369-BC61F7C45E2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useBgFill="1">
        <p:nvSpPr>
          <p:cNvPr id="12" name="Rectangle 11">
            <a:extLst>
              <a:ext uri="{FF2B5EF4-FFF2-40B4-BE49-F238E27FC236}">
                <a16:creationId xmlns:a16="http://schemas.microsoft.com/office/drawing/2014/main" id="{1BE7BD64-C268-4BE6-8D67-F5DD171F0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7D6C6E9A-567D-4054-B920-2E1BAF6D242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rcRect/>
          <a:stretch>
            <a:fillRect/>
          </a:stretch>
        </p:blipFill>
        <p:spPr>
          <a:xfrm>
            <a:off x="1" y="0"/>
            <a:ext cx="9676190" cy="5442857"/>
          </a:xfrm>
          <a:custGeom>
            <a:avLst/>
            <a:gdLst>
              <a:gd name="connsiteX0" fmla="*/ 0 w 9676190"/>
              <a:gd name="connsiteY0" fmla="*/ 0 h 5442857"/>
              <a:gd name="connsiteX1" fmla="*/ 9676190 w 9676190"/>
              <a:gd name="connsiteY1" fmla="*/ 0 h 5442857"/>
              <a:gd name="connsiteX2" fmla="*/ 9676190 w 9676190"/>
              <a:gd name="connsiteY2" fmla="*/ 5442857 h 5442857"/>
              <a:gd name="connsiteX3" fmla="*/ 1890711 w 9676190"/>
              <a:gd name="connsiteY3" fmla="*/ 5442857 h 5442857"/>
              <a:gd name="connsiteX4" fmla="*/ 1883227 w 9676190"/>
              <a:gd name="connsiteY4" fmla="*/ 5203371 h 5442857"/>
              <a:gd name="connsiteX5" fmla="*/ 1872341 w 9676190"/>
              <a:gd name="connsiteY5" fmla="*/ 5170714 h 5442857"/>
              <a:gd name="connsiteX6" fmla="*/ 1828798 w 9676190"/>
              <a:gd name="connsiteY6" fmla="*/ 5116285 h 5442857"/>
              <a:gd name="connsiteX7" fmla="*/ 1796141 w 9676190"/>
              <a:gd name="connsiteY7" fmla="*/ 4953000 h 5442857"/>
              <a:gd name="connsiteX8" fmla="*/ 1817912 w 9676190"/>
              <a:gd name="connsiteY8" fmla="*/ 4909457 h 5442857"/>
              <a:gd name="connsiteX9" fmla="*/ 1741712 w 9676190"/>
              <a:gd name="connsiteY9" fmla="*/ 4789714 h 5442857"/>
              <a:gd name="connsiteX10" fmla="*/ 1730827 w 9676190"/>
              <a:gd name="connsiteY10" fmla="*/ 4757057 h 5442857"/>
              <a:gd name="connsiteX11" fmla="*/ 1687284 w 9676190"/>
              <a:gd name="connsiteY11" fmla="*/ 4702628 h 5442857"/>
              <a:gd name="connsiteX12" fmla="*/ 1632855 w 9676190"/>
              <a:gd name="connsiteY12" fmla="*/ 4593771 h 5442857"/>
              <a:gd name="connsiteX13" fmla="*/ 1600198 w 9676190"/>
              <a:gd name="connsiteY13" fmla="*/ 4572000 h 5442857"/>
              <a:gd name="connsiteX14" fmla="*/ 1578427 w 9676190"/>
              <a:gd name="connsiteY14" fmla="*/ 4550228 h 5442857"/>
              <a:gd name="connsiteX15" fmla="*/ 1556655 w 9676190"/>
              <a:gd name="connsiteY15" fmla="*/ 4517571 h 5442857"/>
              <a:gd name="connsiteX16" fmla="*/ 1523998 w 9676190"/>
              <a:gd name="connsiteY16" fmla="*/ 4506685 h 5442857"/>
              <a:gd name="connsiteX17" fmla="*/ 1491341 w 9676190"/>
              <a:gd name="connsiteY17" fmla="*/ 4484914 h 5442857"/>
              <a:gd name="connsiteX18" fmla="*/ 1415141 w 9676190"/>
              <a:gd name="connsiteY18" fmla="*/ 4463143 h 5442857"/>
              <a:gd name="connsiteX19" fmla="*/ 1349827 w 9676190"/>
              <a:gd name="connsiteY19" fmla="*/ 4397828 h 5442857"/>
              <a:gd name="connsiteX20" fmla="*/ 1328055 w 9676190"/>
              <a:gd name="connsiteY20" fmla="*/ 4376057 h 5442857"/>
              <a:gd name="connsiteX21" fmla="*/ 1295398 w 9676190"/>
              <a:gd name="connsiteY21" fmla="*/ 4354285 h 5442857"/>
              <a:gd name="connsiteX22" fmla="*/ 1262741 w 9676190"/>
              <a:gd name="connsiteY22" fmla="*/ 4321628 h 5442857"/>
              <a:gd name="connsiteX23" fmla="*/ 1197427 w 9676190"/>
              <a:gd name="connsiteY23" fmla="*/ 4299857 h 5442857"/>
              <a:gd name="connsiteX24" fmla="*/ 1153884 w 9676190"/>
              <a:gd name="connsiteY24" fmla="*/ 4288971 h 5442857"/>
              <a:gd name="connsiteX25" fmla="*/ 1088570 w 9676190"/>
              <a:gd name="connsiteY25" fmla="*/ 4267200 h 5442857"/>
              <a:gd name="connsiteX26" fmla="*/ 1023255 w 9676190"/>
              <a:gd name="connsiteY26" fmla="*/ 4223657 h 5442857"/>
              <a:gd name="connsiteX27" fmla="*/ 1001484 w 9676190"/>
              <a:gd name="connsiteY27" fmla="*/ 4201885 h 5442857"/>
              <a:gd name="connsiteX28" fmla="*/ 947055 w 9676190"/>
              <a:gd name="connsiteY28" fmla="*/ 4191000 h 5442857"/>
              <a:gd name="connsiteX29" fmla="*/ 903512 w 9676190"/>
              <a:gd name="connsiteY29" fmla="*/ 4180114 h 5442857"/>
              <a:gd name="connsiteX30" fmla="*/ 870855 w 9676190"/>
              <a:gd name="connsiteY30" fmla="*/ 4158343 h 5442857"/>
              <a:gd name="connsiteX31" fmla="*/ 805541 w 9676190"/>
              <a:gd name="connsiteY31" fmla="*/ 4136571 h 5442857"/>
              <a:gd name="connsiteX32" fmla="*/ 772884 w 9676190"/>
              <a:gd name="connsiteY32" fmla="*/ 4125685 h 5442857"/>
              <a:gd name="connsiteX33" fmla="*/ 707570 w 9676190"/>
              <a:gd name="connsiteY33" fmla="*/ 4103914 h 5442857"/>
              <a:gd name="connsiteX34" fmla="*/ 674912 w 9676190"/>
              <a:gd name="connsiteY34" fmla="*/ 4093028 h 5442857"/>
              <a:gd name="connsiteX35" fmla="*/ 631370 w 9676190"/>
              <a:gd name="connsiteY35" fmla="*/ 4082143 h 5442857"/>
              <a:gd name="connsiteX36" fmla="*/ 359227 w 9676190"/>
              <a:gd name="connsiteY36" fmla="*/ 4093028 h 5442857"/>
              <a:gd name="connsiteX37" fmla="*/ 293912 w 9676190"/>
              <a:gd name="connsiteY37" fmla="*/ 4136571 h 5442857"/>
              <a:gd name="connsiteX38" fmla="*/ 217712 w 9676190"/>
              <a:gd name="connsiteY38" fmla="*/ 4158343 h 5442857"/>
              <a:gd name="connsiteX39" fmla="*/ 185055 w 9676190"/>
              <a:gd name="connsiteY39" fmla="*/ 4180114 h 5442857"/>
              <a:gd name="connsiteX40" fmla="*/ 141512 w 9676190"/>
              <a:gd name="connsiteY40" fmla="*/ 4201885 h 5442857"/>
              <a:gd name="connsiteX41" fmla="*/ 119741 w 9676190"/>
              <a:gd name="connsiteY41" fmla="*/ 4223657 h 5442857"/>
              <a:gd name="connsiteX42" fmla="*/ 87084 w 9676190"/>
              <a:gd name="connsiteY42" fmla="*/ 4234543 h 5442857"/>
              <a:gd name="connsiteX43" fmla="*/ 10884 w 9676190"/>
              <a:gd name="connsiteY43" fmla="*/ 4278085 h 5442857"/>
              <a:gd name="connsiteX44" fmla="*/ 0 w 9676190"/>
              <a:gd name="connsiteY44" fmla="*/ 4287781 h 544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676190" h="5442857">
                <a:moveTo>
                  <a:pt x="0" y="0"/>
                </a:moveTo>
                <a:lnTo>
                  <a:pt x="9676190" y="0"/>
                </a:lnTo>
                <a:lnTo>
                  <a:pt x="9676190" y="5442857"/>
                </a:lnTo>
                <a:lnTo>
                  <a:pt x="1890711" y="5442857"/>
                </a:lnTo>
                <a:lnTo>
                  <a:pt x="1883227" y="5203371"/>
                </a:lnTo>
                <a:cubicBezTo>
                  <a:pt x="1882572" y="5191915"/>
                  <a:pt x="1877473" y="5180977"/>
                  <a:pt x="1872341" y="5170714"/>
                </a:cubicBezTo>
                <a:cubicBezTo>
                  <a:pt x="1858608" y="5143249"/>
                  <a:pt x="1849049" y="5136536"/>
                  <a:pt x="1828798" y="5116285"/>
                </a:cubicBezTo>
                <a:cubicBezTo>
                  <a:pt x="1791950" y="5005739"/>
                  <a:pt x="1816272" y="5093911"/>
                  <a:pt x="1796141" y="4953000"/>
                </a:cubicBezTo>
                <a:cubicBezTo>
                  <a:pt x="1793524" y="4934684"/>
                  <a:pt x="1814283" y="4916714"/>
                  <a:pt x="1817912" y="4909457"/>
                </a:cubicBezTo>
                <a:cubicBezTo>
                  <a:pt x="1792512" y="4869543"/>
                  <a:pt x="1756672" y="4834597"/>
                  <a:pt x="1741712" y="4789714"/>
                </a:cubicBezTo>
                <a:cubicBezTo>
                  <a:pt x="1738084" y="4778828"/>
                  <a:pt x="1735959" y="4767320"/>
                  <a:pt x="1730827" y="4757057"/>
                </a:cubicBezTo>
                <a:cubicBezTo>
                  <a:pt x="1717096" y="4729596"/>
                  <a:pt x="1707532" y="4722877"/>
                  <a:pt x="1687284" y="4702628"/>
                </a:cubicBezTo>
                <a:cubicBezTo>
                  <a:pt x="1677462" y="4663342"/>
                  <a:pt x="1671736" y="4619691"/>
                  <a:pt x="1632855" y="4593771"/>
                </a:cubicBezTo>
                <a:cubicBezTo>
                  <a:pt x="1621969" y="4586514"/>
                  <a:pt x="1610414" y="4580173"/>
                  <a:pt x="1600198" y="4572000"/>
                </a:cubicBezTo>
                <a:cubicBezTo>
                  <a:pt x="1592184" y="4565589"/>
                  <a:pt x="1584838" y="4558242"/>
                  <a:pt x="1578427" y="4550228"/>
                </a:cubicBezTo>
                <a:cubicBezTo>
                  <a:pt x="1570254" y="4540012"/>
                  <a:pt x="1566871" y="4525744"/>
                  <a:pt x="1556655" y="4517571"/>
                </a:cubicBezTo>
                <a:cubicBezTo>
                  <a:pt x="1547695" y="4510403"/>
                  <a:pt x="1534261" y="4511817"/>
                  <a:pt x="1523998" y="4506685"/>
                </a:cubicBezTo>
                <a:cubicBezTo>
                  <a:pt x="1512296" y="4500834"/>
                  <a:pt x="1503043" y="4490765"/>
                  <a:pt x="1491341" y="4484914"/>
                </a:cubicBezTo>
                <a:cubicBezTo>
                  <a:pt x="1475720" y="4477104"/>
                  <a:pt x="1429098" y="4466632"/>
                  <a:pt x="1415141" y="4463143"/>
                </a:cubicBezTo>
                <a:lnTo>
                  <a:pt x="1349827" y="4397828"/>
                </a:lnTo>
                <a:cubicBezTo>
                  <a:pt x="1342570" y="4390571"/>
                  <a:pt x="1336594" y="4381750"/>
                  <a:pt x="1328055" y="4376057"/>
                </a:cubicBezTo>
                <a:cubicBezTo>
                  <a:pt x="1317169" y="4368800"/>
                  <a:pt x="1305449" y="4362661"/>
                  <a:pt x="1295398" y="4354285"/>
                </a:cubicBezTo>
                <a:cubicBezTo>
                  <a:pt x="1283572" y="4344430"/>
                  <a:pt x="1276198" y="4329104"/>
                  <a:pt x="1262741" y="4321628"/>
                </a:cubicBezTo>
                <a:cubicBezTo>
                  <a:pt x="1242680" y="4310483"/>
                  <a:pt x="1219691" y="4305423"/>
                  <a:pt x="1197427" y="4299857"/>
                </a:cubicBezTo>
                <a:cubicBezTo>
                  <a:pt x="1182913" y="4296228"/>
                  <a:pt x="1168214" y="4293270"/>
                  <a:pt x="1153884" y="4288971"/>
                </a:cubicBezTo>
                <a:cubicBezTo>
                  <a:pt x="1131903" y="4282377"/>
                  <a:pt x="1088570" y="4267200"/>
                  <a:pt x="1088570" y="4267200"/>
                </a:cubicBezTo>
                <a:cubicBezTo>
                  <a:pt x="1066798" y="4252686"/>
                  <a:pt x="1041757" y="4242160"/>
                  <a:pt x="1023255" y="4223657"/>
                </a:cubicBezTo>
                <a:cubicBezTo>
                  <a:pt x="1015998" y="4216400"/>
                  <a:pt x="1010917" y="4205928"/>
                  <a:pt x="1001484" y="4201885"/>
                </a:cubicBezTo>
                <a:cubicBezTo>
                  <a:pt x="984478" y="4194597"/>
                  <a:pt x="965117" y="4195014"/>
                  <a:pt x="947055" y="4191000"/>
                </a:cubicBezTo>
                <a:cubicBezTo>
                  <a:pt x="932450" y="4187755"/>
                  <a:pt x="918026" y="4183743"/>
                  <a:pt x="903512" y="4180114"/>
                </a:cubicBezTo>
                <a:cubicBezTo>
                  <a:pt x="892626" y="4172857"/>
                  <a:pt x="882810" y="4163656"/>
                  <a:pt x="870855" y="4158343"/>
                </a:cubicBezTo>
                <a:cubicBezTo>
                  <a:pt x="849884" y="4149022"/>
                  <a:pt x="827312" y="4143828"/>
                  <a:pt x="805541" y="4136571"/>
                </a:cubicBezTo>
                <a:lnTo>
                  <a:pt x="772884" y="4125685"/>
                </a:lnTo>
                <a:lnTo>
                  <a:pt x="707570" y="4103914"/>
                </a:lnTo>
                <a:cubicBezTo>
                  <a:pt x="696684" y="4100285"/>
                  <a:pt x="686044" y="4095811"/>
                  <a:pt x="674912" y="4093028"/>
                </a:cubicBezTo>
                <a:lnTo>
                  <a:pt x="631370" y="4082143"/>
                </a:lnTo>
                <a:cubicBezTo>
                  <a:pt x="540656" y="4085771"/>
                  <a:pt x="448856" y="4078572"/>
                  <a:pt x="359227" y="4093028"/>
                </a:cubicBezTo>
                <a:cubicBezTo>
                  <a:pt x="333395" y="4097194"/>
                  <a:pt x="318735" y="4128296"/>
                  <a:pt x="293912" y="4136571"/>
                </a:cubicBezTo>
                <a:cubicBezTo>
                  <a:pt x="247062" y="4152188"/>
                  <a:pt x="272387" y="4144674"/>
                  <a:pt x="217712" y="4158343"/>
                </a:cubicBezTo>
                <a:cubicBezTo>
                  <a:pt x="206826" y="4165600"/>
                  <a:pt x="196414" y="4173623"/>
                  <a:pt x="185055" y="4180114"/>
                </a:cubicBezTo>
                <a:cubicBezTo>
                  <a:pt x="170966" y="4188165"/>
                  <a:pt x="155014" y="4192884"/>
                  <a:pt x="141512" y="4201885"/>
                </a:cubicBezTo>
                <a:cubicBezTo>
                  <a:pt x="132973" y="4207578"/>
                  <a:pt x="128542" y="4218376"/>
                  <a:pt x="119741" y="4223657"/>
                </a:cubicBezTo>
                <a:cubicBezTo>
                  <a:pt x="109902" y="4229561"/>
                  <a:pt x="97631" y="4230023"/>
                  <a:pt x="87084" y="4234543"/>
                </a:cubicBezTo>
                <a:cubicBezTo>
                  <a:pt x="63016" y="4244858"/>
                  <a:pt x="31908" y="4261266"/>
                  <a:pt x="10884" y="4278085"/>
                </a:cubicBezTo>
                <a:lnTo>
                  <a:pt x="0" y="4287781"/>
                </a:lnTo>
                <a:close/>
              </a:path>
            </a:pathLst>
          </a:custGeom>
        </p:spPr>
      </p:pic>
      <p:pic>
        <p:nvPicPr>
          <p:cNvPr id="16" name="Picture 15">
            <a:extLst>
              <a:ext uri="{FF2B5EF4-FFF2-40B4-BE49-F238E27FC236}">
                <a16:creationId xmlns:a16="http://schemas.microsoft.com/office/drawing/2014/main" id="{94164FB2-EFB1-4531-A8F4-DD77A03E2CC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72342" r="78777"/>
          <a:stretch/>
        </p:blipFill>
        <p:spPr>
          <a:xfrm>
            <a:off x="0" y="5352597"/>
            <a:ext cx="2053566" cy="1505403"/>
          </a:xfrm>
          <a:custGeom>
            <a:avLst/>
            <a:gdLst>
              <a:gd name="connsiteX0" fmla="*/ 1355645 w 2053566"/>
              <a:gd name="connsiteY0" fmla="*/ 0 h 1505403"/>
              <a:gd name="connsiteX1" fmla="*/ 2053566 w 2053566"/>
              <a:gd name="connsiteY1" fmla="*/ 0 h 1505403"/>
              <a:gd name="connsiteX2" fmla="*/ 2053566 w 2053566"/>
              <a:gd name="connsiteY2" fmla="*/ 500084 h 1505403"/>
              <a:gd name="connsiteX3" fmla="*/ 2046514 w 2053566"/>
              <a:gd name="connsiteY3" fmla="*/ 493032 h 1505403"/>
              <a:gd name="connsiteX4" fmla="*/ 2002971 w 2053566"/>
              <a:gd name="connsiteY4" fmla="*/ 438603 h 1505403"/>
              <a:gd name="connsiteX5" fmla="*/ 1970314 w 2053566"/>
              <a:gd name="connsiteY5" fmla="*/ 416832 h 1505403"/>
              <a:gd name="connsiteX6" fmla="*/ 1926771 w 2053566"/>
              <a:gd name="connsiteY6" fmla="*/ 373289 h 1505403"/>
              <a:gd name="connsiteX7" fmla="*/ 1905000 w 2053566"/>
              <a:gd name="connsiteY7" fmla="*/ 351517 h 1505403"/>
              <a:gd name="connsiteX8" fmla="*/ 1839686 w 2053566"/>
              <a:gd name="connsiteY8" fmla="*/ 307974 h 1505403"/>
              <a:gd name="connsiteX9" fmla="*/ 1774371 w 2053566"/>
              <a:gd name="connsiteY9" fmla="*/ 286203 h 1505403"/>
              <a:gd name="connsiteX10" fmla="*/ 1741714 w 2053566"/>
              <a:gd name="connsiteY10" fmla="*/ 264432 h 1505403"/>
              <a:gd name="connsiteX11" fmla="*/ 1676400 w 2053566"/>
              <a:gd name="connsiteY11" fmla="*/ 242660 h 1505403"/>
              <a:gd name="connsiteX12" fmla="*/ 1643743 w 2053566"/>
              <a:gd name="connsiteY12" fmla="*/ 210003 h 1505403"/>
              <a:gd name="connsiteX13" fmla="*/ 1600200 w 2053566"/>
              <a:gd name="connsiteY13" fmla="*/ 199117 h 1505403"/>
              <a:gd name="connsiteX14" fmla="*/ 1578429 w 2053566"/>
              <a:gd name="connsiteY14" fmla="*/ 155574 h 1505403"/>
              <a:gd name="connsiteX15" fmla="*/ 1502229 w 2053566"/>
              <a:gd name="connsiteY15" fmla="*/ 90260 h 1505403"/>
              <a:gd name="connsiteX16" fmla="*/ 1436914 w 2053566"/>
              <a:gd name="connsiteY16" fmla="*/ 46717 h 1505403"/>
              <a:gd name="connsiteX17" fmla="*/ 1404257 w 2053566"/>
              <a:gd name="connsiteY17" fmla="*/ 24946 h 1505403"/>
              <a:gd name="connsiteX18" fmla="*/ 1360714 w 2053566"/>
              <a:gd name="connsiteY18" fmla="*/ 3174 h 1505403"/>
              <a:gd name="connsiteX19" fmla="*/ 0 w 2053566"/>
              <a:gd name="connsiteY19" fmla="*/ 0 h 1505403"/>
              <a:gd name="connsiteX20" fmla="*/ 614898 w 2053566"/>
              <a:gd name="connsiteY20" fmla="*/ 0 h 1505403"/>
              <a:gd name="connsiteX21" fmla="*/ 620486 w 2053566"/>
              <a:gd name="connsiteY21" fmla="*/ 35832 h 1505403"/>
              <a:gd name="connsiteX22" fmla="*/ 685800 w 2053566"/>
              <a:gd name="connsiteY22" fmla="*/ 101146 h 1505403"/>
              <a:gd name="connsiteX23" fmla="*/ 718457 w 2053566"/>
              <a:gd name="connsiteY23" fmla="*/ 122917 h 1505403"/>
              <a:gd name="connsiteX24" fmla="*/ 762000 w 2053566"/>
              <a:gd name="connsiteY24" fmla="*/ 133803 h 1505403"/>
              <a:gd name="connsiteX25" fmla="*/ 794657 w 2053566"/>
              <a:gd name="connsiteY25" fmla="*/ 144689 h 1505403"/>
              <a:gd name="connsiteX26" fmla="*/ 838200 w 2053566"/>
              <a:gd name="connsiteY26" fmla="*/ 155574 h 1505403"/>
              <a:gd name="connsiteX27" fmla="*/ 903514 w 2053566"/>
              <a:gd name="connsiteY27" fmla="*/ 177346 h 1505403"/>
              <a:gd name="connsiteX28" fmla="*/ 968829 w 2053566"/>
              <a:gd name="connsiteY28" fmla="*/ 210003 h 1505403"/>
              <a:gd name="connsiteX29" fmla="*/ 1012371 w 2053566"/>
              <a:gd name="connsiteY29" fmla="*/ 242660 h 1505403"/>
              <a:gd name="connsiteX30" fmla="*/ 1045029 w 2053566"/>
              <a:gd name="connsiteY30" fmla="*/ 253546 h 1505403"/>
              <a:gd name="connsiteX31" fmla="*/ 1077686 w 2053566"/>
              <a:gd name="connsiteY31" fmla="*/ 286203 h 1505403"/>
              <a:gd name="connsiteX32" fmla="*/ 1110343 w 2053566"/>
              <a:gd name="connsiteY32" fmla="*/ 297089 h 1505403"/>
              <a:gd name="connsiteX33" fmla="*/ 1175657 w 2053566"/>
              <a:gd name="connsiteY33" fmla="*/ 340632 h 1505403"/>
              <a:gd name="connsiteX34" fmla="*/ 1208314 w 2053566"/>
              <a:gd name="connsiteY34" fmla="*/ 362403 h 1505403"/>
              <a:gd name="connsiteX35" fmla="*/ 1284514 w 2053566"/>
              <a:gd name="connsiteY35" fmla="*/ 384174 h 1505403"/>
              <a:gd name="connsiteX36" fmla="*/ 1317171 w 2053566"/>
              <a:gd name="connsiteY36" fmla="*/ 405946 h 1505403"/>
              <a:gd name="connsiteX37" fmla="*/ 1382486 w 2053566"/>
              <a:gd name="connsiteY37" fmla="*/ 427717 h 1505403"/>
              <a:gd name="connsiteX38" fmla="*/ 1436914 w 2053566"/>
              <a:gd name="connsiteY38" fmla="*/ 471260 h 1505403"/>
              <a:gd name="connsiteX39" fmla="*/ 1458686 w 2053566"/>
              <a:gd name="connsiteY39" fmla="*/ 493032 h 1505403"/>
              <a:gd name="connsiteX40" fmla="*/ 1524000 w 2053566"/>
              <a:gd name="connsiteY40" fmla="*/ 514803 h 1505403"/>
              <a:gd name="connsiteX41" fmla="*/ 1578429 w 2053566"/>
              <a:gd name="connsiteY41" fmla="*/ 569232 h 1505403"/>
              <a:gd name="connsiteX42" fmla="*/ 1611086 w 2053566"/>
              <a:gd name="connsiteY42" fmla="*/ 601889 h 1505403"/>
              <a:gd name="connsiteX43" fmla="*/ 1687286 w 2053566"/>
              <a:gd name="connsiteY43" fmla="*/ 667203 h 1505403"/>
              <a:gd name="connsiteX44" fmla="*/ 1763486 w 2053566"/>
              <a:gd name="connsiteY44" fmla="*/ 743403 h 1505403"/>
              <a:gd name="connsiteX45" fmla="*/ 1796143 w 2053566"/>
              <a:gd name="connsiteY45" fmla="*/ 776060 h 1505403"/>
              <a:gd name="connsiteX46" fmla="*/ 1817914 w 2053566"/>
              <a:gd name="connsiteY46" fmla="*/ 797832 h 1505403"/>
              <a:gd name="connsiteX47" fmla="*/ 1883229 w 2053566"/>
              <a:gd name="connsiteY47" fmla="*/ 841374 h 1505403"/>
              <a:gd name="connsiteX48" fmla="*/ 1915886 w 2053566"/>
              <a:gd name="connsiteY48" fmla="*/ 863146 h 1505403"/>
              <a:gd name="connsiteX49" fmla="*/ 1948543 w 2053566"/>
              <a:gd name="connsiteY49" fmla="*/ 895803 h 1505403"/>
              <a:gd name="connsiteX50" fmla="*/ 1992086 w 2053566"/>
              <a:gd name="connsiteY50" fmla="*/ 906689 h 1505403"/>
              <a:gd name="connsiteX51" fmla="*/ 2024743 w 2053566"/>
              <a:gd name="connsiteY51" fmla="*/ 917574 h 1505403"/>
              <a:gd name="connsiteX52" fmla="*/ 2053566 w 2053566"/>
              <a:gd name="connsiteY52" fmla="*/ 925251 h 1505403"/>
              <a:gd name="connsiteX53" fmla="*/ 2053566 w 2053566"/>
              <a:gd name="connsiteY53" fmla="*/ 1505403 h 1505403"/>
              <a:gd name="connsiteX54" fmla="*/ 0 w 2053566"/>
              <a:gd name="connsiteY54" fmla="*/ 1505403 h 150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053566" h="1505403">
                <a:moveTo>
                  <a:pt x="1355645" y="0"/>
                </a:moveTo>
                <a:lnTo>
                  <a:pt x="2053566" y="0"/>
                </a:lnTo>
                <a:lnTo>
                  <a:pt x="2053566" y="500084"/>
                </a:lnTo>
                <a:lnTo>
                  <a:pt x="2046514" y="493032"/>
                </a:lnTo>
                <a:cubicBezTo>
                  <a:pt x="2021363" y="461593"/>
                  <a:pt x="2032180" y="461970"/>
                  <a:pt x="2002971" y="438603"/>
                </a:cubicBezTo>
                <a:cubicBezTo>
                  <a:pt x="1992755" y="430430"/>
                  <a:pt x="1980247" y="425346"/>
                  <a:pt x="1970314" y="416832"/>
                </a:cubicBezTo>
                <a:cubicBezTo>
                  <a:pt x="1954729" y="403474"/>
                  <a:pt x="1941285" y="387803"/>
                  <a:pt x="1926771" y="373289"/>
                </a:cubicBezTo>
                <a:cubicBezTo>
                  <a:pt x="1919514" y="366032"/>
                  <a:pt x="1913539" y="357210"/>
                  <a:pt x="1905000" y="351517"/>
                </a:cubicBezTo>
                <a:cubicBezTo>
                  <a:pt x="1883229" y="337003"/>
                  <a:pt x="1864509" y="316248"/>
                  <a:pt x="1839686" y="307974"/>
                </a:cubicBezTo>
                <a:cubicBezTo>
                  <a:pt x="1817914" y="300717"/>
                  <a:pt x="1793466" y="298933"/>
                  <a:pt x="1774371" y="286203"/>
                </a:cubicBezTo>
                <a:cubicBezTo>
                  <a:pt x="1763485" y="278946"/>
                  <a:pt x="1753669" y="269745"/>
                  <a:pt x="1741714" y="264432"/>
                </a:cubicBezTo>
                <a:cubicBezTo>
                  <a:pt x="1720743" y="255111"/>
                  <a:pt x="1676400" y="242660"/>
                  <a:pt x="1676400" y="242660"/>
                </a:cubicBezTo>
                <a:cubicBezTo>
                  <a:pt x="1665514" y="231774"/>
                  <a:pt x="1657109" y="217641"/>
                  <a:pt x="1643743" y="210003"/>
                </a:cubicBezTo>
                <a:cubicBezTo>
                  <a:pt x="1630753" y="202580"/>
                  <a:pt x="1614393" y="203848"/>
                  <a:pt x="1600200" y="199117"/>
                </a:cubicBezTo>
                <a:cubicBezTo>
                  <a:pt x="1592503" y="196551"/>
                  <a:pt x="1582058" y="162831"/>
                  <a:pt x="1578429" y="155574"/>
                </a:cubicBezTo>
                <a:cubicBezTo>
                  <a:pt x="1553029" y="133803"/>
                  <a:pt x="1528745" y="110657"/>
                  <a:pt x="1502229" y="90260"/>
                </a:cubicBezTo>
                <a:cubicBezTo>
                  <a:pt x="1481489" y="74306"/>
                  <a:pt x="1458686" y="61231"/>
                  <a:pt x="1436914" y="46717"/>
                </a:cubicBezTo>
                <a:cubicBezTo>
                  <a:pt x="1426028" y="39460"/>
                  <a:pt x="1415959" y="30797"/>
                  <a:pt x="1404257" y="24946"/>
                </a:cubicBezTo>
                <a:cubicBezTo>
                  <a:pt x="1389743" y="17689"/>
                  <a:pt x="1374803" y="11225"/>
                  <a:pt x="1360714" y="3174"/>
                </a:cubicBezTo>
                <a:close/>
                <a:moveTo>
                  <a:pt x="0" y="0"/>
                </a:moveTo>
                <a:lnTo>
                  <a:pt x="614898" y="0"/>
                </a:lnTo>
                <a:lnTo>
                  <a:pt x="620486" y="35832"/>
                </a:lnTo>
                <a:cubicBezTo>
                  <a:pt x="631645" y="64528"/>
                  <a:pt x="660182" y="84067"/>
                  <a:pt x="685800" y="101146"/>
                </a:cubicBezTo>
                <a:cubicBezTo>
                  <a:pt x="696686" y="108403"/>
                  <a:pt x="706432" y="117763"/>
                  <a:pt x="718457" y="122917"/>
                </a:cubicBezTo>
                <a:cubicBezTo>
                  <a:pt x="732208" y="128810"/>
                  <a:pt x="747615" y="129693"/>
                  <a:pt x="762000" y="133803"/>
                </a:cubicBezTo>
                <a:cubicBezTo>
                  <a:pt x="773033" y="136955"/>
                  <a:pt x="783624" y="141537"/>
                  <a:pt x="794657" y="144689"/>
                </a:cubicBezTo>
                <a:cubicBezTo>
                  <a:pt x="809042" y="148799"/>
                  <a:pt x="823870" y="151275"/>
                  <a:pt x="838200" y="155574"/>
                </a:cubicBezTo>
                <a:cubicBezTo>
                  <a:pt x="860181" y="162168"/>
                  <a:pt x="884419" y="164616"/>
                  <a:pt x="903514" y="177346"/>
                </a:cubicBezTo>
                <a:cubicBezTo>
                  <a:pt x="945719" y="205482"/>
                  <a:pt x="923759" y="194980"/>
                  <a:pt x="968829" y="210003"/>
                </a:cubicBezTo>
                <a:cubicBezTo>
                  <a:pt x="983343" y="220889"/>
                  <a:pt x="996619" y="233659"/>
                  <a:pt x="1012371" y="242660"/>
                </a:cubicBezTo>
                <a:cubicBezTo>
                  <a:pt x="1022334" y="248353"/>
                  <a:pt x="1035481" y="247181"/>
                  <a:pt x="1045029" y="253546"/>
                </a:cubicBezTo>
                <a:cubicBezTo>
                  <a:pt x="1057838" y="262085"/>
                  <a:pt x="1064877" y="277664"/>
                  <a:pt x="1077686" y="286203"/>
                </a:cubicBezTo>
                <a:cubicBezTo>
                  <a:pt x="1087233" y="292568"/>
                  <a:pt x="1100312" y="291516"/>
                  <a:pt x="1110343" y="297089"/>
                </a:cubicBezTo>
                <a:cubicBezTo>
                  <a:pt x="1133216" y="309796"/>
                  <a:pt x="1153886" y="326118"/>
                  <a:pt x="1175657" y="340632"/>
                </a:cubicBezTo>
                <a:cubicBezTo>
                  <a:pt x="1186543" y="347889"/>
                  <a:pt x="1195622" y="359230"/>
                  <a:pt x="1208314" y="362403"/>
                </a:cubicBezTo>
                <a:cubicBezTo>
                  <a:pt x="1262989" y="376072"/>
                  <a:pt x="1237664" y="368558"/>
                  <a:pt x="1284514" y="384174"/>
                </a:cubicBezTo>
                <a:cubicBezTo>
                  <a:pt x="1295400" y="391431"/>
                  <a:pt x="1305216" y="400632"/>
                  <a:pt x="1317171" y="405946"/>
                </a:cubicBezTo>
                <a:cubicBezTo>
                  <a:pt x="1338142" y="415267"/>
                  <a:pt x="1382486" y="427717"/>
                  <a:pt x="1382486" y="427717"/>
                </a:cubicBezTo>
                <a:cubicBezTo>
                  <a:pt x="1435049" y="480282"/>
                  <a:pt x="1368259" y="416336"/>
                  <a:pt x="1436914" y="471260"/>
                </a:cubicBezTo>
                <a:cubicBezTo>
                  <a:pt x="1444928" y="477671"/>
                  <a:pt x="1449506" y="488442"/>
                  <a:pt x="1458686" y="493032"/>
                </a:cubicBezTo>
                <a:cubicBezTo>
                  <a:pt x="1479212" y="503295"/>
                  <a:pt x="1524000" y="514803"/>
                  <a:pt x="1524000" y="514803"/>
                </a:cubicBezTo>
                <a:lnTo>
                  <a:pt x="1578429" y="569232"/>
                </a:lnTo>
                <a:cubicBezTo>
                  <a:pt x="1589315" y="580118"/>
                  <a:pt x="1598277" y="593350"/>
                  <a:pt x="1611086" y="601889"/>
                </a:cubicBezTo>
                <a:cubicBezTo>
                  <a:pt x="1660822" y="635046"/>
                  <a:pt x="1634492" y="614409"/>
                  <a:pt x="1687286" y="667203"/>
                </a:cubicBezTo>
                <a:lnTo>
                  <a:pt x="1763486" y="743403"/>
                </a:lnTo>
                <a:lnTo>
                  <a:pt x="1796143" y="776060"/>
                </a:lnTo>
                <a:cubicBezTo>
                  <a:pt x="1803400" y="783317"/>
                  <a:pt x="1809374" y="792139"/>
                  <a:pt x="1817914" y="797832"/>
                </a:cubicBezTo>
                <a:lnTo>
                  <a:pt x="1883229" y="841374"/>
                </a:lnTo>
                <a:cubicBezTo>
                  <a:pt x="1894115" y="848631"/>
                  <a:pt x="1906635" y="853895"/>
                  <a:pt x="1915886" y="863146"/>
                </a:cubicBezTo>
                <a:cubicBezTo>
                  <a:pt x="1926772" y="874032"/>
                  <a:pt x="1935177" y="888165"/>
                  <a:pt x="1948543" y="895803"/>
                </a:cubicBezTo>
                <a:cubicBezTo>
                  <a:pt x="1961533" y="903226"/>
                  <a:pt x="1977701" y="902579"/>
                  <a:pt x="1992086" y="906689"/>
                </a:cubicBezTo>
                <a:cubicBezTo>
                  <a:pt x="2003119" y="909841"/>
                  <a:pt x="2013673" y="914555"/>
                  <a:pt x="2024743" y="917574"/>
                </a:cubicBezTo>
                <a:lnTo>
                  <a:pt x="2053566" y="925251"/>
                </a:lnTo>
                <a:lnTo>
                  <a:pt x="2053566" y="1505403"/>
                </a:lnTo>
                <a:lnTo>
                  <a:pt x="0" y="1505403"/>
                </a:lnTo>
                <a:close/>
              </a:path>
            </a:pathLst>
          </a:custGeom>
        </p:spPr>
      </p:pic>
      <p:pic>
        <p:nvPicPr>
          <p:cNvPr id="18" name="Picture 17">
            <a:extLst>
              <a:ext uri="{FF2B5EF4-FFF2-40B4-BE49-F238E27FC236}">
                <a16:creationId xmlns:a16="http://schemas.microsoft.com/office/drawing/2014/main" id="{0E6BC652-4BE1-478A-BFA7-47149E82F2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4623" r="26442" b="66400"/>
          <a:stretch/>
        </p:blipFill>
        <p:spPr>
          <a:xfrm rot="1800000" flipH="1">
            <a:off x="489857" y="4860000"/>
            <a:ext cx="1806209" cy="876778"/>
          </a:xfrm>
          <a:custGeom>
            <a:avLst/>
            <a:gdLst>
              <a:gd name="connsiteX0" fmla="*/ 527412 w 1806209"/>
              <a:gd name="connsiteY0" fmla="*/ 0 h 876778"/>
              <a:gd name="connsiteX1" fmla="*/ 0 w 1806209"/>
              <a:gd name="connsiteY1" fmla="*/ 0 h 876778"/>
              <a:gd name="connsiteX2" fmla="*/ 0 w 1806209"/>
              <a:gd name="connsiteY2" fmla="*/ 255471 h 876778"/>
              <a:gd name="connsiteX3" fmla="*/ 10065 w 1806209"/>
              <a:gd name="connsiteY3" fmla="*/ 245407 h 876778"/>
              <a:gd name="connsiteX4" fmla="*/ 20951 w 1806209"/>
              <a:gd name="connsiteY4" fmla="*/ 234521 h 876778"/>
              <a:gd name="connsiteX5" fmla="*/ 53608 w 1806209"/>
              <a:gd name="connsiteY5" fmla="*/ 223635 h 876778"/>
              <a:gd name="connsiteX6" fmla="*/ 118922 w 1806209"/>
              <a:gd name="connsiteY6" fmla="*/ 190978 h 876778"/>
              <a:gd name="connsiteX7" fmla="*/ 206008 w 1806209"/>
              <a:gd name="connsiteY7" fmla="*/ 147435 h 876778"/>
              <a:gd name="connsiteX8" fmla="*/ 238665 w 1806209"/>
              <a:gd name="connsiteY8" fmla="*/ 125664 h 876778"/>
              <a:gd name="connsiteX9" fmla="*/ 260436 w 1806209"/>
              <a:gd name="connsiteY9" fmla="*/ 103892 h 876778"/>
              <a:gd name="connsiteX10" fmla="*/ 303979 w 1806209"/>
              <a:gd name="connsiteY10" fmla="*/ 93007 h 876778"/>
              <a:gd name="connsiteX11" fmla="*/ 336636 w 1806209"/>
              <a:gd name="connsiteY11" fmla="*/ 82121 h 876778"/>
              <a:gd name="connsiteX12" fmla="*/ 358408 w 1806209"/>
              <a:gd name="connsiteY12" fmla="*/ 60350 h 876778"/>
              <a:gd name="connsiteX13" fmla="*/ 412836 w 1806209"/>
              <a:gd name="connsiteY13" fmla="*/ 49464 h 876778"/>
              <a:gd name="connsiteX14" fmla="*/ 478151 w 1806209"/>
              <a:gd name="connsiteY14" fmla="*/ 27692 h 876778"/>
              <a:gd name="connsiteX15" fmla="*/ 510808 w 1806209"/>
              <a:gd name="connsiteY15" fmla="*/ 16807 h 876778"/>
              <a:gd name="connsiteX16" fmla="*/ 1806209 w 1806209"/>
              <a:gd name="connsiteY16" fmla="*/ 0 h 876778"/>
              <a:gd name="connsiteX17" fmla="*/ 708134 w 1806209"/>
              <a:gd name="connsiteY17" fmla="*/ 0 h 876778"/>
              <a:gd name="connsiteX18" fmla="*/ 709028 w 1806209"/>
              <a:gd name="connsiteY18" fmla="*/ 1950 h 876778"/>
              <a:gd name="connsiteX19" fmla="*/ 641436 w 1806209"/>
              <a:gd name="connsiteY19" fmla="*/ 71235 h 876778"/>
              <a:gd name="connsiteX20" fmla="*/ 576122 w 1806209"/>
              <a:gd name="connsiteY20" fmla="*/ 114778 h 876778"/>
              <a:gd name="connsiteX21" fmla="*/ 543465 w 1806209"/>
              <a:gd name="connsiteY21" fmla="*/ 125664 h 876778"/>
              <a:gd name="connsiteX22" fmla="*/ 510808 w 1806209"/>
              <a:gd name="connsiteY22" fmla="*/ 147435 h 876778"/>
              <a:gd name="connsiteX23" fmla="*/ 314865 w 1806209"/>
              <a:gd name="connsiteY23" fmla="*/ 169207 h 876778"/>
              <a:gd name="connsiteX24" fmla="*/ 260436 w 1806209"/>
              <a:gd name="connsiteY24" fmla="*/ 212750 h 876778"/>
              <a:gd name="connsiteX25" fmla="*/ 195122 w 1806209"/>
              <a:gd name="connsiteY25" fmla="*/ 256292 h 876778"/>
              <a:gd name="connsiteX26" fmla="*/ 140694 w 1806209"/>
              <a:gd name="connsiteY26" fmla="*/ 321607 h 876778"/>
              <a:gd name="connsiteX27" fmla="*/ 86265 w 1806209"/>
              <a:gd name="connsiteY27" fmla="*/ 376035 h 876778"/>
              <a:gd name="connsiteX28" fmla="*/ 42722 w 1806209"/>
              <a:gd name="connsiteY28" fmla="*/ 430464 h 876778"/>
              <a:gd name="connsiteX29" fmla="*/ 2368 w 1806209"/>
              <a:gd name="connsiteY29" fmla="*/ 445198 h 876778"/>
              <a:gd name="connsiteX30" fmla="*/ 0 w 1806209"/>
              <a:gd name="connsiteY30" fmla="*/ 445880 h 876778"/>
              <a:gd name="connsiteX31" fmla="*/ 0 w 1806209"/>
              <a:gd name="connsiteY31" fmla="*/ 876778 h 876778"/>
              <a:gd name="connsiteX32" fmla="*/ 1806209 w 1806209"/>
              <a:gd name="connsiteY32" fmla="*/ 876778 h 876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806209" h="876778">
                <a:moveTo>
                  <a:pt x="527412" y="0"/>
                </a:moveTo>
                <a:lnTo>
                  <a:pt x="0" y="0"/>
                </a:lnTo>
                <a:lnTo>
                  <a:pt x="0" y="255471"/>
                </a:lnTo>
                <a:lnTo>
                  <a:pt x="10065" y="245407"/>
                </a:lnTo>
                <a:cubicBezTo>
                  <a:pt x="13308" y="241284"/>
                  <a:pt x="16551" y="237161"/>
                  <a:pt x="20951" y="234521"/>
                </a:cubicBezTo>
                <a:cubicBezTo>
                  <a:pt x="30790" y="228617"/>
                  <a:pt x="43345" y="228767"/>
                  <a:pt x="53608" y="223635"/>
                </a:cubicBezTo>
                <a:cubicBezTo>
                  <a:pt x="138017" y="181431"/>
                  <a:pt x="36838" y="218340"/>
                  <a:pt x="118922" y="190978"/>
                </a:cubicBezTo>
                <a:cubicBezTo>
                  <a:pt x="156922" y="152980"/>
                  <a:pt x="130958" y="172453"/>
                  <a:pt x="206008" y="147435"/>
                </a:cubicBezTo>
                <a:cubicBezTo>
                  <a:pt x="216894" y="140178"/>
                  <a:pt x="228449" y="133837"/>
                  <a:pt x="238665" y="125664"/>
                </a:cubicBezTo>
                <a:cubicBezTo>
                  <a:pt x="246679" y="119253"/>
                  <a:pt x="251256" y="108482"/>
                  <a:pt x="260436" y="103892"/>
                </a:cubicBezTo>
                <a:cubicBezTo>
                  <a:pt x="273817" y="97201"/>
                  <a:pt x="289594" y="97117"/>
                  <a:pt x="303979" y="93007"/>
                </a:cubicBezTo>
                <a:cubicBezTo>
                  <a:pt x="315012" y="89855"/>
                  <a:pt x="325750" y="85750"/>
                  <a:pt x="336636" y="82121"/>
                </a:cubicBezTo>
                <a:cubicBezTo>
                  <a:pt x="343893" y="74864"/>
                  <a:pt x="348975" y="64393"/>
                  <a:pt x="358408" y="60350"/>
                </a:cubicBezTo>
                <a:cubicBezTo>
                  <a:pt x="375414" y="53062"/>
                  <a:pt x="394986" y="54332"/>
                  <a:pt x="412836" y="49464"/>
                </a:cubicBezTo>
                <a:cubicBezTo>
                  <a:pt x="434977" y="43425"/>
                  <a:pt x="456379" y="34949"/>
                  <a:pt x="478151" y="27692"/>
                </a:cubicBezTo>
                <a:lnTo>
                  <a:pt x="510808" y="16807"/>
                </a:lnTo>
                <a:close/>
                <a:moveTo>
                  <a:pt x="1806209" y="0"/>
                </a:moveTo>
                <a:lnTo>
                  <a:pt x="708134" y="0"/>
                </a:lnTo>
                <a:lnTo>
                  <a:pt x="709028" y="1950"/>
                </a:lnTo>
                <a:cubicBezTo>
                  <a:pt x="728907" y="60380"/>
                  <a:pt x="677113" y="62316"/>
                  <a:pt x="641436" y="71235"/>
                </a:cubicBezTo>
                <a:cubicBezTo>
                  <a:pt x="619665" y="85749"/>
                  <a:pt x="600945" y="106503"/>
                  <a:pt x="576122" y="114778"/>
                </a:cubicBezTo>
                <a:cubicBezTo>
                  <a:pt x="565236" y="118407"/>
                  <a:pt x="553728" y="120532"/>
                  <a:pt x="543465" y="125664"/>
                </a:cubicBezTo>
                <a:cubicBezTo>
                  <a:pt x="531763" y="131515"/>
                  <a:pt x="523220" y="143298"/>
                  <a:pt x="510808" y="147435"/>
                </a:cubicBezTo>
                <a:cubicBezTo>
                  <a:pt x="474669" y="159481"/>
                  <a:pt x="324413" y="168411"/>
                  <a:pt x="314865" y="169207"/>
                </a:cubicBezTo>
                <a:cubicBezTo>
                  <a:pt x="241324" y="193719"/>
                  <a:pt x="321038" y="159724"/>
                  <a:pt x="260436" y="212750"/>
                </a:cubicBezTo>
                <a:cubicBezTo>
                  <a:pt x="240744" y="229980"/>
                  <a:pt x="195122" y="256292"/>
                  <a:pt x="195122" y="256292"/>
                </a:cubicBezTo>
                <a:cubicBezTo>
                  <a:pt x="141076" y="337364"/>
                  <a:pt x="210531" y="237803"/>
                  <a:pt x="140694" y="321607"/>
                </a:cubicBezTo>
                <a:cubicBezTo>
                  <a:pt x="95337" y="376034"/>
                  <a:pt x="146135" y="336122"/>
                  <a:pt x="86265" y="376035"/>
                </a:cubicBezTo>
                <a:cubicBezTo>
                  <a:pt x="78573" y="387573"/>
                  <a:pt x="58234" y="422708"/>
                  <a:pt x="42722" y="430464"/>
                </a:cubicBezTo>
                <a:cubicBezTo>
                  <a:pt x="32459" y="435596"/>
                  <a:pt x="16131" y="441039"/>
                  <a:pt x="2368" y="445198"/>
                </a:cubicBezTo>
                <a:lnTo>
                  <a:pt x="0" y="445880"/>
                </a:lnTo>
                <a:lnTo>
                  <a:pt x="0" y="876778"/>
                </a:lnTo>
                <a:lnTo>
                  <a:pt x="1806209" y="876778"/>
                </a:lnTo>
                <a:close/>
              </a:path>
            </a:pathLst>
          </a:custGeom>
        </p:spPr>
      </p:pic>
      <p:sp>
        <p:nvSpPr>
          <p:cNvPr id="20" name="Freeform: Shape 19">
            <a:extLst>
              <a:ext uri="{FF2B5EF4-FFF2-40B4-BE49-F238E27FC236}">
                <a16:creationId xmlns:a16="http://schemas.microsoft.com/office/drawing/2014/main" id="{57E6F9A8-1B4B-4FEF-942A-15CA97ECE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6837" y="0"/>
            <a:ext cx="8845162" cy="6858000"/>
          </a:xfrm>
          <a:custGeom>
            <a:avLst/>
            <a:gdLst>
              <a:gd name="connsiteX0" fmla="*/ 0 w 8845162"/>
              <a:gd name="connsiteY0" fmla="*/ 0 h 6858000"/>
              <a:gd name="connsiteX1" fmla="*/ 6265248 w 8845162"/>
              <a:gd name="connsiteY1" fmla="*/ 0 h 6858000"/>
              <a:gd name="connsiteX2" fmla="*/ 7537703 w 8845162"/>
              <a:gd name="connsiteY2" fmla="*/ 0 h 6858000"/>
              <a:gd name="connsiteX3" fmla="*/ 8845162 w 8845162"/>
              <a:gd name="connsiteY3" fmla="*/ 0 h 6858000"/>
              <a:gd name="connsiteX4" fmla="*/ 8845162 w 8845162"/>
              <a:gd name="connsiteY4" fmla="*/ 6858000 h 6858000"/>
              <a:gd name="connsiteX5" fmla="*/ 7537703 w 8845162"/>
              <a:gd name="connsiteY5" fmla="*/ 6858000 h 6858000"/>
              <a:gd name="connsiteX6" fmla="*/ 6265248 w 8845162"/>
              <a:gd name="connsiteY6" fmla="*/ 6858000 h 6858000"/>
              <a:gd name="connsiteX7" fmla="*/ 20957 w 8845162"/>
              <a:gd name="connsiteY7" fmla="*/ 6858000 h 6858000"/>
              <a:gd name="connsiteX8" fmla="*/ 46002 w 8845162"/>
              <a:gd name="connsiteY8" fmla="*/ 6702325 h 6858000"/>
              <a:gd name="connsiteX9" fmla="*/ 69870 w 8845162"/>
              <a:gd name="connsiteY9" fmla="*/ 6547334 h 6858000"/>
              <a:gd name="connsiteX10" fmla="*/ 93234 w 8845162"/>
              <a:gd name="connsiteY10" fmla="*/ 6391658 h 6858000"/>
              <a:gd name="connsiteX11" fmla="*/ 113237 w 8845162"/>
              <a:gd name="connsiteY11" fmla="*/ 6235295 h 6858000"/>
              <a:gd name="connsiteX12" fmla="*/ 133409 w 8845162"/>
              <a:gd name="connsiteY12" fmla="*/ 6079619 h 6858000"/>
              <a:gd name="connsiteX13" fmla="*/ 152234 w 8845162"/>
              <a:gd name="connsiteY13" fmla="*/ 5923256 h 6858000"/>
              <a:gd name="connsiteX14" fmla="*/ 168370 w 8845162"/>
              <a:gd name="connsiteY14" fmla="*/ 5768951 h 6858000"/>
              <a:gd name="connsiteX15" fmla="*/ 183667 w 8845162"/>
              <a:gd name="connsiteY15" fmla="*/ 5612589 h 6858000"/>
              <a:gd name="connsiteX16" fmla="*/ 197619 w 8845162"/>
              <a:gd name="connsiteY16" fmla="*/ 5456912 h 6858000"/>
              <a:gd name="connsiteX17" fmla="*/ 209720 w 8845162"/>
              <a:gd name="connsiteY17" fmla="*/ 5303979 h 6858000"/>
              <a:gd name="connsiteX18" fmla="*/ 221823 w 8845162"/>
              <a:gd name="connsiteY18" fmla="*/ 5148988 h 6858000"/>
              <a:gd name="connsiteX19" fmla="*/ 231908 w 8845162"/>
              <a:gd name="connsiteY19" fmla="*/ 4996055 h 6858000"/>
              <a:gd name="connsiteX20" fmla="*/ 239808 w 8845162"/>
              <a:gd name="connsiteY20" fmla="*/ 4843121 h 6858000"/>
              <a:gd name="connsiteX21" fmla="*/ 248045 w 8845162"/>
              <a:gd name="connsiteY21" fmla="*/ 4690874 h 6858000"/>
              <a:gd name="connsiteX22" fmla="*/ 254936 w 8845162"/>
              <a:gd name="connsiteY22" fmla="*/ 4539998 h 6858000"/>
              <a:gd name="connsiteX23" fmla="*/ 259811 w 8845162"/>
              <a:gd name="connsiteY23" fmla="*/ 4390493 h 6858000"/>
              <a:gd name="connsiteX24" fmla="*/ 264014 w 8845162"/>
              <a:gd name="connsiteY24" fmla="*/ 4240989 h 6858000"/>
              <a:gd name="connsiteX25" fmla="*/ 268047 w 8845162"/>
              <a:gd name="connsiteY25" fmla="*/ 4092856 h 6858000"/>
              <a:gd name="connsiteX26" fmla="*/ 269897 w 8845162"/>
              <a:gd name="connsiteY26" fmla="*/ 3946781 h 6858000"/>
              <a:gd name="connsiteX27" fmla="*/ 271913 w 8845162"/>
              <a:gd name="connsiteY27" fmla="*/ 3800705 h 6858000"/>
              <a:gd name="connsiteX28" fmla="*/ 272922 w 8845162"/>
              <a:gd name="connsiteY28" fmla="*/ 3656687 h 6858000"/>
              <a:gd name="connsiteX29" fmla="*/ 271913 w 8845162"/>
              <a:gd name="connsiteY29" fmla="*/ 3514041 h 6858000"/>
              <a:gd name="connsiteX30" fmla="*/ 271913 w 8845162"/>
              <a:gd name="connsiteY30" fmla="*/ 3372766 h 6858000"/>
              <a:gd name="connsiteX31" fmla="*/ 269897 w 8845162"/>
              <a:gd name="connsiteY31" fmla="*/ 3232863 h 6858000"/>
              <a:gd name="connsiteX32" fmla="*/ 266871 w 8845162"/>
              <a:gd name="connsiteY32" fmla="*/ 3095703 h 6858000"/>
              <a:gd name="connsiteX33" fmla="*/ 264014 w 8845162"/>
              <a:gd name="connsiteY33" fmla="*/ 2959915 h 6858000"/>
              <a:gd name="connsiteX34" fmla="*/ 260820 w 8845162"/>
              <a:gd name="connsiteY34" fmla="*/ 2826869 h 6858000"/>
              <a:gd name="connsiteX35" fmla="*/ 255946 w 8845162"/>
              <a:gd name="connsiteY35" fmla="*/ 2694510 h 6858000"/>
              <a:gd name="connsiteX36" fmla="*/ 250734 w 8845162"/>
              <a:gd name="connsiteY36" fmla="*/ 2564209 h 6858000"/>
              <a:gd name="connsiteX37" fmla="*/ 246028 w 8845162"/>
              <a:gd name="connsiteY37" fmla="*/ 2436650 h 6858000"/>
              <a:gd name="connsiteX38" fmla="*/ 232749 w 8845162"/>
              <a:gd name="connsiteY38" fmla="*/ 2187704 h 6858000"/>
              <a:gd name="connsiteX39" fmla="*/ 218630 w 8845162"/>
              <a:gd name="connsiteY39" fmla="*/ 1949046 h 6858000"/>
              <a:gd name="connsiteX40" fmla="*/ 203837 w 8845162"/>
              <a:gd name="connsiteY40" fmla="*/ 1719989 h 6858000"/>
              <a:gd name="connsiteX41" fmla="*/ 187532 w 8845162"/>
              <a:gd name="connsiteY41" fmla="*/ 1503276 h 6858000"/>
              <a:gd name="connsiteX42" fmla="*/ 170555 w 8845162"/>
              <a:gd name="connsiteY42" fmla="*/ 1296164 h 6858000"/>
              <a:gd name="connsiteX43" fmla="*/ 152234 w 8845162"/>
              <a:gd name="connsiteY43" fmla="*/ 1104140 h 6858000"/>
              <a:gd name="connsiteX44" fmla="*/ 134248 w 8845162"/>
              <a:gd name="connsiteY44" fmla="*/ 923775 h 6858000"/>
              <a:gd name="connsiteX45" fmla="*/ 116263 w 8845162"/>
              <a:gd name="connsiteY45" fmla="*/ 757811 h 6858000"/>
              <a:gd name="connsiteX46" fmla="*/ 99286 w 8845162"/>
              <a:gd name="connsiteY46" fmla="*/ 605564 h 6858000"/>
              <a:gd name="connsiteX47" fmla="*/ 83149 w 8845162"/>
              <a:gd name="connsiteY47" fmla="*/ 470461 h 6858000"/>
              <a:gd name="connsiteX48" fmla="*/ 67853 w 8845162"/>
              <a:gd name="connsiteY48" fmla="*/ 348389 h 6858000"/>
              <a:gd name="connsiteX49" fmla="*/ 55078 w 8845162"/>
              <a:gd name="connsiteY49" fmla="*/ 245519 h 6858000"/>
              <a:gd name="connsiteX50" fmla="*/ 42976 w 8845162"/>
              <a:gd name="connsiteY50" fmla="*/ 159108 h 6858000"/>
              <a:gd name="connsiteX51" fmla="*/ 25662 w 8845162"/>
              <a:gd name="connsiteY51" fmla="*/ 40464 h 6858000"/>
              <a:gd name="connsiteX52" fmla="*/ 19779 w 8845162"/>
              <a:gd name="connsiteY52" fmla="*/ 2 h 6858000"/>
              <a:gd name="connsiteX53" fmla="*/ 26532 w 8845162"/>
              <a:gd name="connsiteY53" fmla="*/ 2 h 6858000"/>
              <a:gd name="connsiteX54" fmla="*/ 26532 w 8845162"/>
              <a:gd name="connsiteY54" fmla="*/ 1 h 6858000"/>
              <a:gd name="connsiteX55" fmla="*/ 0 w 8845162"/>
              <a:gd name="connsiteY5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8845162" h="6858000">
                <a:moveTo>
                  <a:pt x="0" y="0"/>
                </a:moveTo>
                <a:lnTo>
                  <a:pt x="6265248" y="0"/>
                </a:lnTo>
                <a:lnTo>
                  <a:pt x="7537703" y="0"/>
                </a:lnTo>
                <a:lnTo>
                  <a:pt x="8845162" y="0"/>
                </a:lnTo>
                <a:lnTo>
                  <a:pt x="8845162" y="6858000"/>
                </a:lnTo>
                <a:lnTo>
                  <a:pt x="7537703" y="6858000"/>
                </a:lnTo>
                <a:lnTo>
                  <a:pt x="6265248" y="6858000"/>
                </a:lnTo>
                <a:lnTo>
                  <a:pt x="20957" y="6858000"/>
                </a:lnTo>
                <a:lnTo>
                  <a:pt x="46002" y="6702325"/>
                </a:lnTo>
                <a:lnTo>
                  <a:pt x="69870" y="6547334"/>
                </a:lnTo>
                <a:lnTo>
                  <a:pt x="93234" y="6391658"/>
                </a:lnTo>
                <a:lnTo>
                  <a:pt x="113237" y="6235295"/>
                </a:lnTo>
                <a:lnTo>
                  <a:pt x="133409" y="6079619"/>
                </a:lnTo>
                <a:lnTo>
                  <a:pt x="152234" y="5923256"/>
                </a:lnTo>
                <a:lnTo>
                  <a:pt x="168370" y="5768951"/>
                </a:lnTo>
                <a:lnTo>
                  <a:pt x="183667" y="5612589"/>
                </a:lnTo>
                <a:lnTo>
                  <a:pt x="197619" y="5456912"/>
                </a:lnTo>
                <a:lnTo>
                  <a:pt x="209720" y="5303979"/>
                </a:lnTo>
                <a:lnTo>
                  <a:pt x="221823" y="5148988"/>
                </a:lnTo>
                <a:lnTo>
                  <a:pt x="231908" y="4996055"/>
                </a:lnTo>
                <a:lnTo>
                  <a:pt x="239808" y="4843121"/>
                </a:lnTo>
                <a:lnTo>
                  <a:pt x="248045" y="4690874"/>
                </a:lnTo>
                <a:lnTo>
                  <a:pt x="254936" y="4539998"/>
                </a:lnTo>
                <a:lnTo>
                  <a:pt x="259811" y="4390493"/>
                </a:lnTo>
                <a:lnTo>
                  <a:pt x="264014" y="4240989"/>
                </a:lnTo>
                <a:lnTo>
                  <a:pt x="268047" y="4092856"/>
                </a:lnTo>
                <a:lnTo>
                  <a:pt x="269897" y="3946781"/>
                </a:lnTo>
                <a:lnTo>
                  <a:pt x="271913" y="3800705"/>
                </a:lnTo>
                <a:lnTo>
                  <a:pt x="272922" y="3656687"/>
                </a:lnTo>
                <a:lnTo>
                  <a:pt x="271913" y="3514041"/>
                </a:lnTo>
                <a:lnTo>
                  <a:pt x="271913" y="3372766"/>
                </a:lnTo>
                <a:lnTo>
                  <a:pt x="269897" y="3232863"/>
                </a:lnTo>
                <a:lnTo>
                  <a:pt x="266871" y="3095703"/>
                </a:lnTo>
                <a:lnTo>
                  <a:pt x="264014" y="2959915"/>
                </a:lnTo>
                <a:lnTo>
                  <a:pt x="260820" y="2826869"/>
                </a:lnTo>
                <a:lnTo>
                  <a:pt x="255946" y="2694510"/>
                </a:lnTo>
                <a:lnTo>
                  <a:pt x="250734" y="2564209"/>
                </a:lnTo>
                <a:lnTo>
                  <a:pt x="246028" y="2436650"/>
                </a:lnTo>
                <a:lnTo>
                  <a:pt x="232749" y="2187704"/>
                </a:lnTo>
                <a:lnTo>
                  <a:pt x="218630" y="1949046"/>
                </a:lnTo>
                <a:lnTo>
                  <a:pt x="203837" y="1719989"/>
                </a:lnTo>
                <a:lnTo>
                  <a:pt x="187532" y="1503276"/>
                </a:lnTo>
                <a:lnTo>
                  <a:pt x="170555" y="1296164"/>
                </a:lnTo>
                <a:lnTo>
                  <a:pt x="152234" y="1104140"/>
                </a:lnTo>
                <a:lnTo>
                  <a:pt x="134248" y="923775"/>
                </a:lnTo>
                <a:lnTo>
                  <a:pt x="116263" y="757811"/>
                </a:lnTo>
                <a:lnTo>
                  <a:pt x="99286" y="605564"/>
                </a:lnTo>
                <a:lnTo>
                  <a:pt x="83149" y="470461"/>
                </a:lnTo>
                <a:lnTo>
                  <a:pt x="67853" y="348389"/>
                </a:lnTo>
                <a:lnTo>
                  <a:pt x="55078" y="245519"/>
                </a:lnTo>
                <a:lnTo>
                  <a:pt x="42976" y="159108"/>
                </a:lnTo>
                <a:lnTo>
                  <a:pt x="25662" y="40464"/>
                </a:lnTo>
                <a:lnTo>
                  <a:pt x="19779" y="2"/>
                </a:lnTo>
                <a:lnTo>
                  <a:pt x="26532" y="2"/>
                </a:lnTo>
                <a:lnTo>
                  <a:pt x="26532" y="1"/>
                </a:lnTo>
                <a:lnTo>
                  <a:pt x="0" y="1"/>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re 3">
            <a:extLst>
              <a:ext uri="{FF2B5EF4-FFF2-40B4-BE49-F238E27FC236}">
                <a16:creationId xmlns:a16="http://schemas.microsoft.com/office/drawing/2014/main" id="{E6C17496-4D33-6C8A-C763-91568C4D231F}"/>
              </a:ext>
            </a:extLst>
          </p:cNvPr>
          <p:cNvSpPr>
            <a:spLocks noGrp="1"/>
          </p:cNvSpPr>
          <p:nvPr>
            <p:ph type="title"/>
          </p:nvPr>
        </p:nvSpPr>
        <p:spPr>
          <a:xfrm>
            <a:off x="4385806" y="1836987"/>
            <a:ext cx="6767224" cy="3182239"/>
          </a:xfrm>
        </p:spPr>
        <p:txBody>
          <a:bodyPr vert="horz" lIns="91440" tIns="45720" rIns="91440" bIns="45720" rtlCol="0" anchor="t">
            <a:normAutofit/>
          </a:bodyPr>
          <a:lstStyle/>
          <a:p>
            <a:pPr algn="r"/>
            <a:r>
              <a:rPr lang="en-US" sz="6600" dirty="0" err="1">
                <a:latin typeface="Gravur Condensed Bold" panose="00000500000000000000" pitchFamily="50" charset="0"/>
              </a:rPr>
              <a:t>Traitement</a:t>
            </a:r>
            <a:r>
              <a:rPr lang="en-US" sz="6600" dirty="0">
                <a:latin typeface="Gravur Condensed Bold" panose="00000500000000000000" pitchFamily="50" charset="0"/>
              </a:rPr>
              <a:t> </a:t>
            </a:r>
            <a:br>
              <a:rPr lang="en-US" sz="6600" dirty="0">
                <a:latin typeface="Gravur Condensed Bold" panose="00000500000000000000" pitchFamily="50" charset="0"/>
              </a:rPr>
            </a:br>
            <a:r>
              <a:rPr lang="en-US" sz="6600" dirty="0">
                <a:latin typeface="Gravur Condensed Bold" panose="00000500000000000000" pitchFamily="50" charset="0"/>
              </a:rPr>
              <a:t>post-exposition : le TPE</a:t>
            </a:r>
          </a:p>
        </p:txBody>
      </p:sp>
    </p:spTree>
    <p:extLst>
      <p:ext uri="{BB962C8B-B14F-4D97-AF65-F5344CB8AC3E}">
        <p14:creationId xmlns:p14="http://schemas.microsoft.com/office/powerpoint/2010/main" val="14567113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5F65CD9-825D-44BD-8681-D42D260D4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2F64C47-BE0B-4DA4-A62F-C6922DD208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
            <a:ext cx="4125976" cy="6858002"/>
          </a:xfrm>
          <a:custGeom>
            <a:avLst/>
            <a:gdLst>
              <a:gd name="connsiteX0" fmla="*/ 4125976 w 4125976"/>
              <a:gd name="connsiteY0" fmla="*/ 0 h 6858002"/>
              <a:gd name="connsiteX1" fmla="*/ 1300393 w 4125976"/>
              <a:gd name="connsiteY1" fmla="*/ 0 h 6858002"/>
              <a:gd name="connsiteX2" fmla="*/ 1300393 w 4125976"/>
              <a:gd name="connsiteY2" fmla="*/ 2 h 6858002"/>
              <a:gd name="connsiteX3" fmla="*/ 1155520 w 4125976"/>
              <a:gd name="connsiteY3" fmla="*/ 2 h 6858002"/>
              <a:gd name="connsiteX4" fmla="*/ 1074856 w 4125976"/>
              <a:gd name="connsiteY4" fmla="*/ 88573 h 6858002"/>
              <a:gd name="connsiteX5" fmla="*/ 0 w 4125976"/>
              <a:gd name="connsiteY5" fmla="*/ 3396600 h 6858002"/>
              <a:gd name="connsiteX6" fmla="*/ 1222540 w 4125976"/>
              <a:gd name="connsiteY6" fmla="*/ 6858002 h 6858002"/>
              <a:gd name="connsiteX7" fmla="*/ 4125598 w 4125976"/>
              <a:gd name="connsiteY7" fmla="*/ 6858002 h 6858002"/>
              <a:gd name="connsiteX8" fmla="*/ 4125976 w 4125976"/>
              <a:gd name="connsiteY8" fmla="*/ 685760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5976" h="6858002">
                <a:moveTo>
                  <a:pt x="4125976" y="0"/>
                </a:moveTo>
                <a:lnTo>
                  <a:pt x="1300393" y="0"/>
                </a:lnTo>
                <a:lnTo>
                  <a:pt x="1300393" y="2"/>
                </a:lnTo>
                <a:lnTo>
                  <a:pt x="1155520" y="2"/>
                </a:lnTo>
                <a:lnTo>
                  <a:pt x="1074856" y="88573"/>
                </a:lnTo>
                <a:cubicBezTo>
                  <a:pt x="422987" y="841260"/>
                  <a:pt x="0" y="2042663"/>
                  <a:pt x="0" y="3396600"/>
                </a:cubicBezTo>
                <a:cubicBezTo>
                  <a:pt x="0" y="4846647"/>
                  <a:pt x="488259" y="6121285"/>
                  <a:pt x="1222540" y="6858002"/>
                </a:cubicBezTo>
                <a:cubicBezTo>
                  <a:pt x="4125598" y="6858002"/>
                  <a:pt x="4125598" y="6858002"/>
                  <a:pt x="4125598" y="6858002"/>
                </a:cubicBezTo>
                <a:lnTo>
                  <a:pt x="4125976" y="6857600"/>
                </a:lnTo>
                <a:close/>
              </a:path>
            </a:pathLst>
          </a:custGeom>
          <a:blipFill dpi="0" rotWithShape="1">
            <a:blip r:embed="rId2"/>
            <a:srcRect/>
            <a:tile tx="0" ty="0" sx="100000" sy="100000" flip="none" algn="tl"/>
          </a:blip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4" name="Titre 3">
            <a:extLst>
              <a:ext uri="{FF2B5EF4-FFF2-40B4-BE49-F238E27FC236}">
                <a16:creationId xmlns:a16="http://schemas.microsoft.com/office/drawing/2014/main" id="{137B2E6D-7315-0A79-9B13-65A3BE72A889}"/>
              </a:ext>
            </a:extLst>
          </p:cNvPr>
          <p:cNvSpPr>
            <a:spLocks noGrp="1"/>
          </p:cNvSpPr>
          <p:nvPr>
            <p:ph type="title"/>
          </p:nvPr>
        </p:nvSpPr>
        <p:spPr>
          <a:xfrm>
            <a:off x="658878" y="764411"/>
            <a:ext cx="2590799" cy="4995333"/>
          </a:xfrm>
        </p:spPr>
        <p:txBody>
          <a:bodyPr>
            <a:normAutofit/>
          </a:bodyPr>
          <a:lstStyle/>
          <a:p>
            <a:r>
              <a:rPr lang="fr-FR" dirty="0">
                <a:solidFill>
                  <a:srgbClr val="FFFFFF"/>
                </a:solidFill>
                <a:latin typeface="Gravur Condensed Bold" panose="00000500000000000000" pitchFamily="50" charset="0"/>
              </a:rPr>
              <a:t>Le TPE : pour qui ?</a:t>
            </a:r>
          </a:p>
        </p:txBody>
      </p:sp>
      <p:sp>
        <p:nvSpPr>
          <p:cNvPr id="8" name="Forme libre 7">
            <a:extLst>
              <a:ext uri="{FF2B5EF4-FFF2-40B4-BE49-F238E27FC236}">
                <a16:creationId xmlns:a16="http://schemas.microsoft.com/office/drawing/2014/main" id="{745122F5-DB08-C50C-67AA-A0F295610DA6}"/>
              </a:ext>
            </a:extLst>
          </p:cNvPr>
          <p:cNvSpPr/>
          <p:nvPr/>
        </p:nvSpPr>
        <p:spPr>
          <a:xfrm>
            <a:off x="4808601" y="901700"/>
            <a:ext cx="5563419" cy="1446054"/>
          </a:xfrm>
          <a:custGeom>
            <a:avLst/>
            <a:gdLst>
              <a:gd name="connsiteX0" fmla="*/ 0 w 5563419"/>
              <a:gd name="connsiteY0" fmla="*/ 144605 h 1446054"/>
              <a:gd name="connsiteX1" fmla="*/ 144605 w 5563419"/>
              <a:gd name="connsiteY1" fmla="*/ 0 h 1446054"/>
              <a:gd name="connsiteX2" fmla="*/ 5418814 w 5563419"/>
              <a:gd name="connsiteY2" fmla="*/ 0 h 1446054"/>
              <a:gd name="connsiteX3" fmla="*/ 5563419 w 5563419"/>
              <a:gd name="connsiteY3" fmla="*/ 144605 h 1446054"/>
              <a:gd name="connsiteX4" fmla="*/ 5563419 w 5563419"/>
              <a:gd name="connsiteY4" fmla="*/ 1301449 h 1446054"/>
              <a:gd name="connsiteX5" fmla="*/ 5418814 w 5563419"/>
              <a:gd name="connsiteY5" fmla="*/ 1446054 h 1446054"/>
              <a:gd name="connsiteX6" fmla="*/ 144605 w 5563419"/>
              <a:gd name="connsiteY6" fmla="*/ 1446054 h 1446054"/>
              <a:gd name="connsiteX7" fmla="*/ 0 w 5563419"/>
              <a:gd name="connsiteY7" fmla="*/ 1301449 h 1446054"/>
              <a:gd name="connsiteX8" fmla="*/ 0 w 5563419"/>
              <a:gd name="connsiteY8" fmla="*/ 144605 h 144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63419" h="1446054">
                <a:moveTo>
                  <a:pt x="0" y="144605"/>
                </a:moveTo>
                <a:cubicBezTo>
                  <a:pt x="0" y="64742"/>
                  <a:pt x="64742" y="0"/>
                  <a:pt x="144605" y="0"/>
                </a:cubicBezTo>
                <a:lnTo>
                  <a:pt x="5418814" y="0"/>
                </a:lnTo>
                <a:cubicBezTo>
                  <a:pt x="5498677" y="0"/>
                  <a:pt x="5563419" y="64742"/>
                  <a:pt x="5563419" y="144605"/>
                </a:cubicBezTo>
                <a:lnTo>
                  <a:pt x="5563419" y="1301449"/>
                </a:lnTo>
                <a:cubicBezTo>
                  <a:pt x="5563419" y="1381312"/>
                  <a:pt x="5498677" y="1446054"/>
                  <a:pt x="5418814" y="1446054"/>
                </a:cubicBezTo>
                <a:lnTo>
                  <a:pt x="144605" y="1446054"/>
                </a:lnTo>
                <a:cubicBezTo>
                  <a:pt x="64742" y="1446054"/>
                  <a:pt x="0" y="1381312"/>
                  <a:pt x="0" y="1301449"/>
                </a:cubicBezTo>
                <a:lnTo>
                  <a:pt x="0" y="144605"/>
                </a:lnTo>
                <a:close/>
              </a:path>
            </a:pathLst>
          </a:custGeom>
          <a:solidFill>
            <a:schemeClr val="accent2">
              <a:lumMod val="60000"/>
              <a:lumOff val="40000"/>
            </a:schemeClr>
          </a:solidFill>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41413" tIns="141413" rIns="1617112" bIns="141413" numCol="1" spcCol="1270" anchor="ctr" anchorCtr="0">
            <a:noAutofit/>
          </a:bodyPr>
          <a:lstStyle/>
          <a:p>
            <a:pPr marL="0" lvl="0" indent="0" algn="l" defTabSz="1155700">
              <a:lnSpc>
                <a:spcPct val="90000"/>
              </a:lnSpc>
              <a:spcBef>
                <a:spcPct val="0"/>
              </a:spcBef>
              <a:spcAft>
                <a:spcPct val="35000"/>
              </a:spcAft>
              <a:buNone/>
            </a:pPr>
            <a:r>
              <a:rPr lang="fr-FR" sz="2600" kern="1200" dirty="0"/>
              <a:t>Uniquement pour les personnes exposées !</a:t>
            </a:r>
            <a:endParaRPr lang="en-US" sz="2600" kern="1200" dirty="0"/>
          </a:p>
        </p:txBody>
      </p:sp>
      <p:grpSp>
        <p:nvGrpSpPr>
          <p:cNvPr id="15" name="Groupe 14">
            <a:extLst>
              <a:ext uri="{FF2B5EF4-FFF2-40B4-BE49-F238E27FC236}">
                <a16:creationId xmlns:a16="http://schemas.microsoft.com/office/drawing/2014/main" id="{8198CDCD-84C6-B7E6-E32C-E921B8FA49E1}"/>
              </a:ext>
            </a:extLst>
          </p:cNvPr>
          <p:cNvGrpSpPr/>
          <p:nvPr/>
        </p:nvGrpSpPr>
        <p:grpSpPr>
          <a:xfrm>
            <a:off x="5299490" y="1998291"/>
            <a:ext cx="5563419" cy="2036526"/>
            <a:chOff x="5299490" y="1998291"/>
            <a:chExt cx="5563419" cy="2036526"/>
          </a:xfrm>
        </p:grpSpPr>
        <p:sp>
          <p:nvSpPr>
            <p:cNvPr id="9" name="Forme libre 8">
              <a:extLst>
                <a:ext uri="{FF2B5EF4-FFF2-40B4-BE49-F238E27FC236}">
                  <a16:creationId xmlns:a16="http://schemas.microsoft.com/office/drawing/2014/main" id="{75155D1D-0755-35E6-2421-F01A3DF6532D}"/>
                </a:ext>
              </a:extLst>
            </p:cNvPr>
            <p:cNvSpPr/>
            <p:nvPr/>
          </p:nvSpPr>
          <p:spPr>
            <a:xfrm>
              <a:off x="5299490" y="2588763"/>
              <a:ext cx="5563419" cy="1446054"/>
            </a:xfrm>
            <a:custGeom>
              <a:avLst/>
              <a:gdLst>
                <a:gd name="connsiteX0" fmla="*/ 0 w 5563419"/>
                <a:gd name="connsiteY0" fmla="*/ 144605 h 1446054"/>
                <a:gd name="connsiteX1" fmla="*/ 144605 w 5563419"/>
                <a:gd name="connsiteY1" fmla="*/ 0 h 1446054"/>
                <a:gd name="connsiteX2" fmla="*/ 5418814 w 5563419"/>
                <a:gd name="connsiteY2" fmla="*/ 0 h 1446054"/>
                <a:gd name="connsiteX3" fmla="*/ 5563419 w 5563419"/>
                <a:gd name="connsiteY3" fmla="*/ 144605 h 1446054"/>
                <a:gd name="connsiteX4" fmla="*/ 5563419 w 5563419"/>
                <a:gd name="connsiteY4" fmla="*/ 1301449 h 1446054"/>
                <a:gd name="connsiteX5" fmla="*/ 5418814 w 5563419"/>
                <a:gd name="connsiteY5" fmla="*/ 1446054 h 1446054"/>
                <a:gd name="connsiteX6" fmla="*/ 144605 w 5563419"/>
                <a:gd name="connsiteY6" fmla="*/ 1446054 h 1446054"/>
                <a:gd name="connsiteX7" fmla="*/ 0 w 5563419"/>
                <a:gd name="connsiteY7" fmla="*/ 1301449 h 1446054"/>
                <a:gd name="connsiteX8" fmla="*/ 0 w 5563419"/>
                <a:gd name="connsiteY8" fmla="*/ 144605 h 144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63419" h="1446054">
                  <a:moveTo>
                    <a:pt x="0" y="144605"/>
                  </a:moveTo>
                  <a:cubicBezTo>
                    <a:pt x="0" y="64742"/>
                    <a:pt x="64742" y="0"/>
                    <a:pt x="144605" y="0"/>
                  </a:cubicBezTo>
                  <a:lnTo>
                    <a:pt x="5418814" y="0"/>
                  </a:lnTo>
                  <a:cubicBezTo>
                    <a:pt x="5498677" y="0"/>
                    <a:pt x="5563419" y="64742"/>
                    <a:pt x="5563419" y="144605"/>
                  </a:cubicBezTo>
                  <a:lnTo>
                    <a:pt x="5563419" y="1301449"/>
                  </a:lnTo>
                  <a:cubicBezTo>
                    <a:pt x="5563419" y="1381312"/>
                    <a:pt x="5498677" y="1446054"/>
                    <a:pt x="5418814" y="1446054"/>
                  </a:cubicBezTo>
                  <a:lnTo>
                    <a:pt x="144605" y="1446054"/>
                  </a:lnTo>
                  <a:cubicBezTo>
                    <a:pt x="64742" y="1446054"/>
                    <a:pt x="0" y="1381312"/>
                    <a:pt x="0" y="1301449"/>
                  </a:cubicBezTo>
                  <a:lnTo>
                    <a:pt x="0" y="144605"/>
                  </a:lnTo>
                  <a:close/>
                </a:path>
              </a:pathLst>
            </a:custGeom>
            <a:solidFill>
              <a:srgbClr val="00B0F0"/>
            </a:solidFill>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41413" tIns="141413" rIns="1572239" bIns="141413" numCol="1" spcCol="1270" anchor="ctr" anchorCtr="0">
              <a:noAutofit/>
            </a:bodyPr>
            <a:lstStyle/>
            <a:p>
              <a:pPr marL="0" lvl="0" indent="0" algn="l" defTabSz="1155700">
                <a:lnSpc>
                  <a:spcPct val="90000"/>
                </a:lnSpc>
                <a:spcBef>
                  <a:spcPct val="0"/>
                </a:spcBef>
                <a:spcAft>
                  <a:spcPct val="35000"/>
                </a:spcAft>
                <a:buNone/>
              </a:pPr>
              <a:r>
                <a:rPr lang="fr-FR" sz="2600" kern="1200" dirty="0"/>
                <a:t>Pas de TPE si la charge virale de la personne source est connue indétectable</a:t>
              </a:r>
              <a:endParaRPr lang="en-US" sz="2600" kern="1200" dirty="0"/>
            </a:p>
          </p:txBody>
        </p:sp>
        <p:sp>
          <p:nvSpPr>
            <p:cNvPr id="12" name="Forme libre 11">
              <a:extLst>
                <a:ext uri="{FF2B5EF4-FFF2-40B4-BE49-F238E27FC236}">
                  <a16:creationId xmlns:a16="http://schemas.microsoft.com/office/drawing/2014/main" id="{D12577C1-6206-2065-5C7C-A11BE290ED77}"/>
                </a:ext>
              </a:extLst>
            </p:cNvPr>
            <p:cNvSpPr/>
            <p:nvPr/>
          </p:nvSpPr>
          <p:spPr>
            <a:xfrm>
              <a:off x="9432084" y="1998291"/>
              <a:ext cx="939935" cy="939935"/>
            </a:xfrm>
            <a:custGeom>
              <a:avLst/>
              <a:gdLst>
                <a:gd name="connsiteX0" fmla="*/ 0 w 939935"/>
                <a:gd name="connsiteY0" fmla="*/ 516964 h 939935"/>
                <a:gd name="connsiteX1" fmla="*/ 211485 w 939935"/>
                <a:gd name="connsiteY1" fmla="*/ 516964 h 939935"/>
                <a:gd name="connsiteX2" fmla="*/ 211485 w 939935"/>
                <a:gd name="connsiteY2" fmla="*/ 0 h 939935"/>
                <a:gd name="connsiteX3" fmla="*/ 728450 w 939935"/>
                <a:gd name="connsiteY3" fmla="*/ 0 h 939935"/>
                <a:gd name="connsiteX4" fmla="*/ 728450 w 939935"/>
                <a:gd name="connsiteY4" fmla="*/ 516964 h 939935"/>
                <a:gd name="connsiteX5" fmla="*/ 939935 w 939935"/>
                <a:gd name="connsiteY5" fmla="*/ 516964 h 939935"/>
                <a:gd name="connsiteX6" fmla="*/ 469968 w 939935"/>
                <a:gd name="connsiteY6" fmla="*/ 939935 h 939935"/>
                <a:gd name="connsiteX7" fmla="*/ 0 w 939935"/>
                <a:gd name="connsiteY7" fmla="*/ 516964 h 93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9935" h="939935">
                  <a:moveTo>
                    <a:pt x="0" y="516964"/>
                  </a:moveTo>
                  <a:lnTo>
                    <a:pt x="211485" y="516964"/>
                  </a:lnTo>
                  <a:lnTo>
                    <a:pt x="211485" y="0"/>
                  </a:lnTo>
                  <a:lnTo>
                    <a:pt x="728450" y="0"/>
                  </a:lnTo>
                  <a:lnTo>
                    <a:pt x="728450" y="516964"/>
                  </a:lnTo>
                  <a:lnTo>
                    <a:pt x="939935" y="516964"/>
                  </a:lnTo>
                  <a:lnTo>
                    <a:pt x="469968" y="939935"/>
                  </a:lnTo>
                  <a:lnTo>
                    <a:pt x="0" y="516964"/>
                  </a:lnTo>
                  <a:close/>
                </a:path>
              </a:pathLst>
            </a:custGeom>
          </p:spPr>
          <p:style>
            <a:lnRef idx="1">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57205" tIns="45720" rIns="257205" bIns="278354" numCol="1" spcCol="1270" anchor="ctr" anchorCtr="0">
              <a:noAutofit/>
            </a:bodyPr>
            <a:lstStyle/>
            <a:p>
              <a:pPr marL="0" lvl="0" indent="0" algn="ctr" defTabSz="1600200">
                <a:lnSpc>
                  <a:spcPct val="90000"/>
                </a:lnSpc>
                <a:spcBef>
                  <a:spcPct val="0"/>
                </a:spcBef>
                <a:spcAft>
                  <a:spcPct val="35000"/>
                </a:spcAft>
                <a:buNone/>
              </a:pPr>
              <a:endParaRPr lang="en-US" sz="3600" kern="1200"/>
            </a:p>
          </p:txBody>
        </p:sp>
      </p:grpSp>
      <p:grpSp>
        <p:nvGrpSpPr>
          <p:cNvPr id="16" name="Groupe 15">
            <a:extLst>
              <a:ext uri="{FF2B5EF4-FFF2-40B4-BE49-F238E27FC236}">
                <a16:creationId xmlns:a16="http://schemas.microsoft.com/office/drawing/2014/main" id="{86D3C216-763D-3D83-AD68-4233879B408E}"/>
              </a:ext>
            </a:extLst>
          </p:cNvPr>
          <p:cNvGrpSpPr/>
          <p:nvPr/>
        </p:nvGrpSpPr>
        <p:grpSpPr>
          <a:xfrm>
            <a:off x="5790380" y="3675714"/>
            <a:ext cx="5563419" cy="2046167"/>
            <a:chOff x="5790380" y="3675714"/>
            <a:chExt cx="5563419" cy="2046167"/>
          </a:xfrm>
          <a:solidFill>
            <a:schemeClr val="tx2">
              <a:lumMod val="75000"/>
            </a:schemeClr>
          </a:solidFill>
        </p:grpSpPr>
        <p:sp>
          <p:nvSpPr>
            <p:cNvPr id="10" name="Forme libre 9">
              <a:extLst>
                <a:ext uri="{FF2B5EF4-FFF2-40B4-BE49-F238E27FC236}">
                  <a16:creationId xmlns:a16="http://schemas.microsoft.com/office/drawing/2014/main" id="{9E6EAEFE-0522-87D3-AEC4-650C14AE7E17}"/>
                </a:ext>
              </a:extLst>
            </p:cNvPr>
            <p:cNvSpPr/>
            <p:nvPr/>
          </p:nvSpPr>
          <p:spPr>
            <a:xfrm>
              <a:off x="5790380" y="4275827"/>
              <a:ext cx="5563419" cy="1446054"/>
            </a:xfrm>
            <a:custGeom>
              <a:avLst/>
              <a:gdLst>
                <a:gd name="connsiteX0" fmla="*/ 0 w 5563419"/>
                <a:gd name="connsiteY0" fmla="*/ 144605 h 1446054"/>
                <a:gd name="connsiteX1" fmla="*/ 144605 w 5563419"/>
                <a:gd name="connsiteY1" fmla="*/ 0 h 1446054"/>
                <a:gd name="connsiteX2" fmla="*/ 5418814 w 5563419"/>
                <a:gd name="connsiteY2" fmla="*/ 0 h 1446054"/>
                <a:gd name="connsiteX3" fmla="*/ 5563419 w 5563419"/>
                <a:gd name="connsiteY3" fmla="*/ 144605 h 1446054"/>
                <a:gd name="connsiteX4" fmla="*/ 5563419 w 5563419"/>
                <a:gd name="connsiteY4" fmla="*/ 1301449 h 1446054"/>
                <a:gd name="connsiteX5" fmla="*/ 5418814 w 5563419"/>
                <a:gd name="connsiteY5" fmla="*/ 1446054 h 1446054"/>
                <a:gd name="connsiteX6" fmla="*/ 144605 w 5563419"/>
                <a:gd name="connsiteY6" fmla="*/ 1446054 h 1446054"/>
                <a:gd name="connsiteX7" fmla="*/ 0 w 5563419"/>
                <a:gd name="connsiteY7" fmla="*/ 1301449 h 1446054"/>
                <a:gd name="connsiteX8" fmla="*/ 0 w 5563419"/>
                <a:gd name="connsiteY8" fmla="*/ 144605 h 144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63419" h="1446054">
                  <a:moveTo>
                    <a:pt x="0" y="144605"/>
                  </a:moveTo>
                  <a:cubicBezTo>
                    <a:pt x="0" y="64742"/>
                    <a:pt x="64742" y="0"/>
                    <a:pt x="144605" y="0"/>
                  </a:cubicBezTo>
                  <a:lnTo>
                    <a:pt x="5418814" y="0"/>
                  </a:lnTo>
                  <a:cubicBezTo>
                    <a:pt x="5498677" y="0"/>
                    <a:pt x="5563419" y="64742"/>
                    <a:pt x="5563419" y="144605"/>
                  </a:cubicBezTo>
                  <a:lnTo>
                    <a:pt x="5563419" y="1301449"/>
                  </a:lnTo>
                  <a:cubicBezTo>
                    <a:pt x="5563419" y="1381312"/>
                    <a:pt x="5498677" y="1446054"/>
                    <a:pt x="5418814" y="1446054"/>
                  </a:cubicBezTo>
                  <a:lnTo>
                    <a:pt x="144605" y="1446054"/>
                  </a:lnTo>
                  <a:cubicBezTo>
                    <a:pt x="64742" y="1446054"/>
                    <a:pt x="0" y="1381312"/>
                    <a:pt x="0" y="1301449"/>
                  </a:cubicBezTo>
                  <a:lnTo>
                    <a:pt x="0" y="144605"/>
                  </a:lnTo>
                  <a:close/>
                </a:path>
              </a:pathLst>
            </a:custGeom>
            <a:grpFill/>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141413" tIns="141413" rIns="1572239" bIns="141413" numCol="1" spcCol="1270" anchor="ctr" anchorCtr="0">
              <a:noAutofit/>
            </a:bodyPr>
            <a:lstStyle/>
            <a:p>
              <a:pPr marL="0" lvl="0" indent="0" algn="l" defTabSz="1155700">
                <a:lnSpc>
                  <a:spcPct val="90000"/>
                </a:lnSpc>
                <a:spcBef>
                  <a:spcPct val="0"/>
                </a:spcBef>
                <a:spcAft>
                  <a:spcPct val="35000"/>
                </a:spcAft>
                <a:buNone/>
              </a:pPr>
              <a:r>
                <a:rPr lang="fr-FR" sz="2600" kern="1200"/>
                <a:t>Tout l’enjeu  est de savoir qui traiter quand la source est inconnue…</a:t>
              </a:r>
              <a:endParaRPr lang="en-US" sz="2600" kern="1200"/>
            </a:p>
          </p:txBody>
        </p:sp>
        <p:sp>
          <p:nvSpPr>
            <p:cNvPr id="14" name="Forme libre 13">
              <a:extLst>
                <a:ext uri="{FF2B5EF4-FFF2-40B4-BE49-F238E27FC236}">
                  <a16:creationId xmlns:a16="http://schemas.microsoft.com/office/drawing/2014/main" id="{0E807790-DA81-10BD-8B5F-48FA69109F5A}"/>
                </a:ext>
              </a:extLst>
            </p:cNvPr>
            <p:cNvSpPr/>
            <p:nvPr/>
          </p:nvSpPr>
          <p:spPr>
            <a:xfrm>
              <a:off x="9922974" y="3675714"/>
              <a:ext cx="939935" cy="939935"/>
            </a:xfrm>
            <a:custGeom>
              <a:avLst/>
              <a:gdLst>
                <a:gd name="connsiteX0" fmla="*/ 0 w 939935"/>
                <a:gd name="connsiteY0" fmla="*/ 516964 h 939935"/>
                <a:gd name="connsiteX1" fmla="*/ 211485 w 939935"/>
                <a:gd name="connsiteY1" fmla="*/ 516964 h 939935"/>
                <a:gd name="connsiteX2" fmla="*/ 211485 w 939935"/>
                <a:gd name="connsiteY2" fmla="*/ 0 h 939935"/>
                <a:gd name="connsiteX3" fmla="*/ 728450 w 939935"/>
                <a:gd name="connsiteY3" fmla="*/ 0 h 939935"/>
                <a:gd name="connsiteX4" fmla="*/ 728450 w 939935"/>
                <a:gd name="connsiteY4" fmla="*/ 516964 h 939935"/>
                <a:gd name="connsiteX5" fmla="*/ 939935 w 939935"/>
                <a:gd name="connsiteY5" fmla="*/ 516964 h 939935"/>
                <a:gd name="connsiteX6" fmla="*/ 469968 w 939935"/>
                <a:gd name="connsiteY6" fmla="*/ 939935 h 939935"/>
                <a:gd name="connsiteX7" fmla="*/ 0 w 939935"/>
                <a:gd name="connsiteY7" fmla="*/ 516964 h 93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9935" h="939935">
                  <a:moveTo>
                    <a:pt x="0" y="516964"/>
                  </a:moveTo>
                  <a:lnTo>
                    <a:pt x="211485" y="516964"/>
                  </a:lnTo>
                  <a:lnTo>
                    <a:pt x="211485" y="0"/>
                  </a:lnTo>
                  <a:lnTo>
                    <a:pt x="728450" y="0"/>
                  </a:lnTo>
                  <a:lnTo>
                    <a:pt x="728450" y="516964"/>
                  </a:lnTo>
                  <a:lnTo>
                    <a:pt x="939935" y="516964"/>
                  </a:lnTo>
                  <a:lnTo>
                    <a:pt x="469968" y="939935"/>
                  </a:lnTo>
                  <a:lnTo>
                    <a:pt x="0" y="516964"/>
                  </a:lnTo>
                  <a:close/>
                </a:path>
              </a:pathLst>
            </a:custGeom>
            <a:grpFill/>
          </p:spPr>
          <p:style>
            <a:lnRef idx="1">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57205" tIns="45720" rIns="257205" bIns="278354" numCol="1" spcCol="1270" anchor="ctr" anchorCtr="0">
              <a:noAutofit/>
            </a:bodyPr>
            <a:lstStyle/>
            <a:p>
              <a:pPr marL="0" lvl="0" indent="0" algn="ctr" defTabSz="1600200">
                <a:lnSpc>
                  <a:spcPct val="90000"/>
                </a:lnSpc>
                <a:spcBef>
                  <a:spcPct val="0"/>
                </a:spcBef>
                <a:spcAft>
                  <a:spcPct val="35000"/>
                </a:spcAft>
                <a:buNone/>
              </a:pPr>
              <a:endParaRPr lang="en-US" sz="3600" kern="1200"/>
            </a:p>
          </p:txBody>
        </p:sp>
      </p:grpSp>
    </p:spTree>
    <p:extLst>
      <p:ext uri="{BB962C8B-B14F-4D97-AF65-F5344CB8AC3E}">
        <p14:creationId xmlns:p14="http://schemas.microsoft.com/office/powerpoint/2010/main" val="26226697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ssolv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dissolv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00FE8D-D125-5507-B0ED-6A6C84AB3549}"/>
              </a:ext>
            </a:extLst>
          </p:cNvPr>
          <p:cNvSpPr>
            <a:spLocks noGrp="1"/>
          </p:cNvSpPr>
          <p:nvPr>
            <p:ph type="title"/>
          </p:nvPr>
        </p:nvSpPr>
        <p:spPr>
          <a:xfrm>
            <a:off x="1030287" y="271310"/>
            <a:ext cx="10131425" cy="1456267"/>
          </a:xfrm>
        </p:spPr>
        <p:txBody>
          <a:bodyPr/>
          <a:lstStyle/>
          <a:p>
            <a:pPr algn="ctr"/>
            <a:r>
              <a:rPr lang="fr-FR" dirty="0">
                <a:latin typeface="Gravur Condensed Bold" panose="00000500000000000000" pitchFamily="50" charset="0"/>
              </a:rPr>
              <a:t>Les éléments à prendre en compte </a:t>
            </a:r>
            <a:br>
              <a:rPr lang="fr-FR" dirty="0">
                <a:latin typeface="Gravur Condensed Bold" panose="00000500000000000000" pitchFamily="50" charset="0"/>
              </a:rPr>
            </a:br>
            <a:r>
              <a:rPr lang="fr-FR" dirty="0">
                <a:latin typeface="Gravur Condensed Bold" panose="00000500000000000000" pitchFamily="50" charset="0"/>
              </a:rPr>
              <a:t>pour une décision éclairée…</a:t>
            </a:r>
          </a:p>
        </p:txBody>
      </p:sp>
      <p:graphicFrame>
        <p:nvGraphicFramePr>
          <p:cNvPr id="6" name="Espace réservé du contenu 2">
            <a:extLst>
              <a:ext uri="{FF2B5EF4-FFF2-40B4-BE49-F238E27FC236}">
                <a16:creationId xmlns:a16="http://schemas.microsoft.com/office/drawing/2014/main" id="{361ADF0F-A204-0CB4-9536-09B7EA6F3D12}"/>
              </a:ext>
            </a:extLst>
          </p:cNvPr>
          <p:cNvGraphicFramePr>
            <a:graphicFrameLocks noGrp="1"/>
          </p:cNvGraphicFramePr>
          <p:nvPr>
            <p:ph idx="1"/>
            <p:extLst>
              <p:ext uri="{D42A27DB-BD31-4B8C-83A1-F6EECF244321}">
                <p14:modId xmlns:p14="http://schemas.microsoft.com/office/powerpoint/2010/main" val="228485854"/>
              </p:ext>
            </p:extLst>
          </p:nvPr>
        </p:nvGraphicFramePr>
        <p:xfrm>
          <a:off x="820270" y="1335244"/>
          <a:ext cx="10131425" cy="36491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ZoneTexte 3">
            <a:extLst>
              <a:ext uri="{FF2B5EF4-FFF2-40B4-BE49-F238E27FC236}">
                <a16:creationId xmlns:a16="http://schemas.microsoft.com/office/drawing/2014/main" id="{B91758E4-1A13-C102-FEEC-D0F7FB2FBFE7}"/>
              </a:ext>
            </a:extLst>
          </p:cNvPr>
          <p:cNvSpPr txBox="1"/>
          <p:nvPr/>
        </p:nvSpPr>
        <p:spPr>
          <a:xfrm>
            <a:off x="1240305" y="4455647"/>
            <a:ext cx="9711390" cy="1200329"/>
          </a:xfrm>
          <a:prstGeom prst="rect">
            <a:avLst/>
          </a:prstGeom>
          <a:noFill/>
        </p:spPr>
        <p:txBody>
          <a:bodyPr wrap="square" rtlCol="0">
            <a:spAutoFit/>
          </a:bodyPr>
          <a:lstStyle/>
          <a:p>
            <a:r>
              <a:rPr lang="fr-FR" dirty="0"/>
              <a:t>Exemple pour un rapport sexuel unique :</a:t>
            </a:r>
          </a:p>
          <a:p>
            <a:pPr marL="285750" indent="-285750">
              <a:buFont typeface="Arial" panose="020B0604020202020204" pitchFamily="34" charset="0"/>
              <a:buChar char="•"/>
            </a:pPr>
            <a:r>
              <a:rPr lang="fr-FR" dirty="0"/>
              <a:t>Population où le VIH non diagnostiqué est de l’ordre de 1/100</a:t>
            </a:r>
          </a:p>
          <a:p>
            <a:pPr marL="285750" indent="-285750">
              <a:buFont typeface="Arial" panose="020B0604020202020204" pitchFamily="34" charset="0"/>
              <a:buChar char="•"/>
            </a:pPr>
            <a:r>
              <a:rPr lang="fr-FR" dirty="0"/>
              <a:t>Rapport hétérosexuel vaginal  femmes VIH+ vers homme VIH- : risque = 4/10.000 rapports</a:t>
            </a:r>
          </a:p>
          <a:p>
            <a:r>
              <a:rPr lang="fr-FR" dirty="0">
                <a:sym typeface="Wingdings" pitchFamily="2" charset="2"/>
              </a:rPr>
              <a:t> </a:t>
            </a:r>
            <a:r>
              <a:rPr lang="fr-FR" dirty="0"/>
              <a:t>Risque d’infection =  4 infections pour 1.000.000  rapports / </a:t>
            </a:r>
            <a:r>
              <a:rPr lang="fr-FR" u="sng" dirty="0"/>
              <a:t>NPT = 250.000</a:t>
            </a:r>
          </a:p>
        </p:txBody>
      </p:sp>
      <p:sp>
        <p:nvSpPr>
          <p:cNvPr id="5" name="Espace réservé de la date 4">
            <a:extLst>
              <a:ext uri="{FF2B5EF4-FFF2-40B4-BE49-F238E27FC236}">
                <a16:creationId xmlns:a16="http://schemas.microsoft.com/office/drawing/2014/main" id="{A4651B9E-A656-EEAC-EE46-1D89E330407F}"/>
              </a:ext>
            </a:extLst>
          </p:cNvPr>
          <p:cNvSpPr>
            <a:spLocks noGrp="1"/>
          </p:cNvSpPr>
          <p:nvPr>
            <p:ph type="dt" sz="half" idx="10"/>
          </p:nvPr>
        </p:nvSpPr>
        <p:spPr/>
        <p:txBody>
          <a:bodyPr/>
          <a:lstStyle/>
          <a:p>
            <a:fld id="{AD771484-878A-7C42-A1BE-AEE0AC3D81E7}" type="datetime10">
              <a:rPr lang="fr-FR" smtClean="0"/>
              <a:t>11:59</a:t>
            </a:fld>
            <a:endParaRPr lang="en-US" dirty="0"/>
          </a:p>
        </p:txBody>
      </p:sp>
      <p:sp>
        <p:nvSpPr>
          <p:cNvPr id="7" name="Espace réservé du numéro de diapositive 6">
            <a:extLst>
              <a:ext uri="{FF2B5EF4-FFF2-40B4-BE49-F238E27FC236}">
                <a16:creationId xmlns:a16="http://schemas.microsoft.com/office/drawing/2014/main" id="{7D354D4C-4D30-2BC1-EB77-BDE550DEA50A}"/>
              </a:ext>
            </a:extLst>
          </p:cNvPr>
          <p:cNvSpPr>
            <a:spLocks noGrp="1"/>
          </p:cNvSpPr>
          <p:nvPr>
            <p:ph type="sldNum" sz="quarter" idx="12"/>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132571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graphicEl>
                                              <a:dgm id="{F75D14BB-9587-1543-809C-15FB6976B698}"/>
                                            </p:graphicEl>
                                          </p:spTgt>
                                        </p:tgtEl>
                                        <p:attrNameLst>
                                          <p:attrName>style.visibility</p:attrName>
                                        </p:attrNameLst>
                                      </p:cBhvr>
                                      <p:to>
                                        <p:strVal val="visible"/>
                                      </p:to>
                                    </p:set>
                                    <p:animEffect transition="in" filter="dissolve">
                                      <p:cBhvr>
                                        <p:cTn id="7" dur="500"/>
                                        <p:tgtEl>
                                          <p:spTgt spid="6">
                                            <p:graphicEl>
                                              <a:dgm id="{F75D14BB-9587-1543-809C-15FB6976B698}"/>
                                            </p:graphic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graphicEl>
                                              <a:dgm id="{F040BEA4-B3FA-C04A-BD0E-840A8261334C}"/>
                                            </p:graphicEl>
                                          </p:spTgt>
                                        </p:tgtEl>
                                        <p:attrNameLst>
                                          <p:attrName>style.visibility</p:attrName>
                                        </p:attrNameLst>
                                      </p:cBhvr>
                                      <p:to>
                                        <p:strVal val="visible"/>
                                      </p:to>
                                    </p:set>
                                    <p:animEffect transition="in" filter="dissolve">
                                      <p:cBhvr>
                                        <p:cTn id="10" dur="500"/>
                                        <p:tgtEl>
                                          <p:spTgt spid="6">
                                            <p:graphicEl>
                                              <a:dgm id="{F040BEA4-B3FA-C04A-BD0E-840A8261334C}"/>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6">
                                            <p:graphicEl>
                                              <a:dgm id="{CF3B480A-F54C-1D40-B39A-2B2E19BCEA40}"/>
                                            </p:graphicEl>
                                          </p:spTgt>
                                        </p:tgtEl>
                                        <p:attrNameLst>
                                          <p:attrName>style.visibility</p:attrName>
                                        </p:attrNameLst>
                                      </p:cBhvr>
                                      <p:to>
                                        <p:strVal val="visible"/>
                                      </p:to>
                                    </p:set>
                                    <p:animEffect transition="in" filter="dissolve">
                                      <p:cBhvr>
                                        <p:cTn id="15" dur="500"/>
                                        <p:tgtEl>
                                          <p:spTgt spid="6">
                                            <p:graphicEl>
                                              <a:dgm id="{CF3B480A-F54C-1D40-B39A-2B2E19BCEA40}"/>
                                            </p:graphic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6">
                                            <p:graphicEl>
                                              <a:dgm id="{096EB1A8-FC2F-6E47-9B2E-B07DE2DF01B9}"/>
                                            </p:graphicEl>
                                          </p:spTgt>
                                        </p:tgtEl>
                                        <p:attrNameLst>
                                          <p:attrName>style.visibility</p:attrName>
                                        </p:attrNameLst>
                                      </p:cBhvr>
                                      <p:to>
                                        <p:strVal val="visible"/>
                                      </p:to>
                                    </p:set>
                                    <p:animEffect transition="in" filter="dissolve">
                                      <p:cBhvr>
                                        <p:cTn id="18" dur="500"/>
                                        <p:tgtEl>
                                          <p:spTgt spid="6">
                                            <p:graphicEl>
                                              <a:dgm id="{096EB1A8-FC2F-6E47-9B2E-B07DE2DF01B9}"/>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6">
                                            <p:graphicEl>
                                              <a:dgm id="{7F10FC15-BB6D-7946-8E05-260D97237DAF}"/>
                                            </p:graphicEl>
                                          </p:spTgt>
                                        </p:tgtEl>
                                        <p:attrNameLst>
                                          <p:attrName>style.visibility</p:attrName>
                                        </p:attrNameLst>
                                      </p:cBhvr>
                                      <p:to>
                                        <p:strVal val="visible"/>
                                      </p:to>
                                    </p:set>
                                    <p:animEffect transition="in" filter="dissolve">
                                      <p:cBhvr>
                                        <p:cTn id="23" dur="500"/>
                                        <p:tgtEl>
                                          <p:spTgt spid="6">
                                            <p:graphicEl>
                                              <a:dgm id="{7F10FC15-BB6D-7946-8E05-260D97237DAF}"/>
                                            </p:graphic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6">
                                            <p:graphicEl>
                                              <a:dgm id="{934B56A5-AB05-004E-BD20-222A1ABF7DC2}"/>
                                            </p:graphicEl>
                                          </p:spTgt>
                                        </p:tgtEl>
                                        <p:attrNameLst>
                                          <p:attrName>style.visibility</p:attrName>
                                        </p:attrNameLst>
                                      </p:cBhvr>
                                      <p:to>
                                        <p:strVal val="visible"/>
                                      </p:to>
                                    </p:set>
                                    <p:animEffect transition="in" filter="dissolve">
                                      <p:cBhvr>
                                        <p:cTn id="26" dur="500"/>
                                        <p:tgtEl>
                                          <p:spTgt spid="6">
                                            <p:graphicEl>
                                              <a:dgm id="{934B56A5-AB05-004E-BD20-222A1ABF7DC2}"/>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dissolve">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2048E3-09BC-D8A5-3AF8-5B6345C41D39}"/>
              </a:ext>
            </a:extLst>
          </p:cNvPr>
          <p:cNvSpPr>
            <a:spLocks noGrp="1"/>
          </p:cNvSpPr>
          <p:nvPr>
            <p:ph type="title"/>
          </p:nvPr>
        </p:nvSpPr>
        <p:spPr>
          <a:xfrm>
            <a:off x="943493" y="0"/>
            <a:ext cx="9688883" cy="1453363"/>
          </a:xfrm>
        </p:spPr>
        <p:txBody>
          <a:bodyPr>
            <a:noAutofit/>
          </a:bodyPr>
          <a:lstStyle/>
          <a:p>
            <a:pPr algn="ctr"/>
            <a:r>
              <a:rPr lang="fr-FR" sz="3200" dirty="0">
                <a:latin typeface="Gravur Condensed Bold" panose="00000500000000000000" pitchFamily="50" charset="0"/>
              </a:rPr>
              <a:t>Accident d’exposition sexuel avec </a:t>
            </a:r>
            <a:br>
              <a:rPr lang="fr-FR" sz="3200" dirty="0">
                <a:latin typeface="Gravur Condensed Bold" panose="00000500000000000000" pitchFamily="50" charset="0"/>
              </a:rPr>
            </a:br>
            <a:r>
              <a:rPr lang="fr-FR" sz="3200" dirty="0">
                <a:latin typeface="Gravur Condensed Bold" panose="00000500000000000000" pitchFamily="50" charset="0"/>
              </a:rPr>
              <a:t>une personne connue VIH+</a:t>
            </a:r>
          </a:p>
        </p:txBody>
      </p:sp>
      <p:pic>
        <p:nvPicPr>
          <p:cNvPr id="4" name="Espace réservé du contenu 3">
            <a:extLst>
              <a:ext uri="{FF2B5EF4-FFF2-40B4-BE49-F238E27FC236}">
                <a16:creationId xmlns:a16="http://schemas.microsoft.com/office/drawing/2014/main" id="{63D353BF-F959-7920-5C78-2233FDD643E4}"/>
              </a:ext>
            </a:extLst>
          </p:cNvPr>
          <p:cNvPicPr>
            <a:picLocks noChangeAspect="1"/>
          </p:cNvPicPr>
          <p:nvPr/>
        </p:nvPicPr>
        <p:blipFill>
          <a:blip r:embed="rId2"/>
          <a:stretch>
            <a:fillRect/>
          </a:stretch>
        </p:blipFill>
        <p:spPr>
          <a:xfrm>
            <a:off x="1100138" y="1453363"/>
            <a:ext cx="9926980" cy="4417505"/>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5" name="Espace réservé de la date 4">
            <a:extLst>
              <a:ext uri="{FF2B5EF4-FFF2-40B4-BE49-F238E27FC236}">
                <a16:creationId xmlns:a16="http://schemas.microsoft.com/office/drawing/2014/main" id="{19167CD4-5E16-A4E5-C395-D898B5AD7330}"/>
              </a:ext>
            </a:extLst>
          </p:cNvPr>
          <p:cNvSpPr>
            <a:spLocks noGrp="1"/>
          </p:cNvSpPr>
          <p:nvPr>
            <p:ph type="dt" sz="half" idx="10"/>
          </p:nvPr>
        </p:nvSpPr>
        <p:spPr/>
        <p:txBody>
          <a:bodyPr/>
          <a:lstStyle/>
          <a:p>
            <a:fld id="{F54EEC1F-3249-EC49-A34C-C9FBC8975A74}" type="datetime10">
              <a:rPr lang="fr-FR" smtClean="0"/>
              <a:t>11:59</a:t>
            </a:fld>
            <a:endParaRPr lang="en-US" dirty="0"/>
          </a:p>
        </p:txBody>
      </p:sp>
      <p:sp>
        <p:nvSpPr>
          <p:cNvPr id="6" name="Espace réservé du numéro de diapositive 5">
            <a:extLst>
              <a:ext uri="{FF2B5EF4-FFF2-40B4-BE49-F238E27FC236}">
                <a16:creationId xmlns:a16="http://schemas.microsoft.com/office/drawing/2014/main" id="{8E3451C0-E6BA-537C-CC94-B9587E2786AC}"/>
              </a:ext>
            </a:extLst>
          </p:cNvPr>
          <p:cNvSpPr>
            <a:spLocks noGrp="1"/>
          </p:cNvSpPr>
          <p:nvPr>
            <p:ph type="sldNum" sz="quarter" idx="12"/>
          </p:nvPr>
        </p:nvSpPr>
        <p:spPr/>
        <p:txBody>
          <a:bodyPr/>
          <a:lstStyle/>
          <a:p>
            <a:fld id="{D57F1E4F-1CFF-5643-939E-217C01CDF565}" type="slidenum">
              <a:rPr lang="en-US" smtClean="0"/>
              <a:pPr/>
              <a:t>23</a:t>
            </a:fld>
            <a:endParaRPr lang="en-US" dirty="0"/>
          </a:p>
        </p:txBody>
      </p:sp>
    </p:spTree>
    <p:extLst>
      <p:ext uri="{BB962C8B-B14F-4D97-AF65-F5344CB8AC3E}">
        <p14:creationId xmlns:p14="http://schemas.microsoft.com/office/powerpoint/2010/main" val="4130058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5A1E27-2F3C-FA58-064B-CCB632B9341F}"/>
              </a:ext>
            </a:extLst>
          </p:cNvPr>
          <p:cNvSpPr>
            <a:spLocks noGrp="1"/>
          </p:cNvSpPr>
          <p:nvPr>
            <p:ph type="title"/>
          </p:nvPr>
        </p:nvSpPr>
        <p:spPr>
          <a:xfrm>
            <a:off x="1019063" y="0"/>
            <a:ext cx="10233956" cy="1453363"/>
          </a:xfrm>
        </p:spPr>
        <p:txBody>
          <a:bodyPr>
            <a:normAutofit/>
          </a:bodyPr>
          <a:lstStyle/>
          <a:p>
            <a:pPr algn="ctr">
              <a:lnSpc>
                <a:spcPct val="90000"/>
              </a:lnSpc>
            </a:pPr>
            <a:r>
              <a:rPr lang="fr-FR" sz="2400" dirty="0">
                <a:latin typeface="Gravur Condensed Bold" panose="00000500000000000000" pitchFamily="50" charset="0"/>
              </a:rPr>
              <a:t>Accident d’exposition sexuel </a:t>
            </a:r>
            <a:br>
              <a:rPr lang="fr-FR" sz="2400" dirty="0">
                <a:latin typeface="Gravur Condensed Bold" panose="00000500000000000000" pitchFamily="50" charset="0"/>
              </a:rPr>
            </a:br>
            <a:r>
              <a:rPr lang="fr-FR" sz="2400" b="1" u="sng" dirty="0">
                <a:latin typeface="Gravur Condensed Bold" panose="00000500000000000000" pitchFamily="50" charset="0"/>
              </a:rPr>
              <a:t>en l’absence de connaissance du statut VIH de la personne source</a:t>
            </a:r>
            <a:endParaRPr lang="fr-FR" sz="2300" b="1" u="sng" dirty="0">
              <a:latin typeface="Gravur Condensed Bold" panose="00000500000000000000" pitchFamily="50" charset="0"/>
            </a:endParaRPr>
          </a:p>
        </p:txBody>
      </p:sp>
      <p:pic>
        <p:nvPicPr>
          <p:cNvPr id="4" name="Espace réservé du contenu 3">
            <a:extLst>
              <a:ext uri="{FF2B5EF4-FFF2-40B4-BE49-F238E27FC236}">
                <a16:creationId xmlns:a16="http://schemas.microsoft.com/office/drawing/2014/main" id="{BAD6CA5E-E89F-A319-E50D-170859CEB101}"/>
              </a:ext>
            </a:extLst>
          </p:cNvPr>
          <p:cNvPicPr>
            <a:picLocks noChangeAspect="1"/>
          </p:cNvPicPr>
          <p:nvPr/>
        </p:nvPicPr>
        <p:blipFill>
          <a:blip r:embed="rId2"/>
          <a:stretch>
            <a:fillRect/>
          </a:stretch>
        </p:blipFill>
        <p:spPr>
          <a:xfrm>
            <a:off x="1574079" y="1323377"/>
            <a:ext cx="9043842" cy="4589748"/>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130981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2415DF-E867-103F-C2F6-AF41F712191F}"/>
              </a:ext>
            </a:extLst>
          </p:cNvPr>
          <p:cNvSpPr>
            <a:spLocks noGrp="1"/>
          </p:cNvSpPr>
          <p:nvPr>
            <p:ph type="title"/>
          </p:nvPr>
        </p:nvSpPr>
        <p:spPr>
          <a:xfrm>
            <a:off x="955168" y="54740"/>
            <a:ext cx="10165116" cy="1168942"/>
          </a:xfrm>
        </p:spPr>
        <p:txBody>
          <a:bodyPr>
            <a:normAutofit/>
          </a:bodyPr>
          <a:lstStyle/>
          <a:p>
            <a:pPr algn="ctr">
              <a:lnSpc>
                <a:spcPct val="90000"/>
              </a:lnSpc>
            </a:pPr>
            <a:r>
              <a:rPr lang="fr-FR" sz="2500" dirty="0"/>
              <a:t>Accident d’exposition sexuel </a:t>
            </a:r>
            <a:br>
              <a:rPr lang="fr-FR" sz="2500" dirty="0"/>
            </a:br>
            <a:r>
              <a:rPr lang="fr-FR" sz="2500" b="1" u="sng" dirty="0"/>
              <a:t>en l’absence de connaissance du statut VIH de la personne source</a:t>
            </a:r>
          </a:p>
        </p:txBody>
      </p:sp>
      <p:pic>
        <p:nvPicPr>
          <p:cNvPr id="4" name="Espace réservé du contenu 3">
            <a:extLst>
              <a:ext uri="{FF2B5EF4-FFF2-40B4-BE49-F238E27FC236}">
                <a16:creationId xmlns:a16="http://schemas.microsoft.com/office/drawing/2014/main" id="{73833CC9-2B62-1A92-227F-9019B3474EDF}"/>
              </a:ext>
            </a:extLst>
          </p:cNvPr>
          <p:cNvPicPr>
            <a:picLocks noChangeAspect="1"/>
          </p:cNvPicPr>
          <p:nvPr/>
        </p:nvPicPr>
        <p:blipFill>
          <a:blip r:embed="rId2"/>
          <a:stretch>
            <a:fillRect/>
          </a:stretch>
        </p:blipFill>
        <p:spPr>
          <a:xfrm>
            <a:off x="1831059" y="1223682"/>
            <a:ext cx="8529882" cy="452083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181581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C11D85-0567-C91F-BD2A-3CDDB7BC81AD}"/>
              </a:ext>
            </a:extLst>
          </p:cNvPr>
          <p:cNvSpPr>
            <a:spLocks noGrp="1"/>
          </p:cNvSpPr>
          <p:nvPr>
            <p:ph type="title"/>
          </p:nvPr>
        </p:nvSpPr>
        <p:spPr>
          <a:xfrm>
            <a:off x="760239" y="0"/>
            <a:ext cx="10131425" cy="1456267"/>
          </a:xfrm>
        </p:spPr>
        <p:txBody>
          <a:bodyPr>
            <a:normAutofit/>
          </a:bodyPr>
          <a:lstStyle/>
          <a:p>
            <a:r>
              <a:rPr lang="fr-FR" sz="3600" dirty="0"/>
              <a:t>Accident d’exposition sanguin</a:t>
            </a:r>
            <a:endParaRPr lang="fr-FR" dirty="0"/>
          </a:p>
        </p:txBody>
      </p:sp>
      <p:pic>
        <p:nvPicPr>
          <p:cNvPr id="4" name="Espace réservé du contenu 3">
            <a:extLst>
              <a:ext uri="{FF2B5EF4-FFF2-40B4-BE49-F238E27FC236}">
                <a16:creationId xmlns:a16="http://schemas.microsoft.com/office/drawing/2014/main" id="{455ACFAC-E644-F24D-EC9F-92BACF15A492}"/>
              </a:ext>
            </a:extLst>
          </p:cNvPr>
          <p:cNvPicPr>
            <a:picLocks noGrp="1" noChangeAspect="1"/>
          </p:cNvPicPr>
          <p:nvPr>
            <p:ph idx="1"/>
          </p:nvPr>
        </p:nvPicPr>
        <p:blipFill>
          <a:blip r:embed="rId2"/>
          <a:stretch>
            <a:fillRect/>
          </a:stretch>
        </p:blipFill>
        <p:spPr>
          <a:xfrm>
            <a:off x="890621" y="1239183"/>
            <a:ext cx="10410758" cy="46031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219355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8D2B1C-C520-281A-1AD2-FC40EE2727B3}"/>
              </a:ext>
            </a:extLst>
          </p:cNvPr>
          <p:cNvSpPr>
            <a:spLocks noGrp="1"/>
          </p:cNvSpPr>
          <p:nvPr>
            <p:ph type="title"/>
          </p:nvPr>
        </p:nvSpPr>
        <p:spPr>
          <a:xfrm>
            <a:off x="685801" y="643466"/>
            <a:ext cx="3351530" cy="4995333"/>
          </a:xfrm>
        </p:spPr>
        <p:txBody>
          <a:bodyPr>
            <a:normAutofit/>
          </a:bodyPr>
          <a:lstStyle/>
          <a:p>
            <a:r>
              <a:rPr lang="fr-FR" dirty="0">
                <a:solidFill>
                  <a:srgbClr val="FFFFFF"/>
                </a:solidFill>
                <a:latin typeface="Gravur Condensed Bold" panose="00000500000000000000" pitchFamily="50" charset="0"/>
              </a:rPr>
              <a:t>Le TPE : comment ?</a:t>
            </a:r>
          </a:p>
        </p:txBody>
      </p:sp>
      <p:sp>
        <p:nvSpPr>
          <p:cNvPr id="5" name="Espace réservé du numéro de diapositive 4">
            <a:extLst>
              <a:ext uri="{FF2B5EF4-FFF2-40B4-BE49-F238E27FC236}">
                <a16:creationId xmlns:a16="http://schemas.microsoft.com/office/drawing/2014/main" id="{6DAEC0F7-8654-53AE-DF5D-D5ED59C78423}"/>
              </a:ext>
            </a:extLst>
          </p:cNvPr>
          <p:cNvSpPr>
            <a:spLocks noGrp="1"/>
          </p:cNvSpPr>
          <p:nvPr>
            <p:ph type="sldNum" sz="quarter" idx="12"/>
          </p:nvPr>
        </p:nvSpPr>
        <p:spPr>
          <a:xfrm>
            <a:off x="629299" y="5870575"/>
            <a:ext cx="551167" cy="377825"/>
          </a:xfrm>
        </p:spPr>
        <p:txBody>
          <a:bodyPr>
            <a:normAutofit/>
          </a:bodyPr>
          <a:lstStyle/>
          <a:p>
            <a:pPr algn="l">
              <a:spcAft>
                <a:spcPts val="600"/>
              </a:spcAft>
            </a:pPr>
            <a:fld id="{D57F1E4F-1CFF-5643-939E-217C01CDF565}" type="slidenum">
              <a:rPr lang="en-US">
                <a:solidFill>
                  <a:schemeClr val="bg2"/>
                </a:solidFill>
              </a:rPr>
              <a:pPr algn="l">
                <a:spcAft>
                  <a:spcPts val="600"/>
                </a:spcAft>
              </a:pPr>
              <a:t>27</a:t>
            </a:fld>
            <a:endParaRPr lang="en-US">
              <a:solidFill>
                <a:schemeClr val="bg2"/>
              </a:solidFill>
            </a:endParaRPr>
          </a:p>
        </p:txBody>
      </p:sp>
      <p:graphicFrame>
        <p:nvGraphicFramePr>
          <p:cNvPr id="7" name="Espace réservé du contenu 2">
            <a:extLst>
              <a:ext uri="{FF2B5EF4-FFF2-40B4-BE49-F238E27FC236}">
                <a16:creationId xmlns:a16="http://schemas.microsoft.com/office/drawing/2014/main" id="{3911D1A5-7FCD-E8C3-C11C-0DA9AE0D646F}"/>
              </a:ext>
            </a:extLst>
          </p:cNvPr>
          <p:cNvGraphicFramePr>
            <a:graphicFrameLocks noGrp="1"/>
          </p:cNvGraphicFramePr>
          <p:nvPr>
            <p:ph idx="1"/>
            <p:extLst>
              <p:ext uri="{D42A27DB-BD31-4B8C-83A1-F6EECF244321}">
                <p14:modId xmlns:p14="http://schemas.microsoft.com/office/powerpoint/2010/main" val="410973683"/>
              </p:ext>
            </p:extLst>
          </p:nvPr>
        </p:nvGraphicFramePr>
        <p:xfrm>
          <a:off x="4037331" y="721588"/>
          <a:ext cx="6574549" cy="49172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0572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umière venant de la porte ouverte">
            <a:extLst>
              <a:ext uri="{FF2B5EF4-FFF2-40B4-BE49-F238E27FC236}">
                <a16:creationId xmlns:a16="http://schemas.microsoft.com/office/drawing/2014/main" id="{C21DFFB6-47A7-426E-4D92-9E7C0209EF03}"/>
              </a:ext>
            </a:extLst>
          </p:cNvPr>
          <p:cNvPicPr>
            <a:picLocks noChangeAspect="1"/>
          </p:cNvPicPr>
          <p:nvPr/>
        </p:nvPicPr>
        <p:blipFill>
          <a:blip r:embed="rId2"/>
          <a:srcRect l="46658" r="897" b="-1"/>
          <a:stretch/>
        </p:blipFill>
        <p:spPr>
          <a:xfrm>
            <a:off x="20" y="975"/>
            <a:ext cx="5456883" cy="6115187"/>
          </a:xfrm>
          <a:prstGeom prst="rect">
            <a:avLst/>
          </a:prstGeom>
        </p:spPr>
      </p:pic>
      <p:sp>
        <p:nvSpPr>
          <p:cNvPr id="4" name="Titre 1">
            <a:extLst>
              <a:ext uri="{FF2B5EF4-FFF2-40B4-BE49-F238E27FC236}">
                <a16:creationId xmlns:a16="http://schemas.microsoft.com/office/drawing/2014/main" id="{F48D2B1C-C520-281A-1AD2-FC40EE2727B3}"/>
              </a:ext>
            </a:extLst>
          </p:cNvPr>
          <p:cNvSpPr txBox="1">
            <a:spLocks/>
          </p:cNvSpPr>
          <p:nvPr/>
        </p:nvSpPr>
        <p:spPr>
          <a:xfrm>
            <a:off x="7558549" y="1416205"/>
            <a:ext cx="3351530" cy="3308554"/>
          </a:xfrm>
          <a:prstGeom prst="rect">
            <a:avLst/>
          </a:prstGeom>
          <a:effectLst/>
        </p:spPr>
        <p:txBody>
          <a:bodyPr vert="horz" lIns="91440" tIns="45720" rIns="91440" bIns="45720" rtlCol="0" anchor="b">
            <a:normAutofit/>
          </a:bodyPr>
          <a:lstStyle>
            <a:lvl1pPr algn="l" defTabSz="457200" rtl="0" eaLnBrk="1" latinLnBrk="0" hangingPunct="1">
              <a:spcBef>
                <a:spcPct val="0"/>
              </a:spcBef>
              <a:buNone/>
              <a:defRPr sz="4000" b="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solidFill>
                  <a:srgbClr val="FFFFFF"/>
                </a:solidFill>
                <a:latin typeface="Gravur Condensed Bold" panose="00000500000000000000" pitchFamily="50" charset="0"/>
              </a:rPr>
              <a:t>Le TPE est une bonne porte d’entrée pour la </a:t>
            </a:r>
            <a:r>
              <a:rPr lang="fr-FR" dirty="0" err="1">
                <a:solidFill>
                  <a:srgbClr val="FFFFFF"/>
                </a:solidFill>
                <a:latin typeface="Gravur Condensed Bold" panose="00000500000000000000" pitchFamily="50" charset="0"/>
              </a:rPr>
              <a:t>prep</a:t>
            </a:r>
            <a:endParaRPr lang="fr-FR" dirty="0">
              <a:solidFill>
                <a:srgbClr val="FFFFFF"/>
              </a:solidFill>
              <a:latin typeface="Gravur Condensed Bold" panose="00000500000000000000" pitchFamily="50" charset="0"/>
            </a:endParaRPr>
          </a:p>
        </p:txBody>
      </p:sp>
    </p:spTree>
    <p:extLst>
      <p:ext uri="{BB962C8B-B14F-4D97-AF65-F5344CB8AC3E}">
        <p14:creationId xmlns:p14="http://schemas.microsoft.com/office/powerpoint/2010/main" val="89028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80A3D0-33C0-AEF6-5D2D-F267C827100F}"/>
              </a:ext>
            </a:extLst>
          </p:cNvPr>
          <p:cNvSpPr>
            <a:spLocks noGrp="1"/>
          </p:cNvSpPr>
          <p:nvPr>
            <p:ph type="title"/>
          </p:nvPr>
        </p:nvSpPr>
        <p:spPr>
          <a:xfrm>
            <a:off x="685800" y="280333"/>
            <a:ext cx="10817942" cy="1456267"/>
          </a:xfrm>
        </p:spPr>
        <p:txBody>
          <a:bodyPr>
            <a:normAutofit/>
          </a:bodyPr>
          <a:lstStyle/>
          <a:p>
            <a:pPr algn="ctr"/>
            <a:r>
              <a:rPr lang="fr-FR" dirty="0">
                <a:latin typeface="Gravur Condensed Bold" panose="00000500000000000000" pitchFamily="50" charset="0"/>
              </a:rPr>
              <a:t>Critères de choix du traitement</a:t>
            </a:r>
          </a:p>
        </p:txBody>
      </p:sp>
      <p:graphicFrame>
        <p:nvGraphicFramePr>
          <p:cNvPr id="5" name="Espace réservé du contenu 2">
            <a:extLst>
              <a:ext uri="{FF2B5EF4-FFF2-40B4-BE49-F238E27FC236}">
                <a16:creationId xmlns:a16="http://schemas.microsoft.com/office/drawing/2014/main" id="{20FFB33F-445F-5993-DB5C-E09D24BA88A1}"/>
              </a:ext>
            </a:extLst>
          </p:cNvPr>
          <p:cNvGraphicFramePr>
            <a:graphicFrameLocks noGrp="1"/>
          </p:cNvGraphicFramePr>
          <p:nvPr>
            <p:ph idx="1"/>
            <p:extLst>
              <p:ext uri="{D42A27DB-BD31-4B8C-83A1-F6EECF244321}">
                <p14:modId xmlns:p14="http://schemas.microsoft.com/office/powerpoint/2010/main" val="1907792398"/>
              </p:ext>
            </p:extLst>
          </p:nvPr>
        </p:nvGraphicFramePr>
        <p:xfrm>
          <a:off x="1029058" y="1972574"/>
          <a:ext cx="10131425" cy="3384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62347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graphicEl>
                                              <a:dgm id="{C8DC5FCA-85A8-344F-B9D2-9CBAA1462F98}"/>
                                            </p:graphicEl>
                                          </p:spTgt>
                                        </p:tgtEl>
                                        <p:attrNameLst>
                                          <p:attrName>style.visibility</p:attrName>
                                        </p:attrNameLst>
                                      </p:cBhvr>
                                      <p:to>
                                        <p:strVal val="visible"/>
                                      </p:to>
                                    </p:set>
                                    <p:animEffect transition="in" filter="dissolve">
                                      <p:cBhvr>
                                        <p:cTn id="7" dur="500"/>
                                        <p:tgtEl>
                                          <p:spTgt spid="5">
                                            <p:graphicEl>
                                              <a:dgm id="{C8DC5FCA-85A8-344F-B9D2-9CBAA1462F9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graphicEl>
                                              <a:dgm id="{96CB9742-13CE-C248-999D-82B45EA19BE5}"/>
                                            </p:graphicEl>
                                          </p:spTgt>
                                        </p:tgtEl>
                                        <p:attrNameLst>
                                          <p:attrName>style.visibility</p:attrName>
                                        </p:attrNameLst>
                                      </p:cBhvr>
                                      <p:to>
                                        <p:strVal val="visible"/>
                                      </p:to>
                                    </p:set>
                                    <p:animEffect transition="in" filter="dissolve">
                                      <p:cBhvr>
                                        <p:cTn id="12" dur="500"/>
                                        <p:tgtEl>
                                          <p:spTgt spid="5">
                                            <p:graphicEl>
                                              <a:dgm id="{96CB9742-13CE-C248-999D-82B45EA19BE5}"/>
                                            </p:graphic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5">
                                            <p:graphicEl>
                                              <a:dgm id="{EC77B32B-C3BB-F543-BE43-B9ACFCB7E094}"/>
                                            </p:graphicEl>
                                          </p:spTgt>
                                        </p:tgtEl>
                                        <p:attrNameLst>
                                          <p:attrName>style.visibility</p:attrName>
                                        </p:attrNameLst>
                                      </p:cBhvr>
                                      <p:to>
                                        <p:strVal val="visible"/>
                                      </p:to>
                                    </p:set>
                                    <p:animEffect transition="in" filter="dissolve">
                                      <p:cBhvr>
                                        <p:cTn id="15" dur="500"/>
                                        <p:tgtEl>
                                          <p:spTgt spid="5">
                                            <p:graphicEl>
                                              <a:dgm id="{EC77B32B-C3BB-F543-BE43-B9ACFCB7E094}"/>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5">
                                            <p:graphicEl>
                                              <a:dgm id="{B016A93F-7801-7244-80EE-22E20A4EDCFD}"/>
                                            </p:graphicEl>
                                          </p:spTgt>
                                        </p:tgtEl>
                                        <p:attrNameLst>
                                          <p:attrName>style.visibility</p:attrName>
                                        </p:attrNameLst>
                                      </p:cBhvr>
                                      <p:to>
                                        <p:strVal val="visible"/>
                                      </p:to>
                                    </p:set>
                                    <p:animEffect transition="in" filter="dissolve">
                                      <p:cBhvr>
                                        <p:cTn id="20" dur="500"/>
                                        <p:tgtEl>
                                          <p:spTgt spid="5">
                                            <p:graphicEl>
                                              <a:dgm id="{B016A93F-7801-7244-80EE-22E20A4EDCFD}"/>
                                            </p:graphic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5">
                                            <p:graphicEl>
                                              <a:dgm id="{3EDFDC4F-AC83-7042-B98D-50BAB26558A3}"/>
                                            </p:graphicEl>
                                          </p:spTgt>
                                        </p:tgtEl>
                                        <p:attrNameLst>
                                          <p:attrName>style.visibility</p:attrName>
                                        </p:attrNameLst>
                                      </p:cBhvr>
                                      <p:to>
                                        <p:strVal val="visible"/>
                                      </p:to>
                                    </p:set>
                                    <p:animEffect transition="in" filter="dissolve">
                                      <p:cBhvr>
                                        <p:cTn id="23" dur="500"/>
                                        <p:tgtEl>
                                          <p:spTgt spid="5">
                                            <p:graphicEl>
                                              <a:dgm id="{3EDFDC4F-AC83-7042-B98D-50BAB26558A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D6DD872D-25EB-F8E0-1F9B-8AB349EDCDCE}"/>
              </a:ext>
            </a:extLst>
          </p:cNvPr>
          <p:cNvSpPr txBox="1"/>
          <p:nvPr/>
        </p:nvSpPr>
        <p:spPr>
          <a:xfrm>
            <a:off x="6762894" y="6273801"/>
            <a:ext cx="5300662" cy="460375"/>
          </a:xfrm>
          <a:prstGeom prst="rect">
            <a:avLst/>
          </a:prstGeom>
          <a:noFill/>
        </p:spPr>
        <p:txBody>
          <a:bodyPr>
            <a:spAutoFit/>
          </a:bodyPr>
          <a:lstStyle/>
          <a:p>
            <a:pPr algn="r">
              <a:defRPr/>
            </a:pPr>
            <a:r>
              <a:rPr lang="fr-FR" sz="1200" dirty="0">
                <a:solidFill>
                  <a:prstClr val="black">
                    <a:lumMod val="50000"/>
                    <a:lumOff val="50000"/>
                  </a:prstClr>
                </a:solidFill>
                <a:latin typeface="GravurCondensedRegCE" panose="02000506020000020004" pitchFamily="2" charset="0"/>
              </a:rPr>
              <a:t>Rapport d’experts sur l’actualisation des recommandations françaises </a:t>
            </a:r>
          </a:p>
          <a:p>
            <a:pPr algn="r">
              <a:defRPr/>
            </a:pPr>
            <a:r>
              <a:rPr lang="fr-FR" sz="1200" dirty="0">
                <a:solidFill>
                  <a:prstClr val="black">
                    <a:lumMod val="50000"/>
                    <a:lumOff val="50000"/>
                  </a:prstClr>
                </a:solidFill>
                <a:latin typeface="GravurCondensedRegCE" panose="02000506020000020004" pitchFamily="2" charset="0"/>
              </a:rPr>
              <a:t>de prise en charge du VIH, des hépatites virales, et des IST - 2023 c</a:t>
            </a:r>
          </a:p>
        </p:txBody>
      </p:sp>
      <p:sp>
        <p:nvSpPr>
          <p:cNvPr id="4100" name="ZoneTexte 7">
            <a:extLst>
              <a:ext uri="{FF2B5EF4-FFF2-40B4-BE49-F238E27FC236}">
                <a16:creationId xmlns:a16="http://schemas.microsoft.com/office/drawing/2014/main" id="{50411369-2AA1-8906-8DA1-2FBAF7FA969E}"/>
              </a:ext>
            </a:extLst>
          </p:cNvPr>
          <p:cNvSpPr txBox="1">
            <a:spLocks noChangeArrowheads="1"/>
          </p:cNvSpPr>
          <p:nvPr/>
        </p:nvSpPr>
        <p:spPr bwMode="auto">
          <a:xfrm>
            <a:off x="943898" y="1358901"/>
            <a:ext cx="1039761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fontAlgn="base">
              <a:lnSpc>
                <a:spcPts val="2800"/>
              </a:lnSpc>
              <a:spcBef>
                <a:spcPct val="0"/>
              </a:spcBef>
              <a:spcAft>
                <a:spcPct val="0"/>
              </a:spcAft>
              <a:buFont typeface="Arial" panose="020B0604020202020204" pitchFamily="34" charset="0"/>
              <a:buChar char="•"/>
            </a:pPr>
            <a:r>
              <a:rPr lang="fr-FR" altLang="fr-FR" sz="1700" dirty="0">
                <a:solidFill>
                  <a:prstClr val="black"/>
                </a:solidFill>
                <a:latin typeface="GravurCondensedRegCE" pitchFamily="2" charset="0"/>
              </a:rPr>
              <a:t>Direction du rapport d’experts / coordination : Pr Pierre DELOBEL (CHU de Toulouse)</a:t>
            </a:r>
          </a:p>
        </p:txBody>
      </p:sp>
      <p:sp>
        <p:nvSpPr>
          <p:cNvPr id="9" name="ZoneTexte 8">
            <a:extLst>
              <a:ext uri="{FF2B5EF4-FFF2-40B4-BE49-F238E27FC236}">
                <a16:creationId xmlns:a16="http://schemas.microsoft.com/office/drawing/2014/main" id="{EF997D18-3DAC-836A-7405-5A929AAB7B08}"/>
              </a:ext>
            </a:extLst>
          </p:cNvPr>
          <p:cNvSpPr txBox="1"/>
          <p:nvPr/>
        </p:nvSpPr>
        <p:spPr>
          <a:xfrm>
            <a:off x="943898" y="2016126"/>
            <a:ext cx="10397612" cy="4016375"/>
          </a:xfrm>
          <a:prstGeom prst="rect">
            <a:avLst/>
          </a:prstGeom>
          <a:noFill/>
        </p:spPr>
        <p:txBody>
          <a:bodyPr wrap="square">
            <a:spAutoFit/>
          </a:bodyPr>
          <a:lstStyle/>
          <a:p>
            <a:pPr algn="just">
              <a:lnSpc>
                <a:spcPts val="1700"/>
              </a:lnSpc>
              <a:defRPr/>
            </a:pPr>
            <a:r>
              <a:rPr lang="fr-FR" sz="1500" b="1" dirty="0">
                <a:solidFill>
                  <a:srgbClr val="4472C4">
                    <a:lumMod val="75000"/>
                  </a:srgbClr>
                </a:solidFill>
                <a:latin typeface="GravurCondensedRegCE" panose="02000506020000020004" pitchFamily="2" charset="0"/>
              </a:rPr>
              <a:t>Recommandations thérapeutiques pour l’initiation d’un premier traitement antirétroviral et son adaptation secondaire chez l’adulte infecté par le VIH  </a:t>
            </a:r>
            <a:r>
              <a:rPr lang="fr-FR" sz="1600" dirty="0">
                <a:solidFill>
                  <a:prstClr val="white">
                    <a:lumMod val="50000"/>
                  </a:prstClr>
                </a:solidFill>
                <a:latin typeface="GravurCondensedRegCE" panose="02000506020000020004" pitchFamily="2" charset="0"/>
              </a:rPr>
              <a:t>|</a:t>
            </a:r>
            <a:r>
              <a:rPr lang="fr-FR" sz="1500" b="1" dirty="0">
                <a:solidFill>
                  <a:srgbClr val="4472C4">
                    <a:lumMod val="75000"/>
                  </a:srgbClr>
                </a:solidFill>
                <a:latin typeface="GravurCondensedRegCE" panose="02000506020000020004" pitchFamily="2" charset="0"/>
              </a:rPr>
              <a:t> </a:t>
            </a:r>
          </a:p>
          <a:p>
            <a:pPr algn="just">
              <a:lnSpc>
                <a:spcPts val="1700"/>
              </a:lnSpc>
              <a:defRPr/>
            </a:pPr>
            <a:r>
              <a:rPr lang="fr-FR" sz="1400" dirty="0">
                <a:solidFill>
                  <a:prstClr val="white">
                    <a:lumMod val="50000"/>
                  </a:prstClr>
                </a:solidFill>
                <a:latin typeface="GravurCondensedRegCE" panose="02000506020000020004" pitchFamily="2" charset="0"/>
              </a:rPr>
              <a:t>Sous la direction du Pr André CABIE (CHU de la Martinique)</a:t>
            </a:r>
          </a:p>
          <a:p>
            <a:pPr algn="just">
              <a:lnSpc>
                <a:spcPts val="1700"/>
              </a:lnSpc>
              <a:defRPr/>
            </a:pPr>
            <a:endParaRPr lang="fr-FR" sz="1500" b="1" dirty="0">
              <a:solidFill>
                <a:srgbClr val="4472C4">
                  <a:lumMod val="75000"/>
                </a:srgbClr>
              </a:solidFill>
              <a:latin typeface="GravurCondensedRegCE" panose="02000506020000020004" pitchFamily="2" charset="0"/>
            </a:endParaRPr>
          </a:p>
          <a:p>
            <a:pPr algn="just">
              <a:lnSpc>
                <a:spcPts val="1700"/>
              </a:lnSpc>
              <a:defRPr/>
            </a:pPr>
            <a:r>
              <a:rPr lang="fr-FR" sz="1500" b="1" dirty="0">
                <a:solidFill>
                  <a:srgbClr val="4472C4">
                    <a:lumMod val="75000"/>
                  </a:srgbClr>
                </a:solidFill>
                <a:latin typeface="GravurCondensedRegCE" panose="02000506020000020004" pitchFamily="2" charset="0"/>
              </a:rPr>
              <a:t>Recommandations thérapeutiques pour l’initiation d’un premier traitement antirétroviral et son adaptation secondaire chez les enfants et adolescents infectés par le VIH </a:t>
            </a:r>
          </a:p>
          <a:p>
            <a:pPr algn="just">
              <a:lnSpc>
                <a:spcPts val="1700"/>
              </a:lnSpc>
              <a:defRPr/>
            </a:pPr>
            <a:r>
              <a:rPr lang="fr-FR" sz="1400" dirty="0">
                <a:solidFill>
                  <a:prstClr val="white">
                    <a:lumMod val="50000"/>
                  </a:prstClr>
                </a:solidFill>
                <a:latin typeface="GravurCondensedRegCE" panose="02000506020000020004" pitchFamily="2" charset="0"/>
              </a:rPr>
              <a:t>Sous la direction du Pr Albert FAYE (CHU Robert Debré, Paris)</a:t>
            </a:r>
          </a:p>
          <a:p>
            <a:pPr algn="just">
              <a:lnSpc>
                <a:spcPts val="1700"/>
              </a:lnSpc>
              <a:defRPr/>
            </a:pPr>
            <a:endParaRPr lang="fr-FR" sz="1500" b="1" dirty="0">
              <a:solidFill>
                <a:srgbClr val="4472C4">
                  <a:lumMod val="75000"/>
                </a:srgbClr>
              </a:solidFill>
              <a:latin typeface="GravurCondensedRegCE" panose="02000506020000020004" pitchFamily="2" charset="0"/>
            </a:endParaRPr>
          </a:p>
          <a:p>
            <a:pPr algn="just">
              <a:lnSpc>
                <a:spcPts val="1700"/>
              </a:lnSpc>
              <a:defRPr/>
            </a:pPr>
            <a:r>
              <a:rPr lang="fr-FR" sz="1500" b="1" dirty="0">
                <a:solidFill>
                  <a:srgbClr val="4472C4">
                    <a:lumMod val="75000"/>
                  </a:srgbClr>
                </a:solidFill>
                <a:latin typeface="GravurCondensedRegCE" panose="02000506020000020004" pitchFamily="2" charset="0"/>
              </a:rPr>
              <a:t>Recommandations thérapeutiques dans le cadre d’un projet de grossesse, pour son suivi, et la prise en charge mère-enfant en post-partum  </a:t>
            </a:r>
            <a:r>
              <a:rPr lang="fr-FR" sz="1600" dirty="0">
                <a:solidFill>
                  <a:prstClr val="white">
                    <a:lumMod val="50000"/>
                  </a:prstClr>
                </a:solidFill>
                <a:latin typeface="GravurCondensedRegCE" panose="02000506020000020004" pitchFamily="2" charset="0"/>
              </a:rPr>
              <a:t>|</a:t>
            </a:r>
            <a:r>
              <a:rPr lang="fr-FR" sz="1500" b="1" dirty="0">
                <a:solidFill>
                  <a:srgbClr val="4472C4">
                    <a:lumMod val="75000"/>
                  </a:srgbClr>
                </a:solidFill>
                <a:latin typeface="GravurCondensedRegCE" panose="02000506020000020004" pitchFamily="2" charset="0"/>
              </a:rPr>
              <a:t> </a:t>
            </a:r>
          </a:p>
          <a:p>
            <a:pPr algn="just">
              <a:lnSpc>
                <a:spcPts val="1700"/>
              </a:lnSpc>
              <a:defRPr/>
            </a:pPr>
            <a:r>
              <a:rPr lang="fr-FR" sz="1400" dirty="0">
                <a:solidFill>
                  <a:prstClr val="white">
                    <a:lumMod val="50000"/>
                  </a:prstClr>
                </a:solidFill>
                <a:latin typeface="GravurCondensedRegCE" panose="02000506020000020004" pitchFamily="2" charset="0"/>
              </a:rPr>
              <a:t>Sous la direction du Pr Laurent MANDELBROT (CHU Louis-Mourier, Colombes)</a:t>
            </a:r>
          </a:p>
          <a:p>
            <a:pPr algn="just">
              <a:lnSpc>
                <a:spcPts val="1700"/>
              </a:lnSpc>
              <a:defRPr/>
            </a:pPr>
            <a:endParaRPr lang="fr-FR" sz="1500" b="1" dirty="0">
              <a:solidFill>
                <a:srgbClr val="4472C4">
                  <a:lumMod val="75000"/>
                </a:srgbClr>
              </a:solidFill>
              <a:latin typeface="GravurCondensedRegCE" panose="02000506020000020004" pitchFamily="2" charset="0"/>
            </a:endParaRPr>
          </a:p>
          <a:p>
            <a:pPr algn="just">
              <a:lnSpc>
                <a:spcPts val="1700"/>
              </a:lnSpc>
              <a:defRPr/>
            </a:pPr>
            <a:r>
              <a:rPr lang="fr-FR" sz="1500" b="1" dirty="0">
                <a:solidFill>
                  <a:srgbClr val="4472C4">
                    <a:lumMod val="75000"/>
                  </a:srgbClr>
                </a:solidFill>
                <a:latin typeface="GravurCondensedRegCE" panose="02000506020000020004" pitchFamily="2" charset="0"/>
              </a:rPr>
              <a:t>Recommandations thérapeutiques, sur le plan curatif et préventif, pour la prise en charge des complications infectieuses associées à l’infection par le VIH, et des co-infections avec les hépatites virales </a:t>
            </a:r>
            <a:r>
              <a:rPr lang="fr-FR" sz="1600" dirty="0">
                <a:solidFill>
                  <a:prstClr val="white">
                    <a:lumMod val="50000"/>
                  </a:prstClr>
                </a:solidFill>
                <a:latin typeface="GravurCondensedRegCE" panose="02000506020000020004" pitchFamily="2" charset="0"/>
              </a:rPr>
              <a:t>|</a:t>
            </a:r>
            <a:r>
              <a:rPr lang="fr-FR" sz="1500" b="1" dirty="0">
                <a:solidFill>
                  <a:srgbClr val="4472C4">
                    <a:lumMod val="75000"/>
                  </a:srgbClr>
                </a:solidFill>
                <a:latin typeface="GravurCondensedRegCE" panose="02000506020000020004" pitchFamily="2" charset="0"/>
              </a:rPr>
              <a:t> </a:t>
            </a:r>
            <a:r>
              <a:rPr lang="fr-FR" sz="1400" dirty="0">
                <a:solidFill>
                  <a:prstClr val="white">
                    <a:lumMod val="50000"/>
                  </a:prstClr>
                </a:solidFill>
                <a:latin typeface="GravurCondensedRegCE" panose="02000506020000020004" pitchFamily="2" charset="0"/>
              </a:rPr>
              <a:t>Sous la direction du Pr Fanny LANTERNIER (CHU Necker Paris)</a:t>
            </a:r>
          </a:p>
          <a:p>
            <a:pPr algn="just">
              <a:lnSpc>
                <a:spcPts val="1700"/>
              </a:lnSpc>
              <a:defRPr/>
            </a:pPr>
            <a:endParaRPr lang="fr-FR" sz="1500" b="1" dirty="0">
              <a:solidFill>
                <a:srgbClr val="4472C4">
                  <a:lumMod val="75000"/>
                </a:srgbClr>
              </a:solidFill>
              <a:latin typeface="GravurCondensedRegCE" panose="02000506020000020004" pitchFamily="2" charset="0"/>
            </a:endParaRPr>
          </a:p>
          <a:p>
            <a:pPr algn="just">
              <a:lnSpc>
                <a:spcPts val="1700"/>
              </a:lnSpc>
              <a:defRPr/>
            </a:pPr>
            <a:r>
              <a:rPr lang="fr-FR" sz="1500" b="1" dirty="0">
                <a:solidFill>
                  <a:srgbClr val="4472C4">
                    <a:lumMod val="75000"/>
                  </a:srgbClr>
                </a:solidFill>
                <a:latin typeface="GravurCondensedRegCE" panose="02000506020000020004" pitchFamily="2" charset="0"/>
              </a:rPr>
              <a:t>Recommandations thérapeutiques pour les traitements pré- et post-exposition pour la prévention de l’infection VIH </a:t>
            </a:r>
            <a:r>
              <a:rPr lang="fr-FR" sz="1600" dirty="0">
                <a:solidFill>
                  <a:prstClr val="white">
                    <a:lumMod val="50000"/>
                  </a:prstClr>
                </a:solidFill>
                <a:latin typeface="GravurCondensedRegCE" panose="02000506020000020004" pitchFamily="2" charset="0"/>
              </a:rPr>
              <a:t>|</a:t>
            </a:r>
            <a:r>
              <a:rPr lang="fr-FR" sz="1500" b="1" dirty="0">
                <a:solidFill>
                  <a:srgbClr val="4472C4">
                    <a:lumMod val="75000"/>
                  </a:srgbClr>
                </a:solidFill>
                <a:latin typeface="GravurCondensedRegCE" panose="02000506020000020004" pitchFamily="2" charset="0"/>
              </a:rPr>
              <a:t> </a:t>
            </a:r>
            <a:r>
              <a:rPr lang="fr-FR" sz="1400" dirty="0">
                <a:solidFill>
                  <a:prstClr val="white">
                    <a:lumMod val="50000"/>
                  </a:prstClr>
                </a:solidFill>
                <a:latin typeface="GravurCondensedRegCE" panose="02000506020000020004" pitchFamily="2" charset="0"/>
              </a:rPr>
              <a:t>Sous la direction du Dr Cédric ARVIEUX (CHU de Rennes)</a:t>
            </a:r>
          </a:p>
        </p:txBody>
      </p:sp>
      <p:pic>
        <p:nvPicPr>
          <p:cNvPr id="4102" name="Image 1">
            <a:extLst>
              <a:ext uri="{FF2B5EF4-FFF2-40B4-BE49-F238E27FC236}">
                <a16:creationId xmlns:a16="http://schemas.microsoft.com/office/drawing/2014/main" id="{D9754F66-913C-2F04-C4CC-2BF5445394C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0024" y="0"/>
            <a:ext cx="1130300"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ZoneTexte 9">
            <a:extLst>
              <a:ext uri="{FF2B5EF4-FFF2-40B4-BE49-F238E27FC236}">
                <a16:creationId xmlns:a16="http://schemas.microsoft.com/office/drawing/2014/main" id="{A5B859CB-2DAF-2E6B-1FDD-60FB841C9DA1}"/>
              </a:ext>
            </a:extLst>
          </p:cNvPr>
          <p:cNvSpPr txBox="1">
            <a:spLocks noChangeArrowheads="1"/>
          </p:cNvSpPr>
          <p:nvPr/>
        </p:nvSpPr>
        <p:spPr bwMode="auto">
          <a:xfrm>
            <a:off x="2797176" y="401639"/>
            <a:ext cx="71675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pPr>
            <a:r>
              <a:rPr lang="fr-FR" altLang="fr-FR" sz="2000">
                <a:solidFill>
                  <a:srgbClr val="00B0F0"/>
                </a:solidFill>
                <a:latin typeface="GravurCondensedRegCE" pitchFamily="2" charset="0"/>
              </a:rPr>
              <a:t>RECOMMANDATIONS DE PRISE EN CHARGE DE L’INFECTION VIH</a:t>
            </a:r>
          </a:p>
          <a:p>
            <a:pPr algn="ctr" fontAlgn="base">
              <a:spcBef>
                <a:spcPct val="0"/>
              </a:spcBef>
              <a:spcAft>
                <a:spcPct val="0"/>
              </a:spcAft>
            </a:pPr>
            <a:r>
              <a:rPr lang="fr-FR" altLang="fr-FR" sz="2000">
                <a:solidFill>
                  <a:prstClr val="black"/>
                </a:solidFill>
                <a:latin typeface="GravurCondensedRegCE" pitchFamily="2" charset="0"/>
              </a:rPr>
              <a:t>Labels HAS, ANRS Mie, CNS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E83EFB-9414-11B0-C15D-7A52313B3052}"/>
              </a:ext>
            </a:extLst>
          </p:cNvPr>
          <p:cNvSpPr>
            <a:spLocks noGrp="1"/>
          </p:cNvSpPr>
          <p:nvPr>
            <p:ph type="title"/>
          </p:nvPr>
        </p:nvSpPr>
        <p:spPr>
          <a:xfrm>
            <a:off x="530942" y="498295"/>
            <a:ext cx="11188337" cy="1456267"/>
          </a:xfrm>
        </p:spPr>
        <p:txBody>
          <a:bodyPr/>
          <a:lstStyle/>
          <a:p>
            <a:pPr algn="ctr"/>
            <a:r>
              <a:rPr lang="fr-FR" dirty="0">
                <a:latin typeface="Gravur Condensed Bold" panose="00000500000000000000" pitchFamily="50" charset="0"/>
              </a:rPr>
              <a:t>And the winner </a:t>
            </a:r>
            <a:r>
              <a:rPr lang="fr-FR" dirty="0" err="1">
                <a:latin typeface="Gravur Condensed Bold" panose="00000500000000000000" pitchFamily="50" charset="0"/>
              </a:rPr>
              <a:t>is</a:t>
            </a:r>
            <a:r>
              <a:rPr lang="fr-FR" dirty="0">
                <a:latin typeface="Gravur Condensed Bold" panose="00000500000000000000" pitchFamily="50" charset="0"/>
              </a:rPr>
              <a:t>…</a:t>
            </a:r>
            <a:br>
              <a:rPr lang="fr-FR" u="sng" dirty="0">
                <a:latin typeface="Gravur Condensed Bold" panose="00000500000000000000" pitchFamily="50" charset="0"/>
              </a:rPr>
            </a:br>
            <a:endParaRPr lang="fr-FR" dirty="0">
              <a:latin typeface="Gravur Condensed Bold" panose="00000500000000000000" pitchFamily="50" charset="0"/>
            </a:endParaRPr>
          </a:p>
        </p:txBody>
      </p:sp>
      <p:sp>
        <p:nvSpPr>
          <p:cNvPr id="3" name="Espace réservé du contenu 2">
            <a:extLst>
              <a:ext uri="{FF2B5EF4-FFF2-40B4-BE49-F238E27FC236}">
                <a16:creationId xmlns:a16="http://schemas.microsoft.com/office/drawing/2014/main" id="{B3327254-7D8C-79CB-990A-B83A529A1931}"/>
              </a:ext>
            </a:extLst>
          </p:cNvPr>
          <p:cNvSpPr>
            <a:spLocks noGrp="1"/>
          </p:cNvSpPr>
          <p:nvPr>
            <p:ph idx="1"/>
          </p:nvPr>
        </p:nvSpPr>
        <p:spPr>
          <a:xfrm>
            <a:off x="1492625" y="2195856"/>
            <a:ext cx="10131425" cy="3649133"/>
          </a:xfrm>
        </p:spPr>
        <p:txBody>
          <a:bodyPr>
            <a:normAutofit/>
          </a:bodyPr>
          <a:lstStyle/>
          <a:p>
            <a:r>
              <a:rPr lang="fr-FR" sz="2800" dirty="0"/>
              <a:t>Emtricitabine/ténofovir + Doravirine</a:t>
            </a:r>
          </a:p>
          <a:p>
            <a:pPr lvl="1"/>
            <a:r>
              <a:rPr lang="fr-FR" sz="2600" dirty="0"/>
              <a:t>[Emtricitabine/ténofovir + </a:t>
            </a:r>
            <a:r>
              <a:rPr lang="fr-FR" sz="2600" dirty="0" err="1"/>
              <a:t>Pifeltro</a:t>
            </a:r>
            <a:r>
              <a:rPr lang="fr-FR" sz="2600" dirty="0"/>
              <a:t>®] ou Delstrigo®</a:t>
            </a:r>
          </a:p>
          <a:p>
            <a:pPr lvl="1"/>
            <a:endParaRPr lang="fr-FR" sz="2600" dirty="0"/>
          </a:p>
          <a:p>
            <a:pPr marL="0" indent="0">
              <a:buNone/>
            </a:pPr>
            <a:r>
              <a:rPr lang="fr-FR" sz="2000" dirty="0"/>
              <a:t>Alternatives plus couteuses : avec anti-intégrase</a:t>
            </a:r>
          </a:p>
          <a:p>
            <a:r>
              <a:rPr lang="fr-FR" sz="2000" dirty="0"/>
              <a:t>[TDF/FTC + Dolutégravir]</a:t>
            </a:r>
          </a:p>
          <a:p>
            <a:r>
              <a:rPr lang="fr-FR" sz="2000" dirty="0"/>
              <a:t>[TDF/FTC + Raltégravir]</a:t>
            </a:r>
          </a:p>
          <a:p>
            <a:r>
              <a:rPr lang="fr-FR" sz="2000" dirty="0"/>
              <a:t>TAF/FTC/Bictégravir (Biktarvy®), </a:t>
            </a:r>
            <a:r>
              <a:rPr lang="fr-FR" sz="2000" u="sng" dirty="0"/>
              <a:t>le plus couteux</a:t>
            </a:r>
          </a:p>
          <a:p>
            <a:endParaRPr lang="fr-FR" sz="2800" dirty="0"/>
          </a:p>
        </p:txBody>
      </p:sp>
      <p:pic>
        <p:nvPicPr>
          <p:cNvPr id="20482" name="Picture 2" descr="Oscar Awards Logo PNG vector in SVG, PDF, AI, CDR format">
            <a:extLst>
              <a:ext uri="{FF2B5EF4-FFF2-40B4-BE49-F238E27FC236}">
                <a16:creationId xmlns:a16="http://schemas.microsoft.com/office/drawing/2014/main" id="{9715EE7C-864F-D308-3F13-EDFC91EC750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4615" b="95692" l="9931" r="89954">
                        <a14:foregroundMark x1="46074" y1="10154" x2="50000" y2="4923"/>
                        <a14:foregroundMark x1="50000" y1="4923" x2="52887" y2="10000"/>
                        <a14:foregroundMark x1="36143" y1="90769" x2="56928" y2="95692"/>
                        <a14:foregroundMark x1="56928" y1="95692" x2="61778" y2="92769"/>
                        <a14:foregroundMark x1="61778" y1="92769" x2="63164" y2="90462"/>
                        <a14:foregroundMark x1="44226" y1="95692" x2="53580" y2="95692"/>
                      </a14:backgroundRemoval>
                    </a14:imgEffect>
                  </a14:imgLayer>
                </a14:imgProps>
              </a:ext>
              <a:ext uri="{28A0092B-C50C-407E-A947-70E740481C1C}">
                <a14:useLocalDpi xmlns:a14="http://schemas.microsoft.com/office/drawing/2010/main" val="0"/>
              </a:ext>
            </a:extLst>
          </a:blip>
          <a:srcRect/>
          <a:stretch>
            <a:fillRect/>
          </a:stretch>
        </p:blipFill>
        <p:spPr bwMode="auto">
          <a:xfrm>
            <a:off x="2804431" y="257001"/>
            <a:ext cx="1773779" cy="1331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7818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1B8F26-D9F2-F2FC-02C2-01D5C9DB4F59}"/>
              </a:ext>
            </a:extLst>
          </p:cNvPr>
          <p:cNvSpPr>
            <a:spLocks noGrp="1"/>
          </p:cNvSpPr>
          <p:nvPr>
            <p:ph type="title"/>
          </p:nvPr>
        </p:nvSpPr>
        <p:spPr>
          <a:xfrm>
            <a:off x="432518" y="-7210"/>
            <a:ext cx="11326963" cy="1741881"/>
          </a:xfrm>
        </p:spPr>
        <p:txBody>
          <a:bodyPr>
            <a:normAutofit/>
          </a:bodyPr>
          <a:lstStyle/>
          <a:p>
            <a:pPr algn="ctr"/>
            <a:r>
              <a:rPr lang="fr-FR" dirty="0">
                <a:latin typeface="Gravur Condensed Bold" panose="00000500000000000000" pitchFamily="50" charset="0"/>
              </a:rPr>
              <a:t>Simplifier le suivi !</a:t>
            </a:r>
            <a:br>
              <a:rPr lang="fr-FR" dirty="0">
                <a:latin typeface="Gravur Condensed Bold" panose="00000500000000000000" pitchFamily="50" charset="0"/>
              </a:rPr>
            </a:br>
            <a:r>
              <a:rPr lang="fr-FR" sz="2400" dirty="0">
                <a:latin typeface="Gravur Condensed Bold" panose="00000500000000000000" pitchFamily="50" charset="0"/>
              </a:rPr>
              <a:t>EN cas d’exposition sexuelle</a:t>
            </a:r>
            <a:endParaRPr lang="fr-FR" dirty="0">
              <a:latin typeface="Gravur Condensed Bold" panose="00000500000000000000" pitchFamily="50" charset="0"/>
            </a:endParaRPr>
          </a:p>
        </p:txBody>
      </p:sp>
      <p:pic>
        <p:nvPicPr>
          <p:cNvPr id="4" name="Espace réservé du contenu 3">
            <a:extLst>
              <a:ext uri="{FF2B5EF4-FFF2-40B4-BE49-F238E27FC236}">
                <a16:creationId xmlns:a16="http://schemas.microsoft.com/office/drawing/2014/main" id="{026CFED5-E3BE-09D2-AA81-DD44FAFF2DBC}"/>
              </a:ext>
            </a:extLst>
          </p:cNvPr>
          <p:cNvPicPr>
            <a:picLocks noChangeAspect="1"/>
          </p:cNvPicPr>
          <p:nvPr/>
        </p:nvPicPr>
        <p:blipFill>
          <a:blip r:embed="rId2"/>
          <a:stretch>
            <a:fillRect/>
          </a:stretch>
        </p:blipFill>
        <p:spPr>
          <a:xfrm>
            <a:off x="432518" y="1734671"/>
            <a:ext cx="11326963" cy="3029962"/>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6" name="ZoneTexte 5">
            <a:extLst>
              <a:ext uri="{FF2B5EF4-FFF2-40B4-BE49-F238E27FC236}">
                <a16:creationId xmlns:a16="http://schemas.microsoft.com/office/drawing/2014/main" id="{51B02267-A544-FEFE-C444-9B162FE1976A}"/>
              </a:ext>
            </a:extLst>
          </p:cNvPr>
          <p:cNvSpPr txBox="1"/>
          <p:nvPr/>
        </p:nvSpPr>
        <p:spPr>
          <a:xfrm>
            <a:off x="870626" y="4910609"/>
            <a:ext cx="10450746" cy="369332"/>
          </a:xfrm>
          <a:prstGeom prst="rect">
            <a:avLst/>
          </a:prstGeom>
          <a:noFill/>
        </p:spPr>
        <p:txBody>
          <a:bodyPr wrap="none" rtlCol="0">
            <a:spAutoFit/>
          </a:bodyPr>
          <a:lstStyle/>
          <a:p>
            <a:r>
              <a:rPr lang="fr-FR" dirty="0"/>
              <a:t>Bilan Initial : sérologie VIH, Syphilis, ± hépatites; Recherche </a:t>
            </a:r>
            <a:r>
              <a:rPr lang="fr-FR" dirty="0" err="1"/>
              <a:t>gono</a:t>
            </a:r>
            <a:r>
              <a:rPr lang="fr-FR" dirty="0"/>
              <a:t> et chlamydiae par PCR; créatininémie et ASAT</a:t>
            </a:r>
          </a:p>
        </p:txBody>
      </p:sp>
    </p:spTree>
    <p:extLst>
      <p:ext uri="{BB962C8B-B14F-4D97-AF65-F5344CB8AC3E}">
        <p14:creationId xmlns:p14="http://schemas.microsoft.com/office/powerpoint/2010/main" val="851410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1B8F26-D9F2-F2FC-02C2-01D5C9DB4F59}"/>
              </a:ext>
            </a:extLst>
          </p:cNvPr>
          <p:cNvSpPr>
            <a:spLocks noGrp="1"/>
          </p:cNvSpPr>
          <p:nvPr>
            <p:ph type="title"/>
          </p:nvPr>
        </p:nvSpPr>
        <p:spPr>
          <a:xfrm>
            <a:off x="1073036" y="203256"/>
            <a:ext cx="10203790" cy="1176256"/>
          </a:xfrm>
          <a:effectLst/>
        </p:spPr>
        <p:txBody>
          <a:bodyPr vert="horz" lIns="91440" tIns="45720" rIns="91440" bIns="45720" rtlCol="0" anchor="ctr">
            <a:normAutofit/>
          </a:bodyPr>
          <a:lstStyle/>
          <a:p>
            <a:pPr algn="ctr"/>
            <a:r>
              <a:rPr lang="en-US" dirty="0">
                <a:latin typeface="Gravur Condensed Bold" panose="00000500000000000000" pitchFamily="50" charset="0"/>
              </a:rPr>
              <a:t>Simplifier le </a:t>
            </a:r>
            <a:r>
              <a:rPr lang="en-US" dirty="0" err="1">
                <a:latin typeface="Gravur Condensed Bold" panose="00000500000000000000" pitchFamily="50" charset="0"/>
              </a:rPr>
              <a:t>suivi</a:t>
            </a:r>
            <a:r>
              <a:rPr lang="en-US" dirty="0">
                <a:latin typeface="Gravur Condensed Bold" panose="00000500000000000000" pitchFamily="50" charset="0"/>
              </a:rPr>
              <a:t> !</a:t>
            </a:r>
            <a:br>
              <a:rPr lang="en-US" dirty="0">
                <a:latin typeface="Gravur Condensed Bold" panose="00000500000000000000" pitchFamily="50" charset="0"/>
              </a:rPr>
            </a:br>
            <a:r>
              <a:rPr lang="en-US" sz="2400" dirty="0">
                <a:latin typeface="Gravur Condensed Bold" panose="00000500000000000000" pitchFamily="50" charset="0"/>
              </a:rPr>
              <a:t>EN </a:t>
            </a:r>
            <a:r>
              <a:rPr lang="en-US" sz="2400" dirty="0" err="1">
                <a:latin typeface="Gravur Condensed Bold" panose="00000500000000000000" pitchFamily="50" charset="0"/>
              </a:rPr>
              <a:t>cas</a:t>
            </a:r>
            <a:r>
              <a:rPr lang="en-US" sz="2400" dirty="0">
                <a:latin typeface="Gravur Condensed Bold" panose="00000500000000000000" pitchFamily="50" charset="0"/>
              </a:rPr>
              <a:t> </a:t>
            </a:r>
            <a:r>
              <a:rPr lang="en-US" sz="2400" dirty="0" err="1">
                <a:latin typeface="Gravur Condensed Bold" panose="00000500000000000000" pitchFamily="50" charset="0"/>
              </a:rPr>
              <a:t>d’exposition</a:t>
            </a:r>
            <a:r>
              <a:rPr lang="en-US" sz="2400" dirty="0">
                <a:latin typeface="Gravur Condensed Bold" panose="00000500000000000000" pitchFamily="50" charset="0"/>
              </a:rPr>
              <a:t> sanguine</a:t>
            </a:r>
          </a:p>
        </p:txBody>
      </p:sp>
      <p:pic>
        <p:nvPicPr>
          <p:cNvPr id="5" name="Image 4">
            <a:extLst>
              <a:ext uri="{FF2B5EF4-FFF2-40B4-BE49-F238E27FC236}">
                <a16:creationId xmlns:a16="http://schemas.microsoft.com/office/drawing/2014/main" id="{991C0C86-A000-9906-CA3E-9BFC977FA161}"/>
              </a:ext>
            </a:extLst>
          </p:cNvPr>
          <p:cNvPicPr>
            <a:picLocks noChangeAspect="1"/>
          </p:cNvPicPr>
          <p:nvPr/>
        </p:nvPicPr>
        <p:blipFill>
          <a:blip r:embed="rId2"/>
          <a:stretch>
            <a:fillRect/>
          </a:stretch>
        </p:blipFill>
        <p:spPr>
          <a:xfrm>
            <a:off x="1273005" y="1681316"/>
            <a:ext cx="9803852" cy="4191145"/>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626223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5F65CD9-825D-44BD-8681-D42D260D4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2F64C47-BE0B-4DA4-A62F-C6922DD208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
            <a:ext cx="4125976" cy="6858002"/>
          </a:xfrm>
          <a:custGeom>
            <a:avLst/>
            <a:gdLst>
              <a:gd name="connsiteX0" fmla="*/ 4125976 w 4125976"/>
              <a:gd name="connsiteY0" fmla="*/ 0 h 6858002"/>
              <a:gd name="connsiteX1" fmla="*/ 1300393 w 4125976"/>
              <a:gd name="connsiteY1" fmla="*/ 0 h 6858002"/>
              <a:gd name="connsiteX2" fmla="*/ 1300393 w 4125976"/>
              <a:gd name="connsiteY2" fmla="*/ 2 h 6858002"/>
              <a:gd name="connsiteX3" fmla="*/ 1155520 w 4125976"/>
              <a:gd name="connsiteY3" fmla="*/ 2 h 6858002"/>
              <a:gd name="connsiteX4" fmla="*/ 1074856 w 4125976"/>
              <a:gd name="connsiteY4" fmla="*/ 88573 h 6858002"/>
              <a:gd name="connsiteX5" fmla="*/ 0 w 4125976"/>
              <a:gd name="connsiteY5" fmla="*/ 3396600 h 6858002"/>
              <a:gd name="connsiteX6" fmla="*/ 1222540 w 4125976"/>
              <a:gd name="connsiteY6" fmla="*/ 6858002 h 6858002"/>
              <a:gd name="connsiteX7" fmla="*/ 4125598 w 4125976"/>
              <a:gd name="connsiteY7" fmla="*/ 6858002 h 6858002"/>
              <a:gd name="connsiteX8" fmla="*/ 4125976 w 4125976"/>
              <a:gd name="connsiteY8" fmla="*/ 685760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5976" h="6858002">
                <a:moveTo>
                  <a:pt x="4125976" y="0"/>
                </a:moveTo>
                <a:lnTo>
                  <a:pt x="1300393" y="0"/>
                </a:lnTo>
                <a:lnTo>
                  <a:pt x="1300393" y="2"/>
                </a:lnTo>
                <a:lnTo>
                  <a:pt x="1155520" y="2"/>
                </a:lnTo>
                <a:lnTo>
                  <a:pt x="1074856" y="88573"/>
                </a:lnTo>
                <a:cubicBezTo>
                  <a:pt x="422987" y="841260"/>
                  <a:pt x="0" y="2042663"/>
                  <a:pt x="0" y="3396600"/>
                </a:cubicBezTo>
                <a:cubicBezTo>
                  <a:pt x="0" y="4846647"/>
                  <a:pt x="488259" y="6121285"/>
                  <a:pt x="1222540" y="6858002"/>
                </a:cubicBezTo>
                <a:cubicBezTo>
                  <a:pt x="4125598" y="6858002"/>
                  <a:pt x="4125598" y="6858002"/>
                  <a:pt x="4125598" y="6858002"/>
                </a:cubicBezTo>
                <a:lnTo>
                  <a:pt x="4125976" y="6857600"/>
                </a:lnTo>
                <a:close/>
              </a:path>
            </a:pathLst>
          </a:custGeom>
          <a:blipFill dpi="0" rotWithShape="1">
            <a:blip r:embed="rId2"/>
            <a:srcRect/>
            <a:tile tx="0" ty="0" sx="100000" sy="100000" flip="none" algn="tl"/>
          </a:blip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re 1">
            <a:extLst>
              <a:ext uri="{FF2B5EF4-FFF2-40B4-BE49-F238E27FC236}">
                <a16:creationId xmlns:a16="http://schemas.microsoft.com/office/drawing/2014/main" id="{3D3A3D98-1DB1-3C6F-3BF7-C275353DCE8F}"/>
              </a:ext>
            </a:extLst>
          </p:cNvPr>
          <p:cNvSpPr>
            <a:spLocks noGrp="1"/>
          </p:cNvSpPr>
          <p:nvPr>
            <p:ph type="title"/>
          </p:nvPr>
        </p:nvSpPr>
        <p:spPr>
          <a:xfrm>
            <a:off x="581090" y="1951702"/>
            <a:ext cx="2590799" cy="2954593"/>
          </a:xfrm>
        </p:spPr>
        <p:txBody>
          <a:bodyPr>
            <a:normAutofit/>
          </a:bodyPr>
          <a:lstStyle/>
          <a:p>
            <a:r>
              <a:rPr lang="fr-FR" dirty="0">
                <a:solidFill>
                  <a:srgbClr val="FFFFFF"/>
                </a:solidFill>
                <a:latin typeface="Gravur Condensed Bold" panose="00000500000000000000" pitchFamily="50" charset="0"/>
              </a:rPr>
              <a:t>évolutions proposées pour faciliter le TPE</a:t>
            </a:r>
          </a:p>
        </p:txBody>
      </p:sp>
      <p:graphicFrame>
        <p:nvGraphicFramePr>
          <p:cNvPr id="7" name="Espace réservé du contenu 2">
            <a:extLst>
              <a:ext uri="{FF2B5EF4-FFF2-40B4-BE49-F238E27FC236}">
                <a16:creationId xmlns:a16="http://schemas.microsoft.com/office/drawing/2014/main" id="{8CA5D3E6-5ACB-DFB5-82A9-17D3F2F965A9}"/>
              </a:ext>
            </a:extLst>
          </p:cNvPr>
          <p:cNvGraphicFramePr>
            <a:graphicFrameLocks noGrp="1"/>
          </p:cNvGraphicFramePr>
          <p:nvPr>
            <p:ph idx="1"/>
            <p:extLst>
              <p:ext uri="{D42A27DB-BD31-4B8C-83A1-F6EECF244321}">
                <p14:modId xmlns:p14="http://schemas.microsoft.com/office/powerpoint/2010/main" val="955367348"/>
              </p:ext>
            </p:extLst>
          </p:nvPr>
        </p:nvGraphicFramePr>
        <p:xfrm>
          <a:off x="4808601" y="901700"/>
          <a:ext cx="6545199" cy="48201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635751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1FFD10-A8FA-71E0-ECCF-3ACD5A2AF15E}"/>
              </a:ext>
            </a:extLst>
          </p:cNvPr>
          <p:cNvSpPr>
            <a:spLocks noGrp="1"/>
          </p:cNvSpPr>
          <p:nvPr>
            <p:ph type="title"/>
          </p:nvPr>
        </p:nvSpPr>
        <p:spPr>
          <a:xfrm>
            <a:off x="685801" y="643466"/>
            <a:ext cx="3351530" cy="4995333"/>
          </a:xfrm>
        </p:spPr>
        <p:txBody>
          <a:bodyPr>
            <a:normAutofit/>
          </a:bodyPr>
          <a:lstStyle/>
          <a:p>
            <a:r>
              <a:rPr lang="fr-FR" dirty="0">
                <a:solidFill>
                  <a:srgbClr val="FFFFFF"/>
                </a:solidFill>
                <a:latin typeface="Gravur Condensed Bold" panose="00000500000000000000" pitchFamily="50" charset="0"/>
              </a:rPr>
              <a:t>EN conclusion pour le TPE</a:t>
            </a:r>
          </a:p>
        </p:txBody>
      </p:sp>
      <p:graphicFrame>
        <p:nvGraphicFramePr>
          <p:cNvPr id="7" name="Espace réservé du contenu 2">
            <a:extLst>
              <a:ext uri="{FF2B5EF4-FFF2-40B4-BE49-F238E27FC236}">
                <a16:creationId xmlns:a16="http://schemas.microsoft.com/office/drawing/2014/main" id="{596557BC-4FAD-7370-B3A0-224AB65D6E64}"/>
              </a:ext>
            </a:extLst>
          </p:cNvPr>
          <p:cNvGraphicFramePr>
            <a:graphicFrameLocks noGrp="1"/>
          </p:cNvGraphicFramePr>
          <p:nvPr>
            <p:ph idx="1"/>
            <p:extLst>
              <p:ext uri="{D42A27DB-BD31-4B8C-83A1-F6EECF244321}">
                <p14:modId xmlns:p14="http://schemas.microsoft.com/office/powerpoint/2010/main" val="2065011364"/>
              </p:ext>
            </p:extLst>
          </p:nvPr>
        </p:nvGraphicFramePr>
        <p:xfrm>
          <a:off x="5467509" y="804671"/>
          <a:ext cx="5886291" cy="49172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58247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659D05F6-9EFD-69C0-0CDD-72FA355B8AA7}"/>
              </a:ext>
            </a:extLst>
          </p:cNvPr>
          <p:cNvPicPr>
            <a:picLocks noChangeAspect="1"/>
          </p:cNvPicPr>
          <p:nvPr/>
        </p:nvPicPr>
        <p:blipFill>
          <a:blip r:embed="rId2"/>
          <a:stretch>
            <a:fillRect/>
          </a:stretch>
        </p:blipFill>
        <p:spPr>
          <a:xfrm>
            <a:off x="2501340" y="1376362"/>
            <a:ext cx="2900363" cy="410527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3" name="ZoneTexte 12">
            <a:extLst>
              <a:ext uri="{FF2B5EF4-FFF2-40B4-BE49-F238E27FC236}">
                <a16:creationId xmlns:a16="http://schemas.microsoft.com/office/drawing/2014/main" id="{2C3F9249-4C41-0C22-B420-62CF057322F2}"/>
              </a:ext>
            </a:extLst>
          </p:cNvPr>
          <p:cNvSpPr txBox="1"/>
          <p:nvPr/>
        </p:nvSpPr>
        <p:spPr>
          <a:xfrm>
            <a:off x="5826499" y="2305050"/>
            <a:ext cx="3406775" cy="2247900"/>
          </a:xfrm>
          <a:prstGeom prst="rect">
            <a:avLst/>
          </a:prstGeom>
          <a:noFill/>
        </p:spPr>
        <p:txBody>
          <a:bodyPr>
            <a:spAutoFit/>
          </a:bodyPr>
          <a:lstStyle/>
          <a:p>
            <a:pPr algn="just">
              <a:lnSpc>
                <a:spcPts val="2800"/>
              </a:lnSpc>
              <a:defRPr/>
            </a:pPr>
            <a:r>
              <a:rPr lang="fr-FR" sz="2400" dirty="0">
                <a:solidFill>
                  <a:prstClr val="black">
                    <a:lumMod val="50000"/>
                    <a:lumOff val="50000"/>
                  </a:prstClr>
                </a:solidFill>
                <a:latin typeface="GravurCondensedRegCE" panose="02000506020000020004" pitchFamily="2" charset="0"/>
                <a:hlinkClick r:id="rId3"/>
              </a:rPr>
              <a:t>www.cns.sante.fr</a:t>
            </a:r>
            <a:endParaRPr lang="fr-FR" sz="2400" dirty="0">
              <a:solidFill>
                <a:prstClr val="black">
                  <a:lumMod val="50000"/>
                  <a:lumOff val="50000"/>
                </a:prstClr>
              </a:solidFill>
              <a:latin typeface="GravurCondensedRegCE" panose="02000506020000020004" pitchFamily="2" charset="0"/>
            </a:endParaRPr>
          </a:p>
          <a:p>
            <a:pPr algn="just">
              <a:lnSpc>
                <a:spcPts val="2800"/>
              </a:lnSpc>
              <a:defRPr/>
            </a:pPr>
            <a:endParaRPr lang="fr-FR" sz="2400" dirty="0">
              <a:solidFill>
                <a:prstClr val="black">
                  <a:lumMod val="50000"/>
                  <a:lumOff val="50000"/>
                </a:prstClr>
              </a:solidFill>
              <a:latin typeface="GravurCondensedRegCE" panose="02000506020000020004" pitchFamily="2" charset="0"/>
            </a:endParaRPr>
          </a:p>
          <a:p>
            <a:pPr algn="just">
              <a:lnSpc>
                <a:spcPts val="2800"/>
              </a:lnSpc>
              <a:defRPr/>
            </a:pPr>
            <a:r>
              <a:rPr lang="fr-FR" sz="2400" dirty="0">
                <a:solidFill>
                  <a:prstClr val="black">
                    <a:lumMod val="50000"/>
                    <a:lumOff val="50000"/>
                  </a:prstClr>
                </a:solidFill>
                <a:latin typeface="GravurCondensedRegCE" panose="02000506020000020004" pitchFamily="2" charset="0"/>
                <a:hlinkClick r:id="rId4"/>
              </a:rPr>
              <a:t>www.anrs.fr</a:t>
            </a:r>
            <a:endParaRPr lang="fr-FR" sz="2400" dirty="0">
              <a:solidFill>
                <a:prstClr val="black">
                  <a:lumMod val="50000"/>
                  <a:lumOff val="50000"/>
                </a:prstClr>
              </a:solidFill>
              <a:latin typeface="GravurCondensedRegCE" panose="02000506020000020004" pitchFamily="2" charset="0"/>
            </a:endParaRPr>
          </a:p>
          <a:p>
            <a:pPr algn="just">
              <a:lnSpc>
                <a:spcPts val="2800"/>
              </a:lnSpc>
              <a:defRPr/>
            </a:pPr>
            <a:endParaRPr lang="fr-FR" sz="2400" dirty="0">
              <a:solidFill>
                <a:prstClr val="black">
                  <a:lumMod val="50000"/>
                  <a:lumOff val="50000"/>
                </a:prstClr>
              </a:solidFill>
              <a:latin typeface="GravurCondensedRegCE" panose="02000506020000020004" pitchFamily="2" charset="0"/>
            </a:endParaRPr>
          </a:p>
          <a:p>
            <a:pPr algn="just">
              <a:lnSpc>
                <a:spcPts val="2800"/>
              </a:lnSpc>
              <a:defRPr/>
            </a:pPr>
            <a:r>
              <a:rPr lang="fr-FR" sz="2400" dirty="0">
                <a:solidFill>
                  <a:prstClr val="black">
                    <a:lumMod val="50000"/>
                    <a:lumOff val="50000"/>
                  </a:prstClr>
                </a:solidFill>
                <a:latin typeface="GravurCondensedRegCE" panose="02000506020000020004" pitchFamily="2" charset="0"/>
                <a:hlinkClick r:id="rId5"/>
              </a:rPr>
              <a:t>www.has-sante.fr</a:t>
            </a:r>
            <a:endParaRPr lang="fr-FR" sz="2400" dirty="0">
              <a:solidFill>
                <a:prstClr val="black">
                  <a:lumMod val="50000"/>
                  <a:lumOff val="50000"/>
                </a:prstClr>
              </a:solidFill>
              <a:latin typeface="GravurCondensedRegCE" panose="02000506020000020004" pitchFamily="2" charset="0"/>
            </a:endParaRPr>
          </a:p>
          <a:p>
            <a:pPr algn="just">
              <a:lnSpc>
                <a:spcPts val="2800"/>
              </a:lnSpc>
              <a:defRPr/>
            </a:pPr>
            <a:endParaRPr lang="fr-FR" sz="2400" dirty="0">
              <a:solidFill>
                <a:prstClr val="black">
                  <a:lumMod val="50000"/>
                  <a:lumOff val="50000"/>
                </a:prstClr>
              </a:solidFill>
              <a:latin typeface="GravurCondensedRegCE" panose="02000506020000020004" pitchFamily="2" charset="0"/>
            </a:endParaRPr>
          </a:p>
        </p:txBody>
      </p:sp>
      <p:pic>
        <p:nvPicPr>
          <p:cNvPr id="7174" name="Image 6">
            <a:extLst>
              <a:ext uri="{FF2B5EF4-FFF2-40B4-BE49-F238E27FC236}">
                <a16:creationId xmlns:a16="http://schemas.microsoft.com/office/drawing/2014/main" id="{5A246D93-7049-BB39-E0CB-625385DE299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28010" y="84137"/>
            <a:ext cx="1130300"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 1">
            <a:extLst>
              <a:ext uri="{FF2B5EF4-FFF2-40B4-BE49-F238E27FC236}">
                <a16:creationId xmlns:a16="http://schemas.microsoft.com/office/drawing/2014/main" id="{8E724244-00D2-A3F1-744F-1E8147EB3F36}"/>
              </a:ext>
            </a:extLst>
          </p:cNvPr>
          <p:cNvPicPr>
            <a:picLocks noChangeAspect="1"/>
          </p:cNvPicPr>
          <p:nvPr/>
        </p:nvPicPr>
        <p:blipFill>
          <a:blip r:embed="rId7"/>
          <a:stretch>
            <a:fillRect/>
          </a:stretch>
        </p:blipFill>
        <p:spPr>
          <a:xfrm>
            <a:off x="9825556" y="452904"/>
            <a:ext cx="1538838" cy="1500842"/>
          </a:xfrm>
          <a:prstGeom prst="rect">
            <a:avLst/>
          </a:prstGeom>
        </p:spPr>
      </p:pic>
      <p:sp>
        <p:nvSpPr>
          <p:cNvPr id="4" name="ZoneTexte 3">
            <a:extLst>
              <a:ext uri="{FF2B5EF4-FFF2-40B4-BE49-F238E27FC236}">
                <a16:creationId xmlns:a16="http://schemas.microsoft.com/office/drawing/2014/main" id="{526BCEAE-9E14-32FA-3A51-4F3582CD64DC}"/>
              </a:ext>
            </a:extLst>
          </p:cNvPr>
          <p:cNvSpPr txBox="1"/>
          <p:nvPr/>
        </p:nvSpPr>
        <p:spPr>
          <a:xfrm>
            <a:off x="9976410" y="1953746"/>
            <a:ext cx="1237130" cy="369332"/>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fr-FR" dirty="0"/>
              <a:t>PrEP</a:t>
            </a:r>
          </a:p>
        </p:txBody>
      </p:sp>
      <p:pic>
        <p:nvPicPr>
          <p:cNvPr id="5" name="Image 4">
            <a:extLst>
              <a:ext uri="{FF2B5EF4-FFF2-40B4-BE49-F238E27FC236}">
                <a16:creationId xmlns:a16="http://schemas.microsoft.com/office/drawing/2014/main" id="{E1B4C6FB-FB5E-213C-901A-C69DEF7413AD}"/>
              </a:ext>
            </a:extLst>
          </p:cNvPr>
          <p:cNvPicPr>
            <a:picLocks noChangeAspect="1"/>
          </p:cNvPicPr>
          <p:nvPr/>
        </p:nvPicPr>
        <p:blipFill>
          <a:blip r:embed="rId8"/>
          <a:stretch>
            <a:fillRect/>
          </a:stretch>
        </p:blipFill>
        <p:spPr>
          <a:xfrm>
            <a:off x="9860460" y="4444902"/>
            <a:ext cx="1538838" cy="1500842"/>
          </a:xfrm>
          <a:prstGeom prst="rect">
            <a:avLst/>
          </a:prstGeom>
        </p:spPr>
      </p:pic>
      <p:sp>
        <p:nvSpPr>
          <p:cNvPr id="6" name="ZoneTexte 5">
            <a:extLst>
              <a:ext uri="{FF2B5EF4-FFF2-40B4-BE49-F238E27FC236}">
                <a16:creationId xmlns:a16="http://schemas.microsoft.com/office/drawing/2014/main" id="{8F8C294C-C147-940D-1E02-203CE5003194}"/>
              </a:ext>
            </a:extLst>
          </p:cNvPr>
          <p:cNvSpPr txBox="1"/>
          <p:nvPr/>
        </p:nvSpPr>
        <p:spPr>
          <a:xfrm>
            <a:off x="9976410" y="4051487"/>
            <a:ext cx="1237130" cy="369332"/>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fr-FR" dirty="0"/>
              <a:t>TPE</a:t>
            </a:r>
          </a:p>
        </p:txBody>
      </p:sp>
      <p:sp>
        <p:nvSpPr>
          <p:cNvPr id="10" name="ZoneTexte 9">
            <a:extLst>
              <a:ext uri="{FF2B5EF4-FFF2-40B4-BE49-F238E27FC236}">
                <a16:creationId xmlns:a16="http://schemas.microsoft.com/office/drawing/2014/main" id="{D6DD872D-25EB-F8E0-1F9B-8AB349EDCDCE}"/>
              </a:ext>
            </a:extLst>
          </p:cNvPr>
          <p:cNvSpPr txBox="1"/>
          <p:nvPr/>
        </p:nvSpPr>
        <p:spPr>
          <a:xfrm>
            <a:off x="6762894" y="6273801"/>
            <a:ext cx="5300662" cy="460375"/>
          </a:xfrm>
          <a:prstGeom prst="rect">
            <a:avLst/>
          </a:prstGeom>
          <a:noFill/>
        </p:spPr>
        <p:txBody>
          <a:bodyPr>
            <a:spAutoFit/>
          </a:bodyPr>
          <a:lstStyle/>
          <a:p>
            <a:pPr algn="r">
              <a:defRPr/>
            </a:pPr>
            <a:r>
              <a:rPr lang="fr-FR" sz="1200" dirty="0">
                <a:solidFill>
                  <a:prstClr val="black">
                    <a:lumMod val="50000"/>
                    <a:lumOff val="50000"/>
                  </a:prstClr>
                </a:solidFill>
                <a:latin typeface="GravurCondensedRegCE" panose="02000506020000020004" pitchFamily="2" charset="0"/>
              </a:rPr>
              <a:t>Rapport d’experts sur l’actualisation des recommandations françaises </a:t>
            </a:r>
          </a:p>
          <a:p>
            <a:pPr algn="r">
              <a:defRPr/>
            </a:pPr>
            <a:r>
              <a:rPr lang="fr-FR" sz="1200" dirty="0">
                <a:solidFill>
                  <a:prstClr val="black">
                    <a:lumMod val="50000"/>
                    <a:lumOff val="50000"/>
                  </a:prstClr>
                </a:solidFill>
                <a:latin typeface="GravurCondensedRegCE" panose="02000506020000020004" pitchFamily="2" charset="0"/>
              </a:rPr>
              <a:t>de prise en charge du VIH, des hépatites virales, et des IST - 2023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ZoneTexte 7">
            <a:extLst>
              <a:ext uri="{FF2B5EF4-FFF2-40B4-BE49-F238E27FC236}">
                <a16:creationId xmlns:a16="http://schemas.microsoft.com/office/drawing/2014/main" id="{46435FFC-8F13-7025-55DB-81E23DB8FBEE}"/>
              </a:ext>
            </a:extLst>
          </p:cNvPr>
          <p:cNvSpPr txBox="1">
            <a:spLocks noChangeArrowheads="1"/>
          </p:cNvSpPr>
          <p:nvPr/>
        </p:nvSpPr>
        <p:spPr bwMode="auto">
          <a:xfrm>
            <a:off x="2797176" y="401639"/>
            <a:ext cx="71675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pPr>
            <a:r>
              <a:rPr lang="fr-FR" altLang="fr-FR" sz="2000" dirty="0">
                <a:solidFill>
                  <a:srgbClr val="00B0F0"/>
                </a:solidFill>
                <a:latin typeface="GravurCondensedRegCE" pitchFamily="2" charset="0"/>
              </a:rPr>
              <a:t>RECOMMANDATIONS DE PRISE EN CHARGE DE L’INFECTION VIH</a:t>
            </a:r>
          </a:p>
          <a:p>
            <a:pPr algn="ctr" fontAlgn="base">
              <a:spcBef>
                <a:spcPct val="0"/>
              </a:spcBef>
              <a:spcAft>
                <a:spcPct val="0"/>
              </a:spcAft>
            </a:pPr>
            <a:r>
              <a:rPr lang="fr-FR" altLang="fr-FR" sz="2000" dirty="0">
                <a:solidFill>
                  <a:prstClr val="black"/>
                </a:solidFill>
                <a:latin typeface="GravurCondensedRegCE" pitchFamily="2" charset="0"/>
              </a:rPr>
              <a:t>Labels HAS, ANRS Mie, CNS</a:t>
            </a:r>
          </a:p>
        </p:txBody>
      </p:sp>
      <p:sp>
        <p:nvSpPr>
          <p:cNvPr id="5124" name="ZoneTexte 8">
            <a:extLst>
              <a:ext uri="{FF2B5EF4-FFF2-40B4-BE49-F238E27FC236}">
                <a16:creationId xmlns:a16="http://schemas.microsoft.com/office/drawing/2014/main" id="{741B25CF-883E-CC2B-C297-F741C4C99D3C}"/>
              </a:ext>
            </a:extLst>
          </p:cNvPr>
          <p:cNvSpPr txBox="1">
            <a:spLocks noChangeArrowheads="1"/>
          </p:cNvSpPr>
          <p:nvPr/>
        </p:nvSpPr>
        <p:spPr bwMode="auto">
          <a:xfrm>
            <a:off x="943898" y="1447800"/>
            <a:ext cx="9651077"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fontAlgn="base">
              <a:lnSpc>
                <a:spcPts val="2800"/>
              </a:lnSpc>
              <a:spcBef>
                <a:spcPct val="0"/>
              </a:spcBef>
              <a:spcAft>
                <a:spcPct val="0"/>
              </a:spcAft>
              <a:buFont typeface="Arial" panose="020B0604020202020204" pitchFamily="34" charset="0"/>
              <a:buChar char="•"/>
            </a:pPr>
            <a:r>
              <a:rPr lang="fr-FR" altLang="fr-FR" dirty="0">
                <a:solidFill>
                  <a:prstClr val="black"/>
                </a:solidFill>
                <a:latin typeface="GravurCondensedRegCE" pitchFamily="2" charset="0"/>
              </a:rPr>
              <a:t>Direction du rapport d’experts / coordination : Pr Pierre DELOBEL (CHU de Toulouse)</a:t>
            </a:r>
          </a:p>
        </p:txBody>
      </p:sp>
      <p:sp>
        <p:nvSpPr>
          <p:cNvPr id="10" name="ZoneTexte 9">
            <a:extLst>
              <a:ext uri="{FF2B5EF4-FFF2-40B4-BE49-F238E27FC236}">
                <a16:creationId xmlns:a16="http://schemas.microsoft.com/office/drawing/2014/main" id="{5CB7B36F-7C7D-A12E-81D7-74502093C939}"/>
              </a:ext>
            </a:extLst>
          </p:cNvPr>
          <p:cNvSpPr txBox="1"/>
          <p:nvPr/>
        </p:nvSpPr>
        <p:spPr>
          <a:xfrm>
            <a:off x="943897" y="2276475"/>
            <a:ext cx="9896167" cy="3362459"/>
          </a:xfrm>
          <a:prstGeom prst="rect">
            <a:avLst/>
          </a:prstGeom>
          <a:noFill/>
        </p:spPr>
        <p:txBody>
          <a:bodyPr wrap="square">
            <a:spAutoFit/>
          </a:bodyPr>
          <a:lstStyle/>
          <a:p>
            <a:pPr algn="just">
              <a:lnSpc>
                <a:spcPts val="1700"/>
              </a:lnSpc>
              <a:defRPr/>
            </a:pPr>
            <a:r>
              <a:rPr lang="fr-FR" sz="1700" b="1" dirty="0">
                <a:solidFill>
                  <a:srgbClr val="4472C4">
                    <a:lumMod val="75000"/>
                  </a:srgbClr>
                </a:solidFill>
                <a:latin typeface="GravurCondensedRegCE" panose="02000506020000020004" pitchFamily="2" charset="0"/>
              </a:rPr>
              <a:t>Epidémiologie de l’infection VIH, dépistage et prévention</a:t>
            </a:r>
          </a:p>
          <a:p>
            <a:pPr algn="just">
              <a:lnSpc>
                <a:spcPts val="1700"/>
              </a:lnSpc>
              <a:defRPr/>
            </a:pPr>
            <a:r>
              <a:rPr lang="fr-FR" sz="1600" dirty="0">
                <a:solidFill>
                  <a:prstClr val="white">
                    <a:lumMod val="50000"/>
                  </a:prstClr>
                </a:solidFill>
                <a:latin typeface="GravurCondensedRegCE" panose="02000506020000020004" pitchFamily="2" charset="0"/>
              </a:rPr>
              <a:t>Sous la direction du Dr Karen CHAMPENOIS (Inserm, Paris) </a:t>
            </a:r>
          </a:p>
          <a:p>
            <a:pPr algn="just">
              <a:lnSpc>
                <a:spcPts val="1700"/>
              </a:lnSpc>
              <a:defRPr/>
            </a:pPr>
            <a:r>
              <a:rPr lang="fr-FR" sz="1600" dirty="0">
                <a:solidFill>
                  <a:prstClr val="white">
                    <a:lumMod val="50000"/>
                  </a:prstClr>
                </a:solidFill>
                <a:latin typeface="GravurCondensedRegCE" panose="02000506020000020004" pitchFamily="2" charset="0"/>
              </a:rPr>
              <a:t>et du Dr Cyrille DELPIERRE (Inserm, Toulouse)</a:t>
            </a:r>
          </a:p>
          <a:p>
            <a:pPr algn="just">
              <a:lnSpc>
                <a:spcPts val="1700"/>
              </a:lnSpc>
              <a:defRPr/>
            </a:pPr>
            <a:endParaRPr lang="fr-FR" sz="1400" dirty="0">
              <a:solidFill>
                <a:prstClr val="white">
                  <a:lumMod val="50000"/>
                </a:prstClr>
              </a:solidFill>
              <a:latin typeface="GravurCondensedRegCE" panose="02000506020000020004" pitchFamily="2" charset="0"/>
            </a:endParaRPr>
          </a:p>
          <a:p>
            <a:pPr algn="just">
              <a:lnSpc>
                <a:spcPts val="1700"/>
              </a:lnSpc>
              <a:defRPr/>
            </a:pPr>
            <a:r>
              <a:rPr lang="fr-FR" sz="1700" b="1" dirty="0">
                <a:solidFill>
                  <a:srgbClr val="4472C4">
                    <a:lumMod val="75000"/>
                  </a:srgbClr>
                </a:solidFill>
                <a:latin typeface="GravurCondensedRegCE" panose="02000506020000020004" pitchFamily="2" charset="0"/>
              </a:rPr>
              <a:t>Parcours de soins et suivi de l’adulte vivant avec le VIH ; prise en charge des comorbidités </a:t>
            </a:r>
          </a:p>
          <a:p>
            <a:pPr algn="just">
              <a:lnSpc>
                <a:spcPts val="1700"/>
              </a:lnSpc>
              <a:defRPr/>
            </a:pPr>
            <a:r>
              <a:rPr lang="fr-FR" sz="1600" dirty="0">
                <a:solidFill>
                  <a:prstClr val="white">
                    <a:lumMod val="50000"/>
                  </a:prstClr>
                </a:solidFill>
                <a:latin typeface="GravurCondensedRegCE" panose="02000506020000020004" pitchFamily="2" charset="0"/>
              </a:rPr>
              <a:t>Sous la direction du Pr Fabrice BONNET (CHU de Bordeaux) </a:t>
            </a:r>
          </a:p>
          <a:p>
            <a:pPr algn="just">
              <a:lnSpc>
                <a:spcPts val="1700"/>
              </a:lnSpc>
              <a:defRPr/>
            </a:pPr>
            <a:endParaRPr lang="fr-FR" sz="1400" dirty="0">
              <a:solidFill>
                <a:prstClr val="white">
                  <a:lumMod val="50000"/>
                </a:prstClr>
              </a:solidFill>
              <a:latin typeface="GravurCondensedRegCE" panose="02000506020000020004" pitchFamily="2" charset="0"/>
            </a:endParaRPr>
          </a:p>
          <a:p>
            <a:pPr algn="just">
              <a:lnSpc>
                <a:spcPts val="1700"/>
              </a:lnSpc>
              <a:defRPr/>
            </a:pPr>
            <a:r>
              <a:rPr lang="fr-FR" sz="1700" b="1" dirty="0">
                <a:solidFill>
                  <a:srgbClr val="4472C4">
                    <a:lumMod val="75000"/>
                  </a:srgbClr>
                </a:solidFill>
                <a:latin typeface="GravurCondensedRegCE" panose="02000506020000020004" pitchFamily="2" charset="0"/>
              </a:rPr>
              <a:t>Cancer : spécificités de dépistage et de prise en charge chez les personnes vivant avec le VIH</a:t>
            </a:r>
          </a:p>
          <a:p>
            <a:pPr algn="just">
              <a:lnSpc>
                <a:spcPts val="1700"/>
              </a:lnSpc>
              <a:defRPr/>
            </a:pPr>
            <a:r>
              <a:rPr lang="fr-FR" sz="1600" dirty="0">
                <a:solidFill>
                  <a:prstClr val="white">
                    <a:lumMod val="50000"/>
                  </a:prstClr>
                </a:solidFill>
                <a:latin typeface="GravurCondensedRegCE" panose="02000506020000020004" pitchFamily="2" charset="0"/>
              </a:rPr>
              <a:t>Sous la direction du Dr Alain MAKINSON (CHU de Montpellier) </a:t>
            </a:r>
          </a:p>
          <a:p>
            <a:pPr algn="just">
              <a:lnSpc>
                <a:spcPts val="1700"/>
              </a:lnSpc>
              <a:defRPr/>
            </a:pPr>
            <a:endParaRPr lang="fr-FR" sz="1400" dirty="0">
              <a:solidFill>
                <a:prstClr val="white">
                  <a:lumMod val="50000"/>
                </a:prstClr>
              </a:solidFill>
              <a:latin typeface="GravurCondensedRegCE" panose="02000506020000020004" pitchFamily="2" charset="0"/>
            </a:endParaRPr>
          </a:p>
          <a:p>
            <a:pPr algn="just">
              <a:lnSpc>
                <a:spcPts val="1700"/>
              </a:lnSpc>
              <a:defRPr/>
            </a:pPr>
            <a:r>
              <a:rPr lang="fr-FR" sz="1700" b="1" dirty="0">
                <a:solidFill>
                  <a:srgbClr val="4472C4">
                    <a:lumMod val="75000"/>
                  </a:srgbClr>
                </a:solidFill>
                <a:latin typeface="GravurCondensedRegCE" panose="02000506020000020004" pitchFamily="2" charset="0"/>
              </a:rPr>
              <a:t>Accès aux soins et conditions de vie </a:t>
            </a:r>
          </a:p>
          <a:p>
            <a:pPr algn="just">
              <a:lnSpc>
                <a:spcPts val="1700"/>
              </a:lnSpc>
              <a:defRPr/>
            </a:pPr>
            <a:r>
              <a:rPr lang="fr-FR" sz="1600" dirty="0">
                <a:solidFill>
                  <a:prstClr val="white">
                    <a:lumMod val="50000"/>
                  </a:prstClr>
                </a:solidFill>
                <a:latin typeface="GravurCondensedRegCE" panose="02000506020000020004" pitchFamily="2" charset="0"/>
              </a:rPr>
              <a:t>Sous la direction du Pr Olivier BOUCHAUD (CHU Avicenne, Bobigny) </a:t>
            </a:r>
          </a:p>
          <a:p>
            <a:pPr algn="just">
              <a:lnSpc>
                <a:spcPts val="1700"/>
              </a:lnSpc>
              <a:defRPr/>
            </a:pPr>
            <a:endParaRPr lang="fr-FR" sz="1400" dirty="0">
              <a:solidFill>
                <a:prstClr val="white">
                  <a:lumMod val="50000"/>
                </a:prstClr>
              </a:solidFill>
              <a:latin typeface="GravurCondensedRegCE" panose="02000506020000020004" pitchFamily="2" charset="0"/>
            </a:endParaRPr>
          </a:p>
          <a:p>
            <a:pPr algn="just">
              <a:lnSpc>
                <a:spcPts val="1700"/>
              </a:lnSpc>
              <a:defRPr/>
            </a:pPr>
            <a:r>
              <a:rPr lang="fr-FR" sz="1700" b="1" dirty="0">
                <a:solidFill>
                  <a:srgbClr val="4472C4">
                    <a:lumMod val="75000"/>
                  </a:srgbClr>
                </a:solidFill>
                <a:latin typeface="GravurCondensedRegCE" panose="02000506020000020004" pitchFamily="2" charset="0"/>
              </a:rPr>
              <a:t>Diversité, résistance aux antirétroviraux, et persistance virale </a:t>
            </a:r>
          </a:p>
          <a:p>
            <a:pPr algn="just">
              <a:lnSpc>
                <a:spcPts val="1700"/>
              </a:lnSpc>
              <a:defRPr/>
            </a:pPr>
            <a:r>
              <a:rPr lang="fr-FR" sz="1600" dirty="0">
                <a:solidFill>
                  <a:prstClr val="white">
                    <a:lumMod val="50000"/>
                  </a:prstClr>
                </a:solidFill>
                <a:latin typeface="GravurCondensedRegCE" panose="02000506020000020004" pitchFamily="2" charset="0"/>
              </a:rPr>
              <a:t>Sous la direction du Pr Véronique AVETTAND-FENOËL (CHU Cochin, Paris)</a:t>
            </a:r>
          </a:p>
        </p:txBody>
      </p:sp>
      <p:pic>
        <p:nvPicPr>
          <p:cNvPr id="5126" name="Image 10">
            <a:extLst>
              <a:ext uri="{FF2B5EF4-FFF2-40B4-BE49-F238E27FC236}">
                <a16:creationId xmlns:a16="http://schemas.microsoft.com/office/drawing/2014/main" id="{C379DB10-D750-044A-744F-BDB9867F2E8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1865" y="196057"/>
            <a:ext cx="1130300"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oneTexte 6">
            <a:extLst>
              <a:ext uri="{FF2B5EF4-FFF2-40B4-BE49-F238E27FC236}">
                <a16:creationId xmlns:a16="http://schemas.microsoft.com/office/drawing/2014/main" id="{D6DD872D-25EB-F8E0-1F9B-8AB349EDCDCE}"/>
              </a:ext>
            </a:extLst>
          </p:cNvPr>
          <p:cNvSpPr txBox="1"/>
          <p:nvPr/>
        </p:nvSpPr>
        <p:spPr>
          <a:xfrm>
            <a:off x="6762894" y="6273801"/>
            <a:ext cx="5300662" cy="460375"/>
          </a:xfrm>
          <a:prstGeom prst="rect">
            <a:avLst/>
          </a:prstGeom>
          <a:noFill/>
        </p:spPr>
        <p:txBody>
          <a:bodyPr>
            <a:spAutoFit/>
          </a:bodyPr>
          <a:lstStyle/>
          <a:p>
            <a:pPr algn="r">
              <a:defRPr/>
            </a:pPr>
            <a:r>
              <a:rPr lang="fr-FR" sz="1200" dirty="0">
                <a:solidFill>
                  <a:prstClr val="black">
                    <a:lumMod val="50000"/>
                    <a:lumOff val="50000"/>
                  </a:prstClr>
                </a:solidFill>
                <a:latin typeface="GravurCondensedRegCE" panose="02000506020000020004" pitchFamily="2" charset="0"/>
              </a:rPr>
              <a:t>Rapport d’experts sur l’actualisation des recommandations françaises </a:t>
            </a:r>
          </a:p>
          <a:p>
            <a:pPr algn="r">
              <a:defRPr/>
            </a:pPr>
            <a:r>
              <a:rPr lang="fr-FR" sz="1200" dirty="0">
                <a:solidFill>
                  <a:prstClr val="black">
                    <a:lumMod val="50000"/>
                    <a:lumOff val="50000"/>
                  </a:prstClr>
                </a:solidFill>
                <a:latin typeface="GravurCondensedRegCE" panose="02000506020000020004" pitchFamily="2" charset="0"/>
              </a:rPr>
              <a:t>de prise en charge du VIH, des hépatites virales, et des IST - 2023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ZoneTexte 7">
            <a:extLst>
              <a:ext uri="{FF2B5EF4-FFF2-40B4-BE49-F238E27FC236}">
                <a16:creationId xmlns:a16="http://schemas.microsoft.com/office/drawing/2014/main" id="{C20E9512-063D-69BE-A401-B37F0A4C1A39}"/>
              </a:ext>
            </a:extLst>
          </p:cNvPr>
          <p:cNvSpPr txBox="1">
            <a:spLocks noChangeArrowheads="1"/>
          </p:cNvSpPr>
          <p:nvPr/>
        </p:nvSpPr>
        <p:spPr bwMode="auto">
          <a:xfrm>
            <a:off x="1548890" y="231775"/>
            <a:ext cx="10149124"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pPr>
            <a:r>
              <a:rPr lang="fr-FR" altLang="fr-FR" sz="2400" dirty="0">
                <a:solidFill>
                  <a:srgbClr val="00B0F0"/>
                </a:solidFill>
                <a:latin typeface="GravurCondensedRegCE" pitchFamily="2" charset="0"/>
              </a:rPr>
              <a:t>Recommandations thérapeutiques pour les traitements pré- et post-exposition pour la prévention de l’infection VIH </a:t>
            </a:r>
          </a:p>
          <a:p>
            <a:pPr algn="ctr" fontAlgn="base">
              <a:spcBef>
                <a:spcPct val="0"/>
              </a:spcBef>
              <a:spcAft>
                <a:spcPct val="0"/>
              </a:spcAft>
            </a:pPr>
            <a:r>
              <a:rPr lang="fr-FR" altLang="fr-FR" sz="2000" dirty="0">
                <a:solidFill>
                  <a:prstClr val="black"/>
                </a:solidFill>
                <a:latin typeface="GravurCondensedRegCE" pitchFamily="2" charset="0"/>
              </a:rPr>
              <a:t>Labels HAS, ANRS Mie, CNS</a:t>
            </a:r>
          </a:p>
        </p:txBody>
      </p:sp>
      <p:sp>
        <p:nvSpPr>
          <p:cNvPr id="6148" name="ZoneTexte 8">
            <a:extLst>
              <a:ext uri="{FF2B5EF4-FFF2-40B4-BE49-F238E27FC236}">
                <a16:creationId xmlns:a16="http://schemas.microsoft.com/office/drawing/2014/main" id="{B22C5344-22B0-2A4A-B34E-C96731F54C87}"/>
              </a:ext>
            </a:extLst>
          </p:cNvPr>
          <p:cNvSpPr txBox="1">
            <a:spLocks noChangeArrowheads="1"/>
          </p:cNvSpPr>
          <p:nvPr/>
        </p:nvSpPr>
        <p:spPr bwMode="auto">
          <a:xfrm>
            <a:off x="1917290" y="1582422"/>
            <a:ext cx="7786688"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fontAlgn="base">
              <a:lnSpc>
                <a:spcPts val="2800"/>
              </a:lnSpc>
              <a:spcBef>
                <a:spcPct val="0"/>
              </a:spcBef>
              <a:spcAft>
                <a:spcPct val="0"/>
              </a:spcAft>
              <a:buFont typeface="Arial" panose="020B0604020202020204" pitchFamily="34" charset="0"/>
              <a:buChar char="•"/>
              <a:defRPr/>
            </a:pPr>
            <a:r>
              <a:rPr lang="fr-FR" altLang="fr-FR" dirty="0">
                <a:solidFill>
                  <a:prstClr val="black"/>
                </a:solidFill>
                <a:latin typeface="GravurCondensedRegCE" panose="02000506020000020004" pitchFamily="2" charset="0"/>
              </a:rPr>
              <a:t>Pilote du Groupe PrEP - TPE</a:t>
            </a:r>
          </a:p>
          <a:p>
            <a:pPr marL="0" indent="0" algn="ctr" fontAlgn="base">
              <a:lnSpc>
                <a:spcPts val="2800"/>
              </a:lnSpc>
              <a:spcBef>
                <a:spcPct val="0"/>
              </a:spcBef>
              <a:spcAft>
                <a:spcPct val="0"/>
              </a:spcAft>
              <a:defRPr/>
            </a:pPr>
            <a:r>
              <a:rPr lang="fr-FR" altLang="fr-FR" dirty="0">
                <a:solidFill>
                  <a:prstClr val="black"/>
                </a:solidFill>
                <a:latin typeface="GravurCondensedRegCE" panose="02000506020000020004" pitchFamily="2" charset="0"/>
              </a:rPr>
              <a:t>Dr Cédric Arvieux, infectiologue, CHU de Rennes </a:t>
            </a:r>
          </a:p>
        </p:txBody>
      </p:sp>
      <p:sp>
        <p:nvSpPr>
          <p:cNvPr id="6149" name="ZoneTexte 9">
            <a:extLst>
              <a:ext uri="{FF2B5EF4-FFF2-40B4-BE49-F238E27FC236}">
                <a16:creationId xmlns:a16="http://schemas.microsoft.com/office/drawing/2014/main" id="{E61FD9FA-5FD1-6606-8774-B8D4F0506318}"/>
              </a:ext>
            </a:extLst>
          </p:cNvPr>
          <p:cNvSpPr txBox="1">
            <a:spLocks noChangeArrowheads="1"/>
          </p:cNvSpPr>
          <p:nvPr/>
        </p:nvSpPr>
        <p:spPr bwMode="auto">
          <a:xfrm>
            <a:off x="1343025" y="2606045"/>
            <a:ext cx="7902575" cy="3272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fontAlgn="base">
              <a:lnSpc>
                <a:spcPts val="2500"/>
              </a:lnSpc>
              <a:spcBef>
                <a:spcPct val="0"/>
              </a:spcBef>
              <a:spcAft>
                <a:spcPct val="0"/>
              </a:spcAft>
            </a:pPr>
            <a:r>
              <a:rPr lang="fr-FR" altLang="fr-FR" sz="1600" dirty="0">
                <a:solidFill>
                  <a:srgbClr val="002060"/>
                </a:solidFill>
                <a:latin typeface="GravurCondensedRegCE" pitchFamily="2" charset="0"/>
              </a:rPr>
              <a:t>Dr Guillaume Conort, médecin généraliste, Penne-d’Agenais</a:t>
            </a:r>
          </a:p>
          <a:p>
            <a:pPr algn="just" fontAlgn="base">
              <a:lnSpc>
                <a:spcPts val="2500"/>
              </a:lnSpc>
              <a:spcBef>
                <a:spcPct val="0"/>
              </a:spcBef>
              <a:spcAft>
                <a:spcPct val="0"/>
              </a:spcAft>
            </a:pPr>
            <a:r>
              <a:rPr lang="fr-FR" altLang="fr-FR" sz="1600" dirty="0">
                <a:solidFill>
                  <a:srgbClr val="002060"/>
                </a:solidFill>
                <a:latin typeface="GravurCondensedRegCE" pitchFamily="2" charset="0"/>
              </a:rPr>
              <a:t>Dr Éric Cua, infectiologue, CHU de Nice</a:t>
            </a:r>
          </a:p>
          <a:p>
            <a:pPr algn="just" fontAlgn="base">
              <a:lnSpc>
                <a:spcPts val="2500"/>
              </a:lnSpc>
              <a:spcBef>
                <a:spcPct val="0"/>
              </a:spcBef>
              <a:spcAft>
                <a:spcPct val="0"/>
              </a:spcAft>
            </a:pPr>
            <a:r>
              <a:rPr lang="fr-FR" altLang="fr-FR" sz="1600" dirty="0">
                <a:solidFill>
                  <a:srgbClr val="002060"/>
                </a:solidFill>
                <a:latin typeface="GravurCondensedRegCE" pitchFamily="2" charset="0"/>
              </a:rPr>
              <a:t>M. Paul-Emmanuel Devez, représentant associatif, Sida et Hépatites Info Service, TRT-5 CHV</a:t>
            </a:r>
          </a:p>
          <a:p>
            <a:pPr algn="just" fontAlgn="base">
              <a:lnSpc>
                <a:spcPts val="2500"/>
              </a:lnSpc>
              <a:spcBef>
                <a:spcPct val="0"/>
              </a:spcBef>
              <a:spcAft>
                <a:spcPct val="0"/>
              </a:spcAft>
            </a:pPr>
            <a:r>
              <a:rPr lang="fr-FR" altLang="fr-FR" sz="1600" dirty="0">
                <a:solidFill>
                  <a:srgbClr val="002060"/>
                </a:solidFill>
                <a:latin typeface="GravurCondensedRegCE" pitchFamily="2" charset="0"/>
              </a:rPr>
              <a:t>M. Hugues Fischer, représentant associatif, </a:t>
            </a:r>
            <a:r>
              <a:rPr lang="fr-FR" altLang="fr-FR" sz="1600" dirty="0" err="1">
                <a:solidFill>
                  <a:srgbClr val="002060"/>
                </a:solidFill>
                <a:latin typeface="GravurCondensedRegCE" pitchFamily="2" charset="0"/>
              </a:rPr>
              <a:t>Act</a:t>
            </a:r>
            <a:r>
              <a:rPr lang="fr-FR" altLang="fr-FR" sz="1600" dirty="0">
                <a:solidFill>
                  <a:srgbClr val="002060"/>
                </a:solidFill>
                <a:latin typeface="GravurCondensedRegCE" pitchFamily="2" charset="0"/>
              </a:rPr>
              <a:t>-Up Paris, TRT-5 CHV</a:t>
            </a:r>
          </a:p>
          <a:p>
            <a:pPr algn="just" fontAlgn="base">
              <a:lnSpc>
                <a:spcPts val="2500"/>
              </a:lnSpc>
              <a:spcBef>
                <a:spcPct val="0"/>
              </a:spcBef>
              <a:spcAft>
                <a:spcPct val="0"/>
              </a:spcAft>
            </a:pPr>
            <a:r>
              <a:rPr lang="fr-FR" altLang="fr-FR" sz="1600" dirty="0">
                <a:solidFill>
                  <a:srgbClr val="002060"/>
                </a:solidFill>
                <a:latin typeface="GravurCondensedRegCE" pitchFamily="2" charset="0"/>
              </a:rPr>
              <a:t>M. Etienne Fouquay, représentant associatif, AIDES, TRT-5 CHV</a:t>
            </a:r>
          </a:p>
          <a:p>
            <a:pPr algn="just" fontAlgn="base">
              <a:lnSpc>
                <a:spcPts val="2500"/>
              </a:lnSpc>
              <a:spcBef>
                <a:spcPct val="0"/>
              </a:spcBef>
              <a:spcAft>
                <a:spcPct val="0"/>
              </a:spcAft>
            </a:pPr>
            <a:r>
              <a:rPr lang="fr-FR" altLang="fr-FR" sz="1600" dirty="0">
                <a:solidFill>
                  <a:srgbClr val="002060"/>
                </a:solidFill>
                <a:latin typeface="GravurCondensedRegCE" pitchFamily="2" charset="0"/>
              </a:rPr>
              <a:t>Dr Pauline Penot, interniste, CeGIDD, CH de Montreuil</a:t>
            </a:r>
          </a:p>
          <a:p>
            <a:pPr algn="just" fontAlgn="base">
              <a:lnSpc>
                <a:spcPts val="2500"/>
              </a:lnSpc>
              <a:spcBef>
                <a:spcPct val="0"/>
              </a:spcBef>
              <a:spcAft>
                <a:spcPct val="0"/>
              </a:spcAft>
            </a:pPr>
            <a:r>
              <a:rPr lang="fr-FR" altLang="fr-FR" sz="1600" dirty="0">
                <a:solidFill>
                  <a:srgbClr val="002060"/>
                </a:solidFill>
                <a:latin typeface="GravurCondensedRegCE" pitchFamily="2" charset="0"/>
              </a:rPr>
              <a:t>Dr David Rey, infectiologue, CHU de Strasbourg</a:t>
            </a:r>
          </a:p>
          <a:p>
            <a:pPr algn="just" fontAlgn="base">
              <a:lnSpc>
                <a:spcPts val="2500"/>
              </a:lnSpc>
              <a:spcBef>
                <a:spcPct val="0"/>
              </a:spcBef>
              <a:spcAft>
                <a:spcPct val="0"/>
              </a:spcAft>
            </a:pPr>
            <a:r>
              <a:rPr lang="fr-FR" altLang="fr-FR" sz="1600" dirty="0">
                <a:solidFill>
                  <a:srgbClr val="002060"/>
                </a:solidFill>
                <a:latin typeface="GravurCondensedRegCE" pitchFamily="2" charset="0"/>
              </a:rPr>
              <a:t>Dr Jérémy Zeggagh, infectiologue, AP-HP Hôpital St Louis, Paris</a:t>
            </a:r>
          </a:p>
          <a:p>
            <a:pPr algn="just" fontAlgn="base">
              <a:lnSpc>
                <a:spcPts val="2500"/>
              </a:lnSpc>
              <a:spcBef>
                <a:spcPct val="0"/>
              </a:spcBef>
              <a:spcAft>
                <a:spcPct val="0"/>
              </a:spcAft>
            </a:pPr>
            <a:endParaRPr lang="fr-FR" altLang="fr-FR" sz="1600" dirty="0">
              <a:solidFill>
                <a:srgbClr val="002060"/>
              </a:solidFill>
              <a:latin typeface="GravurCondensedRegCE" pitchFamily="2" charset="0"/>
            </a:endParaRPr>
          </a:p>
          <a:p>
            <a:pPr algn="just" fontAlgn="base">
              <a:lnSpc>
                <a:spcPts val="2500"/>
              </a:lnSpc>
              <a:spcBef>
                <a:spcPct val="0"/>
              </a:spcBef>
              <a:spcAft>
                <a:spcPct val="0"/>
              </a:spcAft>
            </a:pPr>
            <a:r>
              <a:rPr lang="fr-FR" altLang="fr-FR" sz="1600" dirty="0">
                <a:solidFill>
                  <a:srgbClr val="002060"/>
                </a:solidFill>
                <a:latin typeface="GravurCondensedRegCE" pitchFamily="2" charset="0"/>
              </a:rPr>
              <a:t>Bibliographe : Dr Stéphane Tuffier, médecin de santé publique, Copenhague, Danemark</a:t>
            </a:r>
          </a:p>
        </p:txBody>
      </p:sp>
      <p:pic>
        <p:nvPicPr>
          <p:cNvPr id="6150" name="Image 10">
            <a:extLst>
              <a:ext uri="{FF2B5EF4-FFF2-40B4-BE49-F238E27FC236}">
                <a16:creationId xmlns:a16="http://schemas.microsoft.com/office/drawing/2014/main" id="{58E42E57-B9E1-A26B-70E7-A4C8498F972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8589" y="117987"/>
            <a:ext cx="1130300"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oneTexte 6">
            <a:extLst>
              <a:ext uri="{FF2B5EF4-FFF2-40B4-BE49-F238E27FC236}">
                <a16:creationId xmlns:a16="http://schemas.microsoft.com/office/drawing/2014/main" id="{D6DD872D-25EB-F8E0-1F9B-8AB349EDCDCE}"/>
              </a:ext>
            </a:extLst>
          </p:cNvPr>
          <p:cNvSpPr txBox="1"/>
          <p:nvPr/>
        </p:nvSpPr>
        <p:spPr>
          <a:xfrm>
            <a:off x="6762894" y="6273801"/>
            <a:ext cx="5300662" cy="460375"/>
          </a:xfrm>
          <a:prstGeom prst="rect">
            <a:avLst/>
          </a:prstGeom>
          <a:noFill/>
        </p:spPr>
        <p:txBody>
          <a:bodyPr>
            <a:spAutoFit/>
          </a:bodyPr>
          <a:lstStyle/>
          <a:p>
            <a:pPr algn="r">
              <a:defRPr/>
            </a:pPr>
            <a:r>
              <a:rPr lang="fr-FR" sz="1200" dirty="0">
                <a:solidFill>
                  <a:prstClr val="black">
                    <a:lumMod val="50000"/>
                    <a:lumOff val="50000"/>
                  </a:prstClr>
                </a:solidFill>
                <a:latin typeface="GravurCondensedRegCE" panose="02000506020000020004" pitchFamily="2" charset="0"/>
              </a:rPr>
              <a:t>Rapport d’experts sur l’actualisation des recommandations françaises </a:t>
            </a:r>
          </a:p>
          <a:p>
            <a:pPr algn="r">
              <a:defRPr/>
            </a:pPr>
            <a:r>
              <a:rPr lang="fr-FR" sz="1200" dirty="0">
                <a:solidFill>
                  <a:prstClr val="black">
                    <a:lumMod val="50000"/>
                    <a:lumOff val="50000"/>
                  </a:prstClr>
                </a:solidFill>
                <a:latin typeface="GravurCondensedRegCE" panose="02000506020000020004" pitchFamily="2" charset="0"/>
              </a:rPr>
              <a:t>de prise en charge du VIH, des hépatites virales, et des IST - 2023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886597-3A88-D951-FA72-96DB3E2693DB}"/>
              </a:ext>
            </a:extLst>
          </p:cNvPr>
          <p:cNvSpPr>
            <a:spLocks noGrp="1"/>
          </p:cNvSpPr>
          <p:nvPr>
            <p:ph type="title"/>
          </p:nvPr>
        </p:nvSpPr>
        <p:spPr>
          <a:xfrm>
            <a:off x="628651" y="409575"/>
            <a:ext cx="11001374" cy="1456267"/>
          </a:xfrm>
        </p:spPr>
        <p:txBody>
          <a:bodyPr>
            <a:normAutofit/>
          </a:bodyPr>
          <a:lstStyle/>
          <a:p>
            <a:pPr algn="ctr"/>
            <a:r>
              <a:rPr lang="fr-FR" dirty="0">
                <a:latin typeface="Gravur Condensed Bold" panose="00000500000000000000" pitchFamily="50" charset="0"/>
              </a:rPr>
              <a:t>Les recommandations nationales </a:t>
            </a:r>
            <a:r>
              <a:rPr lang="fr-FR" b="1" dirty="0">
                <a:latin typeface="Gravur Condensed Bold" panose="00000500000000000000" pitchFamily="50" charset="0"/>
              </a:rPr>
              <a:t>PrEP et TPE </a:t>
            </a:r>
            <a:r>
              <a:rPr lang="fr-FR" dirty="0">
                <a:latin typeface="Gravur Condensed Bold" panose="00000500000000000000" pitchFamily="50" charset="0"/>
              </a:rPr>
              <a:t>:</a:t>
            </a:r>
            <a:br>
              <a:rPr lang="fr-FR" dirty="0">
                <a:latin typeface="Gravur Condensed Bold" panose="00000500000000000000" pitchFamily="50" charset="0"/>
              </a:rPr>
            </a:br>
            <a:r>
              <a:rPr lang="fr-FR" dirty="0">
                <a:latin typeface="Gravur Condensed Bold" panose="00000500000000000000" pitchFamily="50" charset="0"/>
              </a:rPr>
              <a:t>un long processus</a:t>
            </a:r>
          </a:p>
        </p:txBody>
      </p:sp>
      <p:graphicFrame>
        <p:nvGraphicFramePr>
          <p:cNvPr id="21" name="Espace réservé du contenu 2">
            <a:extLst>
              <a:ext uri="{FF2B5EF4-FFF2-40B4-BE49-F238E27FC236}">
                <a16:creationId xmlns:a16="http://schemas.microsoft.com/office/drawing/2014/main" id="{48BAE943-458A-B188-5749-6FB57E0299F2}"/>
              </a:ext>
            </a:extLst>
          </p:cNvPr>
          <p:cNvGraphicFramePr>
            <a:graphicFrameLocks noGrp="1"/>
          </p:cNvGraphicFramePr>
          <p:nvPr>
            <p:ph idx="1"/>
            <p:extLst>
              <p:ext uri="{D42A27DB-BD31-4B8C-83A1-F6EECF244321}">
                <p14:modId xmlns:p14="http://schemas.microsoft.com/office/powerpoint/2010/main" val="28307485"/>
              </p:ext>
            </p:extLst>
          </p:nvPr>
        </p:nvGraphicFramePr>
        <p:xfrm>
          <a:off x="928688" y="2392113"/>
          <a:ext cx="10131425" cy="3384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92122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FF5BED3-4EE4-425F-A016-C272586B88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D856B4CA-4519-432C-ABFD-F2AE5D70E0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2284214"/>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1D03B64-A2F8-4473-8457-9A6A36B67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84214"/>
          </a:xfrm>
          <a:prstGeom prst="rect">
            <a:avLst/>
          </a:prstGeom>
          <a:blipFill dpi="0" rotWithShape="1">
            <a:blip r:embed="rId2"/>
            <a:srcRect/>
            <a:tile tx="0" ty="0" sx="100000" sy="100000" flip="none" algn="tl"/>
          </a:blip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01C3CE7E-C09F-4DAB-A9B8-00CB40334B3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66684"/>
          <a:stretch/>
        </p:blipFill>
        <p:spPr>
          <a:xfrm>
            <a:off x="-3175" y="0"/>
            <a:ext cx="12188825" cy="2284214"/>
          </a:xfrm>
          <a:prstGeom prst="rect">
            <a:avLst/>
          </a:prstGeom>
        </p:spPr>
      </p:pic>
      <p:graphicFrame>
        <p:nvGraphicFramePr>
          <p:cNvPr id="5" name="Espace réservé du contenu 2">
            <a:extLst>
              <a:ext uri="{FF2B5EF4-FFF2-40B4-BE49-F238E27FC236}">
                <a16:creationId xmlns:a16="http://schemas.microsoft.com/office/drawing/2014/main" id="{4ACE8402-F769-BEE1-D763-961FC4A12EB3}"/>
              </a:ext>
            </a:extLst>
          </p:cNvPr>
          <p:cNvGraphicFramePr>
            <a:graphicFrameLocks noGrp="1"/>
          </p:cNvGraphicFramePr>
          <p:nvPr>
            <p:ph idx="1"/>
            <p:extLst>
              <p:ext uri="{D42A27DB-BD31-4B8C-83A1-F6EECF244321}">
                <p14:modId xmlns:p14="http://schemas.microsoft.com/office/powerpoint/2010/main" val="2416791538"/>
              </p:ext>
            </p:extLst>
          </p:nvPr>
        </p:nvGraphicFramePr>
        <p:xfrm>
          <a:off x="1055594" y="2495186"/>
          <a:ext cx="10131425" cy="304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ZoneTexte 5">
            <a:extLst>
              <a:ext uri="{FF2B5EF4-FFF2-40B4-BE49-F238E27FC236}">
                <a16:creationId xmlns:a16="http://schemas.microsoft.com/office/drawing/2014/main" id="{6A0B5C92-C445-42CB-DA78-13C0D06214A7}"/>
              </a:ext>
            </a:extLst>
          </p:cNvPr>
          <p:cNvSpPr txBox="1"/>
          <p:nvPr/>
        </p:nvSpPr>
        <p:spPr>
          <a:xfrm>
            <a:off x="1425389" y="5374204"/>
            <a:ext cx="9391836" cy="1200329"/>
          </a:xfrm>
          <a:prstGeom prst="rect">
            <a:avLst/>
          </a:prstGeom>
          <a:noFill/>
        </p:spPr>
        <p:txBody>
          <a:bodyPr wrap="square" rtlCol="0">
            <a:spAutoFit/>
          </a:bodyPr>
          <a:lstStyle/>
          <a:p>
            <a:pPr algn="ctr"/>
            <a:r>
              <a:rPr lang="fr-FR" dirty="0">
                <a:solidFill>
                  <a:schemeClr val="tx1">
                    <a:lumMod val="95000"/>
                    <a:lumOff val="5000"/>
                  </a:schemeClr>
                </a:solidFill>
              </a:rPr>
              <a:t>Que ce soit pour la PrEP ou le TPE, les données scientifiques permettent de dire quels sont les bénéfices et les risques.</a:t>
            </a:r>
          </a:p>
          <a:p>
            <a:pPr algn="ctr"/>
            <a:r>
              <a:rPr lang="fr-FR" b="1" dirty="0">
                <a:solidFill>
                  <a:schemeClr val="tx1">
                    <a:lumMod val="95000"/>
                    <a:lumOff val="5000"/>
                  </a:schemeClr>
                </a:solidFill>
              </a:rPr>
              <a:t>Mais toute demande doit être considérée</a:t>
            </a:r>
            <a:r>
              <a:rPr lang="fr-FR" dirty="0">
                <a:solidFill>
                  <a:schemeClr val="tx1">
                    <a:lumMod val="95000"/>
                    <a:lumOff val="5000"/>
                  </a:schemeClr>
                </a:solidFill>
              </a:rPr>
              <a:t>, l</a:t>
            </a:r>
            <a:r>
              <a:rPr lang="fr-FR" dirty="0">
                <a:solidFill>
                  <a:schemeClr val="tx1">
                    <a:lumMod val="95000"/>
                    <a:lumOff val="5000"/>
                  </a:schemeClr>
                </a:solidFill>
                <a:effectLst/>
              </a:rPr>
              <a:t>a décision d’initier ou pas la PrEP ou le TPE se fera dans une démarche de décision partagée entre le patient et le médecin. </a:t>
            </a:r>
          </a:p>
        </p:txBody>
      </p:sp>
      <p:sp>
        <p:nvSpPr>
          <p:cNvPr id="10" name="Titre 1">
            <a:extLst>
              <a:ext uri="{FF2B5EF4-FFF2-40B4-BE49-F238E27FC236}">
                <a16:creationId xmlns:a16="http://schemas.microsoft.com/office/drawing/2014/main" id="{B3886597-3A88-D951-FA72-96DB3E2693DB}"/>
              </a:ext>
            </a:extLst>
          </p:cNvPr>
          <p:cNvSpPr txBox="1">
            <a:spLocks/>
          </p:cNvSpPr>
          <p:nvPr/>
        </p:nvSpPr>
        <p:spPr>
          <a:xfrm>
            <a:off x="628651" y="409575"/>
            <a:ext cx="11001374" cy="145626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dirty="0">
                <a:solidFill>
                  <a:schemeClr val="bg1"/>
                </a:solidFill>
                <a:latin typeface="Gravur Condensed Bold" panose="00000500000000000000" pitchFamily="50" charset="0"/>
              </a:rPr>
              <a:t>La philosophie générale des recommandations </a:t>
            </a:r>
          </a:p>
          <a:p>
            <a:pPr algn="ctr"/>
            <a:r>
              <a:rPr lang="fr-FR" dirty="0">
                <a:solidFill>
                  <a:schemeClr val="bg1"/>
                </a:solidFill>
                <a:latin typeface="Gravur Condensed Bold" panose="00000500000000000000" pitchFamily="50" charset="0"/>
              </a:rPr>
              <a:t>PrEP et TPE</a:t>
            </a:r>
          </a:p>
        </p:txBody>
      </p:sp>
    </p:spTree>
    <p:extLst>
      <p:ext uri="{BB962C8B-B14F-4D97-AF65-F5344CB8AC3E}">
        <p14:creationId xmlns:p14="http://schemas.microsoft.com/office/powerpoint/2010/main" val="11666974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graphicEl>
                                              <a:dgm id="{34768E24-0D71-6946-B945-C0098E19E9D2}"/>
                                            </p:graphicEl>
                                          </p:spTgt>
                                        </p:tgtEl>
                                        <p:attrNameLst>
                                          <p:attrName>style.visibility</p:attrName>
                                        </p:attrNameLst>
                                      </p:cBhvr>
                                      <p:to>
                                        <p:strVal val="visible"/>
                                      </p:to>
                                    </p:set>
                                    <p:animEffect transition="in" filter="dissolve">
                                      <p:cBhvr>
                                        <p:cTn id="7" dur="500"/>
                                        <p:tgtEl>
                                          <p:spTgt spid="5">
                                            <p:graphicEl>
                                              <a:dgm id="{34768E24-0D71-6946-B945-C0098E19E9D2}"/>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graphicEl>
                                              <a:dgm id="{D7CCFE2A-7805-9F4F-A791-A8C8F7703950}"/>
                                            </p:graphicEl>
                                          </p:spTgt>
                                        </p:tgtEl>
                                        <p:attrNameLst>
                                          <p:attrName>style.visibility</p:attrName>
                                        </p:attrNameLst>
                                      </p:cBhvr>
                                      <p:to>
                                        <p:strVal val="visible"/>
                                      </p:to>
                                    </p:set>
                                    <p:animEffect transition="in" filter="dissolve">
                                      <p:cBhvr>
                                        <p:cTn id="12" dur="500"/>
                                        <p:tgtEl>
                                          <p:spTgt spid="5">
                                            <p:graphicEl>
                                              <a:dgm id="{D7CCFE2A-7805-9F4F-A791-A8C8F7703950}"/>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graphicEl>
                                              <a:dgm id="{08AE1632-831E-6F45-98C5-64AB222A5502}"/>
                                            </p:graphicEl>
                                          </p:spTgt>
                                        </p:tgtEl>
                                        <p:attrNameLst>
                                          <p:attrName>style.visibility</p:attrName>
                                        </p:attrNameLst>
                                      </p:cBhvr>
                                      <p:to>
                                        <p:strVal val="visible"/>
                                      </p:to>
                                    </p:set>
                                    <p:animEffect transition="in" filter="dissolve">
                                      <p:cBhvr>
                                        <p:cTn id="17" dur="500"/>
                                        <p:tgtEl>
                                          <p:spTgt spid="5">
                                            <p:graphicEl>
                                              <a:dgm id="{08AE1632-831E-6F45-98C5-64AB222A5502}"/>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8BD78ED-75E1-4879-B369-BC61F7C45E2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useBgFill="1">
        <p:nvSpPr>
          <p:cNvPr id="10" name="Rectangle 9">
            <a:extLst>
              <a:ext uri="{FF2B5EF4-FFF2-40B4-BE49-F238E27FC236}">
                <a16:creationId xmlns:a16="http://schemas.microsoft.com/office/drawing/2014/main" id="{1BE7BD64-C268-4BE6-8D67-F5DD171F0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D6C6E9A-567D-4054-B920-2E1BAF6D242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a:xfrm>
            <a:off x="1" y="0"/>
            <a:ext cx="9676190" cy="5442857"/>
          </a:xfrm>
          <a:custGeom>
            <a:avLst/>
            <a:gdLst>
              <a:gd name="connsiteX0" fmla="*/ 0 w 9676190"/>
              <a:gd name="connsiteY0" fmla="*/ 0 h 5442857"/>
              <a:gd name="connsiteX1" fmla="*/ 9676190 w 9676190"/>
              <a:gd name="connsiteY1" fmla="*/ 0 h 5442857"/>
              <a:gd name="connsiteX2" fmla="*/ 9676190 w 9676190"/>
              <a:gd name="connsiteY2" fmla="*/ 5442857 h 5442857"/>
              <a:gd name="connsiteX3" fmla="*/ 1890711 w 9676190"/>
              <a:gd name="connsiteY3" fmla="*/ 5442857 h 5442857"/>
              <a:gd name="connsiteX4" fmla="*/ 1883227 w 9676190"/>
              <a:gd name="connsiteY4" fmla="*/ 5203371 h 5442857"/>
              <a:gd name="connsiteX5" fmla="*/ 1872341 w 9676190"/>
              <a:gd name="connsiteY5" fmla="*/ 5170714 h 5442857"/>
              <a:gd name="connsiteX6" fmla="*/ 1828798 w 9676190"/>
              <a:gd name="connsiteY6" fmla="*/ 5116285 h 5442857"/>
              <a:gd name="connsiteX7" fmla="*/ 1796141 w 9676190"/>
              <a:gd name="connsiteY7" fmla="*/ 4953000 h 5442857"/>
              <a:gd name="connsiteX8" fmla="*/ 1817912 w 9676190"/>
              <a:gd name="connsiteY8" fmla="*/ 4909457 h 5442857"/>
              <a:gd name="connsiteX9" fmla="*/ 1741712 w 9676190"/>
              <a:gd name="connsiteY9" fmla="*/ 4789714 h 5442857"/>
              <a:gd name="connsiteX10" fmla="*/ 1730827 w 9676190"/>
              <a:gd name="connsiteY10" fmla="*/ 4757057 h 5442857"/>
              <a:gd name="connsiteX11" fmla="*/ 1687284 w 9676190"/>
              <a:gd name="connsiteY11" fmla="*/ 4702628 h 5442857"/>
              <a:gd name="connsiteX12" fmla="*/ 1632855 w 9676190"/>
              <a:gd name="connsiteY12" fmla="*/ 4593771 h 5442857"/>
              <a:gd name="connsiteX13" fmla="*/ 1600198 w 9676190"/>
              <a:gd name="connsiteY13" fmla="*/ 4572000 h 5442857"/>
              <a:gd name="connsiteX14" fmla="*/ 1578427 w 9676190"/>
              <a:gd name="connsiteY14" fmla="*/ 4550228 h 5442857"/>
              <a:gd name="connsiteX15" fmla="*/ 1556655 w 9676190"/>
              <a:gd name="connsiteY15" fmla="*/ 4517571 h 5442857"/>
              <a:gd name="connsiteX16" fmla="*/ 1523998 w 9676190"/>
              <a:gd name="connsiteY16" fmla="*/ 4506685 h 5442857"/>
              <a:gd name="connsiteX17" fmla="*/ 1491341 w 9676190"/>
              <a:gd name="connsiteY17" fmla="*/ 4484914 h 5442857"/>
              <a:gd name="connsiteX18" fmla="*/ 1415141 w 9676190"/>
              <a:gd name="connsiteY18" fmla="*/ 4463143 h 5442857"/>
              <a:gd name="connsiteX19" fmla="*/ 1349827 w 9676190"/>
              <a:gd name="connsiteY19" fmla="*/ 4397828 h 5442857"/>
              <a:gd name="connsiteX20" fmla="*/ 1328055 w 9676190"/>
              <a:gd name="connsiteY20" fmla="*/ 4376057 h 5442857"/>
              <a:gd name="connsiteX21" fmla="*/ 1295398 w 9676190"/>
              <a:gd name="connsiteY21" fmla="*/ 4354285 h 5442857"/>
              <a:gd name="connsiteX22" fmla="*/ 1262741 w 9676190"/>
              <a:gd name="connsiteY22" fmla="*/ 4321628 h 5442857"/>
              <a:gd name="connsiteX23" fmla="*/ 1197427 w 9676190"/>
              <a:gd name="connsiteY23" fmla="*/ 4299857 h 5442857"/>
              <a:gd name="connsiteX24" fmla="*/ 1153884 w 9676190"/>
              <a:gd name="connsiteY24" fmla="*/ 4288971 h 5442857"/>
              <a:gd name="connsiteX25" fmla="*/ 1088570 w 9676190"/>
              <a:gd name="connsiteY25" fmla="*/ 4267200 h 5442857"/>
              <a:gd name="connsiteX26" fmla="*/ 1023255 w 9676190"/>
              <a:gd name="connsiteY26" fmla="*/ 4223657 h 5442857"/>
              <a:gd name="connsiteX27" fmla="*/ 1001484 w 9676190"/>
              <a:gd name="connsiteY27" fmla="*/ 4201885 h 5442857"/>
              <a:gd name="connsiteX28" fmla="*/ 947055 w 9676190"/>
              <a:gd name="connsiteY28" fmla="*/ 4191000 h 5442857"/>
              <a:gd name="connsiteX29" fmla="*/ 903512 w 9676190"/>
              <a:gd name="connsiteY29" fmla="*/ 4180114 h 5442857"/>
              <a:gd name="connsiteX30" fmla="*/ 870855 w 9676190"/>
              <a:gd name="connsiteY30" fmla="*/ 4158343 h 5442857"/>
              <a:gd name="connsiteX31" fmla="*/ 805541 w 9676190"/>
              <a:gd name="connsiteY31" fmla="*/ 4136571 h 5442857"/>
              <a:gd name="connsiteX32" fmla="*/ 772884 w 9676190"/>
              <a:gd name="connsiteY32" fmla="*/ 4125685 h 5442857"/>
              <a:gd name="connsiteX33" fmla="*/ 707570 w 9676190"/>
              <a:gd name="connsiteY33" fmla="*/ 4103914 h 5442857"/>
              <a:gd name="connsiteX34" fmla="*/ 674912 w 9676190"/>
              <a:gd name="connsiteY34" fmla="*/ 4093028 h 5442857"/>
              <a:gd name="connsiteX35" fmla="*/ 631370 w 9676190"/>
              <a:gd name="connsiteY35" fmla="*/ 4082143 h 5442857"/>
              <a:gd name="connsiteX36" fmla="*/ 359227 w 9676190"/>
              <a:gd name="connsiteY36" fmla="*/ 4093028 h 5442857"/>
              <a:gd name="connsiteX37" fmla="*/ 293912 w 9676190"/>
              <a:gd name="connsiteY37" fmla="*/ 4136571 h 5442857"/>
              <a:gd name="connsiteX38" fmla="*/ 217712 w 9676190"/>
              <a:gd name="connsiteY38" fmla="*/ 4158343 h 5442857"/>
              <a:gd name="connsiteX39" fmla="*/ 185055 w 9676190"/>
              <a:gd name="connsiteY39" fmla="*/ 4180114 h 5442857"/>
              <a:gd name="connsiteX40" fmla="*/ 141512 w 9676190"/>
              <a:gd name="connsiteY40" fmla="*/ 4201885 h 5442857"/>
              <a:gd name="connsiteX41" fmla="*/ 119741 w 9676190"/>
              <a:gd name="connsiteY41" fmla="*/ 4223657 h 5442857"/>
              <a:gd name="connsiteX42" fmla="*/ 87084 w 9676190"/>
              <a:gd name="connsiteY42" fmla="*/ 4234543 h 5442857"/>
              <a:gd name="connsiteX43" fmla="*/ 10884 w 9676190"/>
              <a:gd name="connsiteY43" fmla="*/ 4278085 h 5442857"/>
              <a:gd name="connsiteX44" fmla="*/ 0 w 9676190"/>
              <a:gd name="connsiteY44" fmla="*/ 4287781 h 544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676190" h="5442857">
                <a:moveTo>
                  <a:pt x="0" y="0"/>
                </a:moveTo>
                <a:lnTo>
                  <a:pt x="9676190" y="0"/>
                </a:lnTo>
                <a:lnTo>
                  <a:pt x="9676190" y="5442857"/>
                </a:lnTo>
                <a:lnTo>
                  <a:pt x="1890711" y="5442857"/>
                </a:lnTo>
                <a:lnTo>
                  <a:pt x="1883227" y="5203371"/>
                </a:lnTo>
                <a:cubicBezTo>
                  <a:pt x="1882572" y="5191915"/>
                  <a:pt x="1877473" y="5180977"/>
                  <a:pt x="1872341" y="5170714"/>
                </a:cubicBezTo>
                <a:cubicBezTo>
                  <a:pt x="1858608" y="5143249"/>
                  <a:pt x="1849049" y="5136536"/>
                  <a:pt x="1828798" y="5116285"/>
                </a:cubicBezTo>
                <a:cubicBezTo>
                  <a:pt x="1791950" y="5005739"/>
                  <a:pt x="1816272" y="5093911"/>
                  <a:pt x="1796141" y="4953000"/>
                </a:cubicBezTo>
                <a:cubicBezTo>
                  <a:pt x="1793524" y="4934684"/>
                  <a:pt x="1814283" y="4916714"/>
                  <a:pt x="1817912" y="4909457"/>
                </a:cubicBezTo>
                <a:cubicBezTo>
                  <a:pt x="1792512" y="4869543"/>
                  <a:pt x="1756672" y="4834597"/>
                  <a:pt x="1741712" y="4789714"/>
                </a:cubicBezTo>
                <a:cubicBezTo>
                  <a:pt x="1738084" y="4778828"/>
                  <a:pt x="1735959" y="4767320"/>
                  <a:pt x="1730827" y="4757057"/>
                </a:cubicBezTo>
                <a:cubicBezTo>
                  <a:pt x="1717096" y="4729596"/>
                  <a:pt x="1707532" y="4722877"/>
                  <a:pt x="1687284" y="4702628"/>
                </a:cubicBezTo>
                <a:cubicBezTo>
                  <a:pt x="1677462" y="4663342"/>
                  <a:pt x="1671736" y="4619691"/>
                  <a:pt x="1632855" y="4593771"/>
                </a:cubicBezTo>
                <a:cubicBezTo>
                  <a:pt x="1621969" y="4586514"/>
                  <a:pt x="1610414" y="4580173"/>
                  <a:pt x="1600198" y="4572000"/>
                </a:cubicBezTo>
                <a:cubicBezTo>
                  <a:pt x="1592184" y="4565589"/>
                  <a:pt x="1584838" y="4558242"/>
                  <a:pt x="1578427" y="4550228"/>
                </a:cubicBezTo>
                <a:cubicBezTo>
                  <a:pt x="1570254" y="4540012"/>
                  <a:pt x="1566871" y="4525744"/>
                  <a:pt x="1556655" y="4517571"/>
                </a:cubicBezTo>
                <a:cubicBezTo>
                  <a:pt x="1547695" y="4510403"/>
                  <a:pt x="1534261" y="4511817"/>
                  <a:pt x="1523998" y="4506685"/>
                </a:cubicBezTo>
                <a:cubicBezTo>
                  <a:pt x="1512296" y="4500834"/>
                  <a:pt x="1503043" y="4490765"/>
                  <a:pt x="1491341" y="4484914"/>
                </a:cubicBezTo>
                <a:cubicBezTo>
                  <a:pt x="1475720" y="4477104"/>
                  <a:pt x="1429098" y="4466632"/>
                  <a:pt x="1415141" y="4463143"/>
                </a:cubicBezTo>
                <a:lnTo>
                  <a:pt x="1349827" y="4397828"/>
                </a:lnTo>
                <a:cubicBezTo>
                  <a:pt x="1342570" y="4390571"/>
                  <a:pt x="1336594" y="4381750"/>
                  <a:pt x="1328055" y="4376057"/>
                </a:cubicBezTo>
                <a:cubicBezTo>
                  <a:pt x="1317169" y="4368800"/>
                  <a:pt x="1305449" y="4362661"/>
                  <a:pt x="1295398" y="4354285"/>
                </a:cubicBezTo>
                <a:cubicBezTo>
                  <a:pt x="1283572" y="4344430"/>
                  <a:pt x="1276198" y="4329104"/>
                  <a:pt x="1262741" y="4321628"/>
                </a:cubicBezTo>
                <a:cubicBezTo>
                  <a:pt x="1242680" y="4310483"/>
                  <a:pt x="1219691" y="4305423"/>
                  <a:pt x="1197427" y="4299857"/>
                </a:cubicBezTo>
                <a:cubicBezTo>
                  <a:pt x="1182913" y="4296228"/>
                  <a:pt x="1168214" y="4293270"/>
                  <a:pt x="1153884" y="4288971"/>
                </a:cubicBezTo>
                <a:cubicBezTo>
                  <a:pt x="1131903" y="4282377"/>
                  <a:pt x="1088570" y="4267200"/>
                  <a:pt x="1088570" y="4267200"/>
                </a:cubicBezTo>
                <a:cubicBezTo>
                  <a:pt x="1066798" y="4252686"/>
                  <a:pt x="1041757" y="4242160"/>
                  <a:pt x="1023255" y="4223657"/>
                </a:cubicBezTo>
                <a:cubicBezTo>
                  <a:pt x="1015998" y="4216400"/>
                  <a:pt x="1010917" y="4205928"/>
                  <a:pt x="1001484" y="4201885"/>
                </a:cubicBezTo>
                <a:cubicBezTo>
                  <a:pt x="984478" y="4194597"/>
                  <a:pt x="965117" y="4195014"/>
                  <a:pt x="947055" y="4191000"/>
                </a:cubicBezTo>
                <a:cubicBezTo>
                  <a:pt x="932450" y="4187755"/>
                  <a:pt x="918026" y="4183743"/>
                  <a:pt x="903512" y="4180114"/>
                </a:cubicBezTo>
                <a:cubicBezTo>
                  <a:pt x="892626" y="4172857"/>
                  <a:pt x="882810" y="4163656"/>
                  <a:pt x="870855" y="4158343"/>
                </a:cubicBezTo>
                <a:cubicBezTo>
                  <a:pt x="849884" y="4149022"/>
                  <a:pt x="827312" y="4143828"/>
                  <a:pt x="805541" y="4136571"/>
                </a:cubicBezTo>
                <a:lnTo>
                  <a:pt x="772884" y="4125685"/>
                </a:lnTo>
                <a:lnTo>
                  <a:pt x="707570" y="4103914"/>
                </a:lnTo>
                <a:cubicBezTo>
                  <a:pt x="696684" y="4100285"/>
                  <a:pt x="686044" y="4095811"/>
                  <a:pt x="674912" y="4093028"/>
                </a:cubicBezTo>
                <a:lnTo>
                  <a:pt x="631370" y="4082143"/>
                </a:lnTo>
                <a:cubicBezTo>
                  <a:pt x="540656" y="4085771"/>
                  <a:pt x="448856" y="4078572"/>
                  <a:pt x="359227" y="4093028"/>
                </a:cubicBezTo>
                <a:cubicBezTo>
                  <a:pt x="333395" y="4097194"/>
                  <a:pt x="318735" y="4128296"/>
                  <a:pt x="293912" y="4136571"/>
                </a:cubicBezTo>
                <a:cubicBezTo>
                  <a:pt x="247062" y="4152188"/>
                  <a:pt x="272387" y="4144674"/>
                  <a:pt x="217712" y="4158343"/>
                </a:cubicBezTo>
                <a:cubicBezTo>
                  <a:pt x="206826" y="4165600"/>
                  <a:pt x="196414" y="4173623"/>
                  <a:pt x="185055" y="4180114"/>
                </a:cubicBezTo>
                <a:cubicBezTo>
                  <a:pt x="170966" y="4188165"/>
                  <a:pt x="155014" y="4192884"/>
                  <a:pt x="141512" y="4201885"/>
                </a:cubicBezTo>
                <a:cubicBezTo>
                  <a:pt x="132973" y="4207578"/>
                  <a:pt x="128542" y="4218376"/>
                  <a:pt x="119741" y="4223657"/>
                </a:cubicBezTo>
                <a:cubicBezTo>
                  <a:pt x="109902" y="4229561"/>
                  <a:pt x="97631" y="4230023"/>
                  <a:pt x="87084" y="4234543"/>
                </a:cubicBezTo>
                <a:cubicBezTo>
                  <a:pt x="63016" y="4244858"/>
                  <a:pt x="31908" y="4261266"/>
                  <a:pt x="10884" y="4278085"/>
                </a:cubicBezTo>
                <a:lnTo>
                  <a:pt x="0" y="4287781"/>
                </a:lnTo>
                <a:close/>
              </a:path>
            </a:pathLst>
          </a:custGeom>
        </p:spPr>
      </p:pic>
      <p:pic>
        <p:nvPicPr>
          <p:cNvPr id="14" name="Picture 13">
            <a:extLst>
              <a:ext uri="{FF2B5EF4-FFF2-40B4-BE49-F238E27FC236}">
                <a16:creationId xmlns:a16="http://schemas.microsoft.com/office/drawing/2014/main" id="{94164FB2-EFB1-4531-A8F4-DD77A03E2CC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72342" r="78777"/>
          <a:stretch/>
        </p:blipFill>
        <p:spPr>
          <a:xfrm>
            <a:off x="0" y="5352597"/>
            <a:ext cx="2053566" cy="1505403"/>
          </a:xfrm>
          <a:custGeom>
            <a:avLst/>
            <a:gdLst>
              <a:gd name="connsiteX0" fmla="*/ 1355645 w 2053566"/>
              <a:gd name="connsiteY0" fmla="*/ 0 h 1505403"/>
              <a:gd name="connsiteX1" fmla="*/ 2053566 w 2053566"/>
              <a:gd name="connsiteY1" fmla="*/ 0 h 1505403"/>
              <a:gd name="connsiteX2" fmla="*/ 2053566 w 2053566"/>
              <a:gd name="connsiteY2" fmla="*/ 500084 h 1505403"/>
              <a:gd name="connsiteX3" fmla="*/ 2046514 w 2053566"/>
              <a:gd name="connsiteY3" fmla="*/ 493032 h 1505403"/>
              <a:gd name="connsiteX4" fmla="*/ 2002971 w 2053566"/>
              <a:gd name="connsiteY4" fmla="*/ 438603 h 1505403"/>
              <a:gd name="connsiteX5" fmla="*/ 1970314 w 2053566"/>
              <a:gd name="connsiteY5" fmla="*/ 416832 h 1505403"/>
              <a:gd name="connsiteX6" fmla="*/ 1926771 w 2053566"/>
              <a:gd name="connsiteY6" fmla="*/ 373289 h 1505403"/>
              <a:gd name="connsiteX7" fmla="*/ 1905000 w 2053566"/>
              <a:gd name="connsiteY7" fmla="*/ 351517 h 1505403"/>
              <a:gd name="connsiteX8" fmla="*/ 1839686 w 2053566"/>
              <a:gd name="connsiteY8" fmla="*/ 307974 h 1505403"/>
              <a:gd name="connsiteX9" fmla="*/ 1774371 w 2053566"/>
              <a:gd name="connsiteY9" fmla="*/ 286203 h 1505403"/>
              <a:gd name="connsiteX10" fmla="*/ 1741714 w 2053566"/>
              <a:gd name="connsiteY10" fmla="*/ 264432 h 1505403"/>
              <a:gd name="connsiteX11" fmla="*/ 1676400 w 2053566"/>
              <a:gd name="connsiteY11" fmla="*/ 242660 h 1505403"/>
              <a:gd name="connsiteX12" fmla="*/ 1643743 w 2053566"/>
              <a:gd name="connsiteY12" fmla="*/ 210003 h 1505403"/>
              <a:gd name="connsiteX13" fmla="*/ 1600200 w 2053566"/>
              <a:gd name="connsiteY13" fmla="*/ 199117 h 1505403"/>
              <a:gd name="connsiteX14" fmla="*/ 1578429 w 2053566"/>
              <a:gd name="connsiteY14" fmla="*/ 155574 h 1505403"/>
              <a:gd name="connsiteX15" fmla="*/ 1502229 w 2053566"/>
              <a:gd name="connsiteY15" fmla="*/ 90260 h 1505403"/>
              <a:gd name="connsiteX16" fmla="*/ 1436914 w 2053566"/>
              <a:gd name="connsiteY16" fmla="*/ 46717 h 1505403"/>
              <a:gd name="connsiteX17" fmla="*/ 1404257 w 2053566"/>
              <a:gd name="connsiteY17" fmla="*/ 24946 h 1505403"/>
              <a:gd name="connsiteX18" fmla="*/ 1360714 w 2053566"/>
              <a:gd name="connsiteY18" fmla="*/ 3174 h 1505403"/>
              <a:gd name="connsiteX19" fmla="*/ 0 w 2053566"/>
              <a:gd name="connsiteY19" fmla="*/ 0 h 1505403"/>
              <a:gd name="connsiteX20" fmla="*/ 614898 w 2053566"/>
              <a:gd name="connsiteY20" fmla="*/ 0 h 1505403"/>
              <a:gd name="connsiteX21" fmla="*/ 620486 w 2053566"/>
              <a:gd name="connsiteY21" fmla="*/ 35832 h 1505403"/>
              <a:gd name="connsiteX22" fmla="*/ 685800 w 2053566"/>
              <a:gd name="connsiteY22" fmla="*/ 101146 h 1505403"/>
              <a:gd name="connsiteX23" fmla="*/ 718457 w 2053566"/>
              <a:gd name="connsiteY23" fmla="*/ 122917 h 1505403"/>
              <a:gd name="connsiteX24" fmla="*/ 762000 w 2053566"/>
              <a:gd name="connsiteY24" fmla="*/ 133803 h 1505403"/>
              <a:gd name="connsiteX25" fmla="*/ 794657 w 2053566"/>
              <a:gd name="connsiteY25" fmla="*/ 144689 h 1505403"/>
              <a:gd name="connsiteX26" fmla="*/ 838200 w 2053566"/>
              <a:gd name="connsiteY26" fmla="*/ 155574 h 1505403"/>
              <a:gd name="connsiteX27" fmla="*/ 903514 w 2053566"/>
              <a:gd name="connsiteY27" fmla="*/ 177346 h 1505403"/>
              <a:gd name="connsiteX28" fmla="*/ 968829 w 2053566"/>
              <a:gd name="connsiteY28" fmla="*/ 210003 h 1505403"/>
              <a:gd name="connsiteX29" fmla="*/ 1012371 w 2053566"/>
              <a:gd name="connsiteY29" fmla="*/ 242660 h 1505403"/>
              <a:gd name="connsiteX30" fmla="*/ 1045029 w 2053566"/>
              <a:gd name="connsiteY30" fmla="*/ 253546 h 1505403"/>
              <a:gd name="connsiteX31" fmla="*/ 1077686 w 2053566"/>
              <a:gd name="connsiteY31" fmla="*/ 286203 h 1505403"/>
              <a:gd name="connsiteX32" fmla="*/ 1110343 w 2053566"/>
              <a:gd name="connsiteY32" fmla="*/ 297089 h 1505403"/>
              <a:gd name="connsiteX33" fmla="*/ 1175657 w 2053566"/>
              <a:gd name="connsiteY33" fmla="*/ 340632 h 1505403"/>
              <a:gd name="connsiteX34" fmla="*/ 1208314 w 2053566"/>
              <a:gd name="connsiteY34" fmla="*/ 362403 h 1505403"/>
              <a:gd name="connsiteX35" fmla="*/ 1284514 w 2053566"/>
              <a:gd name="connsiteY35" fmla="*/ 384174 h 1505403"/>
              <a:gd name="connsiteX36" fmla="*/ 1317171 w 2053566"/>
              <a:gd name="connsiteY36" fmla="*/ 405946 h 1505403"/>
              <a:gd name="connsiteX37" fmla="*/ 1382486 w 2053566"/>
              <a:gd name="connsiteY37" fmla="*/ 427717 h 1505403"/>
              <a:gd name="connsiteX38" fmla="*/ 1436914 w 2053566"/>
              <a:gd name="connsiteY38" fmla="*/ 471260 h 1505403"/>
              <a:gd name="connsiteX39" fmla="*/ 1458686 w 2053566"/>
              <a:gd name="connsiteY39" fmla="*/ 493032 h 1505403"/>
              <a:gd name="connsiteX40" fmla="*/ 1524000 w 2053566"/>
              <a:gd name="connsiteY40" fmla="*/ 514803 h 1505403"/>
              <a:gd name="connsiteX41" fmla="*/ 1578429 w 2053566"/>
              <a:gd name="connsiteY41" fmla="*/ 569232 h 1505403"/>
              <a:gd name="connsiteX42" fmla="*/ 1611086 w 2053566"/>
              <a:gd name="connsiteY42" fmla="*/ 601889 h 1505403"/>
              <a:gd name="connsiteX43" fmla="*/ 1687286 w 2053566"/>
              <a:gd name="connsiteY43" fmla="*/ 667203 h 1505403"/>
              <a:gd name="connsiteX44" fmla="*/ 1763486 w 2053566"/>
              <a:gd name="connsiteY44" fmla="*/ 743403 h 1505403"/>
              <a:gd name="connsiteX45" fmla="*/ 1796143 w 2053566"/>
              <a:gd name="connsiteY45" fmla="*/ 776060 h 1505403"/>
              <a:gd name="connsiteX46" fmla="*/ 1817914 w 2053566"/>
              <a:gd name="connsiteY46" fmla="*/ 797832 h 1505403"/>
              <a:gd name="connsiteX47" fmla="*/ 1883229 w 2053566"/>
              <a:gd name="connsiteY47" fmla="*/ 841374 h 1505403"/>
              <a:gd name="connsiteX48" fmla="*/ 1915886 w 2053566"/>
              <a:gd name="connsiteY48" fmla="*/ 863146 h 1505403"/>
              <a:gd name="connsiteX49" fmla="*/ 1948543 w 2053566"/>
              <a:gd name="connsiteY49" fmla="*/ 895803 h 1505403"/>
              <a:gd name="connsiteX50" fmla="*/ 1992086 w 2053566"/>
              <a:gd name="connsiteY50" fmla="*/ 906689 h 1505403"/>
              <a:gd name="connsiteX51" fmla="*/ 2024743 w 2053566"/>
              <a:gd name="connsiteY51" fmla="*/ 917574 h 1505403"/>
              <a:gd name="connsiteX52" fmla="*/ 2053566 w 2053566"/>
              <a:gd name="connsiteY52" fmla="*/ 925251 h 1505403"/>
              <a:gd name="connsiteX53" fmla="*/ 2053566 w 2053566"/>
              <a:gd name="connsiteY53" fmla="*/ 1505403 h 1505403"/>
              <a:gd name="connsiteX54" fmla="*/ 0 w 2053566"/>
              <a:gd name="connsiteY54" fmla="*/ 1505403 h 150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053566" h="1505403">
                <a:moveTo>
                  <a:pt x="1355645" y="0"/>
                </a:moveTo>
                <a:lnTo>
                  <a:pt x="2053566" y="0"/>
                </a:lnTo>
                <a:lnTo>
                  <a:pt x="2053566" y="500084"/>
                </a:lnTo>
                <a:lnTo>
                  <a:pt x="2046514" y="493032"/>
                </a:lnTo>
                <a:cubicBezTo>
                  <a:pt x="2021363" y="461593"/>
                  <a:pt x="2032180" y="461970"/>
                  <a:pt x="2002971" y="438603"/>
                </a:cubicBezTo>
                <a:cubicBezTo>
                  <a:pt x="1992755" y="430430"/>
                  <a:pt x="1980247" y="425346"/>
                  <a:pt x="1970314" y="416832"/>
                </a:cubicBezTo>
                <a:cubicBezTo>
                  <a:pt x="1954729" y="403474"/>
                  <a:pt x="1941285" y="387803"/>
                  <a:pt x="1926771" y="373289"/>
                </a:cubicBezTo>
                <a:cubicBezTo>
                  <a:pt x="1919514" y="366032"/>
                  <a:pt x="1913539" y="357210"/>
                  <a:pt x="1905000" y="351517"/>
                </a:cubicBezTo>
                <a:cubicBezTo>
                  <a:pt x="1883229" y="337003"/>
                  <a:pt x="1864509" y="316248"/>
                  <a:pt x="1839686" y="307974"/>
                </a:cubicBezTo>
                <a:cubicBezTo>
                  <a:pt x="1817914" y="300717"/>
                  <a:pt x="1793466" y="298933"/>
                  <a:pt x="1774371" y="286203"/>
                </a:cubicBezTo>
                <a:cubicBezTo>
                  <a:pt x="1763485" y="278946"/>
                  <a:pt x="1753669" y="269745"/>
                  <a:pt x="1741714" y="264432"/>
                </a:cubicBezTo>
                <a:cubicBezTo>
                  <a:pt x="1720743" y="255111"/>
                  <a:pt x="1676400" y="242660"/>
                  <a:pt x="1676400" y="242660"/>
                </a:cubicBezTo>
                <a:cubicBezTo>
                  <a:pt x="1665514" y="231774"/>
                  <a:pt x="1657109" y="217641"/>
                  <a:pt x="1643743" y="210003"/>
                </a:cubicBezTo>
                <a:cubicBezTo>
                  <a:pt x="1630753" y="202580"/>
                  <a:pt x="1614393" y="203848"/>
                  <a:pt x="1600200" y="199117"/>
                </a:cubicBezTo>
                <a:cubicBezTo>
                  <a:pt x="1592503" y="196551"/>
                  <a:pt x="1582058" y="162831"/>
                  <a:pt x="1578429" y="155574"/>
                </a:cubicBezTo>
                <a:cubicBezTo>
                  <a:pt x="1553029" y="133803"/>
                  <a:pt x="1528745" y="110657"/>
                  <a:pt x="1502229" y="90260"/>
                </a:cubicBezTo>
                <a:cubicBezTo>
                  <a:pt x="1481489" y="74306"/>
                  <a:pt x="1458686" y="61231"/>
                  <a:pt x="1436914" y="46717"/>
                </a:cubicBezTo>
                <a:cubicBezTo>
                  <a:pt x="1426028" y="39460"/>
                  <a:pt x="1415959" y="30797"/>
                  <a:pt x="1404257" y="24946"/>
                </a:cubicBezTo>
                <a:cubicBezTo>
                  <a:pt x="1389743" y="17689"/>
                  <a:pt x="1374803" y="11225"/>
                  <a:pt x="1360714" y="3174"/>
                </a:cubicBezTo>
                <a:close/>
                <a:moveTo>
                  <a:pt x="0" y="0"/>
                </a:moveTo>
                <a:lnTo>
                  <a:pt x="614898" y="0"/>
                </a:lnTo>
                <a:lnTo>
                  <a:pt x="620486" y="35832"/>
                </a:lnTo>
                <a:cubicBezTo>
                  <a:pt x="631645" y="64528"/>
                  <a:pt x="660182" y="84067"/>
                  <a:pt x="685800" y="101146"/>
                </a:cubicBezTo>
                <a:cubicBezTo>
                  <a:pt x="696686" y="108403"/>
                  <a:pt x="706432" y="117763"/>
                  <a:pt x="718457" y="122917"/>
                </a:cubicBezTo>
                <a:cubicBezTo>
                  <a:pt x="732208" y="128810"/>
                  <a:pt x="747615" y="129693"/>
                  <a:pt x="762000" y="133803"/>
                </a:cubicBezTo>
                <a:cubicBezTo>
                  <a:pt x="773033" y="136955"/>
                  <a:pt x="783624" y="141537"/>
                  <a:pt x="794657" y="144689"/>
                </a:cubicBezTo>
                <a:cubicBezTo>
                  <a:pt x="809042" y="148799"/>
                  <a:pt x="823870" y="151275"/>
                  <a:pt x="838200" y="155574"/>
                </a:cubicBezTo>
                <a:cubicBezTo>
                  <a:pt x="860181" y="162168"/>
                  <a:pt x="884419" y="164616"/>
                  <a:pt x="903514" y="177346"/>
                </a:cubicBezTo>
                <a:cubicBezTo>
                  <a:pt x="945719" y="205482"/>
                  <a:pt x="923759" y="194980"/>
                  <a:pt x="968829" y="210003"/>
                </a:cubicBezTo>
                <a:cubicBezTo>
                  <a:pt x="983343" y="220889"/>
                  <a:pt x="996619" y="233659"/>
                  <a:pt x="1012371" y="242660"/>
                </a:cubicBezTo>
                <a:cubicBezTo>
                  <a:pt x="1022334" y="248353"/>
                  <a:pt x="1035481" y="247181"/>
                  <a:pt x="1045029" y="253546"/>
                </a:cubicBezTo>
                <a:cubicBezTo>
                  <a:pt x="1057838" y="262085"/>
                  <a:pt x="1064877" y="277664"/>
                  <a:pt x="1077686" y="286203"/>
                </a:cubicBezTo>
                <a:cubicBezTo>
                  <a:pt x="1087233" y="292568"/>
                  <a:pt x="1100312" y="291516"/>
                  <a:pt x="1110343" y="297089"/>
                </a:cubicBezTo>
                <a:cubicBezTo>
                  <a:pt x="1133216" y="309796"/>
                  <a:pt x="1153886" y="326118"/>
                  <a:pt x="1175657" y="340632"/>
                </a:cubicBezTo>
                <a:cubicBezTo>
                  <a:pt x="1186543" y="347889"/>
                  <a:pt x="1195622" y="359230"/>
                  <a:pt x="1208314" y="362403"/>
                </a:cubicBezTo>
                <a:cubicBezTo>
                  <a:pt x="1262989" y="376072"/>
                  <a:pt x="1237664" y="368558"/>
                  <a:pt x="1284514" y="384174"/>
                </a:cubicBezTo>
                <a:cubicBezTo>
                  <a:pt x="1295400" y="391431"/>
                  <a:pt x="1305216" y="400632"/>
                  <a:pt x="1317171" y="405946"/>
                </a:cubicBezTo>
                <a:cubicBezTo>
                  <a:pt x="1338142" y="415267"/>
                  <a:pt x="1382486" y="427717"/>
                  <a:pt x="1382486" y="427717"/>
                </a:cubicBezTo>
                <a:cubicBezTo>
                  <a:pt x="1435049" y="480282"/>
                  <a:pt x="1368259" y="416336"/>
                  <a:pt x="1436914" y="471260"/>
                </a:cubicBezTo>
                <a:cubicBezTo>
                  <a:pt x="1444928" y="477671"/>
                  <a:pt x="1449506" y="488442"/>
                  <a:pt x="1458686" y="493032"/>
                </a:cubicBezTo>
                <a:cubicBezTo>
                  <a:pt x="1479212" y="503295"/>
                  <a:pt x="1524000" y="514803"/>
                  <a:pt x="1524000" y="514803"/>
                </a:cubicBezTo>
                <a:lnTo>
                  <a:pt x="1578429" y="569232"/>
                </a:lnTo>
                <a:cubicBezTo>
                  <a:pt x="1589315" y="580118"/>
                  <a:pt x="1598277" y="593350"/>
                  <a:pt x="1611086" y="601889"/>
                </a:cubicBezTo>
                <a:cubicBezTo>
                  <a:pt x="1660822" y="635046"/>
                  <a:pt x="1634492" y="614409"/>
                  <a:pt x="1687286" y="667203"/>
                </a:cubicBezTo>
                <a:lnTo>
                  <a:pt x="1763486" y="743403"/>
                </a:lnTo>
                <a:lnTo>
                  <a:pt x="1796143" y="776060"/>
                </a:lnTo>
                <a:cubicBezTo>
                  <a:pt x="1803400" y="783317"/>
                  <a:pt x="1809374" y="792139"/>
                  <a:pt x="1817914" y="797832"/>
                </a:cubicBezTo>
                <a:lnTo>
                  <a:pt x="1883229" y="841374"/>
                </a:lnTo>
                <a:cubicBezTo>
                  <a:pt x="1894115" y="848631"/>
                  <a:pt x="1906635" y="853895"/>
                  <a:pt x="1915886" y="863146"/>
                </a:cubicBezTo>
                <a:cubicBezTo>
                  <a:pt x="1926772" y="874032"/>
                  <a:pt x="1935177" y="888165"/>
                  <a:pt x="1948543" y="895803"/>
                </a:cubicBezTo>
                <a:cubicBezTo>
                  <a:pt x="1961533" y="903226"/>
                  <a:pt x="1977701" y="902579"/>
                  <a:pt x="1992086" y="906689"/>
                </a:cubicBezTo>
                <a:cubicBezTo>
                  <a:pt x="2003119" y="909841"/>
                  <a:pt x="2013673" y="914555"/>
                  <a:pt x="2024743" y="917574"/>
                </a:cubicBezTo>
                <a:lnTo>
                  <a:pt x="2053566" y="925251"/>
                </a:lnTo>
                <a:lnTo>
                  <a:pt x="2053566" y="1505403"/>
                </a:lnTo>
                <a:lnTo>
                  <a:pt x="0" y="1505403"/>
                </a:lnTo>
                <a:close/>
              </a:path>
            </a:pathLst>
          </a:custGeom>
        </p:spPr>
      </p:pic>
      <p:pic>
        <p:nvPicPr>
          <p:cNvPr id="16" name="Picture 15">
            <a:extLst>
              <a:ext uri="{FF2B5EF4-FFF2-40B4-BE49-F238E27FC236}">
                <a16:creationId xmlns:a16="http://schemas.microsoft.com/office/drawing/2014/main" id="{0E6BC652-4BE1-478A-BFA7-47149E82F2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4623" r="26442" b="66400"/>
          <a:stretch/>
        </p:blipFill>
        <p:spPr>
          <a:xfrm rot="1800000" flipH="1">
            <a:off x="489857" y="4860000"/>
            <a:ext cx="1806209" cy="876778"/>
          </a:xfrm>
          <a:custGeom>
            <a:avLst/>
            <a:gdLst>
              <a:gd name="connsiteX0" fmla="*/ 527412 w 1806209"/>
              <a:gd name="connsiteY0" fmla="*/ 0 h 876778"/>
              <a:gd name="connsiteX1" fmla="*/ 0 w 1806209"/>
              <a:gd name="connsiteY1" fmla="*/ 0 h 876778"/>
              <a:gd name="connsiteX2" fmla="*/ 0 w 1806209"/>
              <a:gd name="connsiteY2" fmla="*/ 255471 h 876778"/>
              <a:gd name="connsiteX3" fmla="*/ 10065 w 1806209"/>
              <a:gd name="connsiteY3" fmla="*/ 245407 h 876778"/>
              <a:gd name="connsiteX4" fmla="*/ 20951 w 1806209"/>
              <a:gd name="connsiteY4" fmla="*/ 234521 h 876778"/>
              <a:gd name="connsiteX5" fmla="*/ 53608 w 1806209"/>
              <a:gd name="connsiteY5" fmla="*/ 223635 h 876778"/>
              <a:gd name="connsiteX6" fmla="*/ 118922 w 1806209"/>
              <a:gd name="connsiteY6" fmla="*/ 190978 h 876778"/>
              <a:gd name="connsiteX7" fmla="*/ 206008 w 1806209"/>
              <a:gd name="connsiteY7" fmla="*/ 147435 h 876778"/>
              <a:gd name="connsiteX8" fmla="*/ 238665 w 1806209"/>
              <a:gd name="connsiteY8" fmla="*/ 125664 h 876778"/>
              <a:gd name="connsiteX9" fmla="*/ 260436 w 1806209"/>
              <a:gd name="connsiteY9" fmla="*/ 103892 h 876778"/>
              <a:gd name="connsiteX10" fmla="*/ 303979 w 1806209"/>
              <a:gd name="connsiteY10" fmla="*/ 93007 h 876778"/>
              <a:gd name="connsiteX11" fmla="*/ 336636 w 1806209"/>
              <a:gd name="connsiteY11" fmla="*/ 82121 h 876778"/>
              <a:gd name="connsiteX12" fmla="*/ 358408 w 1806209"/>
              <a:gd name="connsiteY12" fmla="*/ 60350 h 876778"/>
              <a:gd name="connsiteX13" fmla="*/ 412836 w 1806209"/>
              <a:gd name="connsiteY13" fmla="*/ 49464 h 876778"/>
              <a:gd name="connsiteX14" fmla="*/ 478151 w 1806209"/>
              <a:gd name="connsiteY14" fmla="*/ 27692 h 876778"/>
              <a:gd name="connsiteX15" fmla="*/ 510808 w 1806209"/>
              <a:gd name="connsiteY15" fmla="*/ 16807 h 876778"/>
              <a:gd name="connsiteX16" fmla="*/ 1806209 w 1806209"/>
              <a:gd name="connsiteY16" fmla="*/ 0 h 876778"/>
              <a:gd name="connsiteX17" fmla="*/ 708134 w 1806209"/>
              <a:gd name="connsiteY17" fmla="*/ 0 h 876778"/>
              <a:gd name="connsiteX18" fmla="*/ 709028 w 1806209"/>
              <a:gd name="connsiteY18" fmla="*/ 1950 h 876778"/>
              <a:gd name="connsiteX19" fmla="*/ 641436 w 1806209"/>
              <a:gd name="connsiteY19" fmla="*/ 71235 h 876778"/>
              <a:gd name="connsiteX20" fmla="*/ 576122 w 1806209"/>
              <a:gd name="connsiteY20" fmla="*/ 114778 h 876778"/>
              <a:gd name="connsiteX21" fmla="*/ 543465 w 1806209"/>
              <a:gd name="connsiteY21" fmla="*/ 125664 h 876778"/>
              <a:gd name="connsiteX22" fmla="*/ 510808 w 1806209"/>
              <a:gd name="connsiteY22" fmla="*/ 147435 h 876778"/>
              <a:gd name="connsiteX23" fmla="*/ 314865 w 1806209"/>
              <a:gd name="connsiteY23" fmla="*/ 169207 h 876778"/>
              <a:gd name="connsiteX24" fmla="*/ 260436 w 1806209"/>
              <a:gd name="connsiteY24" fmla="*/ 212750 h 876778"/>
              <a:gd name="connsiteX25" fmla="*/ 195122 w 1806209"/>
              <a:gd name="connsiteY25" fmla="*/ 256292 h 876778"/>
              <a:gd name="connsiteX26" fmla="*/ 140694 w 1806209"/>
              <a:gd name="connsiteY26" fmla="*/ 321607 h 876778"/>
              <a:gd name="connsiteX27" fmla="*/ 86265 w 1806209"/>
              <a:gd name="connsiteY27" fmla="*/ 376035 h 876778"/>
              <a:gd name="connsiteX28" fmla="*/ 42722 w 1806209"/>
              <a:gd name="connsiteY28" fmla="*/ 430464 h 876778"/>
              <a:gd name="connsiteX29" fmla="*/ 2368 w 1806209"/>
              <a:gd name="connsiteY29" fmla="*/ 445198 h 876778"/>
              <a:gd name="connsiteX30" fmla="*/ 0 w 1806209"/>
              <a:gd name="connsiteY30" fmla="*/ 445880 h 876778"/>
              <a:gd name="connsiteX31" fmla="*/ 0 w 1806209"/>
              <a:gd name="connsiteY31" fmla="*/ 876778 h 876778"/>
              <a:gd name="connsiteX32" fmla="*/ 1806209 w 1806209"/>
              <a:gd name="connsiteY32" fmla="*/ 876778 h 876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806209" h="876778">
                <a:moveTo>
                  <a:pt x="527412" y="0"/>
                </a:moveTo>
                <a:lnTo>
                  <a:pt x="0" y="0"/>
                </a:lnTo>
                <a:lnTo>
                  <a:pt x="0" y="255471"/>
                </a:lnTo>
                <a:lnTo>
                  <a:pt x="10065" y="245407"/>
                </a:lnTo>
                <a:cubicBezTo>
                  <a:pt x="13308" y="241284"/>
                  <a:pt x="16551" y="237161"/>
                  <a:pt x="20951" y="234521"/>
                </a:cubicBezTo>
                <a:cubicBezTo>
                  <a:pt x="30790" y="228617"/>
                  <a:pt x="43345" y="228767"/>
                  <a:pt x="53608" y="223635"/>
                </a:cubicBezTo>
                <a:cubicBezTo>
                  <a:pt x="138017" y="181431"/>
                  <a:pt x="36838" y="218340"/>
                  <a:pt x="118922" y="190978"/>
                </a:cubicBezTo>
                <a:cubicBezTo>
                  <a:pt x="156922" y="152980"/>
                  <a:pt x="130958" y="172453"/>
                  <a:pt x="206008" y="147435"/>
                </a:cubicBezTo>
                <a:cubicBezTo>
                  <a:pt x="216894" y="140178"/>
                  <a:pt x="228449" y="133837"/>
                  <a:pt x="238665" y="125664"/>
                </a:cubicBezTo>
                <a:cubicBezTo>
                  <a:pt x="246679" y="119253"/>
                  <a:pt x="251256" y="108482"/>
                  <a:pt x="260436" y="103892"/>
                </a:cubicBezTo>
                <a:cubicBezTo>
                  <a:pt x="273817" y="97201"/>
                  <a:pt x="289594" y="97117"/>
                  <a:pt x="303979" y="93007"/>
                </a:cubicBezTo>
                <a:cubicBezTo>
                  <a:pt x="315012" y="89855"/>
                  <a:pt x="325750" y="85750"/>
                  <a:pt x="336636" y="82121"/>
                </a:cubicBezTo>
                <a:cubicBezTo>
                  <a:pt x="343893" y="74864"/>
                  <a:pt x="348975" y="64393"/>
                  <a:pt x="358408" y="60350"/>
                </a:cubicBezTo>
                <a:cubicBezTo>
                  <a:pt x="375414" y="53062"/>
                  <a:pt x="394986" y="54332"/>
                  <a:pt x="412836" y="49464"/>
                </a:cubicBezTo>
                <a:cubicBezTo>
                  <a:pt x="434977" y="43425"/>
                  <a:pt x="456379" y="34949"/>
                  <a:pt x="478151" y="27692"/>
                </a:cubicBezTo>
                <a:lnTo>
                  <a:pt x="510808" y="16807"/>
                </a:lnTo>
                <a:close/>
                <a:moveTo>
                  <a:pt x="1806209" y="0"/>
                </a:moveTo>
                <a:lnTo>
                  <a:pt x="708134" y="0"/>
                </a:lnTo>
                <a:lnTo>
                  <a:pt x="709028" y="1950"/>
                </a:lnTo>
                <a:cubicBezTo>
                  <a:pt x="728907" y="60380"/>
                  <a:pt x="677113" y="62316"/>
                  <a:pt x="641436" y="71235"/>
                </a:cubicBezTo>
                <a:cubicBezTo>
                  <a:pt x="619665" y="85749"/>
                  <a:pt x="600945" y="106503"/>
                  <a:pt x="576122" y="114778"/>
                </a:cubicBezTo>
                <a:cubicBezTo>
                  <a:pt x="565236" y="118407"/>
                  <a:pt x="553728" y="120532"/>
                  <a:pt x="543465" y="125664"/>
                </a:cubicBezTo>
                <a:cubicBezTo>
                  <a:pt x="531763" y="131515"/>
                  <a:pt x="523220" y="143298"/>
                  <a:pt x="510808" y="147435"/>
                </a:cubicBezTo>
                <a:cubicBezTo>
                  <a:pt x="474669" y="159481"/>
                  <a:pt x="324413" y="168411"/>
                  <a:pt x="314865" y="169207"/>
                </a:cubicBezTo>
                <a:cubicBezTo>
                  <a:pt x="241324" y="193719"/>
                  <a:pt x="321038" y="159724"/>
                  <a:pt x="260436" y="212750"/>
                </a:cubicBezTo>
                <a:cubicBezTo>
                  <a:pt x="240744" y="229980"/>
                  <a:pt x="195122" y="256292"/>
                  <a:pt x="195122" y="256292"/>
                </a:cubicBezTo>
                <a:cubicBezTo>
                  <a:pt x="141076" y="337364"/>
                  <a:pt x="210531" y="237803"/>
                  <a:pt x="140694" y="321607"/>
                </a:cubicBezTo>
                <a:cubicBezTo>
                  <a:pt x="95337" y="376034"/>
                  <a:pt x="146135" y="336122"/>
                  <a:pt x="86265" y="376035"/>
                </a:cubicBezTo>
                <a:cubicBezTo>
                  <a:pt x="78573" y="387573"/>
                  <a:pt x="58234" y="422708"/>
                  <a:pt x="42722" y="430464"/>
                </a:cubicBezTo>
                <a:cubicBezTo>
                  <a:pt x="32459" y="435596"/>
                  <a:pt x="16131" y="441039"/>
                  <a:pt x="2368" y="445198"/>
                </a:cubicBezTo>
                <a:lnTo>
                  <a:pt x="0" y="445880"/>
                </a:lnTo>
                <a:lnTo>
                  <a:pt x="0" y="876778"/>
                </a:lnTo>
                <a:lnTo>
                  <a:pt x="1806209" y="876778"/>
                </a:lnTo>
                <a:close/>
              </a:path>
            </a:pathLst>
          </a:custGeom>
        </p:spPr>
      </p:pic>
      <p:sp>
        <p:nvSpPr>
          <p:cNvPr id="18" name="Freeform: Shape 17">
            <a:extLst>
              <a:ext uri="{FF2B5EF4-FFF2-40B4-BE49-F238E27FC236}">
                <a16:creationId xmlns:a16="http://schemas.microsoft.com/office/drawing/2014/main" id="{57E6F9A8-1B4B-4FEF-942A-15CA97ECE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6837" y="0"/>
            <a:ext cx="8845162" cy="6858000"/>
          </a:xfrm>
          <a:custGeom>
            <a:avLst/>
            <a:gdLst>
              <a:gd name="connsiteX0" fmla="*/ 0 w 8845162"/>
              <a:gd name="connsiteY0" fmla="*/ 0 h 6858000"/>
              <a:gd name="connsiteX1" fmla="*/ 6265248 w 8845162"/>
              <a:gd name="connsiteY1" fmla="*/ 0 h 6858000"/>
              <a:gd name="connsiteX2" fmla="*/ 7537703 w 8845162"/>
              <a:gd name="connsiteY2" fmla="*/ 0 h 6858000"/>
              <a:gd name="connsiteX3" fmla="*/ 8845162 w 8845162"/>
              <a:gd name="connsiteY3" fmla="*/ 0 h 6858000"/>
              <a:gd name="connsiteX4" fmla="*/ 8845162 w 8845162"/>
              <a:gd name="connsiteY4" fmla="*/ 6858000 h 6858000"/>
              <a:gd name="connsiteX5" fmla="*/ 7537703 w 8845162"/>
              <a:gd name="connsiteY5" fmla="*/ 6858000 h 6858000"/>
              <a:gd name="connsiteX6" fmla="*/ 6265248 w 8845162"/>
              <a:gd name="connsiteY6" fmla="*/ 6858000 h 6858000"/>
              <a:gd name="connsiteX7" fmla="*/ 20957 w 8845162"/>
              <a:gd name="connsiteY7" fmla="*/ 6858000 h 6858000"/>
              <a:gd name="connsiteX8" fmla="*/ 46002 w 8845162"/>
              <a:gd name="connsiteY8" fmla="*/ 6702325 h 6858000"/>
              <a:gd name="connsiteX9" fmla="*/ 69870 w 8845162"/>
              <a:gd name="connsiteY9" fmla="*/ 6547334 h 6858000"/>
              <a:gd name="connsiteX10" fmla="*/ 93234 w 8845162"/>
              <a:gd name="connsiteY10" fmla="*/ 6391658 h 6858000"/>
              <a:gd name="connsiteX11" fmla="*/ 113237 w 8845162"/>
              <a:gd name="connsiteY11" fmla="*/ 6235295 h 6858000"/>
              <a:gd name="connsiteX12" fmla="*/ 133409 w 8845162"/>
              <a:gd name="connsiteY12" fmla="*/ 6079619 h 6858000"/>
              <a:gd name="connsiteX13" fmla="*/ 152234 w 8845162"/>
              <a:gd name="connsiteY13" fmla="*/ 5923256 h 6858000"/>
              <a:gd name="connsiteX14" fmla="*/ 168370 w 8845162"/>
              <a:gd name="connsiteY14" fmla="*/ 5768951 h 6858000"/>
              <a:gd name="connsiteX15" fmla="*/ 183667 w 8845162"/>
              <a:gd name="connsiteY15" fmla="*/ 5612589 h 6858000"/>
              <a:gd name="connsiteX16" fmla="*/ 197619 w 8845162"/>
              <a:gd name="connsiteY16" fmla="*/ 5456912 h 6858000"/>
              <a:gd name="connsiteX17" fmla="*/ 209720 w 8845162"/>
              <a:gd name="connsiteY17" fmla="*/ 5303979 h 6858000"/>
              <a:gd name="connsiteX18" fmla="*/ 221823 w 8845162"/>
              <a:gd name="connsiteY18" fmla="*/ 5148988 h 6858000"/>
              <a:gd name="connsiteX19" fmla="*/ 231908 w 8845162"/>
              <a:gd name="connsiteY19" fmla="*/ 4996055 h 6858000"/>
              <a:gd name="connsiteX20" fmla="*/ 239808 w 8845162"/>
              <a:gd name="connsiteY20" fmla="*/ 4843121 h 6858000"/>
              <a:gd name="connsiteX21" fmla="*/ 248045 w 8845162"/>
              <a:gd name="connsiteY21" fmla="*/ 4690874 h 6858000"/>
              <a:gd name="connsiteX22" fmla="*/ 254936 w 8845162"/>
              <a:gd name="connsiteY22" fmla="*/ 4539998 h 6858000"/>
              <a:gd name="connsiteX23" fmla="*/ 259811 w 8845162"/>
              <a:gd name="connsiteY23" fmla="*/ 4390493 h 6858000"/>
              <a:gd name="connsiteX24" fmla="*/ 264014 w 8845162"/>
              <a:gd name="connsiteY24" fmla="*/ 4240989 h 6858000"/>
              <a:gd name="connsiteX25" fmla="*/ 268047 w 8845162"/>
              <a:gd name="connsiteY25" fmla="*/ 4092856 h 6858000"/>
              <a:gd name="connsiteX26" fmla="*/ 269897 w 8845162"/>
              <a:gd name="connsiteY26" fmla="*/ 3946781 h 6858000"/>
              <a:gd name="connsiteX27" fmla="*/ 271913 w 8845162"/>
              <a:gd name="connsiteY27" fmla="*/ 3800705 h 6858000"/>
              <a:gd name="connsiteX28" fmla="*/ 272922 w 8845162"/>
              <a:gd name="connsiteY28" fmla="*/ 3656687 h 6858000"/>
              <a:gd name="connsiteX29" fmla="*/ 271913 w 8845162"/>
              <a:gd name="connsiteY29" fmla="*/ 3514041 h 6858000"/>
              <a:gd name="connsiteX30" fmla="*/ 271913 w 8845162"/>
              <a:gd name="connsiteY30" fmla="*/ 3372766 h 6858000"/>
              <a:gd name="connsiteX31" fmla="*/ 269897 w 8845162"/>
              <a:gd name="connsiteY31" fmla="*/ 3232863 h 6858000"/>
              <a:gd name="connsiteX32" fmla="*/ 266871 w 8845162"/>
              <a:gd name="connsiteY32" fmla="*/ 3095703 h 6858000"/>
              <a:gd name="connsiteX33" fmla="*/ 264014 w 8845162"/>
              <a:gd name="connsiteY33" fmla="*/ 2959915 h 6858000"/>
              <a:gd name="connsiteX34" fmla="*/ 260820 w 8845162"/>
              <a:gd name="connsiteY34" fmla="*/ 2826869 h 6858000"/>
              <a:gd name="connsiteX35" fmla="*/ 255946 w 8845162"/>
              <a:gd name="connsiteY35" fmla="*/ 2694510 h 6858000"/>
              <a:gd name="connsiteX36" fmla="*/ 250734 w 8845162"/>
              <a:gd name="connsiteY36" fmla="*/ 2564209 h 6858000"/>
              <a:gd name="connsiteX37" fmla="*/ 246028 w 8845162"/>
              <a:gd name="connsiteY37" fmla="*/ 2436650 h 6858000"/>
              <a:gd name="connsiteX38" fmla="*/ 232749 w 8845162"/>
              <a:gd name="connsiteY38" fmla="*/ 2187704 h 6858000"/>
              <a:gd name="connsiteX39" fmla="*/ 218630 w 8845162"/>
              <a:gd name="connsiteY39" fmla="*/ 1949046 h 6858000"/>
              <a:gd name="connsiteX40" fmla="*/ 203837 w 8845162"/>
              <a:gd name="connsiteY40" fmla="*/ 1719989 h 6858000"/>
              <a:gd name="connsiteX41" fmla="*/ 187532 w 8845162"/>
              <a:gd name="connsiteY41" fmla="*/ 1503276 h 6858000"/>
              <a:gd name="connsiteX42" fmla="*/ 170555 w 8845162"/>
              <a:gd name="connsiteY42" fmla="*/ 1296164 h 6858000"/>
              <a:gd name="connsiteX43" fmla="*/ 152234 w 8845162"/>
              <a:gd name="connsiteY43" fmla="*/ 1104140 h 6858000"/>
              <a:gd name="connsiteX44" fmla="*/ 134248 w 8845162"/>
              <a:gd name="connsiteY44" fmla="*/ 923775 h 6858000"/>
              <a:gd name="connsiteX45" fmla="*/ 116263 w 8845162"/>
              <a:gd name="connsiteY45" fmla="*/ 757811 h 6858000"/>
              <a:gd name="connsiteX46" fmla="*/ 99286 w 8845162"/>
              <a:gd name="connsiteY46" fmla="*/ 605564 h 6858000"/>
              <a:gd name="connsiteX47" fmla="*/ 83149 w 8845162"/>
              <a:gd name="connsiteY47" fmla="*/ 470461 h 6858000"/>
              <a:gd name="connsiteX48" fmla="*/ 67853 w 8845162"/>
              <a:gd name="connsiteY48" fmla="*/ 348389 h 6858000"/>
              <a:gd name="connsiteX49" fmla="*/ 55078 w 8845162"/>
              <a:gd name="connsiteY49" fmla="*/ 245519 h 6858000"/>
              <a:gd name="connsiteX50" fmla="*/ 42976 w 8845162"/>
              <a:gd name="connsiteY50" fmla="*/ 159108 h 6858000"/>
              <a:gd name="connsiteX51" fmla="*/ 25662 w 8845162"/>
              <a:gd name="connsiteY51" fmla="*/ 40464 h 6858000"/>
              <a:gd name="connsiteX52" fmla="*/ 19779 w 8845162"/>
              <a:gd name="connsiteY52" fmla="*/ 2 h 6858000"/>
              <a:gd name="connsiteX53" fmla="*/ 26532 w 8845162"/>
              <a:gd name="connsiteY53" fmla="*/ 2 h 6858000"/>
              <a:gd name="connsiteX54" fmla="*/ 26532 w 8845162"/>
              <a:gd name="connsiteY54" fmla="*/ 1 h 6858000"/>
              <a:gd name="connsiteX55" fmla="*/ 0 w 8845162"/>
              <a:gd name="connsiteY5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8845162" h="6858000">
                <a:moveTo>
                  <a:pt x="0" y="0"/>
                </a:moveTo>
                <a:lnTo>
                  <a:pt x="6265248" y="0"/>
                </a:lnTo>
                <a:lnTo>
                  <a:pt x="7537703" y="0"/>
                </a:lnTo>
                <a:lnTo>
                  <a:pt x="8845162" y="0"/>
                </a:lnTo>
                <a:lnTo>
                  <a:pt x="8845162" y="6858000"/>
                </a:lnTo>
                <a:lnTo>
                  <a:pt x="7537703" y="6858000"/>
                </a:lnTo>
                <a:lnTo>
                  <a:pt x="6265248" y="6858000"/>
                </a:lnTo>
                <a:lnTo>
                  <a:pt x="20957" y="6858000"/>
                </a:lnTo>
                <a:lnTo>
                  <a:pt x="46002" y="6702325"/>
                </a:lnTo>
                <a:lnTo>
                  <a:pt x="69870" y="6547334"/>
                </a:lnTo>
                <a:lnTo>
                  <a:pt x="93234" y="6391658"/>
                </a:lnTo>
                <a:lnTo>
                  <a:pt x="113237" y="6235295"/>
                </a:lnTo>
                <a:lnTo>
                  <a:pt x="133409" y="6079619"/>
                </a:lnTo>
                <a:lnTo>
                  <a:pt x="152234" y="5923256"/>
                </a:lnTo>
                <a:lnTo>
                  <a:pt x="168370" y="5768951"/>
                </a:lnTo>
                <a:lnTo>
                  <a:pt x="183667" y="5612589"/>
                </a:lnTo>
                <a:lnTo>
                  <a:pt x="197619" y="5456912"/>
                </a:lnTo>
                <a:lnTo>
                  <a:pt x="209720" y="5303979"/>
                </a:lnTo>
                <a:lnTo>
                  <a:pt x="221823" y="5148988"/>
                </a:lnTo>
                <a:lnTo>
                  <a:pt x="231908" y="4996055"/>
                </a:lnTo>
                <a:lnTo>
                  <a:pt x="239808" y="4843121"/>
                </a:lnTo>
                <a:lnTo>
                  <a:pt x="248045" y="4690874"/>
                </a:lnTo>
                <a:lnTo>
                  <a:pt x="254936" y="4539998"/>
                </a:lnTo>
                <a:lnTo>
                  <a:pt x="259811" y="4390493"/>
                </a:lnTo>
                <a:lnTo>
                  <a:pt x="264014" y="4240989"/>
                </a:lnTo>
                <a:lnTo>
                  <a:pt x="268047" y="4092856"/>
                </a:lnTo>
                <a:lnTo>
                  <a:pt x="269897" y="3946781"/>
                </a:lnTo>
                <a:lnTo>
                  <a:pt x="271913" y="3800705"/>
                </a:lnTo>
                <a:lnTo>
                  <a:pt x="272922" y="3656687"/>
                </a:lnTo>
                <a:lnTo>
                  <a:pt x="271913" y="3514041"/>
                </a:lnTo>
                <a:lnTo>
                  <a:pt x="271913" y="3372766"/>
                </a:lnTo>
                <a:lnTo>
                  <a:pt x="269897" y="3232863"/>
                </a:lnTo>
                <a:lnTo>
                  <a:pt x="266871" y="3095703"/>
                </a:lnTo>
                <a:lnTo>
                  <a:pt x="264014" y="2959915"/>
                </a:lnTo>
                <a:lnTo>
                  <a:pt x="260820" y="2826869"/>
                </a:lnTo>
                <a:lnTo>
                  <a:pt x="255946" y="2694510"/>
                </a:lnTo>
                <a:lnTo>
                  <a:pt x="250734" y="2564209"/>
                </a:lnTo>
                <a:lnTo>
                  <a:pt x="246028" y="2436650"/>
                </a:lnTo>
                <a:lnTo>
                  <a:pt x="232749" y="2187704"/>
                </a:lnTo>
                <a:lnTo>
                  <a:pt x="218630" y="1949046"/>
                </a:lnTo>
                <a:lnTo>
                  <a:pt x="203837" y="1719989"/>
                </a:lnTo>
                <a:lnTo>
                  <a:pt x="187532" y="1503276"/>
                </a:lnTo>
                <a:lnTo>
                  <a:pt x="170555" y="1296164"/>
                </a:lnTo>
                <a:lnTo>
                  <a:pt x="152234" y="1104140"/>
                </a:lnTo>
                <a:lnTo>
                  <a:pt x="134248" y="923775"/>
                </a:lnTo>
                <a:lnTo>
                  <a:pt x="116263" y="757811"/>
                </a:lnTo>
                <a:lnTo>
                  <a:pt x="99286" y="605564"/>
                </a:lnTo>
                <a:lnTo>
                  <a:pt x="83149" y="470461"/>
                </a:lnTo>
                <a:lnTo>
                  <a:pt x="67853" y="348389"/>
                </a:lnTo>
                <a:lnTo>
                  <a:pt x="55078" y="245519"/>
                </a:lnTo>
                <a:lnTo>
                  <a:pt x="42976" y="159108"/>
                </a:lnTo>
                <a:lnTo>
                  <a:pt x="25662" y="40464"/>
                </a:lnTo>
                <a:lnTo>
                  <a:pt x="19779" y="2"/>
                </a:lnTo>
                <a:lnTo>
                  <a:pt x="26532" y="2"/>
                </a:lnTo>
                <a:lnTo>
                  <a:pt x="26532" y="1"/>
                </a:lnTo>
                <a:lnTo>
                  <a:pt x="0" y="1"/>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95859D7-4905-5288-6BB5-F19C24676E02}"/>
              </a:ext>
            </a:extLst>
          </p:cNvPr>
          <p:cNvSpPr>
            <a:spLocks noGrp="1"/>
          </p:cNvSpPr>
          <p:nvPr>
            <p:ph type="title"/>
          </p:nvPr>
        </p:nvSpPr>
        <p:spPr>
          <a:xfrm>
            <a:off x="4655254" y="1836987"/>
            <a:ext cx="6589008" cy="3182239"/>
          </a:xfrm>
        </p:spPr>
        <p:txBody>
          <a:bodyPr vert="horz" lIns="91440" tIns="45720" rIns="91440" bIns="45720" rtlCol="0" anchor="t">
            <a:normAutofit/>
          </a:bodyPr>
          <a:lstStyle/>
          <a:p>
            <a:pPr algn="r"/>
            <a:r>
              <a:rPr lang="en-US" sz="6600" dirty="0" err="1">
                <a:latin typeface="Gravur Condensed Bold" panose="00000500000000000000" pitchFamily="50" charset="0"/>
              </a:rPr>
              <a:t>Prévention</a:t>
            </a:r>
            <a:r>
              <a:rPr lang="en-US" sz="6600" dirty="0">
                <a:latin typeface="Gravur Condensed Bold" panose="00000500000000000000" pitchFamily="50" charset="0"/>
              </a:rPr>
              <a:t> </a:t>
            </a:r>
            <a:br>
              <a:rPr lang="en-US" sz="6600" dirty="0">
                <a:latin typeface="Gravur Condensed Bold" panose="00000500000000000000" pitchFamily="50" charset="0"/>
              </a:rPr>
            </a:br>
            <a:r>
              <a:rPr lang="en-US" sz="6600" dirty="0">
                <a:latin typeface="Gravur Condensed Bold" panose="00000500000000000000" pitchFamily="50" charset="0"/>
              </a:rPr>
              <a:t>pré-exposition : </a:t>
            </a:r>
            <a:br>
              <a:rPr lang="en-US" sz="6600" dirty="0">
                <a:latin typeface="Gravur Condensed Bold" panose="00000500000000000000" pitchFamily="50" charset="0"/>
              </a:rPr>
            </a:br>
            <a:r>
              <a:rPr lang="en-US" sz="6600" dirty="0">
                <a:latin typeface="Gravur Condensed Bold" panose="00000500000000000000" pitchFamily="50" charset="0"/>
              </a:rPr>
              <a:t>la PrEP</a:t>
            </a:r>
          </a:p>
        </p:txBody>
      </p:sp>
    </p:spTree>
    <p:extLst>
      <p:ext uri="{BB962C8B-B14F-4D97-AF65-F5344CB8AC3E}">
        <p14:creationId xmlns:p14="http://schemas.microsoft.com/office/powerpoint/2010/main" val="21079940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A529AAF4-890A-8419-67F5-7DB5A762DC87}"/>
              </a:ext>
            </a:extLst>
          </p:cNvPr>
          <p:cNvSpPr>
            <a:spLocks noGrp="1"/>
          </p:cNvSpPr>
          <p:nvPr>
            <p:ph idx="1"/>
          </p:nvPr>
        </p:nvSpPr>
        <p:spPr>
          <a:xfrm>
            <a:off x="1063625" y="1865842"/>
            <a:ext cx="10131425" cy="3649133"/>
          </a:xfrm>
        </p:spPr>
        <p:txBody>
          <a:bodyPr>
            <a:normAutofit/>
          </a:bodyPr>
          <a:lstStyle/>
          <a:p>
            <a:r>
              <a:rPr lang="fr-FR" sz="2800" dirty="0"/>
              <a:t>Toute personne à risque majoré d’exposition au VIH</a:t>
            </a:r>
          </a:p>
          <a:p>
            <a:pPr lvl="1"/>
            <a:r>
              <a:rPr lang="fr-FR" sz="2400" dirty="0"/>
              <a:t>Homosexuels multipartenaires +++</a:t>
            </a:r>
          </a:p>
          <a:p>
            <a:pPr lvl="1"/>
            <a:r>
              <a:rPr lang="fr-FR" sz="2400" dirty="0"/>
              <a:t>Hétérosexuels multipartenaires</a:t>
            </a:r>
          </a:p>
          <a:p>
            <a:pPr lvl="2"/>
            <a:r>
              <a:rPr lang="fr-FR" sz="2000" dirty="0"/>
              <a:t>Notamment en zone de prévalence élevée (Guyane)</a:t>
            </a:r>
          </a:p>
          <a:p>
            <a:pPr lvl="2"/>
            <a:r>
              <a:rPr lang="fr-FR" sz="2000" dirty="0"/>
              <a:t>En cas d’exposition communautaire majorée</a:t>
            </a:r>
          </a:p>
          <a:p>
            <a:pPr lvl="1"/>
            <a:r>
              <a:rPr lang="fr-FR" sz="2400" dirty="0"/>
              <a:t>Mais à discuter avec toute personne qui s’estime à risque d’exposition : </a:t>
            </a:r>
            <a:r>
              <a:rPr lang="fr-FR" sz="2400" b="1" u="sng" dirty="0"/>
              <a:t>décision partagée</a:t>
            </a:r>
          </a:p>
        </p:txBody>
      </p:sp>
      <p:sp>
        <p:nvSpPr>
          <p:cNvPr id="6" name="Titre 1">
            <a:extLst>
              <a:ext uri="{FF2B5EF4-FFF2-40B4-BE49-F238E27FC236}">
                <a16:creationId xmlns:a16="http://schemas.microsoft.com/office/drawing/2014/main" id="{B3886597-3A88-D951-FA72-96DB3E2693DB}"/>
              </a:ext>
            </a:extLst>
          </p:cNvPr>
          <p:cNvSpPr>
            <a:spLocks noGrp="1"/>
          </p:cNvSpPr>
          <p:nvPr>
            <p:ph type="title"/>
          </p:nvPr>
        </p:nvSpPr>
        <p:spPr>
          <a:xfrm>
            <a:off x="628651" y="409575"/>
            <a:ext cx="11001374" cy="1456267"/>
          </a:xfrm>
        </p:spPr>
        <p:txBody>
          <a:bodyPr>
            <a:normAutofit/>
          </a:bodyPr>
          <a:lstStyle/>
          <a:p>
            <a:pPr algn="ctr"/>
            <a:r>
              <a:rPr lang="fr-FR" dirty="0">
                <a:latin typeface="Gravur Condensed Bold" panose="00000500000000000000" pitchFamily="50" charset="0"/>
              </a:rPr>
              <a:t>La </a:t>
            </a:r>
            <a:r>
              <a:rPr lang="fr-FR" dirty="0" err="1">
                <a:latin typeface="Gravur Condensed Bold" panose="00000500000000000000" pitchFamily="50" charset="0"/>
              </a:rPr>
              <a:t>prep</a:t>
            </a:r>
            <a:r>
              <a:rPr lang="fr-FR" dirty="0">
                <a:latin typeface="Gravur Condensed Bold" panose="00000500000000000000" pitchFamily="50" charset="0"/>
              </a:rPr>
              <a:t> : pour qui ?</a:t>
            </a:r>
          </a:p>
        </p:txBody>
      </p:sp>
    </p:spTree>
    <p:extLst>
      <p:ext uri="{BB962C8B-B14F-4D97-AF65-F5344CB8AC3E}">
        <p14:creationId xmlns:p14="http://schemas.microsoft.com/office/powerpoint/2010/main" val="1950468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éleste">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Rapport d'experts 2023-2024">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themeOverrid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DE5B2F36-C423-7A49-B25E-FD4F8E82FED9}">
  <we:reference id="wa200005566" version="3.0.0.2" store="fr-FR" storeType="OMEX"/>
  <we:alternateReferences>
    <we:reference id="wa200005566" version="3.0.0.2" store="wa200005566"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2028</TotalTime>
  <Words>1884</Words>
  <Application>Microsoft Macintosh PowerPoint</Application>
  <PresentationFormat>Grand écran</PresentationFormat>
  <Paragraphs>197</Paragraphs>
  <Slides>35</Slides>
  <Notes>0</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35</vt:i4>
      </vt:variant>
    </vt:vector>
  </HeadingPairs>
  <TitlesOfParts>
    <vt:vector size="44" baseType="lpstr">
      <vt:lpstr>Aptos</vt:lpstr>
      <vt:lpstr>Arial</vt:lpstr>
      <vt:lpstr>Calibri</vt:lpstr>
      <vt:lpstr>Calibri Light</vt:lpstr>
      <vt:lpstr>Gravur Condensed Bold</vt:lpstr>
      <vt:lpstr>GravurCondensedRegCE</vt:lpstr>
      <vt:lpstr>Wingdings</vt:lpstr>
      <vt:lpstr>Céleste</vt:lpstr>
      <vt:lpstr>Rapport d'experts 2023-2024</vt:lpstr>
      <vt:lpstr>Présentation PowerPoint</vt:lpstr>
      <vt:lpstr>Présentation PowerPoint</vt:lpstr>
      <vt:lpstr>Présentation PowerPoint</vt:lpstr>
      <vt:lpstr>Présentation PowerPoint</vt:lpstr>
      <vt:lpstr>Présentation PowerPoint</vt:lpstr>
      <vt:lpstr>Les recommandations nationales PrEP et TPE : un long processus</vt:lpstr>
      <vt:lpstr>Présentation PowerPoint</vt:lpstr>
      <vt:lpstr>Prévention  pré-exposition :  la PrEP</vt:lpstr>
      <vt:lpstr>La prep : pour qui ?</vt:lpstr>
      <vt:lpstr>La prep : comment ?   (1)</vt:lpstr>
      <vt:lpstr>Présentation PowerPoint</vt:lpstr>
      <vt:lpstr>la PrEP, Comment ? (3) </vt:lpstr>
      <vt:lpstr>Modalités de prise continue de la PrEP orale par TDF-FTC</vt:lpstr>
      <vt:lpstr>Modalités de prise « à la demande » de la PrEP orale par TDF-FTC</vt:lpstr>
      <vt:lpstr>PrEP par cabotégravir</vt:lpstr>
      <vt:lpstr>Surveillance de la PrEP</vt:lpstr>
      <vt:lpstr>Les amendements à venir et discussion en cours …</vt:lpstr>
      <vt:lpstr>Evolutions proposées pour faciliter L’accès à la PrEP</vt:lpstr>
      <vt:lpstr>Conclusion PrEP</vt:lpstr>
      <vt:lpstr>Traitement  post-exposition : le TPE</vt:lpstr>
      <vt:lpstr>Le TPE : pour qui ?</vt:lpstr>
      <vt:lpstr>Les éléments à prendre en compte  pour une décision éclairée…</vt:lpstr>
      <vt:lpstr>Accident d’exposition sexuel avec  une personne connue VIH+</vt:lpstr>
      <vt:lpstr>Accident d’exposition sexuel  en l’absence de connaissance du statut VIH de la personne source</vt:lpstr>
      <vt:lpstr>Accident d’exposition sexuel  en l’absence de connaissance du statut VIH de la personne source</vt:lpstr>
      <vt:lpstr>Accident d’exposition sanguin</vt:lpstr>
      <vt:lpstr>Le TPE : comment ?</vt:lpstr>
      <vt:lpstr>Présentation PowerPoint</vt:lpstr>
      <vt:lpstr>Critères de choix du traitement</vt:lpstr>
      <vt:lpstr>And the winner is… </vt:lpstr>
      <vt:lpstr>Simplifier le suivi ! EN cas d’exposition sexuelle</vt:lpstr>
      <vt:lpstr>Simplifier le suivi ! EN cas d’exposition sanguine</vt:lpstr>
      <vt:lpstr>évolutions proposées pour faciliter le TPE</vt:lpstr>
      <vt:lpstr>EN conclusion pour le TPE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Cedric Arvieux</dc:creator>
  <cp:lastModifiedBy>Cedric Arvieux</cp:lastModifiedBy>
  <cp:revision>29</cp:revision>
  <dcterms:created xsi:type="dcterms:W3CDTF">2024-08-26T19:02:31Z</dcterms:created>
  <dcterms:modified xsi:type="dcterms:W3CDTF">2024-10-11T12:13:33Z</dcterms:modified>
</cp:coreProperties>
</file>