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20"/>
  </p:notesMasterIdLst>
  <p:handoutMasterIdLst>
    <p:handoutMasterId r:id="rId21"/>
  </p:handoutMasterIdLst>
  <p:sldIdLst>
    <p:sldId id="565" r:id="rId2"/>
    <p:sldId id="566" r:id="rId3"/>
    <p:sldId id="592" r:id="rId4"/>
    <p:sldId id="567" r:id="rId5"/>
    <p:sldId id="568" r:id="rId6"/>
    <p:sldId id="571" r:id="rId7"/>
    <p:sldId id="572" r:id="rId8"/>
    <p:sldId id="573" r:id="rId9"/>
    <p:sldId id="574" r:id="rId10"/>
    <p:sldId id="576" r:id="rId11"/>
    <p:sldId id="575" r:id="rId12"/>
    <p:sldId id="590" r:id="rId13"/>
    <p:sldId id="578" r:id="rId14"/>
    <p:sldId id="569" r:id="rId15"/>
    <p:sldId id="570" r:id="rId16"/>
    <p:sldId id="580" r:id="rId17"/>
    <p:sldId id="581" r:id="rId18"/>
    <p:sldId id="587" r:id="rId19"/>
  </p:sldIdLst>
  <p:sldSz cx="9144000" cy="5715000" type="screen16x10"/>
  <p:notesSz cx="9144000" cy="6858000"/>
  <p:defaultTextStyle>
    <a:defPPr>
      <a:defRPr lang="fr-FR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eGIDD" id="{F067545E-A2DD-5443-9DAA-8C7D106B34B9}">
          <p14:sldIdLst>
            <p14:sldId id="565"/>
            <p14:sldId id="566"/>
            <p14:sldId id="592"/>
            <p14:sldId id="567"/>
            <p14:sldId id="568"/>
            <p14:sldId id="571"/>
            <p14:sldId id="572"/>
            <p14:sldId id="573"/>
            <p14:sldId id="574"/>
            <p14:sldId id="576"/>
            <p14:sldId id="575"/>
            <p14:sldId id="590"/>
            <p14:sldId id="578"/>
            <p14:sldId id="569"/>
            <p14:sldId id="570"/>
            <p14:sldId id="580"/>
            <p14:sldId id="581"/>
            <p14:sldId id="587"/>
          </p14:sldIdLst>
        </p14:section>
        <p14:section name="PrEP" id="{CED23779-7370-2441-9B18-02BCA43CF43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40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0"/>
    <p:restoredTop sz="76095"/>
  </p:normalViewPr>
  <p:slideViewPr>
    <p:cSldViewPr>
      <p:cViewPr varScale="1">
        <p:scale>
          <a:sx n="101" d="100"/>
          <a:sy n="101" d="100"/>
        </p:scale>
        <p:origin x="-2220" y="-96"/>
      </p:cViewPr>
      <p:guideLst>
        <p:guide orient="horz" pos="240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7" d="100"/>
        <a:sy n="177" d="100"/>
      </p:scale>
      <p:origin x="0" y="8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47BC5-3FED-3D43-9CE5-3518D42EBF38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225A1-BC7A-B048-887C-F126BB22A8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19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15DB5-0BE4-784B-A38C-7CD4D5FB585A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76A-CDC8-6C49-85E7-B429A788B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325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76A-CDC8-6C49-85E7-B429A788B04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98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enquête de faisabilité avait été réalisée en 2016 auprès de 320 </a:t>
            </a:r>
            <a:r>
              <a:rPr lang="fr-FR" dirty="0" err="1" smtClean="0"/>
              <a:t>CeGIDD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76A-CDC8-6C49-85E7-B429A788B0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85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Finistère est le seul département a avoir 2 sites principaux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76A-CDC8-6C49-85E7-B429A788B04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Seul Morlaix ne déclare pas d’horaires décalés</a:t>
            </a:r>
          </a:p>
          <a:p>
            <a:r>
              <a:rPr lang="fr-FR" dirty="0" smtClean="0"/>
              <a:t>Seul le site principal de</a:t>
            </a:r>
            <a:r>
              <a:rPr lang="fr-FR" baseline="0" dirty="0" smtClean="0"/>
              <a:t> St Brieuc n’est pas ouvert le samedi matin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76A-CDC8-6C49-85E7-B429A788B04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29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Moyenne Cs médicale = 2980 et Médiane 2534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76A-CDC8-6C49-85E7-B429A788B04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20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36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 </a:t>
            </a:r>
            <a:r>
              <a:rPr lang="cs-CZ" sz="936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Brieuc</a:t>
            </a:r>
            <a:r>
              <a:rPr lang="cs-CZ" sz="936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1086</a:t>
            </a:r>
          </a:p>
          <a:p>
            <a:r>
              <a:rPr lang="cs-CZ" sz="936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Brest 1989</a:t>
            </a:r>
          </a:p>
          <a:p>
            <a:r>
              <a:rPr lang="cs-CZ" sz="936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Quimper</a:t>
            </a:r>
            <a:r>
              <a:rPr lang="cs-CZ" sz="936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1212</a:t>
            </a:r>
          </a:p>
          <a:p>
            <a:r>
              <a:rPr lang="cs-CZ" sz="936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Morlaix106</a:t>
            </a:r>
          </a:p>
          <a:p>
            <a:r>
              <a:rPr lang="cs-CZ" sz="936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Rennes</a:t>
            </a:r>
            <a:r>
              <a:rPr lang="cs-CZ" sz="936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3107</a:t>
            </a:r>
          </a:p>
          <a:p>
            <a:r>
              <a:rPr lang="cs-CZ" sz="936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 </a:t>
            </a:r>
            <a:r>
              <a:rPr lang="cs-CZ" sz="936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Malo</a:t>
            </a:r>
            <a:r>
              <a:rPr lang="cs-CZ" sz="936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613</a:t>
            </a:r>
          </a:p>
          <a:p>
            <a:r>
              <a:rPr lang="cs-CZ" sz="936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Lorient</a:t>
            </a:r>
            <a:r>
              <a:rPr lang="cs-CZ" sz="936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936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1854</a:t>
            </a:r>
          </a:p>
          <a:p>
            <a:r>
              <a:rPr lang="cs-CZ" sz="936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Vannes</a:t>
            </a:r>
            <a:r>
              <a:rPr lang="cs-CZ" sz="936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1039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Pontivy</a:t>
            </a:r>
            <a:r>
              <a:rPr lang="cs-CZ" dirty="0" smtClean="0"/>
              <a:t> NA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76A-CDC8-6C49-85E7-B429A788B04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34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L’antenne de Vannes et de Pontivy organise des actions hors les murs, pas celles de St Malo et Morlaix</a:t>
            </a:r>
          </a:p>
          <a:p>
            <a:endParaRPr lang="fr-FR" baseline="0" dirty="0" smtClean="0"/>
          </a:p>
          <a:p>
            <a:r>
              <a:rPr lang="fr-FR" baseline="0" dirty="0" smtClean="0"/>
              <a:t>Lorient 43 actions sans dépistages et Quimper 23, Vannes 18 représentent la quasi totalité</a:t>
            </a:r>
          </a:p>
          <a:p>
            <a:endParaRPr lang="fr-FR" baseline="0" dirty="0" smtClean="0"/>
          </a:p>
          <a:p>
            <a:r>
              <a:rPr lang="fr-FR" baseline="0" dirty="0" smtClean="0"/>
              <a:t>Une </a:t>
            </a:r>
            <a:r>
              <a:rPr lang="fr-FR" baseline="0" dirty="0" err="1" smtClean="0"/>
              <a:t>incohérence:Brest</a:t>
            </a:r>
            <a:r>
              <a:rPr lang="fr-FR" baseline="0" dirty="0" smtClean="0"/>
              <a:t> ne déclare aucune activité HLM sans dépistage mais 100 personnes concernées</a:t>
            </a:r>
            <a:r>
              <a:rPr lang="mr-IN" baseline="0" dirty="0" smtClean="0"/>
              <a:t>…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76A-CDC8-6C49-85E7-B429A788B04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99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29 141 passages, tout compris</a:t>
            </a:r>
          </a:p>
          <a:p>
            <a:r>
              <a:rPr lang="fr-FR" dirty="0" smtClean="0"/>
              <a:t>11 430 « </a:t>
            </a:r>
            <a:r>
              <a:rPr lang="fr-FR" dirty="0" err="1" smtClean="0"/>
              <a:t>consutations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76A-CDC8-6C49-85E7-B429A788B04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30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9034" y="140229"/>
            <a:ext cx="1996722" cy="51964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4635" y="140229"/>
            <a:ext cx="5858933" cy="51964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04804" indent="0" algn="ctr">
              <a:buNone/>
              <a:defRPr/>
            </a:lvl2pPr>
            <a:lvl3pPr marL="609608" indent="0" algn="ctr">
              <a:buNone/>
              <a:defRPr/>
            </a:lvl3pPr>
            <a:lvl4pPr marL="914411" indent="0" algn="ctr">
              <a:buNone/>
              <a:defRPr/>
            </a:lvl4pPr>
            <a:lvl5pPr marL="1219215" indent="0" algn="ctr">
              <a:buNone/>
              <a:defRPr/>
            </a:lvl5pPr>
            <a:lvl6pPr marL="1524019" indent="0" algn="ctr">
              <a:buNone/>
              <a:defRPr/>
            </a:lvl6pPr>
            <a:lvl7pPr marL="1828823" indent="0" algn="ctr">
              <a:buNone/>
              <a:defRPr/>
            </a:lvl7pPr>
            <a:lvl8pPr marL="2133627" indent="0" algn="ctr">
              <a:buNone/>
              <a:defRPr/>
            </a:lvl8pPr>
            <a:lvl9pPr marL="24384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01384" y="799632"/>
            <a:ext cx="8742617" cy="266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ctr"/>
          <a:lstStyle>
            <a:lvl1pPr marL="0" indent="0">
              <a:buNone/>
              <a:defRPr sz="2100" b="1">
                <a:solidFill>
                  <a:srgbClr val="FFFF66"/>
                </a:solidFill>
                <a:latin typeface="Trebuchet MS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032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5"/>
          <p:cNvGraphicFramePr>
            <a:graphicFrameLocks noGrp="1"/>
          </p:cNvGraphicFramePr>
          <p:nvPr/>
        </p:nvGraphicFramePr>
        <p:xfrm>
          <a:off x="690564" y="1066801"/>
          <a:ext cx="7643812" cy="4197351"/>
        </p:xfrm>
        <a:graphic>
          <a:graphicData uri="http://schemas.openxmlformats.org/drawingml/2006/table">
            <a:tbl>
              <a:tblPr/>
              <a:tblGrid>
                <a:gridCol w="1911350"/>
                <a:gridCol w="1911350"/>
                <a:gridCol w="1909762"/>
                <a:gridCol w="1911350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Dates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Thèmes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Horaires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Lieux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1513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 juillet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9B1513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Réunion Plénière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14h-18h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Quimper</a:t>
                      </a:r>
                    </a:p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Maison des associations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24 septembre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9B1513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Journée Education thérapeutique du Patient 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Journée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Rennes  </a:t>
                      </a:r>
                      <a:b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Hôpital Sud</a:t>
                      </a:r>
                    </a:p>
                  </a:txBody>
                  <a:tcPr marL="81283" marR="81283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071562"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Octobre-Novembre</a:t>
                      </a:r>
                    </a:p>
                  </a:txBody>
                  <a:tcPr marL="8467" marR="8467" marT="7938" marB="79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9B1513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Journée Inter-Corevih</a:t>
                      </a:r>
                    </a:p>
                  </a:txBody>
                  <a:tcPr marL="8467" marR="8467" marT="7938" marB="79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Journée</a:t>
                      </a:r>
                    </a:p>
                  </a:txBody>
                  <a:tcPr marL="8467" marR="8467" marT="7938" marB="79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À Déterminer</a:t>
                      </a:r>
                    </a:p>
                  </a:txBody>
                  <a:tcPr marL="8467" marR="8467" marT="7938" marB="793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17 novembre</a:t>
                      </a:r>
                    </a:p>
                  </a:txBody>
                  <a:tcPr marL="33868" marR="33868" marT="31749" marB="31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9B1513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Plénière</a:t>
                      </a:r>
                    </a:p>
                  </a:txBody>
                  <a:tcPr marL="33868" marR="33868" marT="31749" marB="31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14h30-17h30</a:t>
                      </a:r>
                    </a:p>
                  </a:txBody>
                  <a:tcPr marL="33868" marR="33868" marT="31749" marB="31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Rennes</a:t>
                      </a:r>
                      <a:b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ARS</a:t>
                      </a:r>
                    </a:p>
                  </a:txBody>
                  <a:tcPr marL="33868" marR="33868" marT="31749" marB="317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2325" smtClean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7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177315"/>
            <a:ext cx="7560840" cy="4020446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117307"/>
            <a:ext cx="6912768" cy="4020427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3672419"/>
            <a:ext cx="7772400" cy="1135063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422261"/>
            <a:ext cx="7772400" cy="1250156"/>
          </a:xfrm>
        </p:spPr>
        <p:txBody>
          <a:bodyPr anchor="b"/>
          <a:lstStyle>
            <a:lvl1pPr marL="0" indent="0">
              <a:buNone/>
              <a:defRPr sz="1334"/>
            </a:lvl1pPr>
            <a:lvl2pPr marL="304804" indent="0">
              <a:buNone/>
              <a:defRPr sz="1200"/>
            </a:lvl2pPr>
            <a:lvl3pPr marL="609608" indent="0">
              <a:buNone/>
              <a:defRPr sz="1067"/>
            </a:lvl3pPr>
            <a:lvl4pPr marL="914411" indent="0">
              <a:buNone/>
              <a:defRPr sz="933"/>
            </a:lvl4pPr>
            <a:lvl5pPr marL="1219215" indent="0">
              <a:buNone/>
              <a:defRPr sz="933"/>
            </a:lvl5pPr>
            <a:lvl6pPr marL="1524019" indent="0">
              <a:buNone/>
              <a:defRPr sz="933"/>
            </a:lvl6pPr>
            <a:lvl7pPr marL="1828823" indent="0">
              <a:buNone/>
              <a:defRPr sz="933"/>
            </a:lvl7pPr>
            <a:lvl8pPr marL="2133627" indent="0">
              <a:buNone/>
              <a:defRPr sz="933"/>
            </a:lvl8pPr>
            <a:lvl9pPr marL="2438431" indent="0">
              <a:buNone/>
              <a:defRPr sz="93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334" y="1185335"/>
            <a:ext cx="3921478" cy="4151313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4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4278" y="1185335"/>
            <a:ext cx="3921477" cy="4151313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4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012" cy="53313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4" indent="0">
              <a:buNone/>
              <a:defRPr sz="1334" b="1"/>
            </a:lvl2pPr>
            <a:lvl3pPr marL="609608" indent="0">
              <a:buNone/>
              <a:defRPr sz="1200" b="1"/>
            </a:lvl3pPr>
            <a:lvl4pPr marL="914411" indent="0">
              <a:buNone/>
              <a:defRPr sz="1067" b="1"/>
            </a:lvl4pPr>
            <a:lvl5pPr marL="1219215" indent="0">
              <a:buNone/>
              <a:defRPr sz="1067" b="1"/>
            </a:lvl5pPr>
            <a:lvl6pPr marL="1524019" indent="0">
              <a:buNone/>
              <a:defRPr sz="1067" b="1"/>
            </a:lvl6pPr>
            <a:lvl7pPr marL="1828823" indent="0">
              <a:buNone/>
              <a:defRPr sz="1067" b="1"/>
            </a:lvl7pPr>
            <a:lvl8pPr marL="2133627" indent="0">
              <a:buNone/>
              <a:defRPr sz="1067" b="1"/>
            </a:lvl8pPr>
            <a:lvl9pPr marL="2438431" indent="0">
              <a:buNone/>
              <a:defRPr sz="106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012" cy="3292740"/>
          </a:xfrm>
        </p:spPr>
        <p:txBody>
          <a:bodyPr/>
          <a:lstStyle>
            <a:lvl1pPr>
              <a:defRPr sz="1600"/>
            </a:lvl1pPr>
            <a:lvl2pPr>
              <a:defRPr sz="1334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279261"/>
            <a:ext cx="4041422" cy="53313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4" indent="0">
              <a:buNone/>
              <a:defRPr sz="1334" b="1"/>
            </a:lvl2pPr>
            <a:lvl3pPr marL="609608" indent="0">
              <a:buNone/>
              <a:defRPr sz="1200" b="1"/>
            </a:lvl3pPr>
            <a:lvl4pPr marL="914411" indent="0">
              <a:buNone/>
              <a:defRPr sz="1067" b="1"/>
            </a:lvl4pPr>
            <a:lvl5pPr marL="1219215" indent="0">
              <a:buNone/>
              <a:defRPr sz="1067" b="1"/>
            </a:lvl5pPr>
            <a:lvl6pPr marL="1524019" indent="0">
              <a:buNone/>
              <a:defRPr sz="1067" b="1"/>
            </a:lvl6pPr>
            <a:lvl7pPr marL="1828823" indent="0">
              <a:buNone/>
              <a:defRPr sz="1067" b="1"/>
            </a:lvl7pPr>
            <a:lvl8pPr marL="2133627" indent="0">
              <a:buNone/>
              <a:defRPr sz="1067" b="1"/>
            </a:lvl8pPr>
            <a:lvl9pPr marL="2438431" indent="0">
              <a:buNone/>
              <a:defRPr sz="106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1812396"/>
            <a:ext cx="4041422" cy="3292740"/>
          </a:xfrm>
        </p:spPr>
        <p:txBody>
          <a:bodyPr/>
          <a:lstStyle>
            <a:lvl1pPr>
              <a:defRPr sz="1600"/>
            </a:lvl1pPr>
            <a:lvl2pPr>
              <a:defRPr sz="1334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489" cy="968375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7" y="227544"/>
            <a:ext cx="5111044" cy="4877594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9"/>
            <a:ext cx="3008489" cy="3909219"/>
          </a:xfrm>
        </p:spPr>
        <p:txBody>
          <a:bodyPr/>
          <a:lstStyle>
            <a:lvl1pPr marL="0" indent="0">
              <a:buNone/>
              <a:defRPr sz="933"/>
            </a:lvl1pPr>
            <a:lvl2pPr marL="304804" indent="0">
              <a:buNone/>
              <a:defRPr sz="800"/>
            </a:lvl2pPr>
            <a:lvl3pPr marL="609608" indent="0">
              <a:buNone/>
              <a:defRPr sz="667"/>
            </a:lvl3pPr>
            <a:lvl4pPr marL="914411" indent="0">
              <a:buNone/>
              <a:defRPr sz="600"/>
            </a:lvl4pPr>
            <a:lvl5pPr marL="1219215" indent="0">
              <a:buNone/>
              <a:defRPr sz="600"/>
            </a:lvl5pPr>
            <a:lvl6pPr marL="1524019" indent="0">
              <a:buNone/>
              <a:defRPr sz="600"/>
            </a:lvl6pPr>
            <a:lvl7pPr marL="1828823" indent="0">
              <a:buNone/>
              <a:defRPr sz="600"/>
            </a:lvl7pPr>
            <a:lvl8pPr marL="2133627" indent="0">
              <a:buNone/>
              <a:defRPr sz="600"/>
            </a:lvl8pPr>
            <a:lvl9pPr marL="2438431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000500"/>
            <a:ext cx="5486400" cy="472282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510646"/>
            <a:ext cx="5486400" cy="3429000"/>
          </a:xfrm>
        </p:spPr>
        <p:txBody>
          <a:bodyPr/>
          <a:lstStyle>
            <a:lvl1pPr marL="0" indent="0">
              <a:buNone/>
              <a:defRPr sz="2133"/>
            </a:lvl1pPr>
            <a:lvl2pPr marL="304804" indent="0">
              <a:buNone/>
              <a:defRPr sz="1867"/>
            </a:lvl2pPr>
            <a:lvl3pPr marL="609608" indent="0">
              <a:buNone/>
              <a:defRPr sz="1600"/>
            </a:lvl3pPr>
            <a:lvl4pPr marL="914411" indent="0">
              <a:buNone/>
              <a:defRPr sz="1334"/>
            </a:lvl4pPr>
            <a:lvl5pPr marL="1219215" indent="0">
              <a:buNone/>
              <a:defRPr sz="1334"/>
            </a:lvl5pPr>
            <a:lvl6pPr marL="1524019" indent="0">
              <a:buNone/>
              <a:defRPr sz="1334"/>
            </a:lvl6pPr>
            <a:lvl7pPr marL="1828823" indent="0">
              <a:buNone/>
              <a:defRPr sz="1334"/>
            </a:lvl7pPr>
            <a:lvl8pPr marL="2133627" indent="0">
              <a:buNone/>
              <a:defRPr sz="1334"/>
            </a:lvl8pPr>
            <a:lvl9pPr marL="2438431" indent="0">
              <a:buNone/>
              <a:defRPr sz="1334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4472782"/>
            <a:ext cx="5486400" cy="670718"/>
          </a:xfrm>
        </p:spPr>
        <p:txBody>
          <a:bodyPr/>
          <a:lstStyle>
            <a:lvl1pPr marL="0" indent="0">
              <a:buNone/>
              <a:defRPr sz="933"/>
            </a:lvl1pPr>
            <a:lvl2pPr marL="304804" indent="0">
              <a:buNone/>
              <a:defRPr sz="800"/>
            </a:lvl2pPr>
            <a:lvl3pPr marL="609608" indent="0">
              <a:buNone/>
              <a:defRPr sz="667"/>
            </a:lvl3pPr>
            <a:lvl4pPr marL="914411" indent="0">
              <a:buNone/>
              <a:defRPr sz="600"/>
            </a:lvl4pPr>
            <a:lvl5pPr marL="1219215" indent="0">
              <a:buNone/>
              <a:defRPr sz="600"/>
            </a:lvl5pPr>
            <a:lvl6pPr marL="1524019" indent="0">
              <a:buNone/>
              <a:defRPr sz="600"/>
            </a:lvl6pPr>
            <a:lvl7pPr marL="1828823" indent="0">
              <a:buNone/>
              <a:defRPr sz="600"/>
            </a:lvl7pPr>
            <a:lvl8pPr marL="2133627" indent="0">
              <a:buNone/>
              <a:defRPr sz="600"/>
            </a:lvl8pPr>
            <a:lvl9pPr marL="2438431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891648"/>
            <a:ext cx="9144000" cy="60854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9B1513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200">
              <a:latin typeface="Arial" pitchFamily="34" charset="0"/>
              <a:ea typeface="+mn-ea"/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2" y="0"/>
            <a:ext cx="397933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200">
              <a:latin typeface="Arial" pitchFamily="34" charset="0"/>
              <a:ea typeface="+mn-ea"/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2" y="0"/>
            <a:ext cx="397933" cy="5715000"/>
          </a:xfrm>
          <a:prstGeom prst="rect">
            <a:avLst/>
          </a:prstGeom>
          <a:solidFill>
            <a:srgbClr val="9B15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200">
              <a:latin typeface="Arial" pitchFamily="34" charset="0"/>
              <a:ea typeface="+mn-ea"/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16200000">
            <a:off x="-1631296" y="3176069"/>
            <a:ext cx="3594254" cy="276999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b="1" dirty="0" smtClean="0">
                <a:solidFill>
                  <a:schemeClr val="bg1"/>
                </a:solidFill>
              </a:rPr>
              <a:t>Journée du COREVIH Bretagne </a:t>
            </a:r>
            <a:r>
              <a:rPr lang="mr-IN" sz="1200" b="1" dirty="0" smtClean="0">
                <a:solidFill>
                  <a:schemeClr val="bg1"/>
                </a:solidFill>
              </a:rPr>
              <a:t>–</a:t>
            </a:r>
            <a:r>
              <a:rPr lang="fr-FR" sz="1200" b="1" dirty="0" smtClean="0">
                <a:solidFill>
                  <a:schemeClr val="bg1"/>
                </a:solidFill>
              </a:rPr>
              <a:t> 26 sept. 2017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184648" name="Text Box 8"/>
          <p:cNvSpPr txBox="1">
            <a:spLocks noChangeArrowheads="1"/>
          </p:cNvSpPr>
          <p:nvPr/>
        </p:nvSpPr>
        <p:spPr bwMode="auto">
          <a:xfrm>
            <a:off x="1" y="5486137"/>
            <a:ext cx="3739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DDAC1CF-1CCA-1846-84AE-E94644D0730E}" type="slidenum">
              <a:rPr lang="fr-FR" sz="80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‹N°›</a:t>
            </a:fld>
            <a:endParaRPr lang="fr-FR" sz="800">
              <a:solidFill>
                <a:schemeClr val="bg1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64635" y="140231"/>
            <a:ext cx="7789333" cy="66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4" y="1185335"/>
            <a:ext cx="7978422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33" name="Picture 13" descr="LogoCoreVIH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578" cy="23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787" r:id="rId12"/>
    <p:sldLayoutId id="2147483821" r:id="rId13"/>
    <p:sldLayoutId id="2147483919" r:id="rId14"/>
    <p:sldLayoutId id="2147483920" r:id="rId15"/>
    <p:sldLayoutId id="2147483921" r:id="rId1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33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" charset="0"/>
          <a:ea typeface="ＭＳ Ｐゴシック" charset="0"/>
        </a:defRPr>
      </a:lvl5pPr>
      <a:lvl6pPr marL="304804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" charset="0"/>
        </a:defRPr>
      </a:lvl6pPr>
      <a:lvl7pPr marL="609608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" charset="0"/>
        </a:defRPr>
      </a:lvl7pPr>
      <a:lvl8pPr marL="914411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" charset="0"/>
        </a:defRPr>
      </a:lvl8pPr>
      <a:lvl9pPr marL="1219215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utura" charset="0"/>
        </a:defRPr>
      </a:lvl9pPr>
    </p:titleStyle>
    <p:bodyStyle>
      <a:lvl1pPr marL="228603" indent="-228603" algn="l" rtl="0" eaLnBrk="1" fontAlgn="base" hangingPunct="1">
        <a:spcBef>
          <a:spcPct val="20000"/>
        </a:spcBef>
        <a:spcAft>
          <a:spcPct val="0"/>
        </a:spcAft>
        <a:buChar char="•"/>
        <a:defRPr sz="1867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95306" indent="-190502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762010" indent="-152402" algn="l" rtl="0" eaLnBrk="1" fontAlgn="base" hangingPunct="1">
        <a:spcBef>
          <a:spcPct val="20000"/>
        </a:spcBef>
        <a:spcAft>
          <a:spcPct val="0"/>
        </a:spcAft>
        <a:buChar char="•"/>
        <a:defRPr sz="1334">
          <a:solidFill>
            <a:schemeClr val="tx1"/>
          </a:solidFill>
          <a:latin typeface="+mn-lt"/>
          <a:ea typeface="ＭＳ Ｐゴシック" charset="0"/>
        </a:defRPr>
      </a:lvl3pPr>
      <a:lvl4pPr marL="1066814" indent="-152402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0"/>
        </a:defRPr>
      </a:lvl4pPr>
      <a:lvl5pPr marL="1371617" indent="-15240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1676421" indent="-152402" algn="l" rtl="0" eaLnBrk="1" fontAlgn="base" hangingPunct="1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</a:defRPr>
      </a:lvl6pPr>
      <a:lvl7pPr marL="1981225" indent="-152402" algn="l" rtl="0" eaLnBrk="1" fontAlgn="base" hangingPunct="1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</a:defRPr>
      </a:lvl7pPr>
      <a:lvl8pPr marL="2286029" indent="-152402" algn="l" rtl="0" eaLnBrk="1" fontAlgn="base" hangingPunct="1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</a:defRPr>
      </a:lvl8pPr>
      <a:lvl9pPr marL="2590832" indent="-152402" algn="l" rtl="0" eaLnBrk="1" fontAlgn="base" hangingPunct="1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4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8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11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15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19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23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27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31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028700" y="1149057"/>
            <a:ext cx="5362575" cy="1557340"/>
          </a:xfrm>
        </p:spPr>
        <p:txBody>
          <a:bodyPr/>
          <a:lstStyle/>
          <a:p>
            <a:r>
              <a:rPr lang="fr-FR" sz="3300" b="1" spc="-34" dirty="0">
                <a:latin typeface="Calibri"/>
                <a:cs typeface="Calibri"/>
              </a:rPr>
              <a:t>Journée </a:t>
            </a:r>
            <a:r>
              <a:rPr lang="fr-FR" sz="3300" b="1" spc="-34" dirty="0" err="1" smtClean="0">
                <a:latin typeface="Calibri"/>
                <a:cs typeface="Calibri"/>
              </a:rPr>
              <a:t>CeGIDD</a:t>
            </a:r>
            <a:r>
              <a:rPr lang="fr-FR" sz="3300" b="1" spc="-34" dirty="0" smtClean="0">
                <a:latin typeface="Calibri"/>
                <a:cs typeface="Calibri"/>
              </a:rPr>
              <a:t/>
            </a:r>
            <a:br>
              <a:rPr lang="fr-FR" sz="3300" b="1" spc="-34" dirty="0" smtClean="0">
                <a:latin typeface="Calibri"/>
                <a:cs typeface="Calibri"/>
              </a:rPr>
            </a:br>
            <a:r>
              <a:rPr lang="fr-FR" sz="3300" b="1" spc="-34" dirty="0" smtClean="0">
                <a:latin typeface="Calibri"/>
                <a:cs typeface="Calibri"/>
              </a:rPr>
              <a:t>&amp; </a:t>
            </a:r>
            <a:br>
              <a:rPr lang="fr-FR" sz="3300" b="1" spc="-34" dirty="0" smtClean="0">
                <a:latin typeface="Calibri"/>
                <a:cs typeface="Calibri"/>
              </a:rPr>
            </a:br>
            <a:r>
              <a:rPr lang="fr-FR" sz="3300" b="1" spc="-34" dirty="0" smtClean="0">
                <a:latin typeface="Calibri"/>
                <a:cs typeface="Calibri"/>
              </a:rPr>
              <a:t>COREVIH </a:t>
            </a:r>
            <a:r>
              <a:rPr lang="fr-FR" sz="3300" b="1" spc="-34" dirty="0">
                <a:latin typeface="Calibri"/>
                <a:cs typeface="Calibri"/>
              </a:rPr>
              <a:t>Bretagne</a:t>
            </a:r>
            <a:endParaRPr lang="fr-FR" sz="3000" dirty="0"/>
          </a:p>
        </p:txBody>
      </p:sp>
      <p:sp>
        <p:nvSpPr>
          <p:cNvPr id="2" name="object 2"/>
          <p:cNvSpPr txBox="1">
            <a:spLocks noGrp="1"/>
          </p:cNvSpPr>
          <p:nvPr>
            <p:ph type="subTitle" idx="1"/>
          </p:nvPr>
        </p:nvSpPr>
        <p:spPr>
          <a:xfrm>
            <a:off x="1028700" y="3415771"/>
            <a:ext cx="5505741" cy="1018356"/>
          </a:xfrm>
          <a:prstGeom prst="rect">
            <a:avLst/>
          </a:prstGeom>
        </p:spPr>
        <p:txBody>
          <a:bodyPr vert="horz" wrap="square" lIns="0" tIns="36842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sz="2100" dirty="0">
                <a:latin typeface="Calibri"/>
                <a:cs typeface="Calibri"/>
              </a:rPr>
              <a:t>Bilan de l’activité </a:t>
            </a:r>
            <a:r>
              <a:rPr lang="fr-FR" sz="2100" dirty="0" err="1">
                <a:latin typeface="Calibri"/>
                <a:cs typeface="Calibri"/>
              </a:rPr>
              <a:t>CeGIDD</a:t>
            </a:r>
            <a:r>
              <a:rPr lang="fr-FR" sz="2100" dirty="0">
                <a:latin typeface="Calibri"/>
                <a:cs typeface="Calibri"/>
              </a:rPr>
              <a:t> pour leur année de création (2016)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5800" y="5143501"/>
            <a:ext cx="299793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5" i="1" dirty="0">
                <a:solidFill>
                  <a:schemeClr val="bg1">
                    <a:lumMod val="65000"/>
                  </a:schemeClr>
                </a:solidFill>
              </a:rPr>
              <a:t>Dr Cédric Arvieux </a:t>
            </a:r>
            <a:r>
              <a:rPr lang="mr-IN" sz="825" i="1" dirty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fr-FR" sz="825" i="1" dirty="0">
                <a:solidFill>
                  <a:schemeClr val="bg1">
                    <a:lumMod val="65000"/>
                  </a:schemeClr>
                </a:solidFill>
              </a:rPr>
              <a:t> CHU de Rennes </a:t>
            </a:r>
            <a:r>
              <a:rPr lang="mr-IN" sz="825" i="1" dirty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fr-FR" sz="825" i="1" dirty="0">
                <a:solidFill>
                  <a:schemeClr val="bg1">
                    <a:lumMod val="65000"/>
                  </a:schemeClr>
                </a:solidFill>
              </a:rPr>
              <a:t> COREVIH Bretagne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1" y="4229100"/>
            <a:ext cx="603767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41" y="699404"/>
            <a:ext cx="2609560" cy="15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VIH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90700"/>
            <a:ext cx="8161866" cy="3545948"/>
          </a:xfrm>
        </p:spPr>
        <p:txBody>
          <a:bodyPr/>
          <a:lstStyle/>
          <a:p>
            <a:r>
              <a:rPr lang="fr-FR" dirty="0" smtClean="0"/>
              <a:t>11 006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[106 </a:t>
            </a:r>
            <a:r>
              <a:rPr lang="mr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3 107] </a:t>
            </a:r>
            <a:r>
              <a:rPr lang="fr-FR" dirty="0" smtClean="0"/>
              <a:t>sérologies réalisées</a:t>
            </a:r>
          </a:p>
          <a:p>
            <a:pPr lvl="1"/>
            <a:r>
              <a:rPr lang="fr-FR" dirty="0" smtClean="0"/>
              <a:t>29 tests positifs, dont 5 ne sont pas des découvertes.</a:t>
            </a:r>
          </a:p>
          <a:p>
            <a:endParaRPr lang="fr-FR" dirty="0"/>
          </a:p>
          <a:p>
            <a:r>
              <a:rPr lang="fr-FR" dirty="0" smtClean="0"/>
              <a:t>2 208 TRODS réalisés</a:t>
            </a:r>
          </a:p>
          <a:p>
            <a:pPr lvl="1"/>
            <a:r>
              <a:rPr lang="fr-FR" dirty="0" smtClean="0"/>
              <a:t>Dont 1 487 à Brest (70%)</a:t>
            </a:r>
          </a:p>
          <a:p>
            <a:pPr lvl="1"/>
            <a:r>
              <a:rPr lang="fr-FR" dirty="0" smtClean="0"/>
              <a:t>Caractéristiques populationnelle des </a:t>
            </a:r>
            <a:r>
              <a:rPr lang="fr-FR" dirty="0" err="1" smtClean="0"/>
              <a:t>TRODs</a:t>
            </a:r>
            <a:r>
              <a:rPr lang="fr-FR" dirty="0" smtClean="0"/>
              <a:t> disponible uniquement à Rennes</a:t>
            </a:r>
          </a:p>
          <a:p>
            <a:pPr lvl="2"/>
            <a:r>
              <a:rPr lang="fr-FR" dirty="0" smtClean="0"/>
              <a:t>60% HSH, 5% migrants, 20% hétéro multipartenaires, 15%usagers de drogue</a:t>
            </a:r>
          </a:p>
          <a:p>
            <a:pPr lvl="1"/>
            <a:r>
              <a:rPr lang="fr-FR" dirty="0" smtClean="0"/>
              <a:t>49 positifs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304804" lvl="1" indent="0">
              <a:buNone/>
            </a:pPr>
            <a:r>
              <a:rPr lang="fr-FR" i="1" dirty="0" smtClean="0"/>
              <a:t>A priori, pas d’info retrouvé sur les tests non remis (PDV avant remise du résultat)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405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hors VIH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0090" y="1200151"/>
            <a:ext cx="7978422" cy="3736181"/>
          </a:xfrm>
        </p:spPr>
        <p:txBody>
          <a:bodyPr/>
          <a:lstStyle/>
          <a:p>
            <a:r>
              <a:rPr lang="fr-FR" sz="1800" dirty="0"/>
              <a:t>Un fort taux de dépistage de syphilis dans tous les centres</a:t>
            </a:r>
          </a:p>
          <a:p>
            <a:pPr lvl="1"/>
            <a:r>
              <a:rPr lang="fr-FR" sz="1500" dirty="0"/>
              <a:t>Près de 5 000 dépistages !</a:t>
            </a:r>
          </a:p>
          <a:p>
            <a:pPr lvl="2"/>
            <a:r>
              <a:rPr lang="fr-FR" sz="1200" dirty="0"/>
              <a:t>78 diagnostics de </a:t>
            </a:r>
            <a:r>
              <a:rPr lang="fr-FR" sz="1200" dirty="0" smtClean="0"/>
              <a:t>syphilis</a:t>
            </a:r>
          </a:p>
          <a:p>
            <a:pPr lvl="2"/>
            <a:endParaRPr lang="fr-FR" sz="1200" dirty="0"/>
          </a:p>
          <a:p>
            <a:r>
              <a:rPr lang="fr-FR" sz="1800" dirty="0"/>
              <a:t>Une forte activité </a:t>
            </a:r>
            <a:r>
              <a:rPr lang="fr-FR" sz="1800" dirty="0" err="1"/>
              <a:t>gono</a:t>
            </a:r>
            <a:r>
              <a:rPr lang="fr-FR" sz="1800" dirty="0"/>
              <a:t>, y compris chez les femmes</a:t>
            </a:r>
          </a:p>
          <a:p>
            <a:pPr lvl="1"/>
            <a:r>
              <a:rPr lang="fr-FR" sz="1500" dirty="0"/>
              <a:t>3 528 tests (1 500 chez les femmes)</a:t>
            </a:r>
          </a:p>
          <a:p>
            <a:pPr lvl="2"/>
            <a:r>
              <a:rPr lang="fr-FR" sz="1200" dirty="0"/>
              <a:t>51 diagnostics </a:t>
            </a:r>
            <a:r>
              <a:rPr lang="fr-FR" sz="1200" dirty="0" smtClean="0"/>
              <a:t>positifs</a:t>
            </a:r>
          </a:p>
          <a:p>
            <a:pPr lvl="2"/>
            <a:endParaRPr lang="fr-FR" sz="1200" dirty="0"/>
          </a:p>
          <a:p>
            <a:r>
              <a:rPr lang="fr-FR" sz="1800" dirty="0" smtClean="0"/>
              <a:t>Une </a:t>
            </a:r>
            <a:r>
              <a:rPr lang="fr-FR" sz="1800" dirty="0"/>
              <a:t>TRES forte activité </a:t>
            </a:r>
            <a:r>
              <a:rPr lang="fr-FR" sz="1800" i="1" dirty="0"/>
              <a:t>Chlamydiae</a:t>
            </a:r>
          </a:p>
          <a:p>
            <a:pPr lvl="1"/>
            <a:r>
              <a:rPr lang="fr-FR" sz="1500" dirty="0"/>
              <a:t>4 753 tests réalisés dont 2 374 chez des hommes</a:t>
            </a:r>
          </a:p>
          <a:p>
            <a:pPr lvl="2"/>
            <a:r>
              <a:rPr lang="fr-FR" sz="1234" dirty="0"/>
              <a:t>8% de </a:t>
            </a:r>
            <a:r>
              <a:rPr lang="fr-FR" sz="1234" dirty="0" smtClean="0"/>
              <a:t>positifs</a:t>
            </a:r>
          </a:p>
          <a:p>
            <a:pPr lvl="2"/>
            <a:endParaRPr lang="fr-FR" sz="1234" dirty="0"/>
          </a:p>
          <a:p>
            <a:r>
              <a:rPr lang="fr-FR" sz="1800" dirty="0"/>
              <a:t>Une très faible activité HPV</a:t>
            </a:r>
          </a:p>
        </p:txBody>
      </p:sp>
    </p:spTree>
    <p:extLst>
      <p:ext uri="{BB962C8B-B14F-4D97-AF65-F5344CB8AC3E}">
        <p14:creationId xmlns:p14="http://schemas.microsoft.com/office/powerpoint/2010/main" val="16846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hors VIH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0090" y="1943100"/>
            <a:ext cx="7978422" cy="2993232"/>
          </a:xfrm>
        </p:spPr>
        <p:txBody>
          <a:bodyPr/>
          <a:lstStyle/>
          <a:p>
            <a:r>
              <a:rPr lang="fr-FR" sz="1800" dirty="0" smtClean="0"/>
              <a:t>Un </a:t>
            </a:r>
            <a:r>
              <a:rPr lang="fr-FR" sz="1800" dirty="0"/>
              <a:t>fort taux de dépistage hépatite B et C</a:t>
            </a:r>
          </a:p>
          <a:p>
            <a:pPr lvl="1"/>
            <a:r>
              <a:rPr lang="fr-FR" sz="1500" dirty="0"/>
              <a:t>Près de 7 500 tests HBV</a:t>
            </a:r>
          </a:p>
          <a:p>
            <a:pPr lvl="2"/>
            <a:r>
              <a:rPr lang="fr-FR" sz="1200" dirty="0"/>
              <a:t>61 diagnostics d’</a:t>
            </a:r>
            <a:r>
              <a:rPr lang="fr-FR" sz="1200" dirty="0" err="1"/>
              <a:t>AgHBs</a:t>
            </a:r>
            <a:r>
              <a:rPr lang="fr-FR" sz="1200" dirty="0"/>
              <a:t>+</a:t>
            </a:r>
          </a:p>
          <a:p>
            <a:pPr lvl="1"/>
            <a:r>
              <a:rPr lang="fr-FR" sz="1500" dirty="0"/>
              <a:t>5 500 tests HCV</a:t>
            </a:r>
          </a:p>
          <a:p>
            <a:pPr lvl="2"/>
            <a:r>
              <a:rPr lang="fr-FR" sz="1200" dirty="0"/>
              <a:t>32 diagnostic de sérologie VHC </a:t>
            </a:r>
            <a:r>
              <a:rPr lang="fr-FR" sz="1200" dirty="0" smtClean="0"/>
              <a:t>+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0551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943100"/>
            <a:ext cx="7978422" cy="3393548"/>
          </a:xfrm>
        </p:spPr>
        <p:txBody>
          <a:bodyPr/>
          <a:lstStyle/>
          <a:p>
            <a:r>
              <a:rPr lang="fr-FR" dirty="0" smtClean="0"/>
              <a:t>Vaccination</a:t>
            </a:r>
          </a:p>
          <a:p>
            <a:pPr lvl="1"/>
            <a:r>
              <a:rPr lang="fr-FR" dirty="0" smtClean="0"/>
              <a:t>Activité marginale pour l’instant</a:t>
            </a:r>
          </a:p>
          <a:p>
            <a:r>
              <a:rPr lang="fr-FR" dirty="0" err="1" smtClean="0"/>
              <a:t>TRODs</a:t>
            </a:r>
            <a:r>
              <a:rPr lang="fr-FR" dirty="0" smtClean="0"/>
              <a:t> VHC, VHB, Syphilis</a:t>
            </a:r>
          </a:p>
          <a:p>
            <a:pPr lvl="1"/>
            <a:r>
              <a:rPr lang="fr-FR" dirty="0" smtClean="0"/>
              <a:t>Tout début</a:t>
            </a:r>
            <a:r>
              <a:rPr lang="mr-IN" dirty="0" smtClean="0"/>
              <a:t>…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1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hors les murs (HLM) - Quantitatif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7883" y="2057401"/>
            <a:ext cx="7978422" cy="3050381"/>
          </a:xfrm>
        </p:spPr>
        <p:txBody>
          <a:bodyPr/>
          <a:lstStyle/>
          <a:p>
            <a:r>
              <a:rPr lang="fr-FR" dirty="0"/>
              <a:t>Tous les </a:t>
            </a:r>
            <a:r>
              <a:rPr lang="fr-FR" dirty="0" err="1"/>
              <a:t>CeGIDD</a:t>
            </a:r>
            <a:r>
              <a:rPr lang="fr-FR" dirty="0"/>
              <a:t> principaux, 2 antennes/4</a:t>
            </a:r>
          </a:p>
          <a:p>
            <a:pPr lvl="1"/>
            <a:r>
              <a:rPr lang="fr-FR" dirty="0"/>
              <a:t>121 interventions avec dépistages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[1-36]</a:t>
            </a:r>
          </a:p>
          <a:p>
            <a:pPr lvl="1"/>
            <a:r>
              <a:rPr lang="fr-FR" dirty="0"/>
              <a:t>86 actions sans dépistages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[0-44]</a:t>
            </a:r>
          </a:p>
          <a:p>
            <a:pPr lvl="1"/>
            <a:r>
              <a:rPr lang="fr-FR" dirty="0"/>
              <a:t>4 251 personnes concernées (dont 1 385 avec </a:t>
            </a:r>
            <a:r>
              <a:rPr lang="fr-FR" dirty="0" smtClean="0"/>
              <a:t>dépistage)</a:t>
            </a:r>
          </a:p>
          <a:p>
            <a:pPr lvl="1"/>
            <a:r>
              <a:rPr lang="fr-FR" u="sng" dirty="0" smtClean="0"/>
              <a:t>46</a:t>
            </a:r>
            <a:r>
              <a:rPr lang="fr-FR" dirty="0" smtClean="0"/>
              <a:t> lieux extérieurs</a:t>
            </a:r>
          </a:p>
          <a:p>
            <a:r>
              <a:rPr lang="fr-FR" dirty="0" smtClean="0"/>
              <a:t>Signature de convention le plus souvent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96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hors les murs (HLM) - </a:t>
            </a:r>
            <a:r>
              <a:rPr lang="fr-FR" dirty="0" smtClean="0"/>
              <a:t>Qualitatif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90700"/>
            <a:ext cx="7978422" cy="3545948"/>
          </a:xfrm>
        </p:spPr>
        <p:txBody>
          <a:bodyPr/>
          <a:lstStyle/>
          <a:p>
            <a:r>
              <a:rPr lang="fr-FR" dirty="0"/>
              <a:t>Lieux </a:t>
            </a:r>
            <a:r>
              <a:rPr lang="fr-FR" dirty="0" smtClean="0"/>
              <a:t>très diversifié</a:t>
            </a:r>
            <a:r>
              <a:rPr lang="fr-FR" dirty="0"/>
              <a:t> </a:t>
            </a:r>
            <a:r>
              <a:rPr lang="fr-FR" dirty="0" smtClean="0"/>
              <a:t>: 7 lieux/</a:t>
            </a:r>
            <a:r>
              <a:rPr lang="fr-FR" dirty="0" err="1" smtClean="0"/>
              <a:t>CeGIDD</a:t>
            </a:r>
            <a:r>
              <a:rPr lang="fr-FR" dirty="0" smtClean="0"/>
              <a:t> en moyenne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[5-11]</a:t>
            </a:r>
          </a:p>
          <a:p>
            <a:pPr lvl="1"/>
            <a:r>
              <a:rPr lang="fr-FR" dirty="0" smtClean="0"/>
              <a:t> CSAPA</a:t>
            </a:r>
            <a:r>
              <a:rPr lang="fr-FR" dirty="0"/>
              <a:t>, CAARUD (tous les sites)</a:t>
            </a:r>
          </a:p>
          <a:p>
            <a:pPr lvl="1"/>
            <a:r>
              <a:rPr lang="fr-FR" dirty="0"/>
              <a:t>Foyers de jeunes travailleurs, Foyers de migrants, COALLIA, ADALEA</a:t>
            </a:r>
          </a:p>
          <a:p>
            <a:pPr lvl="1"/>
            <a:r>
              <a:rPr lang="fr-FR" dirty="0"/>
              <a:t>Lieux de rencontre extérieurs</a:t>
            </a:r>
          </a:p>
          <a:p>
            <a:pPr lvl="1"/>
            <a:r>
              <a:rPr lang="fr-FR" dirty="0"/>
              <a:t>Evènements (marche des fiertés, 1</a:t>
            </a:r>
            <a:r>
              <a:rPr lang="fr-FR" baseline="30000" dirty="0"/>
              <a:t>er</a:t>
            </a:r>
            <a:r>
              <a:rPr lang="fr-FR" dirty="0"/>
              <a:t> décembre)</a:t>
            </a:r>
          </a:p>
          <a:p>
            <a:pPr lvl="1"/>
            <a:r>
              <a:rPr lang="fr-FR" dirty="0"/>
              <a:t>Milieu scolaire ou universitaire</a:t>
            </a:r>
          </a:p>
          <a:p>
            <a:pPr lvl="1"/>
            <a:r>
              <a:rPr lang="fr-FR" dirty="0"/>
              <a:t>Maisons de quartier</a:t>
            </a:r>
          </a:p>
          <a:p>
            <a:pPr lvl="1"/>
            <a:r>
              <a:rPr lang="fr-FR" dirty="0"/>
              <a:t>Milieu pénitentiaire</a:t>
            </a:r>
          </a:p>
          <a:p>
            <a:pPr lvl="1"/>
            <a:r>
              <a:rPr lang="fr-FR" dirty="0"/>
              <a:t>CPEF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Pognon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14500"/>
            <a:ext cx="7978422" cy="3622148"/>
          </a:xfrm>
        </p:spPr>
        <p:txBody>
          <a:bodyPr/>
          <a:lstStyle/>
          <a:p>
            <a:r>
              <a:rPr lang="fr-FR" dirty="0" smtClean="0"/>
              <a:t>Budget global déclaré</a:t>
            </a:r>
          </a:p>
          <a:p>
            <a:pPr lvl="1"/>
            <a:r>
              <a:rPr lang="fr-FR" dirty="0" smtClean="0"/>
              <a:t>Produits : 1 739 110€</a:t>
            </a:r>
          </a:p>
          <a:p>
            <a:r>
              <a:rPr lang="fr-FR" dirty="0" smtClean="0"/>
              <a:t>Dépenses</a:t>
            </a:r>
          </a:p>
          <a:p>
            <a:pPr lvl="1"/>
            <a:r>
              <a:rPr lang="fr-FR" dirty="0" smtClean="0"/>
              <a:t>792 659 € de frais de personnel</a:t>
            </a:r>
          </a:p>
          <a:p>
            <a:pPr lvl="1"/>
            <a:r>
              <a:rPr lang="fr-FR" dirty="0" smtClean="0"/>
              <a:t>565 646€ de frais de biologie</a:t>
            </a:r>
          </a:p>
          <a:p>
            <a:pPr lvl="1"/>
            <a:r>
              <a:rPr lang="fr-FR" dirty="0" smtClean="0"/>
              <a:t>8 479€ de </a:t>
            </a:r>
            <a:r>
              <a:rPr lang="fr-FR" dirty="0" err="1" smtClean="0"/>
              <a:t>TRODs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Quelques calculs basiques :</a:t>
            </a:r>
          </a:p>
          <a:p>
            <a:pPr lvl="1"/>
            <a:r>
              <a:rPr lang="fr-FR" dirty="0" smtClean="0"/>
              <a:t>59 € par « passage »</a:t>
            </a:r>
          </a:p>
          <a:p>
            <a:pPr lvl="1"/>
            <a:r>
              <a:rPr lang="fr-FR" dirty="0" smtClean="0"/>
              <a:t>152 € pour une « personne vue en consultation », tout compris : Cs, tests diagnostiques, remise de résultats </a:t>
            </a:r>
            <a:r>
              <a:rPr lang="fr-FR" dirty="0" err="1" smtClean="0"/>
              <a:t>etc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7 069 € par test positif (VIH, Syphilis, BHV, HCV, </a:t>
            </a:r>
            <a:r>
              <a:rPr lang="fr-FR" dirty="0" err="1" smtClean="0"/>
              <a:t>gono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hors Chlamydiae)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4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64635" y="185099"/>
            <a:ext cx="7789333" cy="598885"/>
          </a:xfrm>
        </p:spPr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64635" y="1371601"/>
            <a:ext cx="7978422" cy="3736181"/>
          </a:xfrm>
        </p:spPr>
        <p:txBody>
          <a:bodyPr/>
          <a:lstStyle/>
          <a:p>
            <a:r>
              <a:rPr lang="fr-FR" dirty="0" smtClean="0"/>
              <a:t>Un besoin d’un recueil plus homogène</a:t>
            </a:r>
          </a:p>
          <a:p>
            <a:pPr lvl="1"/>
            <a:r>
              <a:rPr lang="fr-FR" dirty="0" smtClean="0"/>
              <a:t>Travail en cours sur une méthodologie commune de recueil</a:t>
            </a:r>
          </a:p>
          <a:p>
            <a:pPr lvl="1"/>
            <a:r>
              <a:rPr lang="fr-FR" dirty="0" smtClean="0"/>
              <a:t>Amélioration de </a:t>
            </a:r>
            <a:r>
              <a:rPr lang="fr-FR" dirty="0" err="1" smtClean="0"/>
              <a:t>siloxane</a:t>
            </a:r>
            <a:endParaRPr lang="fr-FR" dirty="0" smtClean="0"/>
          </a:p>
          <a:p>
            <a:r>
              <a:rPr lang="fr-FR" dirty="0" smtClean="0"/>
              <a:t>Questionnement sur la faisabilité du recueil tel qu’il est demandé aujourd’hui</a:t>
            </a:r>
          </a:p>
          <a:p>
            <a:pPr lvl="1"/>
            <a:r>
              <a:rPr lang="fr-FR" dirty="0" smtClean="0"/>
              <a:t>Recueil sélectif ?</a:t>
            </a:r>
          </a:p>
          <a:p>
            <a:pPr lvl="1"/>
            <a:r>
              <a:rPr lang="fr-FR" dirty="0" smtClean="0"/>
              <a:t>Enquêtes ciblées ?</a:t>
            </a:r>
          </a:p>
          <a:p>
            <a:r>
              <a:rPr lang="fr-FR" dirty="0" smtClean="0"/>
              <a:t>Pertinence du dépistage, notamment à </a:t>
            </a:r>
            <a:r>
              <a:rPr lang="fr-FR" i="1" dirty="0" smtClean="0"/>
              <a:t>C. </a:t>
            </a:r>
            <a:r>
              <a:rPr lang="fr-FR" i="1" dirty="0" err="1" smtClean="0"/>
              <a:t>trachomatis</a:t>
            </a:r>
            <a:endParaRPr lang="fr-FR" i="1" dirty="0" smtClean="0"/>
          </a:p>
          <a:p>
            <a:pPr lvl="1"/>
            <a:r>
              <a:rPr lang="fr-FR" dirty="0" smtClean="0"/>
              <a:t>Nouvelles Recommandations HAS en cours d’élaboration</a:t>
            </a:r>
          </a:p>
          <a:p>
            <a:pPr lvl="1"/>
            <a:r>
              <a:rPr lang="fr-FR" dirty="0" smtClean="0"/>
              <a:t>Population cible ?</a:t>
            </a:r>
          </a:p>
          <a:p>
            <a:pPr lvl="1"/>
            <a:r>
              <a:rPr lang="fr-FR" dirty="0" smtClean="0"/>
              <a:t>Impact du dépistage et du traitement sur les infections génitales hautes ?</a:t>
            </a:r>
          </a:p>
          <a:p>
            <a:r>
              <a:rPr lang="fr-FR" dirty="0" smtClean="0"/>
              <a:t>Une assez forte activité hors les murs, diversifiée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543300"/>
            <a:ext cx="1943100" cy="77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11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Remerciements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77334" y="1409700"/>
            <a:ext cx="7978422" cy="3926948"/>
          </a:xfrm>
        </p:spPr>
        <p:txBody>
          <a:bodyPr/>
          <a:lstStyle/>
          <a:p>
            <a:r>
              <a:rPr lang="fr-FR" sz="1200" b="1" dirty="0" smtClean="0"/>
              <a:t>Les Secrétariats et les responsables des </a:t>
            </a:r>
            <a:r>
              <a:rPr lang="fr-FR" sz="1200" b="1" dirty="0" err="1" smtClean="0"/>
              <a:t>CeGIDD</a:t>
            </a:r>
            <a:r>
              <a:rPr lang="fr-FR" sz="1200" b="1" dirty="0" smtClean="0"/>
              <a:t> </a:t>
            </a:r>
            <a:r>
              <a:rPr lang="fr-FR" sz="1200" dirty="0" smtClean="0"/>
              <a:t>pour la saisie initiale des rapports</a:t>
            </a:r>
          </a:p>
          <a:p>
            <a:endParaRPr lang="fr-FR" sz="1200" dirty="0" smtClean="0"/>
          </a:p>
          <a:p>
            <a:r>
              <a:rPr lang="fr-FR" sz="1200" b="1" dirty="0" smtClean="0"/>
              <a:t>Jean Charles </a:t>
            </a:r>
            <a:r>
              <a:rPr lang="fr-FR" sz="1200" b="1" dirty="0" err="1" smtClean="0"/>
              <a:t>Duthé</a:t>
            </a:r>
            <a:r>
              <a:rPr lang="fr-FR" sz="1200" b="1" dirty="0" smtClean="0"/>
              <a:t>, Jennifer Rohan, Virginie Mouton Rioux, Charlotte </a:t>
            </a:r>
            <a:r>
              <a:rPr lang="fr-FR" sz="1200" b="1" dirty="0" err="1" smtClean="0"/>
              <a:t>Cameli</a:t>
            </a:r>
            <a:r>
              <a:rPr lang="fr-FR" sz="1200" b="1" dirty="0" smtClean="0"/>
              <a:t> </a:t>
            </a:r>
            <a:r>
              <a:rPr lang="fr-FR" sz="1200" dirty="0" smtClean="0"/>
              <a:t>pour le suivi de l’activité en 2016</a:t>
            </a:r>
          </a:p>
          <a:p>
            <a:endParaRPr lang="fr-FR" sz="1200" dirty="0" smtClean="0"/>
          </a:p>
          <a:p>
            <a:r>
              <a:rPr lang="fr-FR" sz="1200" b="1" dirty="0" smtClean="0"/>
              <a:t>Halima </a:t>
            </a:r>
            <a:r>
              <a:rPr lang="fr-FR" sz="1200" b="1" dirty="0" err="1" smtClean="0"/>
              <a:t>Campeaux</a:t>
            </a:r>
            <a:r>
              <a:rPr lang="fr-FR" sz="1200" b="1" dirty="0" smtClean="0"/>
              <a:t> </a:t>
            </a:r>
            <a:r>
              <a:rPr lang="fr-FR" sz="1200" dirty="0" smtClean="0"/>
              <a:t>pour la saisie informatique de toutes les données au cours de l’été 2017 !</a:t>
            </a:r>
          </a:p>
          <a:p>
            <a:endParaRPr lang="fr-FR" sz="1200" dirty="0" smtClean="0"/>
          </a:p>
          <a:p>
            <a:r>
              <a:rPr lang="fr-FR" sz="1200" b="1" dirty="0" smtClean="0"/>
              <a:t>JP </a:t>
            </a:r>
            <a:r>
              <a:rPr lang="fr-FR" sz="1200" b="1" dirty="0" err="1" smtClean="0"/>
              <a:t>Epaillard</a:t>
            </a:r>
            <a:r>
              <a:rPr lang="fr-FR" sz="1200" b="1" dirty="0" smtClean="0"/>
              <a:t> </a:t>
            </a:r>
            <a:r>
              <a:rPr lang="fr-FR" sz="1200" dirty="0" smtClean="0"/>
              <a:t>(ARS Bretagne) pour </a:t>
            </a:r>
            <a:r>
              <a:rPr lang="fr-FR" sz="1200" dirty="0"/>
              <a:t>la </a:t>
            </a:r>
            <a:r>
              <a:rPr lang="fr-FR" sz="1200" dirty="0" smtClean="0"/>
              <a:t>production des données régionales brutes</a:t>
            </a:r>
            <a:r>
              <a:rPr lang="fr-FR" sz="1050" dirty="0"/>
              <a:t/>
            </a:r>
            <a:br>
              <a:rPr lang="fr-FR" sz="1050" dirty="0"/>
            </a:br>
            <a:r>
              <a:rPr lang="fr-FR" sz="1050" dirty="0"/>
              <a:t>(</a:t>
            </a:r>
            <a:r>
              <a:rPr lang="fr-FR" sz="1050" i="1" dirty="0"/>
              <a:t>et pour le petit coup de pouce financier acquis en 2017</a:t>
            </a:r>
            <a:r>
              <a:rPr lang="mr-IN" sz="1050" i="1" dirty="0"/>
              <a:t>…</a:t>
            </a:r>
            <a:r>
              <a:rPr lang="fr-FR" sz="1050" dirty="0" smtClean="0"/>
              <a:t>)</a:t>
            </a:r>
          </a:p>
          <a:p>
            <a:endParaRPr lang="fr-FR" sz="1050" dirty="0"/>
          </a:p>
          <a:p>
            <a:r>
              <a:rPr lang="fr-FR" sz="1200" b="1" dirty="0"/>
              <a:t>C</a:t>
            </a:r>
            <a:r>
              <a:rPr lang="fr-FR" sz="1200" b="1" dirty="0" smtClean="0"/>
              <a:t>amille </a:t>
            </a:r>
            <a:r>
              <a:rPr lang="fr-FR" sz="1200" b="1" dirty="0" err="1" smtClean="0"/>
              <a:t>Guennoun</a:t>
            </a:r>
            <a:r>
              <a:rPr lang="fr-FR" sz="1200" b="1" dirty="0" smtClean="0"/>
              <a:t> </a:t>
            </a:r>
            <a:r>
              <a:rPr lang="fr-FR" sz="1200" dirty="0" smtClean="0"/>
              <a:t>et </a:t>
            </a:r>
            <a:r>
              <a:rPr lang="fr-FR" sz="1200" b="1" dirty="0" smtClean="0"/>
              <a:t>Magali Poisson </a:t>
            </a:r>
            <a:r>
              <a:rPr lang="fr-FR" sz="1200" dirty="0" smtClean="0"/>
              <a:t>pour la mise en forme des tableaux en 2017</a:t>
            </a:r>
          </a:p>
          <a:p>
            <a:endParaRPr lang="fr-FR" sz="1200" dirty="0" smtClean="0"/>
          </a:p>
          <a:p>
            <a:r>
              <a:rPr lang="fr-FR" sz="1200" b="1" dirty="0" smtClean="0"/>
              <a:t>Jean Paul </a:t>
            </a:r>
            <a:r>
              <a:rPr lang="fr-FR" sz="1200" b="1" dirty="0" err="1" smtClean="0"/>
              <a:t>Sinteff</a:t>
            </a:r>
            <a:r>
              <a:rPr lang="fr-FR" sz="1200" b="1" dirty="0" smtClean="0"/>
              <a:t> </a:t>
            </a:r>
            <a:r>
              <a:rPr lang="fr-FR" sz="1200" dirty="0" smtClean="0"/>
              <a:t>pour le suivi global de </a:t>
            </a:r>
            <a:r>
              <a:rPr lang="fr-FR" sz="1200" dirty="0" err="1" smtClean="0"/>
              <a:t>Siloxane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200" b="1" dirty="0" smtClean="0"/>
              <a:t>Myriam </a:t>
            </a:r>
            <a:r>
              <a:rPr lang="fr-FR" sz="1200" b="1" dirty="0" err="1" smtClean="0"/>
              <a:t>Ducept</a:t>
            </a:r>
            <a:r>
              <a:rPr lang="fr-FR" sz="1200" b="1" dirty="0" smtClean="0"/>
              <a:t> </a:t>
            </a:r>
            <a:r>
              <a:rPr lang="fr-FR" sz="1200" dirty="0" smtClean="0"/>
              <a:t>pour l’organisation logistique de cette réunion</a:t>
            </a:r>
          </a:p>
          <a:p>
            <a:endParaRPr lang="fr-FR" sz="1200" dirty="0"/>
          </a:p>
          <a:p>
            <a:r>
              <a:rPr lang="mr-IN" sz="1200" dirty="0" smtClean="0"/>
              <a:t>…</a:t>
            </a:r>
            <a:r>
              <a:rPr lang="fr-FR" sz="1200" dirty="0" smtClean="0"/>
              <a:t>et </a:t>
            </a:r>
            <a:r>
              <a:rPr lang="fr-FR" sz="1200" b="1" dirty="0" err="1" smtClean="0"/>
              <a:t>Hadija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Chanvril</a:t>
            </a:r>
            <a:r>
              <a:rPr lang="fr-FR" sz="1200" b="1" dirty="0" smtClean="0"/>
              <a:t> </a:t>
            </a:r>
            <a:r>
              <a:rPr lang="fr-FR" sz="1200" dirty="0" smtClean="0"/>
              <a:t>pour la motivation des troupes !</a:t>
            </a:r>
          </a:p>
        </p:txBody>
      </p:sp>
    </p:spTree>
    <p:extLst>
      <p:ext uri="{BB962C8B-B14F-4D97-AF65-F5344CB8AC3E}">
        <p14:creationId xmlns:p14="http://schemas.microsoft.com/office/powerpoint/2010/main" val="11442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Recueil et Méthodologie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64635" y="1181100"/>
            <a:ext cx="7978422" cy="3431383"/>
          </a:xfrm>
        </p:spPr>
        <p:txBody>
          <a:bodyPr/>
          <a:lstStyle/>
          <a:p>
            <a:r>
              <a:rPr lang="fr-FR" dirty="0" smtClean="0"/>
              <a:t>Chaque </a:t>
            </a:r>
            <a:r>
              <a:rPr lang="fr-FR" dirty="0" err="1" smtClean="0"/>
              <a:t>CeGIDD</a:t>
            </a:r>
            <a:r>
              <a:rPr lang="fr-FR" dirty="0" smtClean="0"/>
              <a:t> breton a rédigé un rapport d’activité sur la base de sa propre méthode de recueil (</a:t>
            </a:r>
            <a:r>
              <a:rPr lang="fr-FR" dirty="0" err="1" smtClean="0"/>
              <a:t>Siloxane</a:t>
            </a:r>
            <a:r>
              <a:rPr lang="fr-FR" dirty="0" smtClean="0"/>
              <a:t>, papier, autre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Au cours de l’été 2017, Halima </a:t>
            </a:r>
            <a:r>
              <a:rPr lang="fr-FR" dirty="0" err="1" smtClean="0"/>
              <a:t>Campeaux</a:t>
            </a:r>
            <a:r>
              <a:rPr lang="fr-FR" dirty="0" smtClean="0"/>
              <a:t> a intégré ces données dans une base commune de la Direction Générale de l’Organisation des Soins (DGOS)</a:t>
            </a:r>
          </a:p>
          <a:p>
            <a:endParaRPr lang="fr-FR" dirty="0" smtClean="0"/>
          </a:p>
          <a:p>
            <a:r>
              <a:rPr lang="fr-FR" dirty="0" smtClean="0"/>
              <a:t>L’ARS a extrait les données des 4 départements et ont été remises en forme par Halima </a:t>
            </a:r>
            <a:r>
              <a:rPr lang="fr-FR" dirty="0" err="1" smtClean="0"/>
              <a:t>Campeaux</a:t>
            </a:r>
            <a:r>
              <a:rPr lang="fr-FR" dirty="0" smtClean="0"/>
              <a:t>, Camille </a:t>
            </a:r>
            <a:r>
              <a:rPr lang="fr-FR" dirty="0" err="1" smtClean="0"/>
              <a:t>Guennoun</a:t>
            </a:r>
            <a:r>
              <a:rPr lang="fr-FR" dirty="0" smtClean="0"/>
              <a:t> et Magali Poisson.</a:t>
            </a:r>
          </a:p>
          <a:p>
            <a:endParaRPr lang="fr-FR" dirty="0" smtClean="0"/>
          </a:p>
          <a:p>
            <a:r>
              <a:rPr lang="fr-FR" dirty="0" smtClean="0"/>
              <a:t>Manifestement certaines questions n’ont pas été interprétées de façon uniforme lors des saisies initiales </a:t>
            </a:r>
            <a:r>
              <a:rPr lang="fr-FR" dirty="0" smtClean="0">
                <a:sym typeface="Wingdings"/>
              </a:rPr>
              <a:t>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743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général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71283" y="1104900"/>
            <a:ext cx="7978422" cy="4151313"/>
          </a:xfrm>
        </p:spPr>
        <p:txBody>
          <a:bodyPr/>
          <a:lstStyle/>
          <a:p>
            <a:r>
              <a:rPr lang="fr-FR" dirty="0" smtClean="0"/>
              <a:t>Disposer d’une surveillance épidémiologique au sein des </a:t>
            </a:r>
            <a:r>
              <a:rPr lang="fr-FR" dirty="0" err="1" smtClean="0"/>
              <a:t>CeGIDD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80419"/>
            <a:ext cx="5733269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ouée 5"/>
          <p:cNvSpPr/>
          <p:nvPr/>
        </p:nvSpPr>
        <p:spPr>
          <a:xfrm>
            <a:off x="1388661" y="2476500"/>
            <a:ext cx="3048000" cy="1056519"/>
          </a:xfrm>
          <a:prstGeom prst="donut">
            <a:avLst>
              <a:gd name="adj" fmla="val 641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générales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9 </a:t>
            </a:r>
            <a:r>
              <a:rPr lang="fr-FR" dirty="0" err="1" smtClean="0"/>
              <a:t>CeGIDD</a:t>
            </a:r>
            <a:r>
              <a:rPr lang="fr-FR" dirty="0" smtClean="0"/>
              <a:t> en Bretagne</a:t>
            </a:r>
          </a:p>
          <a:p>
            <a:pPr lvl="1"/>
            <a:r>
              <a:rPr lang="fr-FR" dirty="0" smtClean="0"/>
              <a:t>5 sites principaux et 4 antennes</a:t>
            </a:r>
          </a:p>
          <a:p>
            <a:pPr lvl="1"/>
            <a:r>
              <a:rPr lang="fr-FR" dirty="0" smtClean="0"/>
              <a:t>Répartition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16010"/>
              </p:ext>
            </p:extLst>
          </p:nvPr>
        </p:nvGraphicFramePr>
        <p:xfrm>
          <a:off x="1314450" y="2457450"/>
          <a:ext cx="6172200" cy="2400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7400"/>
                <a:gridCol w="2057400"/>
                <a:gridCol w="2057400"/>
              </a:tblGrid>
              <a:tr h="67397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Département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Nombre de </a:t>
                      </a:r>
                      <a:r>
                        <a:rPr lang="fr-FR" sz="1200" dirty="0" err="1" smtClean="0"/>
                        <a:t>CeGIDD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Taille de la population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</a:tr>
              <a:tr h="43158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Finistère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901 293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</a:tr>
              <a:tr h="43158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Morbihan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732 372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</a:tr>
              <a:tr h="43158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Ille et Vilaine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1 007 901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</a:tr>
              <a:tr h="43158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Côtes d’Armor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595 531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1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générale/accueil du public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1757" y="1314451"/>
            <a:ext cx="7978422" cy="3736181"/>
          </a:xfrm>
        </p:spPr>
        <p:txBody>
          <a:bodyPr/>
          <a:lstStyle/>
          <a:p>
            <a:r>
              <a:rPr lang="fr-FR" dirty="0" smtClean="0"/>
              <a:t>43 ½ journées d’ouverture hebdomadaire</a:t>
            </a:r>
          </a:p>
          <a:p>
            <a:endParaRPr lang="fr-FR" dirty="0" smtClean="0"/>
          </a:p>
          <a:p>
            <a:r>
              <a:rPr lang="fr-FR" dirty="0" smtClean="0"/>
              <a:t>150 heures d’ouverture hebdomadaire</a:t>
            </a:r>
          </a:p>
          <a:p>
            <a:endParaRPr lang="fr-FR" dirty="0" smtClean="0"/>
          </a:p>
          <a:p>
            <a:r>
              <a:rPr lang="fr-FR" dirty="0" smtClean="0"/>
              <a:t>Ouverture « décalées »</a:t>
            </a:r>
          </a:p>
          <a:p>
            <a:pPr lvl="1"/>
            <a:r>
              <a:rPr lang="fr-FR" dirty="0" smtClean="0"/>
              <a:t>Oui pour 8/9 sites</a:t>
            </a:r>
          </a:p>
          <a:p>
            <a:pPr lvl="1"/>
            <a:r>
              <a:rPr lang="fr-FR" dirty="0" smtClean="0"/>
              <a:t>Samedi ouvert (toutes les semaines) : 3 sites principaux sur 4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Actions hors les murs</a:t>
            </a:r>
          </a:p>
        </p:txBody>
      </p:sp>
    </p:spTree>
    <p:extLst>
      <p:ext uri="{BB962C8B-B14F-4D97-AF65-F5344CB8AC3E}">
        <p14:creationId xmlns:p14="http://schemas.microsoft.com/office/powerpoint/2010/main" val="16581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Personnel des </a:t>
            </a:r>
            <a:r>
              <a:rPr lang="fr-FR" dirty="0" err="1" smtClean="0"/>
              <a:t>CeGIDD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605367"/>
              </p:ext>
            </p:extLst>
          </p:nvPr>
        </p:nvGraphicFramePr>
        <p:xfrm>
          <a:off x="664635" y="1600201"/>
          <a:ext cx="8058150" cy="32003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1630"/>
                <a:gridCol w="1611630"/>
                <a:gridCol w="1611630"/>
                <a:gridCol w="1644225"/>
                <a:gridCol w="1579035"/>
              </a:tblGrid>
              <a:tr h="67333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Métier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Nbre</a:t>
                      </a:r>
                      <a:r>
                        <a:rPr lang="fr-FR" sz="1200" dirty="0" smtClean="0"/>
                        <a:t> de sites concernés*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Equivalent temps plein/site*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Nombre/</a:t>
                      </a:r>
                      <a:r>
                        <a:rPr lang="fr-FR" sz="1200" dirty="0" err="1" smtClean="0"/>
                        <a:t>CeDIDD</a:t>
                      </a:r>
                      <a:r>
                        <a:rPr lang="fr-FR" sz="1200" dirty="0" smtClean="0"/>
                        <a:t>*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Nbre</a:t>
                      </a:r>
                      <a:r>
                        <a:rPr lang="fr-FR" sz="1200" dirty="0" smtClean="0"/>
                        <a:t> en Bretagne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</a:tr>
              <a:tr h="44129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Médecin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0,39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1,38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11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</a:tr>
              <a:tr h="44129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Infirmière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0,76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2,38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</a:tr>
              <a:tr h="68914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Secrétaire/assistant administratif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0,42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0,83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</a:tr>
              <a:tr h="51404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Assistance sociale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0,14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0,8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</a:tr>
              <a:tr h="44129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Psychologue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0,1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0,8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 flipH="1">
            <a:off x="536629" y="5128035"/>
            <a:ext cx="4994911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3" dirty="0"/>
              <a:t>* </a:t>
            </a:r>
            <a:r>
              <a:rPr lang="fr-FR" sz="1053"/>
              <a:t>Pontivy exclu</a:t>
            </a:r>
          </a:p>
        </p:txBody>
      </p:sp>
    </p:spTree>
    <p:extLst>
      <p:ext uri="{BB962C8B-B14F-4D97-AF65-F5344CB8AC3E}">
        <p14:creationId xmlns:p14="http://schemas.microsoft.com/office/powerpoint/2010/main" val="17438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Recours à des professionnels hors </a:t>
            </a:r>
            <a:r>
              <a:rPr lang="fr-FR" dirty="0" err="1" smtClean="0"/>
              <a:t>CeGIDD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Trop peu de données</a:t>
            </a:r>
          </a:p>
          <a:p>
            <a:endParaRPr lang="fr-FR" dirty="0" smtClean="0"/>
          </a:p>
          <a:p>
            <a:r>
              <a:rPr lang="fr-FR" dirty="0" smtClean="0"/>
              <a:t>4 sites déclarent au moins une collaboration</a:t>
            </a:r>
          </a:p>
          <a:p>
            <a:pPr lvl="1"/>
            <a:r>
              <a:rPr lang="fr-FR" dirty="0" smtClean="0"/>
              <a:t>Dermato-vénérologue (2)</a:t>
            </a:r>
          </a:p>
          <a:p>
            <a:pPr lvl="1"/>
            <a:r>
              <a:rPr lang="fr-FR" dirty="0" smtClean="0"/>
              <a:t>Gynécologue (1)</a:t>
            </a:r>
          </a:p>
          <a:p>
            <a:pPr lvl="1"/>
            <a:r>
              <a:rPr lang="fr-FR" dirty="0" smtClean="0"/>
              <a:t>Sexologue (2)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Interprètes professionnels</a:t>
            </a:r>
          </a:p>
          <a:p>
            <a:pPr lvl="1"/>
            <a:r>
              <a:rPr lang="fr-FR" dirty="0" smtClean="0"/>
              <a:t>3 sites déclarent un recours</a:t>
            </a:r>
          </a:p>
        </p:txBody>
      </p:sp>
    </p:spTree>
    <p:extLst>
      <p:ext uri="{BB962C8B-B14F-4D97-AF65-F5344CB8AC3E}">
        <p14:creationId xmlns:p14="http://schemas.microsoft.com/office/powerpoint/2010/main" val="5344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de consultation dans les murs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77334" y="1185335"/>
            <a:ext cx="8390466" cy="4151313"/>
          </a:xfrm>
        </p:spPr>
        <p:txBody>
          <a:bodyPr/>
          <a:lstStyle/>
          <a:p>
            <a:r>
              <a:rPr lang="fr-FR" dirty="0" smtClean="0"/>
              <a:t>Près de 30 000 consultations ou informations de dépistage</a:t>
            </a:r>
          </a:p>
          <a:p>
            <a:pPr lvl="1"/>
            <a:r>
              <a:rPr lang="fr-FR" dirty="0" smtClean="0"/>
              <a:t>2 322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[2* </a:t>
            </a:r>
            <a:r>
              <a:rPr lang="mr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1 344] </a:t>
            </a:r>
            <a:r>
              <a:rPr lang="fr-FR" dirty="0" smtClean="0"/>
              <a:t>information/conseil sans consultation médicale ni prélèvement</a:t>
            </a:r>
          </a:p>
          <a:p>
            <a:pPr lvl="1"/>
            <a:r>
              <a:rPr lang="fr-FR" dirty="0" smtClean="0"/>
              <a:t>26 819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[41*- 6 948] </a:t>
            </a:r>
            <a:r>
              <a:rPr lang="fr-FR" dirty="0" smtClean="0"/>
              <a:t>consultations médicales et 10 101 dépistages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[39* - 3 459]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Une certaine hétérogénéité des activités annexes</a:t>
            </a:r>
          </a:p>
          <a:p>
            <a:pPr lvl="1"/>
            <a:r>
              <a:rPr lang="fr-FR" dirty="0" smtClean="0"/>
              <a:t>Activité de sexologie à Lorient/Vannes</a:t>
            </a:r>
          </a:p>
          <a:p>
            <a:pPr lvl="1"/>
            <a:r>
              <a:rPr lang="fr-FR" dirty="0" smtClean="0"/>
              <a:t>Activité traitement post-exposition (TPE) à Brest, Quimper et Rennes</a:t>
            </a:r>
          </a:p>
          <a:p>
            <a:pPr lvl="1"/>
            <a:r>
              <a:rPr lang="fr-FR" dirty="0" smtClean="0"/>
              <a:t>Activité gynéco/Contraception à Quimper</a:t>
            </a:r>
          </a:p>
          <a:p>
            <a:pPr lvl="1"/>
            <a:r>
              <a:rPr lang="fr-FR" dirty="0" smtClean="0"/>
              <a:t>Activité Prévention </a:t>
            </a:r>
            <a:r>
              <a:rPr lang="fr-FR" dirty="0" err="1" smtClean="0"/>
              <a:t>pré-exposition</a:t>
            </a:r>
            <a:r>
              <a:rPr lang="fr-FR" dirty="0" smtClean="0"/>
              <a:t>(</a:t>
            </a:r>
            <a:r>
              <a:rPr lang="fr-FR" dirty="0" err="1" smtClean="0"/>
              <a:t>PrEP</a:t>
            </a:r>
            <a:r>
              <a:rPr lang="fr-FR" dirty="0" smtClean="0"/>
              <a:t>) : </a:t>
            </a:r>
            <a:r>
              <a:rPr lang="fr-FR" dirty="0" smtClean="0"/>
              <a:t>Brest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[10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smtClean="0"/>
              <a:t>/Quimper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[28] </a:t>
            </a:r>
            <a:r>
              <a:rPr lang="fr-FR" dirty="0" smtClean="0"/>
              <a:t>/Rennes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[74]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Très peu de recours AS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5] </a:t>
            </a:r>
            <a:r>
              <a:rPr lang="fr-FR" dirty="0" smtClean="0"/>
              <a:t>et psychologues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[39]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3400" y="5182439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* </a:t>
            </a:r>
            <a:r>
              <a:rPr lang="fr-FR" sz="1200" i="1" dirty="0" smtClean="0"/>
              <a:t>Probable erreur de saisie ou d’interprétation à Morlaix, car 106 personnes ont eu un test VIH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6704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Publics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14500"/>
            <a:ext cx="7978422" cy="3622148"/>
          </a:xfrm>
        </p:spPr>
        <p:txBody>
          <a:bodyPr/>
          <a:lstStyle/>
          <a:p>
            <a:r>
              <a:rPr lang="fr-FR" dirty="0" smtClean="0"/>
              <a:t>Plus de 1 000 HSH accueillis</a:t>
            </a:r>
          </a:p>
          <a:p>
            <a:pPr lvl="1"/>
            <a:r>
              <a:rPr lang="fr-FR" dirty="0" smtClean="0"/>
              <a:t>Dans tous les centres pour lesquels on dispose des données</a:t>
            </a:r>
          </a:p>
          <a:p>
            <a:pPr lvl="2"/>
            <a:r>
              <a:rPr lang="fr-FR" dirty="0" smtClean="0"/>
              <a:t>De 2 à 7% de la file active (Morlaix exclu : 7/41 = 17% !)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80% du public Transgenre est accueilli dans le Morbihan (8/10)</a:t>
            </a:r>
          </a:p>
          <a:p>
            <a:endParaRPr lang="fr-FR" dirty="0" smtClean="0"/>
          </a:p>
          <a:p>
            <a:r>
              <a:rPr lang="fr-FR" dirty="0" smtClean="0"/>
              <a:t>Un public très jeune !</a:t>
            </a:r>
          </a:p>
          <a:p>
            <a:pPr lvl="1"/>
            <a:r>
              <a:rPr lang="fr-FR" dirty="0" smtClean="0"/>
              <a:t>&gt; 80% de &lt; 30 ans (hommes) ou 25 ans (femmes)</a:t>
            </a:r>
          </a:p>
          <a:p>
            <a:pPr lvl="1"/>
            <a:r>
              <a:rPr lang="fr-FR" dirty="0" smtClean="0"/>
              <a:t>687 mineurs (parité H/F)	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55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COREVIH1">
  <a:themeElements>
    <a:clrScheme name="Modèle COREVIH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COREVIH1">
      <a:majorFont>
        <a:latin typeface="Futura"/>
        <a:ea typeface=""/>
        <a:cs typeface=""/>
      </a:majorFont>
      <a:minorFont>
        <a:latin typeface="Futur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COREVIH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</TotalTime>
  <Words>725</Words>
  <Application>Microsoft Office PowerPoint</Application>
  <PresentationFormat>Affichage à l'écran (16:10)</PresentationFormat>
  <Paragraphs>230</Paragraphs>
  <Slides>18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Modèle COREVIH1</vt:lpstr>
      <vt:lpstr>Journée CeGIDD &amp;  COREVIH Bretagne</vt:lpstr>
      <vt:lpstr>Recueil et Méthodologie</vt:lpstr>
      <vt:lpstr>Objectif général</vt:lpstr>
      <vt:lpstr>Données générales</vt:lpstr>
      <vt:lpstr>Activité générale/accueil du public</vt:lpstr>
      <vt:lpstr>Le Personnel des CeGIDD</vt:lpstr>
      <vt:lpstr>Recours à des professionnels hors CeGIDD</vt:lpstr>
      <vt:lpstr>Activités de consultation dans les murs</vt:lpstr>
      <vt:lpstr>Publics</vt:lpstr>
      <vt:lpstr>Activité VIH</vt:lpstr>
      <vt:lpstr>Activité hors VIH</vt:lpstr>
      <vt:lpstr>Activité hors VIH</vt:lpstr>
      <vt:lpstr>Autres activités</vt:lpstr>
      <vt:lpstr>Actions hors les murs (HLM) - Quantitatif</vt:lpstr>
      <vt:lpstr>Actions hors les murs (HLM) - Qualitatif</vt:lpstr>
      <vt:lpstr>Le Pognon !</vt:lpstr>
      <vt:lpstr>Conclusions</vt:lpstr>
      <vt:lpstr>Remerciements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VIH, PREVENTION ET AUTOTEST</dc:title>
  <dc:creator>Marina</dc:creator>
  <cp:lastModifiedBy>Myriam DUCEPT</cp:lastModifiedBy>
  <cp:revision>174</cp:revision>
  <cp:lastPrinted>2017-05-29T21:49:41Z</cp:lastPrinted>
  <dcterms:created xsi:type="dcterms:W3CDTF">2015-11-04T15:01:01Z</dcterms:created>
  <dcterms:modified xsi:type="dcterms:W3CDTF">2017-10-02T14:16:02Z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2015-10-26T00:00:00Z</vt:filetime>
  </property>
  <property fmtid="{D5CDD505-2E9C-101B-9397-08002B2CF9AE}" pid="3" name="LastSaved">
    <vt:filetime>2015-11-04T00:00:00Z</vt:filetime>
  </property>
</Properties>
</file>